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jpg" ContentType="image/jp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  <p:sldId id="334" r:id="rId84"/>
    <p:sldId id="335" r:id="rId85"/>
    <p:sldId id="336" r:id="rId86"/>
    <p:sldId id="337" r:id="rId87"/>
    <p:sldId id="338" r:id="rId88"/>
    <p:sldId id="339" r:id="rId89"/>
    <p:sldId id="340" r:id="rId90"/>
    <p:sldId id="341" r:id="rId91"/>
    <p:sldId id="342" r:id="rId92"/>
    <p:sldId id="343" r:id="rId93"/>
    <p:sldId id="344" r:id="rId94"/>
    <p:sldId id="345" r:id="rId95"/>
    <p:sldId id="346" r:id="rId96"/>
    <p:sldId id="347" r:id="rId97"/>
    <p:sldId id="348" r:id="rId98"/>
    <p:sldId id="349" r:id="rId99"/>
    <p:sldId id="350" r:id="rId100"/>
    <p:sldId id="351" r:id="rId101"/>
    <p:sldId id="352" r:id="rId102"/>
    <p:sldId id="353" r:id="rId103"/>
    <p:sldId id="354" r:id="rId104"/>
    <p:sldId id="355" r:id="rId105"/>
    <p:sldId id="356" r:id="rId106"/>
    <p:sldId id="357" r:id="rId107"/>
    <p:sldId id="358" r:id="rId108"/>
    <p:sldId id="359" r:id="rId109"/>
    <p:sldId id="360" r:id="rId110"/>
    <p:sldId id="361" r:id="rId111"/>
    <p:sldId id="362" r:id="rId112"/>
    <p:sldId id="363" r:id="rId113"/>
    <p:sldId id="364" r:id="rId114"/>
    <p:sldId id="365" r:id="rId115"/>
    <p:sldId id="366" r:id="rId116"/>
    <p:sldId id="367" r:id="rId117"/>
    <p:sldId id="368" r:id="rId118"/>
    <p:sldId id="369" r:id="rId119"/>
    <p:sldId id="370" r:id="rId120"/>
    <p:sldId id="371" r:id="rId121"/>
    <p:sldId id="372" r:id="rId122"/>
    <p:sldId id="373" r:id="rId123"/>
    <p:sldId id="374" r:id="rId124"/>
    <p:sldId id="375" r:id="rId125"/>
    <p:sldId id="376" r:id="rId126"/>
    <p:sldId id="377" r:id="rId127"/>
    <p:sldId id="378" r:id="rId128"/>
    <p:sldId id="379" r:id="rId129"/>
    <p:sldId id="380" r:id="rId130"/>
    <p:sldId id="381" r:id="rId131"/>
    <p:sldId id="382" r:id="rId132"/>
    <p:sldId id="383" r:id="rId133"/>
    <p:sldId id="384" r:id="rId134"/>
    <p:sldId id="385" r:id="rId135"/>
    <p:sldId id="386" r:id="rId136"/>
    <p:sldId id="387" r:id="rId137"/>
    <p:sldId id="388" r:id="rId138"/>
    <p:sldId id="389" r:id="rId139"/>
    <p:sldId id="390" r:id="rId140"/>
    <p:sldId id="391" r:id="rId141"/>
    <p:sldId id="392" r:id="rId142"/>
    <p:sldId id="393" r:id="rId143"/>
    <p:sldId id="394" r:id="rId144"/>
    <p:sldId id="395" r:id="rId145"/>
    <p:sldId id="396" r:id="rId146"/>
    <p:sldId id="397" r:id="rId147"/>
    <p:sldId id="398" r:id="rId148"/>
    <p:sldId id="399" r:id="rId149"/>
    <p:sldId id="400" r:id="rId150"/>
    <p:sldId id="401" r:id="rId151"/>
    <p:sldId id="402" r:id="rId152"/>
    <p:sldId id="403" r:id="rId153"/>
    <p:sldId id="404" r:id="rId154"/>
    <p:sldId id="405" r:id="rId155"/>
    <p:sldId id="406" r:id="rId156"/>
    <p:sldId id="407" r:id="rId157"/>
    <p:sldId id="408" r:id="rId158"/>
    <p:sldId id="409" r:id="rId159"/>
    <p:sldId id="410" r:id="rId160"/>
    <p:sldId id="411" r:id="rId161"/>
    <p:sldId id="412" r:id="rId162"/>
    <p:sldId id="413" r:id="rId163"/>
    <p:sldId id="414" r:id="rId164"/>
    <p:sldId id="415" r:id="rId165"/>
    <p:sldId id="416" r:id="rId166"/>
    <p:sldId id="417" r:id="rId167"/>
    <p:sldId id="418" r:id="rId168"/>
    <p:sldId id="419" r:id="rId169"/>
    <p:sldId id="420" r:id="rId170"/>
    <p:sldId id="421" r:id="rId171"/>
    <p:sldId id="422" r:id="rId172"/>
    <p:sldId id="423" r:id="rId173"/>
    <p:sldId id="424" r:id="rId174"/>
    <p:sldId id="425" r:id="rId175"/>
    <p:sldId id="426" r:id="rId176"/>
    <p:sldId id="427" r:id="rId177"/>
    <p:sldId id="428" r:id="rId178"/>
    <p:sldId id="429" r:id="rId179"/>
    <p:sldId id="430" r:id="rId180"/>
    <p:sldId id="431" r:id="rId181"/>
    <p:sldId id="432" r:id="rId182"/>
    <p:sldId id="433" r:id="rId183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Relationship Id="rId71" Type="http://schemas.openxmlformats.org/officeDocument/2006/relationships/slide" Target="slides/slide66.xml"/><Relationship Id="rId72" Type="http://schemas.openxmlformats.org/officeDocument/2006/relationships/slide" Target="slides/slide67.xml"/><Relationship Id="rId73" Type="http://schemas.openxmlformats.org/officeDocument/2006/relationships/slide" Target="slides/slide68.xml"/><Relationship Id="rId74" Type="http://schemas.openxmlformats.org/officeDocument/2006/relationships/slide" Target="slides/slide69.xml"/><Relationship Id="rId75" Type="http://schemas.openxmlformats.org/officeDocument/2006/relationships/slide" Target="slides/slide70.xml"/><Relationship Id="rId76" Type="http://schemas.openxmlformats.org/officeDocument/2006/relationships/slide" Target="slides/slide71.xml"/><Relationship Id="rId77" Type="http://schemas.openxmlformats.org/officeDocument/2006/relationships/slide" Target="slides/slide72.xml"/><Relationship Id="rId78" Type="http://schemas.openxmlformats.org/officeDocument/2006/relationships/slide" Target="slides/slide73.xml"/><Relationship Id="rId79" Type="http://schemas.openxmlformats.org/officeDocument/2006/relationships/slide" Target="slides/slide74.xml"/><Relationship Id="rId80" Type="http://schemas.openxmlformats.org/officeDocument/2006/relationships/slide" Target="slides/slide75.xml"/><Relationship Id="rId81" Type="http://schemas.openxmlformats.org/officeDocument/2006/relationships/slide" Target="slides/slide76.xml"/><Relationship Id="rId82" Type="http://schemas.openxmlformats.org/officeDocument/2006/relationships/slide" Target="slides/slide77.xml"/><Relationship Id="rId83" Type="http://schemas.openxmlformats.org/officeDocument/2006/relationships/slide" Target="slides/slide78.xml"/><Relationship Id="rId84" Type="http://schemas.openxmlformats.org/officeDocument/2006/relationships/slide" Target="slides/slide79.xml"/><Relationship Id="rId85" Type="http://schemas.openxmlformats.org/officeDocument/2006/relationships/slide" Target="slides/slide80.xml"/><Relationship Id="rId86" Type="http://schemas.openxmlformats.org/officeDocument/2006/relationships/slide" Target="slides/slide81.xml"/><Relationship Id="rId87" Type="http://schemas.openxmlformats.org/officeDocument/2006/relationships/slide" Target="slides/slide82.xml"/><Relationship Id="rId88" Type="http://schemas.openxmlformats.org/officeDocument/2006/relationships/slide" Target="slides/slide83.xml"/><Relationship Id="rId89" Type="http://schemas.openxmlformats.org/officeDocument/2006/relationships/slide" Target="slides/slide84.xml"/><Relationship Id="rId90" Type="http://schemas.openxmlformats.org/officeDocument/2006/relationships/slide" Target="slides/slide85.xml"/><Relationship Id="rId91" Type="http://schemas.openxmlformats.org/officeDocument/2006/relationships/slide" Target="slides/slide86.xml"/><Relationship Id="rId92" Type="http://schemas.openxmlformats.org/officeDocument/2006/relationships/slide" Target="slides/slide87.xml"/><Relationship Id="rId93" Type="http://schemas.openxmlformats.org/officeDocument/2006/relationships/slide" Target="slides/slide88.xml"/><Relationship Id="rId94" Type="http://schemas.openxmlformats.org/officeDocument/2006/relationships/slide" Target="slides/slide89.xml"/><Relationship Id="rId95" Type="http://schemas.openxmlformats.org/officeDocument/2006/relationships/slide" Target="slides/slide90.xml"/><Relationship Id="rId96" Type="http://schemas.openxmlformats.org/officeDocument/2006/relationships/slide" Target="slides/slide91.xml"/><Relationship Id="rId97" Type="http://schemas.openxmlformats.org/officeDocument/2006/relationships/slide" Target="slides/slide92.xml"/><Relationship Id="rId98" Type="http://schemas.openxmlformats.org/officeDocument/2006/relationships/slide" Target="slides/slide93.xml"/><Relationship Id="rId99" Type="http://schemas.openxmlformats.org/officeDocument/2006/relationships/slide" Target="slides/slide94.xml"/><Relationship Id="rId100" Type="http://schemas.openxmlformats.org/officeDocument/2006/relationships/slide" Target="slides/slide95.xml"/><Relationship Id="rId101" Type="http://schemas.openxmlformats.org/officeDocument/2006/relationships/slide" Target="slides/slide96.xml"/><Relationship Id="rId102" Type="http://schemas.openxmlformats.org/officeDocument/2006/relationships/slide" Target="slides/slide97.xml"/><Relationship Id="rId103" Type="http://schemas.openxmlformats.org/officeDocument/2006/relationships/slide" Target="slides/slide98.xml"/><Relationship Id="rId104" Type="http://schemas.openxmlformats.org/officeDocument/2006/relationships/slide" Target="slides/slide99.xml"/><Relationship Id="rId105" Type="http://schemas.openxmlformats.org/officeDocument/2006/relationships/slide" Target="slides/slide100.xml"/><Relationship Id="rId106" Type="http://schemas.openxmlformats.org/officeDocument/2006/relationships/slide" Target="slides/slide101.xml"/><Relationship Id="rId107" Type="http://schemas.openxmlformats.org/officeDocument/2006/relationships/slide" Target="slides/slide102.xml"/><Relationship Id="rId108" Type="http://schemas.openxmlformats.org/officeDocument/2006/relationships/slide" Target="slides/slide103.xml"/><Relationship Id="rId109" Type="http://schemas.openxmlformats.org/officeDocument/2006/relationships/slide" Target="slides/slide104.xml"/><Relationship Id="rId110" Type="http://schemas.openxmlformats.org/officeDocument/2006/relationships/slide" Target="slides/slide105.xml"/><Relationship Id="rId111" Type="http://schemas.openxmlformats.org/officeDocument/2006/relationships/slide" Target="slides/slide106.xml"/><Relationship Id="rId112" Type="http://schemas.openxmlformats.org/officeDocument/2006/relationships/slide" Target="slides/slide107.xml"/><Relationship Id="rId113" Type="http://schemas.openxmlformats.org/officeDocument/2006/relationships/slide" Target="slides/slide108.xml"/><Relationship Id="rId114" Type="http://schemas.openxmlformats.org/officeDocument/2006/relationships/slide" Target="slides/slide109.xml"/><Relationship Id="rId115" Type="http://schemas.openxmlformats.org/officeDocument/2006/relationships/slide" Target="slides/slide110.xml"/><Relationship Id="rId116" Type="http://schemas.openxmlformats.org/officeDocument/2006/relationships/slide" Target="slides/slide111.xml"/><Relationship Id="rId117" Type="http://schemas.openxmlformats.org/officeDocument/2006/relationships/slide" Target="slides/slide112.xml"/><Relationship Id="rId118" Type="http://schemas.openxmlformats.org/officeDocument/2006/relationships/slide" Target="slides/slide113.xml"/><Relationship Id="rId119" Type="http://schemas.openxmlformats.org/officeDocument/2006/relationships/slide" Target="slides/slide114.xml"/><Relationship Id="rId120" Type="http://schemas.openxmlformats.org/officeDocument/2006/relationships/slide" Target="slides/slide115.xml"/><Relationship Id="rId121" Type="http://schemas.openxmlformats.org/officeDocument/2006/relationships/slide" Target="slides/slide116.xml"/><Relationship Id="rId122" Type="http://schemas.openxmlformats.org/officeDocument/2006/relationships/slide" Target="slides/slide117.xml"/><Relationship Id="rId123" Type="http://schemas.openxmlformats.org/officeDocument/2006/relationships/slide" Target="slides/slide118.xml"/><Relationship Id="rId124" Type="http://schemas.openxmlformats.org/officeDocument/2006/relationships/slide" Target="slides/slide119.xml"/><Relationship Id="rId125" Type="http://schemas.openxmlformats.org/officeDocument/2006/relationships/slide" Target="slides/slide120.xml"/><Relationship Id="rId126" Type="http://schemas.openxmlformats.org/officeDocument/2006/relationships/slide" Target="slides/slide121.xml"/><Relationship Id="rId127" Type="http://schemas.openxmlformats.org/officeDocument/2006/relationships/slide" Target="slides/slide122.xml"/><Relationship Id="rId128" Type="http://schemas.openxmlformats.org/officeDocument/2006/relationships/slide" Target="slides/slide123.xml"/><Relationship Id="rId129" Type="http://schemas.openxmlformats.org/officeDocument/2006/relationships/slide" Target="slides/slide124.xml"/><Relationship Id="rId130" Type="http://schemas.openxmlformats.org/officeDocument/2006/relationships/slide" Target="slides/slide125.xml"/><Relationship Id="rId131" Type="http://schemas.openxmlformats.org/officeDocument/2006/relationships/slide" Target="slides/slide126.xml"/><Relationship Id="rId132" Type="http://schemas.openxmlformats.org/officeDocument/2006/relationships/slide" Target="slides/slide127.xml"/><Relationship Id="rId133" Type="http://schemas.openxmlformats.org/officeDocument/2006/relationships/slide" Target="slides/slide128.xml"/><Relationship Id="rId134" Type="http://schemas.openxmlformats.org/officeDocument/2006/relationships/slide" Target="slides/slide129.xml"/><Relationship Id="rId135" Type="http://schemas.openxmlformats.org/officeDocument/2006/relationships/slide" Target="slides/slide130.xml"/><Relationship Id="rId136" Type="http://schemas.openxmlformats.org/officeDocument/2006/relationships/slide" Target="slides/slide131.xml"/><Relationship Id="rId137" Type="http://schemas.openxmlformats.org/officeDocument/2006/relationships/slide" Target="slides/slide132.xml"/><Relationship Id="rId138" Type="http://schemas.openxmlformats.org/officeDocument/2006/relationships/slide" Target="slides/slide133.xml"/><Relationship Id="rId139" Type="http://schemas.openxmlformats.org/officeDocument/2006/relationships/slide" Target="slides/slide134.xml"/><Relationship Id="rId140" Type="http://schemas.openxmlformats.org/officeDocument/2006/relationships/slide" Target="slides/slide135.xml"/><Relationship Id="rId141" Type="http://schemas.openxmlformats.org/officeDocument/2006/relationships/slide" Target="slides/slide136.xml"/><Relationship Id="rId142" Type="http://schemas.openxmlformats.org/officeDocument/2006/relationships/slide" Target="slides/slide137.xml"/><Relationship Id="rId143" Type="http://schemas.openxmlformats.org/officeDocument/2006/relationships/slide" Target="slides/slide138.xml"/><Relationship Id="rId144" Type="http://schemas.openxmlformats.org/officeDocument/2006/relationships/slide" Target="slides/slide139.xml"/><Relationship Id="rId145" Type="http://schemas.openxmlformats.org/officeDocument/2006/relationships/slide" Target="slides/slide140.xml"/><Relationship Id="rId146" Type="http://schemas.openxmlformats.org/officeDocument/2006/relationships/slide" Target="slides/slide141.xml"/><Relationship Id="rId147" Type="http://schemas.openxmlformats.org/officeDocument/2006/relationships/slide" Target="slides/slide142.xml"/><Relationship Id="rId148" Type="http://schemas.openxmlformats.org/officeDocument/2006/relationships/slide" Target="slides/slide143.xml"/><Relationship Id="rId149" Type="http://schemas.openxmlformats.org/officeDocument/2006/relationships/slide" Target="slides/slide144.xml"/><Relationship Id="rId150" Type="http://schemas.openxmlformats.org/officeDocument/2006/relationships/slide" Target="slides/slide145.xml"/><Relationship Id="rId151" Type="http://schemas.openxmlformats.org/officeDocument/2006/relationships/slide" Target="slides/slide146.xml"/><Relationship Id="rId152" Type="http://schemas.openxmlformats.org/officeDocument/2006/relationships/slide" Target="slides/slide147.xml"/><Relationship Id="rId153" Type="http://schemas.openxmlformats.org/officeDocument/2006/relationships/slide" Target="slides/slide148.xml"/><Relationship Id="rId154" Type="http://schemas.openxmlformats.org/officeDocument/2006/relationships/slide" Target="slides/slide149.xml"/><Relationship Id="rId155" Type="http://schemas.openxmlformats.org/officeDocument/2006/relationships/slide" Target="slides/slide150.xml"/><Relationship Id="rId156" Type="http://schemas.openxmlformats.org/officeDocument/2006/relationships/slide" Target="slides/slide151.xml"/><Relationship Id="rId157" Type="http://schemas.openxmlformats.org/officeDocument/2006/relationships/slide" Target="slides/slide152.xml"/><Relationship Id="rId158" Type="http://schemas.openxmlformats.org/officeDocument/2006/relationships/slide" Target="slides/slide153.xml"/><Relationship Id="rId159" Type="http://schemas.openxmlformats.org/officeDocument/2006/relationships/slide" Target="slides/slide154.xml"/><Relationship Id="rId160" Type="http://schemas.openxmlformats.org/officeDocument/2006/relationships/slide" Target="slides/slide155.xml"/><Relationship Id="rId161" Type="http://schemas.openxmlformats.org/officeDocument/2006/relationships/slide" Target="slides/slide156.xml"/><Relationship Id="rId162" Type="http://schemas.openxmlformats.org/officeDocument/2006/relationships/slide" Target="slides/slide157.xml"/><Relationship Id="rId163" Type="http://schemas.openxmlformats.org/officeDocument/2006/relationships/slide" Target="slides/slide158.xml"/><Relationship Id="rId164" Type="http://schemas.openxmlformats.org/officeDocument/2006/relationships/slide" Target="slides/slide159.xml"/><Relationship Id="rId165" Type="http://schemas.openxmlformats.org/officeDocument/2006/relationships/slide" Target="slides/slide160.xml"/><Relationship Id="rId166" Type="http://schemas.openxmlformats.org/officeDocument/2006/relationships/slide" Target="slides/slide161.xml"/><Relationship Id="rId167" Type="http://schemas.openxmlformats.org/officeDocument/2006/relationships/slide" Target="slides/slide162.xml"/><Relationship Id="rId168" Type="http://schemas.openxmlformats.org/officeDocument/2006/relationships/slide" Target="slides/slide163.xml"/><Relationship Id="rId169" Type="http://schemas.openxmlformats.org/officeDocument/2006/relationships/slide" Target="slides/slide164.xml"/><Relationship Id="rId170" Type="http://schemas.openxmlformats.org/officeDocument/2006/relationships/slide" Target="slides/slide165.xml"/><Relationship Id="rId171" Type="http://schemas.openxmlformats.org/officeDocument/2006/relationships/slide" Target="slides/slide166.xml"/><Relationship Id="rId172" Type="http://schemas.openxmlformats.org/officeDocument/2006/relationships/slide" Target="slides/slide167.xml"/><Relationship Id="rId173" Type="http://schemas.openxmlformats.org/officeDocument/2006/relationships/slide" Target="slides/slide168.xml"/><Relationship Id="rId174" Type="http://schemas.openxmlformats.org/officeDocument/2006/relationships/slide" Target="slides/slide169.xml"/><Relationship Id="rId175" Type="http://schemas.openxmlformats.org/officeDocument/2006/relationships/slide" Target="slides/slide170.xml"/><Relationship Id="rId176" Type="http://schemas.openxmlformats.org/officeDocument/2006/relationships/slide" Target="slides/slide171.xml"/><Relationship Id="rId177" Type="http://schemas.openxmlformats.org/officeDocument/2006/relationships/slide" Target="slides/slide172.xml"/><Relationship Id="rId178" Type="http://schemas.openxmlformats.org/officeDocument/2006/relationships/slide" Target="slides/slide173.xml"/><Relationship Id="rId179" Type="http://schemas.openxmlformats.org/officeDocument/2006/relationships/slide" Target="slides/slide174.xml"/><Relationship Id="rId180" Type="http://schemas.openxmlformats.org/officeDocument/2006/relationships/slide" Target="slides/slide175.xml"/><Relationship Id="rId181" Type="http://schemas.openxmlformats.org/officeDocument/2006/relationships/slide" Target="slides/slide176.xml"/><Relationship Id="rId182" Type="http://schemas.openxmlformats.org/officeDocument/2006/relationships/slide" Target="slides/slide177.xml"/><Relationship Id="rId183" Type="http://schemas.openxmlformats.org/officeDocument/2006/relationships/slide" Target="slides/slide178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147.xml"/><Relationship Id="rId3" Type="http://schemas.openxmlformats.org/officeDocument/2006/relationships/slide" Target="slide148.xml"/><Relationship Id="rId4" Type="http://schemas.openxmlformats.org/officeDocument/2006/relationships/slide" Target="slide149.xml"/><Relationship Id="rId5" Type="http://schemas.openxmlformats.org/officeDocument/2006/relationships/slide" Target="slide150.xml"/><Relationship Id="rId6" Type="http://schemas.openxmlformats.org/officeDocument/2006/relationships/slide" Target="slide151.xml"/><Relationship Id="rId7" Type="http://schemas.openxmlformats.org/officeDocument/2006/relationships/slide" Target="slide152.xml"/><Relationship Id="rId8" Type="http://schemas.openxmlformats.org/officeDocument/2006/relationships/slide" Target="slide155.xml"/><Relationship Id="rId9" Type="http://schemas.openxmlformats.org/officeDocument/2006/relationships/slide" Target="slide157.xml"/><Relationship Id="rId10" Type="http://schemas.openxmlformats.org/officeDocument/2006/relationships/slide" Target="slide167.xml"/><Relationship Id="rId11" Type="http://schemas.openxmlformats.org/officeDocument/2006/relationships/slide" Target="slide168.xml"/><Relationship Id="rId12" Type="http://schemas.openxmlformats.org/officeDocument/2006/relationships/slide" Target="slide170.xml"/><Relationship Id="rId13" Type="http://schemas.openxmlformats.org/officeDocument/2006/relationships/slide" Target="slide173.xml"/><Relationship Id="rId14" Type="http://schemas.openxmlformats.org/officeDocument/2006/relationships/slide" Target="slide174.xml"/><Relationship Id="rId15" Type="http://schemas.openxmlformats.org/officeDocument/2006/relationships/slide" Target="slide176.xml"/><Relationship Id="rId16" Type="http://schemas.openxmlformats.org/officeDocument/2006/relationships/slide" Target="slide177.xml"/><Relationship Id="rId17" Type="http://schemas.openxmlformats.org/officeDocument/2006/relationships/slide" Target="slide178.xml"/></Relationships>
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search.proquest.com/docview/252095667?accountid=34526" TargetMode="External"/></Relationships>
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search.proquest.com/docview/853329858?accountid=34526" TargetMode="External"/><Relationship Id="rId3" Type="http://schemas.openxmlformats.org/officeDocument/2006/relationships/hyperlink" Target="http://ies.ed.gov/ncee/edlabs/projects/project.asp?ProjectID=229" TargetMode="External"/><Relationship Id="rId4" Type="http://schemas.openxmlformats.org/officeDocument/2006/relationships/hyperlink" Target="http://www.tn.gov/education/safe_schls/dropout/index.shtml" TargetMode="External"/><Relationship Id="rId5" Type="http://schemas.openxmlformats.org/officeDocument/2006/relationships/hyperlink" Target="http://changingminds.org/explanations/preferences/typea_typeb.htm" TargetMode="External"/><Relationship Id="rId6" Type="http://schemas.openxmlformats.org/officeDocument/2006/relationships/hyperlink" Target="http://www.city-data.com/" TargetMode="External"/></Relationships>
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globalpublicsquare.blogs.cnn.com/2011/11/03/how-u-s-graduation-rates-compare-" TargetMode="External"/><Relationship Id="rId3" Type="http://schemas.openxmlformats.org/officeDocument/2006/relationships/hyperlink" Target="http://books.google.com/books?hl=en&amp;amp;lr&amp;amp;id=bttwENORfhgC&amp;amp;oi=fnd&amp;amp;pg=PR1&amp;amp;dq=whe" TargetMode="External"/><Relationship Id="rId4" Type="http://schemas.openxmlformats.org/officeDocument/2006/relationships/hyperlink" Target="http://www.edchoice.org/Research/Reports/Tennessee-s-High-School-" TargetMode="Externa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statisticbrain.com/high-school-dropout-statistics/" TargetMode="External"/><Relationship Id="rId3" Type="http://schemas.openxmlformats.org/officeDocument/2006/relationships/hyperlink" Target="http://search.proquest.com/docview/305365453?accountid=34526" TargetMode="External"/></Relationships>
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thegazette.com/2011/10/30/comparing-u-s-international-schools-is-slippery-slope/" TargetMode="External"/><Relationship Id="rId3" Type="http://schemas.openxmlformats.org/officeDocument/2006/relationships/hyperlink" Target="http://www.edpsycinteractive.org/topics/intro/valdgn.html" TargetMode="External"/><Relationship Id="rId4" Type="http://schemas.openxmlformats.org/officeDocument/2006/relationships/hyperlink" Target="http://www.iwu.edu/economics/PPE14/Ingrum.pdf" TargetMode="External"/><Relationship Id="rId5" Type="http://schemas.openxmlformats.org/officeDocument/2006/relationships/hyperlink" Target="http://4brevard.com/choice/international-test-scores.htm" TargetMode="External"/></Relationships>
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search.proquest.com/docview/219211841?accountid=34526" TargetMode="External"/><Relationship Id="rId3" Type="http://schemas.openxmlformats.org/officeDocument/2006/relationships/hyperlink" Target="http://www.census.gov/prod/2013pubs/acsbr11-17.pdf" TargetMode="External"/></Relationships>
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dx.doi.org/10/1787/eag-2013-en" TargetMode="External"/><Relationship Id="rId3" Type="http://schemas.openxmlformats.org/officeDocument/2006/relationships/hyperlink" Target="http://www.postsecondary.org/last12/79199Parented.pdf" TargetMode="External"/><Relationship Id="rId4" Type="http://schemas.openxmlformats.org/officeDocument/2006/relationships/hyperlink" Target="http://www.huffingtonpost.com/2012/07/19/no-child-left-behind-" TargetMode="External"/></Relationships>
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npr.org/2011/07/24/138653393/school-dropout-rates-adds-to-fiscal-burden" TargetMode="External"/><Relationship Id="rId3" Type="http://schemas.openxmlformats.org/officeDocument/2006/relationships/hyperlink" Target="http://schugurensky.faculty.asu.edu/moments/" TargetMode="External"/><Relationship Id="rId4" Type="http://schemas.openxmlformats.org/officeDocument/2006/relationships/hyperlink" Target="http://stress.about.com/od/understandingstress/a/type_a_person.htm" TargetMode="External"/><Relationship Id="rId5" Type="http://schemas.openxmlformats.org/officeDocument/2006/relationships/hyperlink" Target="http://phdstudent.com/" TargetMode="External"/></Relationships>
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www.tn.gov/education" TargetMode="External"/><Relationship Id="rId3" Type="http://schemas.openxmlformats.org/officeDocument/2006/relationships/hyperlink" Target="http://edu.reportcard.state.tn.us/pls/apex/f?p=200%3A1%3A3743395675574113%3A%3ANO%3A" TargetMode="External"/><Relationship Id="rId4" Type="http://schemas.openxmlformats.org/officeDocument/2006/relationships/hyperlink" Target="http://search.proquest.com/docview/230685853?accountid=34526" TargetMode="External"/><Relationship Id="rId5" Type="http://schemas.openxmlformats.org/officeDocument/2006/relationships/hyperlink" Target="http://www.socialresearchmethods.net/kb/intval.php" TargetMode="External"/><Relationship Id="rId6" Type="http://schemas.openxmlformats.org/officeDocument/2006/relationships/hyperlink" Target="http://www.erm.ecs.soton.ac.uk/module/index.htm" TargetMode="External"/><Relationship Id="rId7" Type="http://schemas.openxmlformats.org/officeDocument/2006/relationships/hyperlink" Target="http://www.bls.gov/ep_chart_001.htm" TargetMode="External"/><Relationship Id="rId8" Type="http://schemas.openxmlformats.org/officeDocument/2006/relationships/hyperlink" Target="http://www.cehsus.gov/compendia/statab/2012/tables/12s0711.pdf" TargetMode="External"/></Relationships>
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://search.proquest.com/docview/202710566?accountid=34526" TargetMode="External"/><Relationship Id="rId3" Type="http://schemas.openxmlformats.org/officeDocument/2006/relationships/hyperlink" Target="http://www.prisonstudies.org/sites/prisonstudies.org/files/resources/downloads/wppl_10.pdf" TargetMode="External"/><Relationship Id="rId4" Type="http://schemas.openxmlformats.org/officeDocument/2006/relationships/hyperlink" Target="http://www.greatschools.org/students/academic-skills/1075-u-s-students-compare.gs" TargetMode="External"/></Relationships>
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mailto:bdonner@international.edu" TargetMode="External"/><Relationship Id="rId3" Type="http://schemas.openxmlformats.org/officeDocument/2006/relationships/hyperlink" Target="http://www.jiu.edu/" TargetMode="External"/><Relationship Id="rId4" Type="http://schemas.openxmlformats.org/officeDocument/2006/relationships/image" Target="../media/image4.png"/><Relationship Id="rId5" Type="http://schemas.openxmlformats.org/officeDocument/2006/relationships/image" Target="../media/image5.png"/></Relationships>
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mailto:christian@christianedgar.com" TargetMode="External"/></Relationships>
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.png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15.xml"/><Relationship Id="rId3" Type="http://schemas.openxmlformats.org/officeDocument/2006/relationships/slide" Target="slide16.xml"/><Relationship Id="rId4" Type="http://schemas.openxmlformats.org/officeDocument/2006/relationships/slide" Target="slide17.xml"/><Relationship Id="rId5" Type="http://schemas.openxmlformats.org/officeDocument/2006/relationships/slide" Target="slide18.xml"/><Relationship Id="rId6" Type="http://schemas.openxmlformats.org/officeDocument/2006/relationships/slide" Target="slide19.xml"/><Relationship Id="rId7" Type="http://schemas.openxmlformats.org/officeDocument/2006/relationships/slide" Target="slide20.xml"/><Relationship Id="rId8" Type="http://schemas.openxmlformats.org/officeDocument/2006/relationships/slide" Target="slide21.xml"/><Relationship Id="rId9" Type="http://schemas.openxmlformats.org/officeDocument/2006/relationships/slide" Target="slide22.xml"/><Relationship Id="rId10" Type="http://schemas.openxmlformats.org/officeDocument/2006/relationships/slide" Target="slide23.xml"/><Relationship Id="rId11" Type="http://schemas.openxmlformats.org/officeDocument/2006/relationships/slide" Target="slide24.xml"/><Relationship Id="rId12" Type="http://schemas.openxmlformats.org/officeDocument/2006/relationships/slide" Target="slide26.xml"/><Relationship Id="rId13" Type="http://schemas.openxmlformats.org/officeDocument/2006/relationships/slide" Target="slide27.xml"/><Relationship Id="rId14" Type="http://schemas.openxmlformats.org/officeDocument/2006/relationships/slide" Target="slide28.xml"/><Relationship Id="rId15" Type="http://schemas.openxmlformats.org/officeDocument/2006/relationships/slide" Target="slide29.xml"/><Relationship Id="rId16" Type="http://schemas.openxmlformats.org/officeDocument/2006/relationships/slide" Target="slide30.xml"/><Relationship Id="rId17" Type="http://schemas.openxmlformats.org/officeDocument/2006/relationships/slide" Target="slide31.xml"/><Relationship Id="rId18" Type="http://schemas.openxmlformats.org/officeDocument/2006/relationships/slide" Target="slide32.xml"/><Relationship Id="rId19" Type="http://schemas.openxmlformats.org/officeDocument/2006/relationships/slide" Target="slide34.xml"/><Relationship Id="rId20" Type="http://schemas.openxmlformats.org/officeDocument/2006/relationships/slide" Target="slide36.xml"/><Relationship Id="rId21" Type="http://schemas.openxmlformats.org/officeDocument/2006/relationships/slide" Target="slide37.xml"/><Relationship Id="rId22" Type="http://schemas.openxmlformats.org/officeDocument/2006/relationships/slide" Target="slide38.xml"/></Relationships>
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39.xml"/><Relationship Id="rId3" Type="http://schemas.openxmlformats.org/officeDocument/2006/relationships/slide" Target="slide41.xml"/><Relationship Id="rId4" Type="http://schemas.openxmlformats.org/officeDocument/2006/relationships/slide" Target="slide42.xml"/><Relationship Id="rId5" Type="http://schemas.openxmlformats.org/officeDocument/2006/relationships/slide" Target="slide43.xml"/><Relationship Id="rId6" Type="http://schemas.openxmlformats.org/officeDocument/2006/relationships/slide" Target="slide45.xml"/><Relationship Id="rId7" Type="http://schemas.openxmlformats.org/officeDocument/2006/relationships/slide" Target="slide46.xml"/><Relationship Id="rId8" Type="http://schemas.openxmlformats.org/officeDocument/2006/relationships/slide" Target="slide47.xml"/><Relationship Id="rId9" Type="http://schemas.openxmlformats.org/officeDocument/2006/relationships/slide" Target="slide48.xml"/><Relationship Id="rId10" Type="http://schemas.openxmlformats.org/officeDocument/2006/relationships/slide" Target="slide49.xml"/><Relationship Id="rId11" Type="http://schemas.openxmlformats.org/officeDocument/2006/relationships/slide" Target="slide51.xml"/><Relationship Id="rId12" Type="http://schemas.openxmlformats.org/officeDocument/2006/relationships/slide" Target="slide52.xml"/><Relationship Id="rId13" Type="http://schemas.openxmlformats.org/officeDocument/2006/relationships/slide" Target="slide53.xml"/><Relationship Id="rId14" Type="http://schemas.openxmlformats.org/officeDocument/2006/relationships/slide" Target="slide54.xml"/><Relationship Id="rId15" Type="http://schemas.openxmlformats.org/officeDocument/2006/relationships/slide" Target="slide55.xml"/><Relationship Id="rId16" Type="http://schemas.openxmlformats.org/officeDocument/2006/relationships/slide" Target="slide56.xml"/><Relationship Id="rId17" Type="http://schemas.openxmlformats.org/officeDocument/2006/relationships/slide" Target="slide57.xml"/><Relationship Id="rId18" Type="http://schemas.openxmlformats.org/officeDocument/2006/relationships/slide" Target="slide58.xml"/><Relationship Id="rId19" Type="http://schemas.openxmlformats.org/officeDocument/2006/relationships/slide" Target="slide59.xml"/><Relationship Id="rId20" Type="http://schemas.openxmlformats.org/officeDocument/2006/relationships/slide" Target="slide60.xml"/><Relationship Id="rId21" Type="http://schemas.openxmlformats.org/officeDocument/2006/relationships/slide" Target="slide61.xml"/></Relationships>
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62.xml"/><Relationship Id="rId3" Type="http://schemas.openxmlformats.org/officeDocument/2006/relationships/slide" Target="slide63.xml"/><Relationship Id="rId4" Type="http://schemas.openxmlformats.org/officeDocument/2006/relationships/slide" Target="slide64.xml"/><Relationship Id="rId5" Type="http://schemas.openxmlformats.org/officeDocument/2006/relationships/slide" Target="slide66.xml"/><Relationship Id="rId6" Type="http://schemas.openxmlformats.org/officeDocument/2006/relationships/slide" Target="slide67.xml"/><Relationship Id="rId7" Type="http://schemas.openxmlformats.org/officeDocument/2006/relationships/slide" Target="slide68.xml"/><Relationship Id="rId8" Type="http://schemas.openxmlformats.org/officeDocument/2006/relationships/slide" Target="slide69.xml"/><Relationship Id="rId9" Type="http://schemas.openxmlformats.org/officeDocument/2006/relationships/slide" Target="slide71.xml"/><Relationship Id="rId10" Type="http://schemas.openxmlformats.org/officeDocument/2006/relationships/slide" Target="slide73.xml"/><Relationship Id="rId11" Type="http://schemas.openxmlformats.org/officeDocument/2006/relationships/slide" Target="slide74.xml"/><Relationship Id="rId12" Type="http://schemas.openxmlformats.org/officeDocument/2006/relationships/slide" Target="slide75.xml"/><Relationship Id="rId13" Type="http://schemas.openxmlformats.org/officeDocument/2006/relationships/slide" Target="slide76.xml"/><Relationship Id="rId14" Type="http://schemas.openxmlformats.org/officeDocument/2006/relationships/slide" Target="slide77.xml"/><Relationship Id="rId15" Type="http://schemas.openxmlformats.org/officeDocument/2006/relationships/slide" Target="slide78.xml"/><Relationship Id="rId16" Type="http://schemas.openxmlformats.org/officeDocument/2006/relationships/slide" Target="slide79.xml"/><Relationship Id="rId17" Type="http://schemas.openxmlformats.org/officeDocument/2006/relationships/slide" Target="slide80.xml"/><Relationship Id="rId18" Type="http://schemas.openxmlformats.org/officeDocument/2006/relationships/slide" Target="slide81.xml"/><Relationship Id="rId19" Type="http://schemas.openxmlformats.org/officeDocument/2006/relationships/slide" Target="slide82.xml"/><Relationship Id="rId20" Type="http://schemas.openxmlformats.org/officeDocument/2006/relationships/slide" Target="slide84.xml"/><Relationship Id="rId21" Type="http://schemas.openxmlformats.org/officeDocument/2006/relationships/slide" Target="slide85.xml"/></Relationships>
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85.xml"/><Relationship Id="rId3" Type="http://schemas.openxmlformats.org/officeDocument/2006/relationships/slide" Target="slide87.xml"/><Relationship Id="rId4" Type="http://schemas.openxmlformats.org/officeDocument/2006/relationships/slide" Target="slide88.xml"/><Relationship Id="rId5" Type="http://schemas.openxmlformats.org/officeDocument/2006/relationships/slide" Target="slide89.xml"/><Relationship Id="rId6" Type="http://schemas.openxmlformats.org/officeDocument/2006/relationships/slide" Target="slide90.xml"/><Relationship Id="rId7" Type="http://schemas.openxmlformats.org/officeDocument/2006/relationships/slide" Target="slide92.xml"/><Relationship Id="rId8" Type="http://schemas.openxmlformats.org/officeDocument/2006/relationships/slide" Target="slide93.xml"/><Relationship Id="rId9" Type="http://schemas.openxmlformats.org/officeDocument/2006/relationships/slide" Target="slide94.xml"/><Relationship Id="rId10" Type="http://schemas.openxmlformats.org/officeDocument/2006/relationships/slide" Target="slide95.xml"/><Relationship Id="rId11" Type="http://schemas.openxmlformats.org/officeDocument/2006/relationships/slide" Target="slide112.xml"/><Relationship Id="rId12" Type="http://schemas.openxmlformats.org/officeDocument/2006/relationships/slide" Target="slide114.xml"/><Relationship Id="rId13" Type="http://schemas.openxmlformats.org/officeDocument/2006/relationships/slide" Target="slide115.xml"/><Relationship Id="rId14" Type="http://schemas.openxmlformats.org/officeDocument/2006/relationships/slide" Target="slide118.xml"/><Relationship Id="rId15" Type="http://schemas.openxmlformats.org/officeDocument/2006/relationships/slide" Target="slide119.xml"/><Relationship Id="rId16" Type="http://schemas.openxmlformats.org/officeDocument/2006/relationships/slide" Target="slide125.xml"/><Relationship Id="rId17" Type="http://schemas.openxmlformats.org/officeDocument/2006/relationships/slide" Target="slide126.xml"/><Relationship Id="rId18" Type="http://schemas.openxmlformats.org/officeDocument/2006/relationships/slide" Target="slide128.xml"/><Relationship Id="rId19" Type="http://schemas.openxmlformats.org/officeDocument/2006/relationships/slide" Target="slide129.xml"/><Relationship Id="rId20" Type="http://schemas.openxmlformats.org/officeDocument/2006/relationships/slide" Target="slide130.xml"/><Relationship Id="rId21" Type="http://schemas.openxmlformats.org/officeDocument/2006/relationships/slide" Target="slide131.xml"/></Relationships>
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slide" Target="slide132.xml"/><Relationship Id="rId3" Type="http://schemas.openxmlformats.org/officeDocument/2006/relationships/slide" Target="slide133.xml"/><Relationship Id="rId4" Type="http://schemas.openxmlformats.org/officeDocument/2006/relationships/slide" Target="slide134.xml"/><Relationship Id="rId5" Type="http://schemas.openxmlformats.org/officeDocument/2006/relationships/slide" Target="slide135.xml"/><Relationship Id="rId6" Type="http://schemas.openxmlformats.org/officeDocument/2006/relationships/slide" Target="slide136.xml"/><Relationship Id="rId7" Type="http://schemas.openxmlformats.org/officeDocument/2006/relationships/slide" Target="slide137.xml"/><Relationship Id="rId8" Type="http://schemas.openxmlformats.org/officeDocument/2006/relationships/slide" Target="slide138.xml"/><Relationship Id="rId9" Type="http://schemas.openxmlformats.org/officeDocument/2006/relationships/slide" Target="slide139.xml"/><Relationship Id="rId10" Type="http://schemas.openxmlformats.org/officeDocument/2006/relationships/slide" Target="slide140.xml"/><Relationship Id="rId11" Type="http://schemas.openxmlformats.org/officeDocument/2006/relationships/slide" Target="slide141.xml"/><Relationship Id="rId12" Type="http://schemas.openxmlformats.org/officeDocument/2006/relationships/slide" Target="slide142.xml"/><Relationship Id="rId13" Type="http://schemas.openxmlformats.org/officeDocument/2006/relationships/slide" Target="slide143.xml"/><Relationship Id="rId14" Type="http://schemas.openxmlformats.org/officeDocument/2006/relationships/slide" Target="slide145.xml"/><Relationship Id="rId15" Type="http://schemas.openxmlformats.org/officeDocument/2006/relationships/slide" Target="slide146.xml"/></Relationships>
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79905" y="2319273"/>
            <a:ext cx="5443220" cy="558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Determination </a:t>
            </a:r>
            <a:r>
              <a:rPr dirty="0" sz="1200">
                <a:latin typeface="Times New Roman"/>
                <a:cs typeface="Times New Roman"/>
              </a:rPr>
              <a:t>of the Relationship </a:t>
            </a:r>
            <a:r>
              <a:rPr dirty="0" sz="1200" spc="-5">
                <a:latin typeface="Times New Roman"/>
                <a:cs typeface="Times New Roman"/>
              </a:rPr>
              <a:t>between </a:t>
            </a:r>
            <a:r>
              <a:rPr dirty="0" sz="1200">
                <a:latin typeface="Times New Roman"/>
                <a:cs typeface="Times New Roman"/>
              </a:rPr>
              <a:t>Students’ </a:t>
            </a:r>
            <a:r>
              <a:rPr dirty="0" sz="1200" spc="-5">
                <a:latin typeface="Times New Roman"/>
                <a:cs typeface="Times New Roman"/>
              </a:rPr>
              <a:t>Perceived Values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and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High School Dropout </a:t>
            </a:r>
            <a:r>
              <a:rPr dirty="0" sz="1200">
                <a:latin typeface="Times New Roman"/>
                <a:cs typeface="Times New Roman"/>
              </a:rPr>
              <a:t>Rates in </a:t>
            </a:r>
            <a:r>
              <a:rPr dirty="0" sz="1200" spc="-5">
                <a:latin typeface="Times New Roman"/>
                <a:cs typeface="Times New Roman"/>
              </a:rPr>
              <a:t>an East Tennessee High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School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02634" y="4072254"/>
            <a:ext cx="1395730" cy="558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3175">
              <a:lnSpc>
                <a:spcPct val="100000"/>
              </a:lnSpc>
              <a:spcBef>
                <a:spcPts val="100"/>
              </a:spcBef>
            </a:pPr>
            <a:r>
              <a:rPr dirty="0" sz="1200" spc="15">
                <a:latin typeface="Times New Roman"/>
                <a:cs typeface="Times New Roman"/>
              </a:rPr>
              <a:t>By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200">
                <a:latin typeface="Times New Roman"/>
                <a:cs typeface="Times New Roman"/>
              </a:rPr>
              <a:t>James Christian</a:t>
            </a:r>
            <a:r>
              <a:rPr dirty="0" sz="1200" spc="-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Edgar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04161" y="5474589"/>
            <a:ext cx="4391660" cy="558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905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A Dissertation Presented </a:t>
            </a:r>
            <a:r>
              <a:rPr dirty="0" sz="1200">
                <a:latin typeface="Times New Roman"/>
                <a:cs typeface="Times New Roman"/>
              </a:rPr>
              <a:t>to the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Faculty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Jones International </a:t>
            </a:r>
            <a:r>
              <a:rPr dirty="0" sz="1200">
                <a:latin typeface="Times New Roman"/>
                <a:cs typeface="Times New Roman"/>
              </a:rPr>
              <a:t>University for the </a:t>
            </a:r>
            <a:r>
              <a:rPr dirty="0" sz="1200" spc="-5">
                <a:latin typeface="Times New Roman"/>
                <a:cs typeface="Times New Roman"/>
              </a:rPr>
              <a:t>Degree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Doctor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Education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78379" y="7227189"/>
            <a:ext cx="2446655" cy="12617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Maria del Rosario Sanchez Patino,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PhD</a:t>
            </a:r>
            <a:endParaRPr sz="1200">
              <a:latin typeface="Times New Roman"/>
              <a:cs typeface="Times New Roman"/>
            </a:endParaRPr>
          </a:p>
          <a:p>
            <a:pPr algn="ctr" marL="492125" marR="486409" indent="-1905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Nancy Mims, </a:t>
            </a:r>
            <a:r>
              <a:rPr dirty="0" sz="1200" spc="-5">
                <a:latin typeface="Times New Roman"/>
                <a:cs typeface="Times New Roman"/>
              </a:rPr>
              <a:t>EdD  </a:t>
            </a:r>
            <a:r>
              <a:rPr dirty="0" sz="1200">
                <a:latin typeface="Times New Roman"/>
                <a:cs typeface="Times New Roman"/>
              </a:rPr>
              <a:t>William </a:t>
            </a:r>
            <a:r>
              <a:rPr dirty="0" sz="1200" spc="-5">
                <a:latin typeface="Times New Roman"/>
                <a:cs typeface="Times New Roman"/>
              </a:rPr>
              <a:t>Armosky,</a:t>
            </a:r>
            <a:r>
              <a:rPr dirty="0" sz="1200" spc="-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EdD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200">
                <a:latin typeface="Times New Roman"/>
                <a:cs typeface="Times New Roman"/>
              </a:rPr>
              <a:t>2014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67627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x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00">
              <a:latin typeface="Times New Roman"/>
              <a:cs typeface="Times New Roman"/>
            </a:endParaRPr>
          </a:p>
          <a:p>
            <a:pPr algn="r" marR="10795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  <a:hlinkClick r:id="rId2" action="ppaction://hlinksldjump"/>
              </a:rPr>
              <a:t>Open-ended question </a:t>
            </a:r>
            <a:r>
              <a:rPr dirty="0" sz="1200">
                <a:latin typeface="Times New Roman"/>
                <a:cs typeface="Times New Roman"/>
                <a:hlinkClick r:id="rId2" action="ppaction://hlinksldjump"/>
              </a:rPr>
              <a:t>5 ...................................................................................................</a:t>
            </a:r>
            <a:r>
              <a:rPr dirty="0" sz="1200" spc="-95"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2" action="ppaction://hlinksldjump"/>
              </a:rPr>
              <a:t>133</a:t>
            </a:r>
            <a:endParaRPr sz="1200">
              <a:latin typeface="Times New Roman"/>
              <a:cs typeface="Times New Roman"/>
            </a:endParaRPr>
          </a:p>
          <a:p>
            <a:pPr algn="r" marR="10795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2" action="ppaction://hlinksldjump"/>
              </a:rPr>
              <a:t>Open-ended question </a:t>
            </a:r>
            <a:r>
              <a:rPr dirty="0" sz="1200">
                <a:latin typeface="Times New Roman"/>
                <a:cs typeface="Times New Roman"/>
                <a:hlinkClick r:id="rId2" action="ppaction://hlinksldjump"/>
              </a:rPr>
              <a:t>6 ...................................................................................................</a:t>
            </a:r>
            <a:r>
              <a:rPr dirty="0" sz="1200" spc="-95"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2" action="ppaction://hlinksldjump"/>
              </a:rPr>
              <a:t>133</a:t>
            </a:r>
            <a:endParaRPr sz="1200">
              <a:latin typeface="Times New Roman"/>
              <a:cs typeface="Times New Roman"/>
            </a:endParaRPr>
          </a:p>
          <a:p>
            <a:pPr algn="r" marR="10795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2" action="ppaction://hlinksldjump"/>
              </a:rPr>
              <a:t>Open-ended question </a:t>
            </a:r>
            <a:r>
              <a:rPr dirty="0" sz="1200">
                <a:latin typeface="Times New Roman"/>
                <a:cs typeface="Times New Roman"/>
                <a:hlinkClick r:id="rId2" action="ppaction://hlinksldjump"/>
              </a:rPr>
              <a:t>7 ...................................................................................................</a:t>
            </a:r>
            <a:r>
              <a:rPr dirty="0" sz="1200" spc="-95"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2" action="ppaction://hlinksldjump"/>
              </a:rPr>
              <a:t>133</a:t>
            </a:r>
            <a:endParaRPr sz="1200">
              <a:latin typeface="Times New Roman"/>
              <a:cs typeface="Times New Roman"/>
            </a:endParaRPr>
          </a:p>
          <a:p>
            <a:pPr algn="r" marR="10795">
              <a:lnSpc>
                <a:spcPct val="100000"/>
              </a:lnSpc>
              <a:spcBef>
                <a:spcPts val="430"/>
              </a:spcBef>
            </a:pPr>
            <a:r>
              <a:rPr dirty="0" sz="1200" spc="-5">
                <a:latin typeface="Times New Roman"/>
                <a:cs typeface="Times New Roman"/>
                <a:hlinkClick r:id="rId3" action="ppaction://hlinksldjump"/>
              </a:rPr>
              <a:t>Conclusions from Interviews </a:t>
            </a:r>
            <a:r>
              <a:rPr dirty="0" sz="1200">
                <a:latin typeface="Times New Roman"/>
                <a:cs typeface="Times New Roman"/>
                <a:hlinkClick r:id="rId3" action="ppaction://hlinksldjump"/>
              </a:rPr>
              <a:t>..............................................................................................</a:t>
            </a:r>
            <a:r>
              <a:rPr dirty="0" sz="1200" spc="-165">
                <a:latin typeface="Times New Roman"/>
                <a:cs typeface="Times New Roman"/>
                <a:hlinkClick r:id="rId3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3" action="ppaction://hlinksldjump"/>
              </a:rPr>
              <a:t>134</a:t>
            </a:r>
            <a:endParaRPr sz="1200">
              <a:latin typeface="Times New Roman"/>
              <a:cs typeface="Times New Roman"/>
            </a:endParaRPr>
          </a:p>
          <a:p>
            <a:pPr algn="r" marL="165100" marR="10795">
              <a:lnSpc>
                <a:spcPct val="130400"/>
              </a:lnSpc>
              <a:spcBef>
                <a:spcPts val="10"/>
              </a:spcBef>
            </a:pPr>
            <a:r>
              <a:rPr dirty="0" sz="1200" spc="-5">
                <a:latin typeface="Times New Roman"/>
                <a:cs typeface="Times New Roman"/>
                <a:hlinkClick r:id="rId4" action="ppaction://hlinksldjump"/>
              </a:rPr>
              <a:t>Implications.............................................................................................................................</a:t>
            </a:r>
            <a:r>
              <a:rPr dirty="0" sz="1200" spc="225">
                <a:latin typeface="Times New Roman"/>
                <a:cs typeface="Times New Roman"/>
                <a:hlinkClick r:id="rId4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4" action="ppaction://hlinksldjump"/>
              </a:rPr>
              <a:t>135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  <a:hlinkClick r:id="rId4" action="ppaction://hlinksldjump"/>
              </a:rPr>
              <a:t>Linking </a:t>
            </a:r>
            <a:r>
              <a:rPr dirty="0" sz="1200">
                <a:latin typeface="Times New Roman"/>
                <a:cs typeface="Times New Roman"/>
                <a:hlinkClick r:id="rId4" action="ppaction://hlinksldjump"/>
              </a:rPr>
              <a:t>the Data to the </a:t>
            </a:r>
            <a:r>
              <a:rPr dirty="0" sz="1200" spc="-5">
                <a:latin typeface="Times New Roman"/>
                <a:cs typeface="Times New Roman"/>
                <a:hlinkClick r:id="rId4" action="ppaction://hlinksldjump"/>
              </a:rPr>
              <a:t>Research Question</a:t>
            </a:r>
            <a:r>
              <a:rPr dirty="0" sz="1200" spc="-70">
                <a:latin typeface="Times New Roman"/>
                <a:cs typeface="Times New Roman"/>
                <a:hlinkClick r:id="rId4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4" action="ppaction://hlinksldjump"/>
              </a:rPr>
              <a:t>............................................................................</a:t>
            </a:r>
            <a:r>
              <a:rPr dirty="0" sz="1200" spc="-55">
                <a:latin typeface="Times New Roman"/>
                <a:cs typeface="Times New Roman"/>
                <a:hlinkClick r:id="rId4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4" action="ppaction://hlinksldjump"/>
              </a:rPr>
              <a:t>135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  <a:hlinkClick r:id="rId4" action="ppaction://hlinksldjump"/>
              </a:rPr>
              <a:t>Research Question </a:t>
            </a:r>
            <a:r>
              <a:rPr dirty="0" sz="1200">
                <a:latin typeface="Times New Roman"/>
                <a:cs typeface="Times New Roman"/>
                <a:hlinkClick r:id="rId4" action="ppaction://hlinksldjump"/>
              </a:rPr>
              <a:t>..............................................................................................................</a:t>
            </a:r>
            <a:r>
              <a:rPr dirty="0" sz="1200" spc="-110">
                <a:latin typeface="Times New Roman"/>
                <a:cs typeface="Times New Roman"/>
                <a:hlinkClick r:id="rId4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4" action="ppaction://hlinksldjump"/>
              </a:rPr>
              <a:t>135</a:t>
            </a:r>
            <a:endParaRPr sz="1200">
              <a:latin typeface="Times New Roman"/>
              <a:cs typeface="Times New Roman"/>
            </a:endParaRPr>
          </a:p>
          <a:p>
            <a:pPr algn="r" marR="10795">
              <a:lnSpc>
                <a:spcPct val="100000"/>
              </a:lnSpc>
              <a:spcBef>
                <a:spcPts val="440"/>
              </a:spcBef>
            </a:pPr>
            <a:r>
              <a:rPr dirty="0" sz="1200" spc="-5">
                <a:latin typeface="Times New Roman"/>
                <a:cs typeface="Times New Roman"/>
                <a:hlinkClick r:id="rId5" action="ppaction://hlinksldjump"/>
              </a:rPr>
              <a:t>Hypothesis </a:t>
            </a:r>
            <a:r>
              <a:rPr dirty="0" sz="1200">
                <a:latin typeface="Times New Roman"/>
                <a:cs typeface="Times New Roman"/>
                <a:hlinkClick r:id="rId5" action="ppaction://hlinksldjump"/>
              </a:rPr>
              <a:t>and Null Hypothesis.........................................................................................</a:t>
            </a:r>
            <a:r>
              <a:rPr dirty="0" sz="1200" spc="-70">
                <a:latin typeface="Times New Roman"/>
                <a:cs typeface="Times New Roman"/>
                <a:hlinkClick r:id="rId5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5" action="ppaction://hlinksldjump"/>
              </a:rPr>
              <a:t>136</a:t>
            </a:r>
            <a:endParaRPr sz="1200">
              <a:latin typeface="Times New Roman"/>
              <a:cs typeface="Times New Roman"/>
            </a:endParaRPr>
          </a:p>
          <a:p>
            <a:pPr algn="r" marR="10795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5" action="ppaction://hlinksldjump"/>
              </a:rPr>
              <a:t>Research Question Answer </a:t>
            </a:r>
            <a:r>
              <a:rPr dirty="0" sz="1200">
                <a:latin typeface="Times New Roman"/>
                <a:cs typeface="Times New Roman"/>
                <a:hlinkClick r:id="rId5" action="ppaction://hlinksldjump"/>
              </a:rPr>
              <a:t>.................................................................................................</a:t>
            </a:r>
            <a:r>
              <a:rPr dirty="0" sz="1200" spc="-210">
                <a:latin typeface="Times New Roman"/>
                <a:cs typeface="Times New Roman"/>
                <a:hlinkClick r:id="rId5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5" action="ppaction://hlinksldjump"/>
              </a:rPr>
              <a:t>136</a:t>
            </a:r>
            <a:endParaRPr sz="1200">
              <a:latin typeface="Times New Roman"/>
              <a:cs typeface="Times New Roman"/>
            </a:endParaRPr>
          </a:p>
          <a:p>
            <a:pPr algn="r" marR="10795">
              <a:lnSpc>
                <a:spcPct val="100000"/>
              </a:lnSpc>
              <a:spcBef>
                <a:spcPts val="434"/>
              </a:spcBef>
            </a:pPr>
            <a:r>
              <a:rPr dirty="0" sz="1200" spc="-5">
                <a:latin typeface="Times New Roman"/>
                <a:cs typeface="Times New Roman"/>
                <a:hlinkClick r:id="rId5" action="ppaction://hlinksldjump"/>
              </a:rPr>
              <a:t>Strengths </a:t>
            </a:r>
            <a:r>
              <a:rPr dirty="0" sz="1200">
                <a:latin typeface="Times New Roman"/>
                <a:cs typeface="Times New Roman"/>
                <a:hlinkClick r:id="rId5" action="ppaction://hlinksldjump"/>
              </a:rPr>
              <a:t>and </a:t>
            </a:r>
            <a:r>
              <a:rPr dirty="0" sz="1200" spc="-5">
                <a:latin typeface="Times New Roman"/>
                <a:cs typeface="Times New Roman"/>
                <a:hlinkClick r:id="rId5" action="ppaction://hlinksldjump"/>
              </a:rPr>
              <a:t>Weaknesses </a:t>
            </a:r>
            <a:r>
              <a:rPr dirty="0" sz="1200">
                <a:latin typeface="Times New Roman"/>
                <a:cs typeface="Times New Roman"/>
                <a:hlinkClick r:id="rId5" action="ppaction://hlinksldjump"/>
              </a:rPr>
              <a:t>......................................................................................................</a:t>
            </a:r>
            <a:r>
              <a:rPr dirty="0" sz="1200" spc="-200">
                <a:latin typeface="Times New Roman"/>
                <a:cs typeface="Times New Roman"/>
                <a:hlinkClick r:id="rId5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5" action="ppaction://hlinksldjump"/>
              </a:rPr>
              <a:t>136</a:t>
            </a:r>
            <a:endParaRPr sz="1200">
              <a:latin typeface="Times New Roman"/>
              <a:cs typeface="Times New Roman"/>
            </a:endParaRPr>
          </a:p>
          <a:p>
            <a:pPr algn="r" marR="10795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5" action="ppaction://hlinksldjump"/>
              </a:rPr>
              <a:t>Sample </a:t>
            </a:r>
            <a:r>
              <a:rPr dirty="0" sz="1200">
                <a:latin typeface="Times New Roman"/>
                <a:cs typeface="Times New Roman"/>
                <a:hlinkClick r:id="rId5" action="ppaction://hlinksldjump"/>
              </a:rPr>
              <a:t>Size.........................................................................................................................</a:t>
            </a:r>
            <a:r>
              <a:rPr dirty="0" sz="1200" spc="-100">
                <a:latin typeface="Times New Roman"/>
                <a:cs typeface="Times New Roman"/>
                <a:hlinkClick r:id="rId5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5" action="ppaction://hlinksldjump"/>
              </a:rPr>
              <a:t>136</a:t>
            </a:r>
            <a:endParaRPr sz="1200">
              <a:latin typeface="Times New Roman"/>
              <a:cs typeface="Times New Roman"/>
            </a:endParaRPr>
          </a:p>
          <a:p>
            <a:pPr algn="r" marR="10795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6" action="ppaction://hlinksldjump"/>
              </a:rPr>
              <a:t>Sample </a:t>
            </a:r>
            <a:r>
              <a:rPr dirty="0" sz="1200">
                <a:latin typeface="Times New Roman"/>
                <a:cs typeface="Times New Roman"/>
                <a:hlinkClick r:id="rId6" action="ppaction://hlinksldjump"/>
              </a:rPr>
              <a:t>Population ..............................................................................................................</a:t>
            </a:r>
            <a:r>
              <a:rPr dirty="0" sz="1200" spc="-235">
                <a:latin typeface="Times New Roman"/>
                <a:cs typeface="Times New Roman"/>
                <a:hlinkClick r:id="rId6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6" action="ppaction://hlinksldjump"/>
              </a:rPr>
              <a:t>137</a:t>
            </a:r>
            <a:endParaRPr sz="1200">
              <a:latin typeface="Times New Roman"/>
              <a:cs typeface="Times New Roman"/>
            </a:endParaRPr>
          </a:p>
          <a:p>
            <a:pPr algn="r" marR="10795">
              <a:lnSpc>
                <a:spcPct val="100000"/>
              </a:lnSpc>
              <a:spcBef>
                <a:spcPts val="430"/>
              </a:spcBef>
            </a:pPr>
            <a:r>
              <a:rPr dirty="0" sz="1200">
                <a:latin typeface="Times New Roman"/>
                <a:cs typeface="Times New Roman"/>
                <a:hlinkClick r:id="rId6" action="ppaction://hlinksldjump"/>
              </a:rPr>
              <a:t>Time </a:t>
            </a:r>
            <a:r>
              <a:rPr dirty="0" sz="1200" spc="-5">
                <a:latin typeface="Times New Roman"/>
                <a:cs typeface="Times New Roman"/>
                <a:hlinkClick r:id="rId6" action="ppaction://hlinksldjump"/>
              </a:rPr>
              <a:t>Restraints</a:t>
            </a:r>
            <a:r>
              <a:rPr dirty="0" sz="1200" spc="-245">
                <a:latin typeface="Times New Roman"/>
                <a:cs typeface="Times New Roman"/>
                <a:hlinkClick r:id="rId6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6" action="ppaction://hlinksldjump"/>
              </a:rPr>
              <a:t>................................................................................................................... 137</a:t>
            </a:r>
            <a:endParaRPr sz="1200">
              <a:latin typeface="Times New Roman"/>
              <a:cs typeface="Times New Roman"/>
            </a:endParaRPr>
          </a:p>
          <a:p>
            <a:pPr algn="r" marR="10795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</a:rPr>
              <a:t>Implications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K-12 Leadership</a:t>
            </a:r>
            <a:r>
              <a:rPr dirty="0" sz="1200" spc="-2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........................................................................................... 138</a:t>
            </a:r>
            <a:endParaRPr sz="1200">
              <a:latin typeface="Times New Roman"/>
              <a:cs typeface="Times New Roman"/>
            </a:endParaRPr>
          </a:p>
          <a:p>
            <a:pPr algn="r" marR="10795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7" action="ppaction://hlinksldjump"/>
              </a:rPr>
              <a:t>Future Research </a:t>
            </a:r>
            <a:r>
              <a:rPr dirty="0" sz="1200">
                <a:latin typeface="Times New Roman"/>
                <a:cs typeface="Times New Roman"/>
                <a:hlinkClick r:id="rId7" action="ppaction://hlinksldjump"/>
              </a:rPr>
              <a:t>......................................................................................................................</a:t>
            </a:r>
            <a:r>
              <a:rPr dirty="0" sz="1200" spc="-120">
                <a:latin typeface="Times New Roman"/>
                <a:cs typeface="Times New Roman"/>
                <a:hlinkClick r:id="rId7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7" action="ppaction://hlinksldjump"/>
              </a:rPr>
              <a:t>138</a:t>
            </a:r>
            <a:endParaRPr sz="1200">
              <a:latin typeface="Times New Roman"/>
              <a:cs typeface="Times New Roman"/>
            </a:endParaRPr>
          </a:p>
          <a:p>
            <a:pPr algn="r" marR="10795">
              <a:lnSpc>
                <a:spcPct val="100000"/>
              </a:lnSpc>
              <a:spcBef>
                <a:spcPts val="430"/>
              </a:spcBef>
            </a:pPr>
            <a:r>
              <a:rPr dirty="0" sz="1200">
                <a:latin typeface="Times New Roman"/>
                <a:cs typeface="Times New Roman"/>
              </a:rPr>
              <a:t>Recommendations...................................................................................................................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140</a:t>
            </a:r>
            <a:endParaRPr sz="1200">
              <a:latin typeface="Times New Roman"/>
              <a:cs typeface="Times New Roman"/>
            </a:endParaRPr>
          </a:p>
          <a:p>
            <a:pPr algn="r" marR="10795">
              <a:lnSpc>
                <a:spcPct val="100000"/>
              </a:lnSpc>
              <a:spcBef>
                <a:spcPts val="445"/>
              </a:spcBef>
            </a:pPr>
            <a:r>
              <a:rPr dirty="0" sz="1200">
                <a:latin typeface="Times New Roman"/>
                <a:cs typeface="Times New Roman"/>
                <a:hlinkClick r:id="rId8" action="ppaction://hlinksldjump"/>
              </a:rPr>
              <a:t>Summary</a:t>
            </a:r>
            <a:r>
              <a:rPr dirty="0" sz="1200" spc="-215">
                <a:latin typeface="Times New Roman"/>
                <a:cs typeface="Times New Roman"/>
                <a:hlinkClick r:id="rId8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8" action="ppaction://hlinksldjump"/>
              </a:rPr>
              <a:t>.................................................................................................................................</a:t>
            </a:r>
            <a:r>
              <a:rPr dirty="0" sz="1200" spc="-120">
                <a:latin typeface="Times New Roman"/>
                <a:cs typeface="Times New Roman"/>
                <a:hlinkClick r:id="rId8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8" action="ppaction://hlinksldjump"/>
              </a:rPr>
              <a:t>141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dirty="0" sz="1200">
                <a:latin typeface="Times New Roman"/>
                <a:cs typeface="Times New Roman"/>
                <a:hlinkClick r:id="rId9" action="ppaction://hlinksldjump"/>
              </a:rPr>
              <a:t>References...................................................................................................................................</a:t>
            </a:r>
            <a:r>
              <a:rPr dirty="0" sz="1200" spc="-95">
                <a:latin typeface="Times New Roman"/>
                <a:cs typeface="Times New Roman"/>
                <a:hlinkClick r:id="rId9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9" action="ppaction://hlinksldjump"/>
              </a:rPr>
              <a:t>143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dirty="0" sz="1200" spc="-5">
                <a:latin typeface="Times New Roman"/>
                <a:cs typeface="Times New Roman"/>
                <a:hlinkClick r:id="rId10" action="ppaction://hlinksldjump"/>
              </a:rPr>
              <a:t>Appendix A </a:t>
            </a:r>
            <a:r>
              <a:rPr dirty="0" sz="1200">
                <a:latin typeface="Times New Roman"/>
                <a:cs typeface="Times New Roman"/>
                <a:hlinkClick r:id="rId10" action="ppaction://hlinksldjump"/>
              </a:rPr>
              <a:t>– </a:t>
            </a:r>
            <a:r>
              <a:rPr dirty="0" sz="1200" spc="-5">
                <a:latin typeface="Times New Roman"/>
                <a:cs typeface="Times New Roman"/>
                <a:hlinkClick r:id="rId10" action="ppaction://hlinksldjump"/>
              </a:rPr>
              <a:t>Consent Form </a:t>
            </a:r>
            <a:r>
              <a:rPr dirty="0" sz="1200">
                <a:latin typeface="Times New Roman"/>
                <a:cs typeface="Times New Roman"/>
                <a:hlinkClick r:id="rId10" action="ppaction://hlinksldjump"/>
              </a:rPr>
              <a:t>......................................................................................................</a:t>
            </a:r>
            <a:r>
              <a:rPr dirty="0" sz="1200" spc="-180">
                <a:latin typeface="Times New Roman"/>
                <a:cs typeface="Times New Roman"/>
                <a:hlinkClick r:id="rId10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0" action="ppaction://hlinksldjump"/>
              </a:rPr>
              <a:t>153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40"/>
              </a:spcBef>
            </a:pPr>
            <a:r>
              <a:rPr dirty="0" sz="1200" spc="-5">
                <a:latin typeface="Times New Roman"/>
                <a:cs typeface="Times New Roman"/>
                <a:hlinkClick r:id="rId11" action="ppaction://hlinksldjump"/>
              </a:rPr>
              <a:t>Appendix B </a:t>
            </a:r>
            <a:r>
              <a:rPr dirty="0" sz="1200">
                <a:latin typeface="Times New Roman"/>
                <a:cs typeface="Times New Roman"/>
                <a:hlinkClick r:id="rId11" action="ppaction://hlinksldjump"/>
              </a:rPr>
              <a:t>– </a:t>
            </a:r>
            <a:r>
              <a:rPr dirty="0" sz="1200" spc="-5">
                <a:latin typeface="Times New Roman"/>
                <a:cs typeface="Times New Roman"/>
                <a:hlinkClick r:id="rId11" action="ppaction://hlinksldjump"/>
              </a:rPr>
              <a:t>Statistical </a:t>
            </a:r>
            <a:r>
              <a:rPr dirty="0" sz="1200">
                <a:latin typeface="Times New Roman"/>
                <a:cs typeface="Times New Roman"/>
                <a:hlinkClick r:id="rId11" action="ppaction://hlinksldjump"/>
              </a:rPr>
              <a:t>Survey</a:t>
            </a:r>
            <a:r>
              <a:rPr dirty="0" sz="1200" spc="-229">
                <a:latin typeface="Times New Roman"/>
                <a:cs typeface="Times New Roman"/>
                <a:hlinkClick r:id="rId11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1" action="ppaction://hlinksldjump"/>
              </a:rPr>
              <a:t>................................................................................................. 154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12" action="ppaction://hlinksldjump"/>
              </a:rPr>
              <a:t>Appendix C </a:t>
            </a:r>
            <a:r>
              <a:rPr dirty="0" sz="1200">
                <a:latin typeface="Times New Roman"/>
                <a:cs typeface="Times New Roman"/>
                <a:hlinkClick r:id="rId12" action="ppaction://hlinksldjump"/>
              </a:rPr>
              <a:t>- </a:t>
            </a:r>
            <a:r>
              <a:rPr dirty="0" sz="1200" spc="-5">
                <a:latin typeface="Times New Roman"/>
                <a:cs typeface="Times New Roman"/>
                <a:hlinkClick r:id="rId12" action="ppaction://hlinksldjump"/>
              </a:rPr>
              <a:t>Questionnaire </a:t>
            </a:r>
            <a:r>
              <a:rPr dirty="0" sz="1200">
                <a:latin typeface="Times New Roman"/>
                <a:cs typeface="Times New Roman"/>
                <a:hlinkClick r:id="rId12" action="ppaction://hlinksldjump"/>
              </a:rPr>
              <a:t>.......................................................................................................</a:t>
            </a:r>
            <a:r>
              <a:rPr dirty="0" sz="1200" spc="-114">
                <a:latin typeface="Times New Roman"/>
                <a:cs typeface="Times New Roman"/>
                <a:hlinkClick r:id="rId12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2" action="ppaction://hlinksldjump"/>
              </a:rPr>
              <a:t>156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dirty="0" sz="1200" spc="-5">
                <a:latin typeface="Times New Roman"/>
                <a:cs typeface="Times New Roman"/>
                <a:hlinkClick r:id="rId13" action="ppaction://hlinksldjump"/>
              </a:rPr>
              <a:t>Appendix D </a:t>
            </a:r>
            <a:r>
              <a:rPr dirty="0" sz="1200">
                <a:latin typeface="Times New Roman"/>
                <a:cs typeface="Times New Roman"/>
                <a:hlinkClick r:id="rId13" action="ppaction://hlinksldjump"/>
              </a:rPr>
              <a:t>– </a:t>
            </a:r>
            <a:r>
              <a:rPr dirty="0" sz="1200" spc="-5">
                <a:latin typeface="Times New Roman"/>
                <a:cs typeface="Times New Roman"/>
                <a:hlinkClick r:id="rId13" action="ppaction://hlinksldjump"/>
              </a:rPr>
              <a:t>Validation Questions </a:t>
            </a:r>
            <a:r>
              <a:rPr dirty="0" sz="1200">
                <a:latin typeface="Times New Roman"/>
                <a:cs typeface="Times New Roman"/>
                <a:hlinkClick r:id="rId13" action="ppaction://hlinksldjump"/>
              </a:rPr>
              <a:t>for Pilot </a:t>
            </a:r>
            <a:r>
              <a:rPr dirty="0" sz="1200" spc="-5">
                <a:latin typeface="Times New Roman"/>
                <a:cs typeface="Times New Roman"/>
                <a:hlinkClick r:id="rId13" action="ppaction://hlinksldjump"/>
              </a:rPr>
              <a:t>Study </a:t>
            </a:r>
            <a:r>
              <a:rPr dirty="0" sz="1200">
                <a:latin typeface="Times New Roman"/>
                <a:cs typeface="Times New Roman"/>
                <a:hlinkClick r:id="rId13" action="ppaction://hlinksldjump"/>
              </a:rPr>
              <a:t>..................................................................</a:t>
            </a:r>
            <a:r>
              <a:rPr dirty="0" sz="1200" spc="-35">
                <a:latin typeface="Times New Roman"/>
                <a:cs typeface="Times New Roman"/>
                <a:hlinkClick r:id="rId13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3" action="ppaction://hlinksldjump"/>
              </a:rPr>
              <a:t>159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40"/>
              </a:spcBef>
            </a:pPr>
            <a:r>
              <a:rPr dirty="0" sz="1200" spc="-5">
                <a:latin typeface="Times New Roman"/>
                <a:cs typeface="Times New Roman"/>
                <a:hlinkClick r:id="rId14" action="ppaction://hlinksldjump"/>
              </a:rPr>
              <a:t>Appendix E </a:t>
            </a:r>
            <a:r>
              <a:rPr dirty="0" sz="1200">
                <a:latin typeface="Times New Roman"/>
                <a:cs typeface="Times New Roman"/>
                <a:hlinkClick r:id="rId14" action="ppaction://hlinksldjump"/>
              </a:rPr>
              <a:t>– </a:t>
            </a:r>
            <a:r>
              <a:rPr dirty="0" sz="1200" spc="-5">
                <a:latin typeface="Times New Roman"/>
                <a:cs typeface="Times New Roman"/>
                <a:hlinkClick r:id="rId14" action="ppaction://hlinksldjump"/>
              </a:rPr>
              <a:t>Interview Responses </a:t>
            </a:r>
            <a:r>
              <a:rPr dirty="0" sz="1200">
                <a:latin typeface="Times New Roman"/>
                <a:cs typeface="Times New Roman"/>
                <a:hlinkClick r:id="rId14" action="ppaction://hlinksldjump"/>
              </a:rPr>
              <a:t>............................................................................................</a:t>
            </a:r>
            <a:r>
              <a:rPr dirty="0" sz="1200" spc="-150">
                <a:latin typeface="Times New Roman"/>
                <a:cs typeface="Times New Roman"/>
                <a:hlinkClick r:id="rId14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4" action="ppaction://hlinksldjump"/>
              </a:rPr>
              <a:t>160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dirty="0" sz="1200" spc="-5">
                <a:latin typeface="Times New Roman"/>
                <a:cs typeface="Times New Roman"/>
                <a:hlinkClick r:id="rId15" action="ppaction://hlinksldjump"/>
              </a:rPr>
              <a:t>Appendix F </a:t>
            </a:r>
            <a:r>
              <a:rPr dirty="0" sz="1200">
                <a:latin typeface="Times New Roman"/>
                <a:cs typeface="Times New Roman"/>
                <a:hlinkClick r:id="rId15" action="ppaction://hlinksldjump"/>
              </a:rPr>
              <a:t>– </a:t>
            </a:r>
            <a:r>
              <a:rPr dirty="0" sz="1200" spc="-10">
                <a:latin typeface="Times New Roman"/>
                <a:cs typeface="Times New Roman"/>
                <a:hlinkClick r:id="rId15" action="ppaction://hlinksldjump"/>
              </a:rPr>
              <a:t>IRB </a:t>
            </a:r>
            <a:r>
              <a:rPr dirty="0" sz="1200">
                <a:latin typeface="Times New Roman"/>
                <a:cs typeface="Times New Roman"/>
                <a:hlinkClick r:id="rId15" action="ppaction://hlinksldjump"/>
              </a:rPr>
              <a:t>Approval.......................................................................................................</a:t>
            </a:r>
            <a:r>
              <a:rPr dirty="0" sz="1200" spc="-15">
                <a:latin typeface="Times New Roman"/>
                <a:cs typeface="Times New Roman"/>
                <a:hlinkClick r:id="rId15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5" action="ppaction://hlinksldjump"/>
              </a:rPr>
              <a:t>162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16" action="ppaction://hlinksldjump"/>
              </a:rPr>
              <a:t>Appendix G </a:t>
            </a:r>
            <a:r>
              <a:rPr dirty="0" sz="1200">
                <a:latin typeface="Times New Roman"/>
                <a:cs typeface="Times New Roman"/>
                <a:hlinkClick r:id="rId16" action="ppaction://hlinksldjump"/>
              </a:rPr>
              <a:t>- </a:t>
            </a:r>
            <a:r>
              <a:rPr dirty="0" sz="1200" spc="-5">
                <a:latin typeface="Times New Roman"/>
                <a:cs typeface="Times New Roman"/>
                <a:hlinkClick r:id="rId16" action="ppaction://hlinksldjump"/>
              </a:rPr>
              <a:t>CITI </a:t>
            </a:r>
            <a:r>
              <a:rPr dirty="0" sz="1200">
                <a:latin typeface="Times New Roman"/>
                <a:cs typeface="Times New Roman"/>
                <a:hlinkClick r:id="rId16" action="ppaction://hlinksldjump"/>
              </a:rPr>
              <a:t>Certification.................................................................................................</a:t>
            </a:r>
            <a:r>
              <a:rPr dirty="0" sz="1200" spc="-105">
                <a:latin typeface="Times New Roman"/>
                <a:cs typeface="Times New Roman"/>
                <a:hlinkClick r:id="rId16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6" action="ppaction://hlinksldjump"/>
              </a:rPr>
              <a:t>163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40"/>
              </a:spcBef>
            </a:pPr>
            <a:r>
              <a:rPr dirty="0" sz="1200" spc="-5">
                <a:latin typeface="Times New Roman"/>
                <a:cs typeface="Times New Roman"/>
                <a:hlinkClick r:id="rId17" action="ppaction://hlinksldjump"/>
              </a:rPr>
              <a:t>Appendix H </a:t>
            </a:r>
            <a:r>
              <a:rPr dirty="0" sz="1200">
                <a:latin typeface="Times New Roman"/>
                <a:cs typeface="Times New Roman"/>
                <a:hlinkClick r:id="rId17" action="ppaction://hlinksldjump"/>
              </a:rPr>
              <a:t>– </a:t>
            </a:r>
            <a:r>
              <a:rPr dirty="0" sz="1200" spc="-5">
                <a:latin typeface="Times New Roman"/>
                <a:cs typeface="Times New Roman"/>
                <a:hlinkClick r:id="rId17" action="ppaction://hlinksldjump"/>
              </a:rPr>
              <a:t>Turn </a:t>
            </a:r>
            <a:r>
              <a:rPr dirty="0" sz="1200" spc="-15">
                <a:latin typeface="Times New Roman"/>
                <a:cs typeface="Times New Roman"/>
                <a:hlinkClick r:id="rId17" action="ppaction://hlinksldjump"/>
              </a:rPr>
              <a:t>It </a:t>
            </a:r>
            <a:r>
              <a:rPr dirty="0" sz="1200" spc="-10">
                <a:latin typeface="Times New Roman"/>
                <a:cs typeface="Times New Roman"/>
                <a:hlinkClick r:id="rId17" action="ppaction://hlinksldjump"/>
              </a:rPr>
              <a:t>In </a:t>
            </a:r>
            <a:r>
              <a:rPr dirty="0" sz="1200">
                <a:latin typeface="Times New Roman"/>
                <a:cs typeface="Times New Roman"/>
                <a:hlinkClick r:id="rId17" action="ppaction://hlinksldjump"/>
              </a:rPr>
              <a:t>Similarity </a:t>
            </a:r>
            <a:r>
              <a:rPr dirty="0" sz="1200" spc="-5">
                <a:latin typeface="Times New Roman"/>
                <a:cs typeface="Times New Roman"/>
                <a:hlinkClick r:id="rId17" action="ppaction://hlinksldjump"/>
              </a:rPr>
              <a:t>Report </a:t>
            </a:r>
            <a:r>
              <a:rPr dirty="0" sz="1200">
                <a:latin typeface="Times New Roman"/>
                <a:cs typeface="Times New Roman"/>
                <a:hlinkClick r:id="rId17" action="ppaction://hlinksldjump"/>
              </a:rPr>
              <a:t>................................................................................</a:t>
            </a:r>
            <a:r>
              <a:rPr dirty="0" sz="1200" spc="-35">
                <a:latin typeface="Times New Roman"/>
                <a:cs typeface="Times New Roman"/>
                <a:hlinkClick r:id="rId17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7" action="ppaction://hlinksldjump"/>
              </a:rPr>
              <a:t>164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792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86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4.15. </a:t>
            </a:r>
            <a:r>
              <a:rPr dirty="0" sz="1200" spc="-5">
                <a:latin typeface="Times New Roman"/>
                <a:cs typeface="Times New Roman"/>
              </a:rPr>
              <a:t>Participant Responses </a:t>
            </a:r>
            <a:r>
              <a:rPr dirty="0" sz="1200">
                <a:latin typeface="Times New Roman"/>
                <a:cs typeface="Times New Roman"/>
              </a:rPr>
              <a:t>to “I </a:t>
            </a:r>
            <a:r>
              <a:rPr dirty="0" sz="1200" spc="-5">
                <a:latin typeface="Times New Roman"/>
                <a:cs typeface="Times New Roman"/>
              </a:rPr>
              <a:t>disagree with what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was required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learn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school.”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866132" y="3799332"/>
            <a:ext cx="1614170" cy="0"/>
          </a:xfrm>
          <a:custGeom>
            <a:avLst/>
            <a:gdLst/>
            <a:ahLst/>
            <a:cxnLst/>
            <a:rect l="l" t="t" r="r" b="b"/>
            <a:pathLst>
              <a:path w="1614170" h="0">
                <a:moveTo>
                  <a:pt x="0" y="0"/>
                </a:moveTo>
                <a:lnTo>
                  <a:pt x="161391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624071" y="3799332"/>
            <a:ext cx="745490" cy="0"/>
          </a:xfrm>
          <a:custGeom>
            <a:avLst/>
            <a:gdLst/>
            <a:ahLst/>
            <a:cxnLst/>
            <a:rect l="l" t="t" r="r" b="b"/>
            <a:pathLst>
              <a:path w="745489" h="0">
                <a:moveTo>
                  <a:pt x="0" y="0"/>
                </a:moveTo>
                <a:lnTo>
                  <a:pt x="74523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382011" y="3799332"/>
            <a:ext cx="745490" cy="0"/>
          </a:xfrm>
          <a:custGeom>
            <a:avLst/>
            <a:gdLst/>
            <a:ahLst/>
            <a:cxnLst/>
            <a:rect l="l" t="t" r="r" b="b"/>
            <a:pathLst>
              <a:path w="745489" h="0">
                <a:moveTo>
                  <a:pt x="0" y="0"/>
                </a:moveTo>
                <a:lnTo>
                  <a:pt x="74523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13332" y="3799332"/>
            <a:ext cx="372110" cy="0"/>
          </a:xfrm>
          <a:custGeom>
            <a:avLst/>
            <a:gdLst/>
            <a:ahLst/>
            <a:cxnLst/>
            <a:rect l="l" t="t" r="r" b="b"/>
            <a:pathLst>
              <a:path w="372110" h="0">
                <a:moveTo>
                  <a:pt x="0" y="0"/>
                </a:moveTo>
                <a:lnTo>
                  <a:pt x="37185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866132" y="3685032"/>
            <a:ext cx="1614170" cy="0"/>
          </a:xfrm>
          <a:custGeom>
            <a:avLst/>
            <a:gdLst/>
            <a:ahLst/>
            <a:cxnLst/>
            <a:rect l="l" t="t" r="r" b="b"/>
            <a:pathLst>
              <a:path w="1614170" h="0">
                <a:moveTo>
                  <a:pt x="0" y="0"/>
                </a:moveTo>
                <a:lnTo>
                  <a:pt x="161391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624071" y="3685032"/>
            <a:ext cx="745490" cy="0"/>
          </a:xfrm>
          <a:custGeom>
            <a:avLst/>
            <a:gdLst/>
            <a:ahLst/>
            <a:cxnLst/>
            <a:rect l="l" t="t" r="r" b="b"/>
            <a:pathLst>
              <a:path w="745489" h="0">
                <a:moveTo>
                  <a:pt x="0" y="0"/>
                </a:moveTo>
                <a:lnTo>
                  <a:pt x="74523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382011" y="3685032"/>
            <a:ext cx="745490" cy="0"/>
          </a:xfrm>
          <a:custGeom>
            <a:avLst/>
            <a:gdLst/>
            <a:ahLst/>
            <a:cxnLst/>
            <a:rect l="l" t="t" r="r" b="b"/>
            <a:pathLst>
              <a:path w="745489" h="0">
                <a:moveTo>
                  <a:pt x="0" y="0"/>
                </a:moveTo>
                <a:lnTo>
                  <a:pt x="74523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513332" y="3685032"/>
            <a:ext cx="372110" cy="0"/>
          </a:xfrm>
          <a:custGeom>
            <a:avLst/>
            <a:gdLst/>
            <a:ahLst/>
            <a:cxnLst/>
            <a:rect l="l" t="t" r="r" b="b"/>
            <a:pathLst>
              <a:path w="372110" h="0">
                <a:moveTo>
                  <a:pt x="0" y="0"/>
                </a:moveTo>
                <a:lnTo>
                  <a:pt x="37185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866132" y="3572255"/>
            <a:ext cx="1614170" cy="0"/>
          </a:xfrm>
          <a:custGeom>
            <a:avLst/>
            <a:gdLst/>
            <a:ahLst/>
            <a:cxnLst/>
            <a:rect l="l" t="t" r="r" b="b"/>
            <a:pathLst>
              <a:path w="1614170" h="0">
                <a:moveTo>
                  <a:pt x="0" y="0"/>
                </a:moveTo>
                <a:lnTo>
                  <a:pt x="161391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624071" y="3572255"/>
            <a:ext cx="745490" cy="0"/>
          </a:xfrm>
          <a:custGeom>
            <a:avLst/>
            <a:gdLst/>
            <a:ahLst/>
            <a:cxnLst/>
            <a:rect l="l" t="t" r="r" b="b"/>
            <a:pathLst>
              <a:path w="745489" h="0">
                <a:moveTo>
                  <a:pt x="0" y="0"/>
                </a:moveTo>
                <a:lnTo>
                  <a:pt x="74523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513332" y="3572255"/>
            <a:ext cx="1614170" cy="0"/>
          </a:xfrm>
          <a:custGeom>
            <a:avLst/>
            <a:gdLst/>
            <a:ahLst/>
            <a:cxnLst/>
            <a:rect l="l" t="t" r="r" b="b"/>
            <a:pathLst>
              <a:path w="1614170" h="0">
                <a:moveTo>
                  <a:pt x="0" y="0"/>
                </a:moveTo>
                <a:lnTo>
                  <a:pt x="16139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866132" y="3459479"/>
            <a:ext cx="1614170" cy="0"/>
          </a:xfrm>
          <a:custGeom>
            <a:avLst/>
            <a:gdLst/>
            <a:ahLst/>
            <a:cxnLst/>
            <a:rect l="l" t="t" r="r" b="b"/>
            <a:pathLst>
              <a:path w="1614170" h="0">
                <a:moveTo>
                  <a:pt x="0" y="0"/>
                </a:moveTo>
                <a:lnTo>
                  <a:pt x="161391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624071" y="3459479"/>
            <a:ext cx="745490" cy="0"/>
          </a:xfrm>
          <a:custGeom>
            <a:avLst/>
            <a:gdLst/>
            <a:ahLst/>
            <a:cxnLst/>
            <a:rect l="l" t="t" r="r" b="b"/>
            <a:pathLst>
              <a:path w="745489" h="0">
                <a:moveTo>
                  <a:pt x="0" y="0"/>
                </a:moveTo>
                <a:lnTo>
                  <a:pt x="74523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513332" y="3459479"/>
            <a:ext cx="1614170" cy="0"/>
          </a:xfrm>
          <a:custGeom>
            <a:avLst/>
            <a:gdLst/>
            <a:ahLst/>
            <a:cxnLst/>
            <a:rect l="l" t="t" r="r" b="b"/>
            <a:pathLst>
              <a:path w="1614170" h="0">
                <a:moveTo>
                  <a:pt x="0" y="0"/>
                </a:moveTo>
                <a:lnTo>
                  <a:pt x="16139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866132" y="3345179"/>
            <a:ext cx="1614170" cy="0"/>
          </a:xfrm>
          <a:custGeom>
            <a:avLst/>
            <a:gdLst/>
            <a:ahLst/>
            <a:cxnLst/>
            <a:rect l="l" t="t" r="r" b="b"/>
            <a:pathLst>
              <a:path w="1614170" h="0">
                <a:moveTo>
                  <a:pt x="0" y="0"/>
                </a:moveTo>
                <a:lnTo>
                  <a:pt x="161391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624071" y="3345179"/>
            <a:ext cx="745490" cy="0"/>
          </a:xfrm>
          <a:custGeom>
            <a:avLst/>
            <a:gdLst/>
            <a:ahLst/>
            <a:cxnLst/>
            <a:rect l="l" t="t" r="r" b="b"/>
            <a:pathLst>
              <a:path w="745489" h="0">
                <a:moveTo>
                  <a:pt x="0" y="0"/>
                </a:moveTo>
                <a:lnTo>
                  <a:pt x="74523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513332" y="3345179"/>
            <a:ext cx="1614170" cy="0"/>
          </a:xfrm>
          <a:custGeom>
            <a:avLst/>
            <a:gdLst/>
            <a:ahLst/>
            <a:cxnLst/>
            <a:rect l="l" t="t" r="r" b="b"/>
            <a:pathLst>
              <a:path w="1614170" h="0">
                <a:moveTo>
                  <a:pt x="0" y="0"/>
                </a:moveTo>
                <a:lnTo>
                  <a:pt x="16139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4866132" y="3232404"/>
            <a:ext cx="1614170" cy="0"/>
          </a:xfrm>
          <a:custGeom>
            <a:avLst/>
            <a:gdLst/>
            <a:ahLst/>
            <a:cxnLst/>
            <a:rect l="l" t="t" r="r" b="b"/>
            <a:pathLst>
              <a:path w="1614170" h="0">
                <a:moveTo>
                  <a:pt x="0" y="0"/>
                </a:moveTo>
                <a:lnTo>
                  <a:pt x="161391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624071" y="3232404"/>
            <a:ext cx="745490" cy="0"/>
          </a:xfrm>
          <a:custGeom>
            <a:avLst/>
            <a:gdLst/>
            <a:ahLst/>
            <a:cxnLst/>
            <a:rect l="l" t="t" r="r" b="b"/>
            <a:pathLst>
              <a:path w="745489" h="0">
                <a:moveTo>
                  <a:pt x="0" y="0"/>
                </a:moveTo>
                <a:lnTo>
                  <a:pt x="74523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513332" y="3232404"/>
            <a:ext cx="1614170" cy="0"/>
          </a:xfrm>
          <a:custGeom>
            <a:avLst/>
            <a:gdLst/>
            <a:ahLst/>
            <a:cxnLst/>
            <a:rect l="l" t="t" r="r" b="b"/>
            <a:pathLst>
              <a:path w="1614170" h="0">
                <a:moveTo>
                  <a:pt x="0" y="0"/>
                </a:moveTo>
                <a:lnTo>
                  <a:pt x="16139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866132" y="3119627"/>
            <a:ext cx="1614170" cy="0"/>
          </a:xfrm>
          <a:custGeom>
            <a:avLst/>
            <a:gdLst/>
            <a:ahLst/>
            <a:cxnLst/>
            <a:rect l="l" t="t" r="r" b="b"/>
            <a:pathLst>
              <a:path w="1614170" h="0">
                <a:moveTo>
                  <a:pt x="0" y="0"/>
                </a:moveTo>
                <a:lnTo>
                  <a:pt x="161391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513332" y="3119627"/>
            <a:ext cx="2856230" cy="0"/>
          </a:xfrm>
          <a:custGeom>
            <a:avLst/>
            <a:gdLst/>
            <a:ahLst/>
            <a:cxnLst/>
            <a:rect l="l" t="t" r="r" b="b"/>
            <a:pathLst>
              <a:path w="2856229" h="0">
                <a:moveTo>
                  <a:pt x="0" y="0"/>
                </a:moveTo>
                <a:lnTo>
                  <a:pt x="285597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866132" y="3005327"/>
            <a:ext cx="1614170" cy="0"/>
          </a:xfrm>
          <a:custGeom>
            <a:avLst/>
            <a:gdLst/>
            <a:ahLst/>
            <a:cxnLst/>
            <a:rect l="l" t="t" r="r" b="b"/>
            <a:pathLst>
              <a:path w="1614170" h="0">
                <a:moveTo>
                  <a:pt x="0" y="0"/>
                </a:moveTo>
                <a:lnTo>
                  <a:pt x="161391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513332" y="3005327"/>
            <a:ext cx="2856230" cy="0"/>
          </a:xfrm>
          <a:custGeom>
            <a:avLst/>
            <a:gdLst/>
            <a:ahLst/>
            <a:cxnLst/>
            <a:rect l="l" t="t" r="r" b="b"/>
            <a:pathLst>
              <a:path w="2856229" h="0">
                <a:moveTo>
                  <a:pt x="0" y="0"/>
                </a:moveTo>
                <a:lnTo>
                  <a:pt x="285597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866132" y="2892551"/>
            <a:ext cx="1614170" cy="0"/>
          </a:xfrm>
          <a:custGeom>
            <a:avLst/>
            <a:gdLst/>
            <a:ahLst/>
            <a:cxnLst/>
            <a:rect l="l" t="t" r="r" b="b"/>
            <a:pathLst>
              <a:path w="1614170" h="0">
                <a:moveTo>
                  <a:pt x="0" y="0"/>
                </a:moveTo>
                <a:lnTo>
                  <a:pt x="161391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513332" y="2892551"/>
            <a:ext cx="2856230" cy="0"/>
          </a:xfrm>
          <a:custGeom>
            <a:avLst/>
            <a:gdLst/>
            <a:ahLst/>
            <a:cxnLst/>
            <a:rect l="l" t="t" r="r" b="b"/>
            <a:pathLst>
              <a:path w="2856229" h="0">
                <a:moveTo>
                  <a:pt x="0" y="0"/>
                </a:moveTo>
                <a:lnTo>
                  <a:pt x="285597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513332" y="2779776"/>
            <a:ext cx="4966970" cy="0"/>
          </a:xfrm>
          <a:custGeom>
            <a:avLst/>
            <a:gdLst/>
            <a:ahLst/>
            <a:cxnLst/>
            <a:rect l="l" t="t" r="r" b="b"/>
            <a:pathLst>
              <a:path w="4966970" h="0">
                <a:moveTo>
                  <a:pt x="0" y="0"/>
                </a:moveTo>
                <a:lnTo>
                  <a:pt x="49667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513332" y="2665476"/>
            <a:ext cx="4966970" cy="0"/>
          </a:xfrm>
          <a:custGeom>
            <a:avLst/>
            <a:gdLst/>
            <a:ahLst/>
            <a:cxnLst/>
            <a:rect l="l" t="t" r="r" b="b"/>
            <a:pathLst>
              <a:path w="4966970" h="0">
                <a:moveTo>
                  <a:pt x="0" y="0"/>
                </a:moveTo>
                <a:lnTo>
                  <a:pt x="49667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513332" y="2552700"/>
            <a:ext cx="4966970" cy="0"/>
          </a:xfrm>
          <a:custGeom>
            <a:avLst/>
            <a:gdLst/>
            <a:ahLst/>
            <a:cxnLst/>
            <a:rect l="l" t="t" r="r" b="b"/>
            <a:pathLst>
              <a:path w="4966970" h="0">
                <a:moveTo>
                  <a:pt x="0" y="0"/>
                </a:moveTo>
                <a:lnTo>
                  <a:pt x="49667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513332" y="2439923"/>
            <a:ext cx="4966970" cy="0"/>
          </a:xfrm>
          <a:custGeom>
            <a:avLst/>
            <a:gdLst/>
            <a:ahLst/>
            <a:cxnLst/>
            <a:rect l="l" t="t" r="r" b="b"/>
            <a:pathLst>
              <a:path w="4966970" h="0">
                <a:moveTo>
                  <a:pt x="0" y="0"/>
                </a:moveTo>
                <a:lnTo>
                  <a:pt x="49667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513332" y="2325623"/>
            <a:ext cx="4966970" cy="0"/>
          </a:xfrm>
          <a:custGeom>
            <a:avLst/>
            <a:gdLst/>
            <a:ahLst/>
            <a:cxnLst/>
            <a:rect l="l" t="t" r="r" b="b"/>
            <a:pathLst>
              <a:path w="4966970" h="0">
                <a:moveTo>
                  <a:pt x="0" y="0"/>
                </a:moveTo>
                <a:lnTo>
                  <a:pt x="49667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513332" y="2212848"/>
            <a:ext cx="4966970" cy="0"/>
          </a:xfrm>
          <a:custGeom>
            <a:avLst/>
            <a:gdLst/>
            <a:ahLst/>
            <a:cxnLst/>
            <a:rect l="l" t="t" r="r" b="b"/>
            <a:pathLst>
              <a:path w="4966970" h="0">
                <a:moveTo>
                  <a:pt x="0" y="0"/>
                </a:moveTo>
                <a:lnTo>
                  <a:pt x="49667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513332" y="2100072"/>
            <a:ext cx="4966970" cy="0"/>
          </a:xfrm>
          <a:custGeom>
            <a:avLst/>
            <a:gdLst/>
            <a:ahLst/>
            <a:cxnLst/>
            <a:rect l="l" t="t" r="r" b="b"/>
            <a:pathLst>
              <a:path w="4966970" h="0">
                <a:moveTo>
                  <a:pt x="0" y="0"/>
                </a:moveTo>
                <a:lnTo>
                  <a:pt x="49667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513332" y="1985772"/>
            <a:ext cx="4966970" cy="0"/>
          </a:xfrm>
          <a:custGeom>
            <a:avLst/>
            <a:gdLst/>
            <a:ahLst/>
            <a:cxnLst/>
            <a:rect l="l" t="t" r="r" b="b"/>
            <a:pathLst>
              <a:path w="4966970" h="0">
                <a:moveTo>
                  <a:pt x="0" y="0"/>
                </a:moveTo>
                <a:lnTo>
                  <a:pt x="49667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513332" y="1872995"/>
            <a:ext cx="4966970" cy="0"/>
          </a:xfrm>
          <a:custGeom>
            <a:avLst/>
            <a:gdLst/>
            <a:ahLst/>
            <a:cxnLst/>
            <a:rect l="l" t="t" r="r" b="b"/>
            <a:pathLst>
              <a:path w="4966970" h="0">
                <a:moveTo>
                  <a:pt x="0" y="0"/>
                </a:moveTo>
                <a:lnTo>
                  <a:pt x="49667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513332" y="1760220"/>
            <a:ext cx="4966970" cy="0"/>
          </a:xfrm>
          <a:custGeom>
            <a:avLst/>
            <a:gdLst/>
            <a:ahLst/>
            <a:cxnLst/>
            <a:rect l="l" t="t" r="r" b="b"/>
            <a:pathLst>
              <a:path w="4966970" h="0">
                <a:moveTo>
                  <a:pt x="0" y="0"/>
                </a:moveTo>
                <a:lnTo>
                  <a:pt x="49667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513332" y="1645920"/>
            <a:ext cx="4966970" cy="0"/>
          </a:xfrm>
          <a:custGeom>
            <a:avLst/>
            <a:gdLst/>
            <a:ahLst/>
            <a:cxnLst/>
            <a:rect l="l" t="t" r="r" b="b"/>
            <a:pathLst>
              <a:path w="4966970" h="0">
                <a:moveTo>
                  <a:pt x="0" y="0"/>
                </a:moveTo>
                <a:lnTo>
                  <a:pt x="49667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513332" y="1533144"/>
            <a:ext cx="4966970" cy="0"/>
          </a:xfrm>
          <a:custGeom>
            <a:avLst/>
            <a:gdLst/>
            <a:ahLst/>
            <a:cxnLst/>
            <a:rect l="l" t="t" r="r" b="b"/>
            <a:pathLst>
              <a:path w="4966970" h="0">
                <a:moveTo>
                  <a:pt x="0" y="0"/>
                </a:moveTo>
                <a:lnTo>
                  <a:pt x="49667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885188" y="3572255"/>
            <a:ext cx="497205" cy="340360"/>
          </a:xfrm>
          <a:custGeom>
            <a:avLst/>
            <a:gdLst/>
            <a:ahLst/>
            <a:cxnLst/>
            <a:rect l="l" t="t" r="r" b="b"/>
            <a:pathLst>
              <a:path w="497205" h="340360">
                <a:moveTo>
                  <a:pt x="496824" y="0"/>
                </a:moveTo>
                <a:lnTo>
                  <a:pt x="0" y="0"/>
                </a:lnTo>
                <a:lnTo>
                  <a:pt x="0" y="339852"/>
                </a:lnTo>
                <a:lnTo>
                  <a:pt x="496824" y="339852"/>
                </a:lnTo>
                <a:lnTo>
                  <a:pt x="496824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127248" y="3119627"/>
            <a:ext cx="497205" cy="792480"/>
          </a:xfrm>
          <a:custGeom>
            <a:avLst/>
            <a:gdLst/>
            <a:ahLst/>
            <a:cxnLst/>
            <a:rect l="l" t="t" r="r" b="b"/>
            <a:pathLst>
              <a:path w="497204" h="792479">
                <a:moveTo>
                  <a:pt x="496824" y="0"/>
                </a:moveTo>
                <a:lnTo>
                  <a:pt x="0" y="0"/>
                </a:lnTo>
                <a:lnTo>
                  <a:pt x="0" y="792480"/>
                </a:lnTo>
                <a:lnTo>
                  <a:pt x="496824" y="792480"/>
                </a:lnTo>
                <a:lnTo>
                  <a:pt x="496824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369308" y="2779776"/>
            <a:ext cx="497205" cy="1132840"/>
          </a:xfrm>
          <a:custGeom>
            <a:avLst/>
            <a:gdLst/>
            <a:ahLst/>
            <a:cxnLst/>
            <a:rect l="l" t="t" r="r" b="b"/>
            <a:pathLst>
              <a:path w="497204" h="1132839">
                <a:moveTo>
                  <a:pt x="496824" y="0"/>
                </a:moveTo>
                <a:lnTo>
                  <a:pt x="0" y="0"/>
                </a:lnTo>
                <a:lnTo>
                  <a:pt x="0" y="1132332"/>
                </a:lnTo>
                <a:lnTo>
                  <a:pt x="496824" y="1132332"/>
                </a:lnTo>
                <a:lnTo>
                  <a:pt x="496824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5611367" y="3799332"/>
            <a:ext cx="497205" cy="113030"/>
          </a:xfrm>
          <a:custGeom>
            <a:avLst/>
            <a:gdLst/>
            <a:ahLst/>
            <a:cxnLst/>
            <a:rect l="l" t="t" r="r" b="b"/>
            <a:pathLst>
              <a:path w="497204" h="113029">
                <a:moveTo>
                  <a:pt x="496824" y="0"/>
                </a:moveTo>
                <a:lnTo>
                  <a:pt x="0" y="0"/>
                </a:lnTo>
                <a:lnTo>
                  <a:pt x="0" y="112775"/>
                </a:lnTo>
                <a:lnTo>
                  <a:pt x="496824" y="112775"/>
                </a:lnTo>
                <a:lnTo>
                  <a:pt x="496824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513332" y="1533144"/>
            <a:ext cx="0" cy="2379345"/>
          </a:xfrm>
          <a:custGeom>
            <a:avLst/>
            <a:gdLst/>
            <a:ahLst/>
            <a:cxnLst/>
            <a:rect l="l" t="t" r="r" b="b"/>
            <a:pathLst>
              <a:path w="0" h="2379345">
                <a:moveTo>
                  <a:pt x="0" y="2378964"/>
                </a:moveTo>
                <a:lnTo>
                  <a:pt x="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472183" y="3912108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472183" y="379933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472183" y="368503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472183" y="3572255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472183" y="3459479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1472183" y="3345179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472183" y="323240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472183" y="3119627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472183" y="3005327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472183" y="2892551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472183" y="2779776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472183" y="2665476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1472183" y="255270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1472183" y="243992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1472183" y="232562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1472183" y="2212848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1472183" y="210007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1472183" y="198577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1472183" y="1872995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1472183" y="176022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1472183" y="164592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1472183" y="153314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1513332" y="3912108"/>
            <a:ext cx="4966970" cy="0"/>
          </a:xfrm>
          <a:custGeom>
            <a:avLst/>
            <a:gdLst/>
            <a:ahLst/>
            <a:cxnLst/>
            <a:rect l="l" t="t" r="r" b="b"/>
            <a:pathLst>
              <a:path w="4966970" h="0">
                <a:moveTo>
                  <a:pt x="0" y="0"/>
                </a:moveTo>
                <a:lnTo>
                  <a:pt x="49667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1513332" y="3912108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2755392" y="3912108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3995928" y="3912108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5237988" y="3912108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6480047" y="3912108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 txBox="1"/>
          <p:nvPr/>
        </p:nvSpPr>
        <p:spPr>
          <a:xfrm>
            <a:off x="1266444" y="1429892"/>
            <a:ext cx="141605" cy="25571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R="5080">
              <a:lnSpc>
                <a:spcPts val="1045"/>
              </a:lnSpc>
              <a:spcBef>
                <a:spcPts val="95"/>
              </a:spcBef>
            </a:pPr>
            <a:r>
              <a:rPr dirty="0" sz="1000" spc="-60">
                <a:latin typeface="Arial"/>
                <a:cs typeface="Arial"/>
              </a:rPr>
              <a:t>21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890"/>
              </a:lnSpc>
            </a:pPr>
            <a:r>
              <a:rPr dirty="0" sz="1000" spc="-60">
                <a:latin typeface="Arial"/>
                <a:cs typeface="Arial"/>
              </a:rPr>
              <a:t>20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890"/>
              </a:lnSpc>
            </a:pPr>
            <a:r>
              <a:rPr dirty="0" sz="1000" spc="-60">
                <a:latin typeface="Arial"/>
                <a:cs typeface="Arial"/>
              </a:rPr>
              <a:t>19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894"/>
              </a:lnSpc>
            </a:pPr>
            <a:r>
              <a:rPr dirty="0" sz="1000" spc="-60">
                <a:latin typeface="Arial"/>
                <a:cs typeface="Arial"/>
              </a:rPr>
              <a:t>18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894"/>
              </a:lnSpc>
            </a:pPr>
            <a:r>
              <a:rPr dirty="0" sz="1000" spc="-60">
                <a:latin typeface="Arial"/>
                <a:cs typeface="Arial"/>
              </a:rPr>
              <a:t>17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894"/>
              </a:lnSpc>
            </a:pPr>
            <a:r>
              <a:rPr dirty="0" sz="1000" spc="-60">
                <a:latin typeface="Arial"/>
                <a:cs typeface="Arial"/>
              </a:rPr>
              <a:t>16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890"/>
              </a:lnSpc>
            </a:pPr>
            <a:r>
              <a:rPr dirty="0" sz="1000" spc="-60">
                <a:latin typeface="Arial"/>
                <a:cs typeface="Arial"/>
              </a:rPr>
              <a:t>15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890"/>
              </a:lnSpc>
            </a:pPr>
            <a:r>
              <a:rPr dirty="0" sz="1000" spc="-60">
                <a:latin typeface="Arial"/>
                <a:cs typeface="Arial"/>
              </a:rPr>
              <a:t>14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894"/>
              </a:lnSpc>
            </a:pPr>
            <a:r>
              <a:rPr dirty="0" sz="1000" spc="-60">
                <a:latin typeface="Arial"/>
                <a:cs typeface="Arial"/>
              </a:rPr>
              <a:t>13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894"/>
              </a:lnSpc>
            </a:pPr>
            <a:r>
              <a:rPr dirty="0" sz="1000" spc="-60">
                <a:latin typeface="Arial"/>
                <a:cs typeface="Arial"/>
              </a:rPr>
              <a:t>12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890"/>
              </a:lnSpc>
            </a:pPr>
            <a:r>
              <a:rPr dirty="0" sz="1000" spc="-60">
                <a:latin typeface="Arial"/>
                <a:cs typeface="Arial"/>
              </a:rPr>
              <a:t>11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890"/>
              </a:lnSpc>
            </a:pPr>
            <a:r>
              <a:rPr dirty="0" sz="1000" spc="-60">
                <a:latin typeface="Arial"/>
                <a:cs typeface="Arial"/>
              </a:rPr>
              <a:t>10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890"/>
              </a:lnSpc>
            </a:pPr>
            <a:r>
              <a:rPr dirty="0" sz="1000" spc="-55">
                <a:latin typeface="Arial"/>
                <a:cs typeface="Arial"/>
              </a:rPr>
              <a:t>9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890"/>
              </a:lnSpc>
            </a:pPr>
            <a:r>
              <a:rPr dirty="0" sz="1000" spc="-55"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894"/>
              </a:lnSpc>
            </a:pPr>
            <a:r>
              <a:rPr dirty="0" sz="1000" spc="-55"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890"/>
              </a:lnSpc>
            </a:pPr>
            <a:r>
              <a:rPr dirty="0" sz="1000" spc="-55"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890"/>
              </a:lnSpc>
            </a:pPr>
            <a:r>
              <a:rPr dirty="0" sz="1000" spc="-55"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894"/>
              </a:lnSpc>
            </a:pPr>
            <a:r>
              <a:rPr dirty="0" sz="1000" spc="-55"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894"/>
              </a:lnSpc>
            </a:pPr>
            <a:r>
              <a:rPr dirty="0" sz="1000" spc="-55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890"/>
              </a:lnSpc>
            </a:pPr>
            <a:r>
              <a:rPr dirty="0" sz="1000" spc="-55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890"/>
              </a:lnSpc>
            </a:pPr>
            <a:r>
              <a:rPr dirty="0" sz="1000" spc="-55"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1045"/>
              </a:lnSpc>
            </a:pPr>
            <a:r>
              <a:rPr dirty="0" sz="1000" spc="-55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1130604" y="3910966"/>
            <a:ext cx="5634990" cy="501015"/>
          </a:xfrm>
          <a:prstGeom prst="rect">
            <a:avLst/>
          </a:prstGeom>
        </p:spPr>
        <p:txBody>
          <a:bodyPr wrap="square" lIns="0" tIns="75565" rIns="0" bIns="0" rtlCol="0" vert="horz">
            <a:spAutoFit/>
          </a:bodyPr>
          <a:lstStyle/>
          <a:p>
            <a:pPr algn="ctr" marL="26034">
              <a:lnSpc>
                <a:spcPct val="100000"/>
              </a:lnSpc>
              <a:spcBef>
                <a:spcPts val="595"/>
              </a:spcBef>
              <a:tabLst>
                <a:tab pos="1205230" algn="l"/>
                <a:tab pos="2519045" algn="l"/>
                <a:tab pos="3824604" algn="l"/>
              </a:tabLst>
            </a:pPr>
            <a:r>
              <a:rPr dirty="0" sz="1000" spc="-45">
                <a:latin typeface="Arial"/>
                <a:cs typeface="Arial"/>
              </a:rPr>
              <a:t>Strongly </a:t>
            </a:r>
            <a:r>
              <a:rPr dirty="0" sz="1000" spc="-65">
                <a:latin typeface="Arial"/>
                <a:cs typeface="Arial"/>
              </a:rPr>
              <a:t>Disagree	</a:t>
            </a:r>
            <a:r>
              <a:rPr dirty="0" sz="1000" spc="-55">
                <a:latin typeface="Arial"/>
                <a:cs typeface="Arial"/>
              </a:rPr>
              <a:t>Somewhat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Disagree	</a:t>
            </a:r>
            <a:r>
              <a:rPr dirty="0" sz="1000" spc="-55">
                <a:latin typeface="Arial"/>
                <a:cs typeface="Arial"/>
              </a:rPr>
              <a:t>Somewhat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Agree	</a:t>
            </a:r>
            <a:r>
              <a:rPr dirty="0" sz="1000" spc="-45">
                <a:latin typeface="Arial"/>
                <a:cs typeface="Arial"/>
              </a:rPr>
              <a:t>Strongly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Agree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605"/>
              </a:spcBef>
            </a:pPr>
            <a:r>
              <a:rPr dirty="0" sz="1200">
                <a:latin typeface="Times New Roman"/>
                <a:cs typeface="Times New Roman"/>
              </a:rPr>
              <a:t>The most </a:t>
            </a:r>
            <a:r>
              <a:rPr dirty="0" sz="1200" spc="-5">
                <a:latin typeface="Times New Roman"/>
                <a:cs typeface="Times New Roman"/>
              </a:rPr>
              <a:t>selected answer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Question </a:t>
            </a:r>
            <a:r>
              <a:rPr dirty="0" sz="1200">
                <a:latin typeface="Times New Roman"/>
                <a:cs typeface="Times New Roman"/>
              </a:rPr>
              <a:t>16 </a:t>
            </a:r>
            <a:r>
              <a:rPr dirty="0" sz="1200" spc="-5">
                <a:latin typeface="Times New Roman"/>
                <a:cs typeface="Times New Roman"/>
              </a:rPr>
              <a:t>(Figure </a:t>
            </a:r>
            <a:r>
              <a:rPr dirty="0" sz="1200">
                <a:latin typeface="Times New Roman"/>
                <a:cs typeface="Times New Roman"/>
              </a:rPr>
              <a:t>4.15) </a:t>
            </a:r>
            <a:r>
              <a:rPr dirty="0" sz="1200" spc="-5">
                <a:latin typeface="Times New Roman"/>
                <a:cs typeface="Times New Roman"/>
              </a:rPr>
              <a:t>was Somewhat </a:t>
            </a:r>
            <a:r>
              <a:rPr dirty="0" sz="1200">
                <a:latin typeface="Times New Roman"/>
                <a:cs typeface="Times New Roman"/>
              </a:rPr>
              <a:t>Agree. </a:t>
            </a:r>
            <a:r>
              <a:rPr dirty="0" sz="1200" spc="-5">
                <a:latin typeface="Times New Roman"/>
                <a:cs typeface="Times New Roman"/>
              </a:rPr>
              <a:t>Ten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1086332" y="1634073"/>
            <a:ext cx="152400" cy="218249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z="1000" spc="-55" b="1">
                <a:latin typeface="Trebuchet MS"/>
                <a:cs typeface="Trebuchet MS"/>
              </a:rPr>
              <a:t>Number </a:t>
            </a:r>
            <a:r>
              <a:rPr dirty="0" sz="1000" spc="-45" b="1">
                <a:latin typeface="Trebuchet MS"/>
                <a:cs typeface="Trebuchet MS"/>
              </a:rPr>
              <a:t>of </a:t>
            </a:r>
            <a:r>
              <a:rPr dirty="0" sz="1000" spc="-60" b="1">
                <a:latin typeface="Trebuchet MS"/>
                <a:cs typeface="Trebuchet MS"/>
              </a:rPr>
              <a:t>Participants Selecting</a:t>
            </a:r>
            <a:r>
              <a:rPr dirty="0" sz="1000" spc="-145" b="1">
                <a:latin typeface="Trebuchet MS"/>
                <a:cs typeface="Trebuchet MS"/>
              </a:rPr>
              <a:t> </a:t>
            </a:r>
            <a:r>
              <a:rPr dirty="0" sz="1000" spc="-55" b="1">
                <a:latin typeface="Trebuchet MS"/>
                <a:cs typeface="Trebuchet MS"/>
              </a:rPr>
              <a:t>Answer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914400" y="1391411"/>
            <a:ext cx="5706110" cy="2839720"/>
          </a:xfrm>
          <a:custGeom>
            <a:avLst/>
            <a:gdLst/>
            <a:ahLst/>
            <a:cxnLst/>
            <a:rect l="l" t="t" r="r" b="b"/>
            <a:pathLst>
              <a:path w="5706109" h="2839720">
                <a:moveTo>
                  <a:pt x="0" y="2839212"/>
                </a:moveTo>
                <a:lnTo>
                  <a:pt x="5705856" y="2839212"/>
                </a:lnTo>
                <a:lnTo>
                  <a:pt x="5705856" y="0"/>
                </a:lnTo>
                <a:lnTo>
                  <a:pt x="0" y="0"/>
                </a:lnTo>
                <a:lnTo>
                  <a:pt x="0" y="2839212"/>
                </a:lnTo>
                <a:close/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6428232" y="8453628"/>
            <a:ext cx="386080" cy="0"/>
          </a:xfrm>
          <a:custGeom>
            <a:avLst/>
            <a:gdLst/>
            <a:ahLst/>
            <a:cxnLst/>
            <a:rect l="l" t="t" r="r" b="b"/>
            <a:pathLst>
              <a:path w="386079" h="0">
                <a:moveTo>
                  <a:pt x="0" y="0"/>
                </a:moveTo>
                <a:lnTo>
                  <a:pt x="385571" y="0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5140452" y="8453628"/>
            <a:ext cx="772795" cy="0"/>
          </a:xfrm>
          <a:custGeom>
            <a:avLst/>
            <a:gdLst/>
            <a:ahLst/>
            <a:cxnLst/>
            <a:rect l="l" t="t" r="r" b="b"/>
            <a:pathLst>
              <a:path w="772795" h="0">
                <a:moveTo>
                  <a:pt x="0" y="0"/>
                </a:moveTo>
                <a:lnTo>
                  <a:pt x="772668" y="0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3854196" y="8453628"/>
            <a:ext cx="772795" cy="0"/>
          </a:xfrm>
          <a:custGeom>
            <a:avLst/>
            <a:gdLst/>
            <a:ahLst/>
            <a:cxnLst/>
            <a:rect l="l" t="t" r="r" b="b"/>
            <a:pathLst>
              <a:path w="772795" h="0">
                <a:moveTo>
                  <a:pt x="0" y="0"/>
                </a:moveTo>
                <a:lnTo>
                  <a:pt x="772667" y="0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2567939" y="8453628"/>
            <a:ext cx="772795" cy="0"/>
          </a:xfrm>
          <a:custGeom>
            <a:avLst/>
            <a:gdLst/>
            <a:ahLst/>
            <a:cxnLst/>
            <a:rect l="l" t="t" r="r" b="b"/>
            <a:pathLst>
              <a:path w="772795" h="0">
                <a:moveTo>
                  <a:pt x="0" y="0"/>
                </a:moveTo>
                <a:lnTo>
                  <a:pt x="772668" y="0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1667255" y="8453628"/>
            <a:ext cx="387350" cy="0"/>
          </a:xfrm>
          <a:custGeom>
            <a:avLst/>
            <a:gdLst/>
            <a:ahLst/>
            <a:cxnLst/>
            <a:rect l="l" t="t" r="r" b="b"/>
            <a:pathLst>
              <a:path w="387350" h="0">
                <a:moveTo>
                  <a:pt x="0" y="0"/>
                </a:moveTo>
                <a:lnTo>
                  <a:pt x="387095" y="0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5140452" y="8343900"/>
            <a:ext cx="1673860" cy="0"/>
          </a:xfrm>
          <a:custGeom>
            <a:avLst/>
            <a:gdLst/>
            <a:ahLst/>
            <a:cxnLst/>
            <a:rect l="l" t="t" r="r" b="b"/>
            <a:pathLst>
              <a:path w="1673859" h="0">
                <a:moveTo>
                  <a:pt x="0" y="0"/>
                </a:moveTo>
                <a:lnTo>
                  <a:pt x="167335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3854196" y="8343900"/>
            <a:ext cx="772795" cy="0"/>
          </a:xfrm>
          <a:custGeom>
            <a:avLst/>
            <a:gdLst/>
            <a:ahLst/>
            <a:cxnLst/>
            <a:rect l="l" t="t" r="r" b="b"/>
            <a:pathLst>
              <a:path w="772795" h="0">
                <a:moveTo>
                  <a:pt x="0" y="0"/>
                </a:moveTo>
                <a:lnTo>
                  <a:pt x="77266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2567939" y="8343900"/>
            <a:ext cx="772795" cy="0"/>
          </a:xfrm>
          <a:custGeom>
            <a:avLst/>
            <a:gdLst/>
            <a:ahLst/>
            <a:cxnLst/>
            <a:rect l="l" t="t" r="r" b="b"/>
            <a:pathLst>
              <a:path w="772795" h="0">
                <a:moveTo>
                  <a:pt x="0" y="0"/>
                </a:moveTo>
                <a:lnTo>
                  <a:pt x="77266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1667255" y="8343900"/>
            <a:ext cx="387350" cy="0"/>
          </a:xfrm>
          <a:custGeom>
            <a:avLst/>
            <a:gdLst/>
            <a:ahLst/>
            <a:cxnLst/>
            <a:rect l="l" t="t" r="r" b="b"/>
            <a:pathLst>
              <a:path w="387350" h="0">
                <a:moveTo>
                  <a:pt x="0" y="0"/>
                </a:moveTo>
                <a:lnTo>
                  <a:pt x="38709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5140452" y="8232647"/>
            <a:ext cx="1673860" cy="0"/>
          </a:xfrm>
          <a:custGeom>
            <a:avLst/>
            <a:gdLst/>
            <a:ahLst/>
            <a:cxnLst/>
            <a:rect l="l" t="t" r="r" b="b"/>
            <a:pathLst>
              <a:path w="1673859" h="0">
                <a:moveTo>
                  <a:pt x="0" y="0"/>
                </a:moveTo>
                <a:lnTo>
                  <a:pt x="167335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3854196" y="8232647"/>
            <a:ext cx="772795" cy="0"/>
          </a:xfrm>
          <a:custGeom>
            <a:avLst/>
            <a:gdLst/>
            <a:ahLst/>
            <a:cxnLst/>
            <a:rect l="l" t="t" r="r" b="b"/>
            <a:pathLst>
              <a:path w="772795" h="0">
                <a:moveTo>
                  <a:pt x="0" y="0"/>
                </a:moveTo>
                <a:lnTo>
                  <a:pt x="77266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2567939" y="8232647"/>
            <a:ext cx="772795" cy="0"/>
          </a:xfrm>
          <a:custGeom>
            <a:avLst/>
            <a:gdLst/>
            <a:ahLst/>
            <a:cxnLst/>
            <a:rect l="l" t="t" r="r" b="b"/>
            <a:pathLst>
              <a:path w="772795" h="0">
                <a:moveTo>
                  <a:pt x="0" y="0"/>
                </a:moveTo>
                <a:lnTo>
                  <a:pt x="77266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1667255" y="8232647"/>
            <a:ext cx="387350" cy="0"/>
          </a:xfrm>
          <a:custGeom>
            <a:avLst/>
            <a:gdLst/>
            <a:ahLst/>
            <a:cxnLst/>
            <a:rect l="l" t="t" r="r" b="b"/>
            <a:pathLst>
              <a:path w="387350" h="0">
                <a:moveTo>
                  <a:pt x="0" y="0"/>
                </a:moveTo>
                <a:lnTo>
                  <a:pt x="38709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5140452" y="8122919"/>
            <a:ext cx="1673860" cy="0"/>
          </a:xfrm>
          <a:custGeom>
            <a:avLst/>
            <a:gdLst/>
            <a:ahLst/>
            <a:cxnLst/>
            <a:rect l="l" t="t" r="r" b="b"/>
            <a:pathLst>
              <a:path w="1673859" h="0">
                <a:moveTo>
                  <a:pt x="0" y="0"/>
                </a:moveTo>
                <a:lnTo>
                  <a:pt x="167335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3854196" y="8122919"/>
            <a:ext cx="772795" cy="0"/>
          </a:xfrm>
          <a:custGeom>
            <a:avLst/>
            <a:gdLst/>
            <a:ahLst/>
            <a:cxnLst/>
            <a:rect l="l" t="t" r="r" b="b"/>
            <a:pathLst>
              <a:path w="772795" h="0">
                <a:moveTo>
                  <a:pt x="0" y="0"/>
                </a:moveTo>
                <a:lnTo>
                  <a:pt x="77266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2567939" y="8122919"/>
            <a:ext cx="772795" cy="0"/>
          </a:xfrm>
          <a:custGeom>
            <a:avLst/>
            <a:gdLst/>
            <a:ahLst/>
            <a:cxnLst/>
            <a:rect l="l" t="t" r="r" b="b"/>
            <a:pathLst>
              <a:path w="772795" h="0">
                <a:moveTo>
                  <a:pt x="0" y="0"/>
                </a:moveTo>
                <a:lnTo>
                  <a:pt x="77266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1667255" y="8122919"/>
            <a:ext cx="387350" cy="0"/>
          </a:xfrm>
          <a:custGeom>
            <a:avLst/>
            <a:gdLst/>
            <a:ahLst/>
            <a:cxnLst/>
            <a:rect l="l" t="t" r="r" b="b"/>
            <a:pathLst>
              <a:path w="387350" h="0">
                <a:moveTo>
                  <a:pt x="0" y="0"/>
                </a:moveTo>
                <a:lnTo>
                  <a:pt x="38709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3854196" y="8013192"/>
            <a:ext cx="2959735" cy="0"/>
          </a:xfrm>
          <a:custGeom>
            <a:avLst/>
            <a:gdLst/>
            <a:ahLst/>
            <a:cxnLst/>
            <a:rect l="l" t="t" r="r" b="b"/>
            <a:pathLst>
              <a:path w="2959734" h="0">
                <a:moveTo>
                  <a:pt x="0" y="0"/>
                </a:moveTo>
                <a:lnTo>
                  <a:pt x="295960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2567939" y="8013192"/>
            <a:ext cx="772795" cy="0"/>
          </a:xfrm>
          <a:custGeom>
            <a:avLst/>
            <a:gdLst/>
            <a:ahLst/>
            <a:cxnLst/>
            <a:rect l="l" t="t" r="r" b="b"/>
            <a:pathLst>
              <a:path w="772795" h="0">
                <a:moveTo>
                  <a:pt x="0" y="0"/>
                </a:moveTo>
                <a:lnTo>
                  <a:pt x="77266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1667255" y="8013192"/>
            <a:ext cx="387350" cy="0"/>
          </a:xfrm>
          <a:custGeom>
            <a:avLst/>
            <a:gdLst/>
            <a:ahLst/>
            <a:cxnLst/>
            <a:rect l="l" t="t" r="r" b="b"/>
            <a:pathLst>
              <a:path w="387350" h="0">
                <a:moveTo>
                  <a:pt x="0" y="0"/>
                </a:moveTo>
                <a:lnTo>
                  <a:pt x="38709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2567939" y="7903464"/>
            <a:ext cx="4246245" cy="0"/>
          </a:xfrm>
          <a:custGeom>
            <a:avLst/>
            <a:gdLst/>
            <a:ahLst/>
            <a:cxnLst/>
            <a:rect l="l" t="t" r="r" b="b"/>
            <a:pathLst>
              <a:path w="4246245" h="0">
                <a:moveTo>
                  <a:pt x="0" y="0"/>
                </a:moveTo>
                <a:lnTo>
                  <a:pt x="424586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1667255" y="7903464"/>
            <a:ext cx="387350" cy="0"/>
          </a:xfrm>
          <a:custGeom>
            <a:avLst/>
            <a:gdLst/>
            <a:ahLst/>
            <a:cxnLst/>
            <a:rect l="l" t="t" r="r" b="b"/>
            <a:pathLst>
              <a:path w="387350" h="0">
                <a:moveTo>
                  <a:pt x="0" y="0"/>
                </a:moveTo>
                <a:lnTo>
                  <a:pt x="38709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2567939" y="7792211"/>
            <a:ext cx="4246245" cy="0"/>
          </a:xfrm>
          <a:custGeom>
            <a:avLst/>
            <a:gdLst/>
            <a:ahLst/>
            <a:cxnLst/>
            <a:rect l="l" t="t" r="r" b="b"/>
            <a:pathLst>
              <a:path w="4246245" h="0">
                <a:moveTo>
                  <a:pt x="0" y="0"/>
                </a:moveTo>
                <a:lnTo>
                  <a:pt x="424586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1667255" y="7792211"/>
            <a:ext cx="387350" cy="0"/>
          </a:xfrm>
          <a:custGeom>
            <a:avLst/>
            <a:gdLst/>
            <a:ahLst/>
            <a:cxnLst/>
            <a:rect l="l" t="t" r="r" b="b"/>
            <a:pathLst>
              <a:path w="387350" h="0">
                <a:moveTo>
                  <a:pt x="0" y="0"/>
                </a:moveTo>
                <a:lnTo>
                  <a:pt x="38709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1667255" y="7682483"/>
            <a:ext cx="5146675" cy="0"/>
          </a:xfrm>
          <a:custGeom>
            <a:avLst/>
            <a:gdLst/>
            <a:ahLst/>
            <a:cxnLst/>
            <a:rect l="l" t="t" r="r" b="b"/>
            <a:pathLst>
              <a:path w="5146675" h="0">
                <a:moveTo>
                  <a:pt x="0" y="0"/>
                </a:moveTo>
                <a:lnTo>
                  <a:pt x="51465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1667255" y="7572756"/>
            <a:ext cx="5146675" cy="0"/>
          </a:xfrm>
          <a:custGeom>
            <a:avLst/>
            <a:gdLst/>
            <a:ahLst/>
            <a:cxnLst/>
            <a:rect l="l" t="t" r="r" b="b"/>
            <a:pathLst>
              <a:path w="5146675" h="0">
                <a:moveTo>
                  <a:pt x="0" y="0"/>
                </a:moveTo>
                <a:lnTo>
                  <a:pt x="51465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1667255" y="7461504"/>
            <a:ext cx="5146675" cy="0"/>
          </a:xfrm>
          <a:custGeom>
            <a:avLst/>
            <a:gdLst/>
            <a:ahLst/>
            <a:cxnLst/>
            <a:rect l="l" t="t" r="r" b="b"/>
            <a:pathLst>
              <a:path w="5146675" h="0">
                <a:moveTo>
                  <a:pt x="0" y="0"/>
                </a:moveTo>
                <a:lnTo>
                  <a:pt x="51465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1667255" y="7351776"/>
            <a:ext cx="5146675" cy="0"/>
          </a:xfrm>
          <a:custGeom>
            <a:avLst/>
            <a:gdLst/>
            <a:ahLst/>
            <a:cxnLst/>
            <a:rect l="l" t="t" r="r" b="b"/>
            <a:pathLst>
              <a:path w="5146675" h="0">
                <a:moveTo>
                  <a:pt x="0" y="0"/>
                </a:moveTo>
                <a:lnTo>
                  <a:pt x="51465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1667255" y="7242047"/>
            <a:ext cx="5146675" cy="0"/>
          </a:xfrm>
          <a:custGeom>
            <a:avLst/>
            <a:gdLst/>
            <a:ahLst/>
            <a:cxnLst/>
            <a:rect l="l" t="t" r="r" b="b"/>
            <a:pathLst>
              <a:path w="5146675" h="0">
                <a:moveTo>
                  <a:pt x="0" y="0"/>
                </a:moveTo>
                <a:lnTo>
                  <a:pt x="51465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1667255" y="7132319"/>
            <a:ext cx="5146675" cy="0"/>
          </a:xfrm>
          <a:custGeom>
            <a:avLst/>
            <a:gdLst/>
            <a:ahLst/>
            <a:cxnLst/>
            <a:rect l="l" t="t" r="r" b="b"/>
            <a:pathLst>
              <a:path w="5146675" h="0">
                <a:moveTo>
                  <a:pt x="0" y="0"/>
                </a:moveTo>
                <a:lnTo>
                  <a:pt x="51465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1667255" y="7021068"/>
            <a:ext cx="5146675" cy="0"/>
          </a:xfrm>
          <a:custGeom>
            <a:avLst/>
            <a:gdLst/>
            <a:ahLst/>
            <a:cxnLst/>
            <a:rect l="l" t="t" r="r" b="b"/>
            <a:pathLst>
              <a:path w="5146675" h="0">
                <a:moveTo>
                  <a:pt x="0" y="0"/>
                </a:moveTo>
                <a:lnTo>
                  <a:pt x="51465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1667255" y="6911340"/>
            <a:ext cx="5146675" cy="0"/>
          </a:xfrm>
          <a:custGeom>
            <a:avLst/>
            <a:gdLst/>
            <a:ahLst/>
            <a:cxnLst/>
            <a:rect l="l" t="t" r="r" b="b"/>
            <a:pathLst>
              <a:path w="5146675" h="0">
                <a:moveTo>
                  <a:pt x="0" y="0"/>
                </a:moveTo>
                <a:lnTo>
                  <a:pt x="51465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1667255" y="6801611"/>
            <a:ext cx="5146675" cy="0"/>
          </a:xfrm>
          <a:custGeom>
            <a:avLst/>
            <a:gdLst/>
            <a:ahLst/>
            <a:cxnLst/>
            <a:rect l="l" t="t" r="r" b="b"/>
            <a:pathLst>
              <a:path w="5146675" h="0">
                <a:moveTo>
                  <a:pt x="0" y="0"/>
                </a:moveTo>
                <a:lnTo>
                  <a:pt x="51465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1667255" y="6691883"/>
            <a:ext cx="5146675" cy="0"/>
          </a:xfrm>
          <a:custGeom>
            <a:avLst/>
            <a:gdLst/>
            <a:ahLst/>
            <a:cxnLst/>
            <a:rect l="l" t="t" r="r" b="b"/>
            <a:pathLst>
              <a:path w="5146675" h="0">
                <a:moveTo>
                  <a:pt x="0" y="0"/>
                </a:moveTo>
                <a:lnTo>
                  <a:pt x="51465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1667255" y="6580631"/>
            <a:ext cx="5146675" cy="0"/>
          </a:xfrm>
          <a:custGeom>
            <a:avLst/>
            <a:gdLst/>
            <a:ahLst/>
            <a:cxnLst/>
            <a:rect l="l" t="t" r="r" b="b"/>
            <a:pathLst>
              <a:path w="5146675" h="0">
                <a:moveTo>
                  <a:pt x="0" y="0"/>
                </a:moveTo>
                <a:lnTo>
                  <a:pt x="51465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1667255" y="6470903"/>
            <a:ext cx="5146675" cy="0"/>
          </a:xfrm>
          <a:custGeom>
            <a:avLst/>
            <a:gdLst/>
            <a:ahLst/>
            <a:cxnLst/>
            <a:rect l="l" t="t" r="r" b="b"/>
            <a:pathLst>
              <a:path w="5146675" h="0">
                <a:moveTo>
                  <a:pt x="0" y="0"/>
                </a:moveTo>
                <a:lnTo>
                  <a:pt x="51465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1667255" y="6361176"/>
            <a:ext cx="5146675" cy="0"/>
          </a:xfrm>
          <a:custGeom>
            <a:avLst/>
            <a:gdLst/>
            <a:ahLst/>
            <a:cxnLst/>
            <a:rect l="l" t="t" r="r" b="b"/>
            <a:pathLst>
              <a:path w="5146675" h="0">
                <a:moveTo>
                  <a:pt x="0" y="0"/>
                </a:moveTo>
                <a:lnTo>
                  <a:pt x="51465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1667255" y="6251447"/>
            <a:ext cx="5146675" cy="0"/>
          </a:xfrm>
          <a:custGeom>
            <a:avLst/>
            <a:gdLst/>
            <a:ahLst/>
            <a:cxnLst/>
            <a:rect l="l" t="t" r="r" b="b"/>
            <a:pathLst>
              <a:path w="5146675" h="0">
                <a:moveTo>
                  <a:pt x="0" y="0"/>
                </a:moveTo>
                <a:lnTo>
                  <a:pt x="51465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2054351" y="7682483"/>
            <a:ext cx="513715" cy="881380"/>
          </a:xfrm>
          <a:custGeom>
            <a:avLst/>
            <a:gdLst/>
            <a:ahLst/>
            <a:cxnLst/>
            <a:rect l="l" t="t" r="r" b="b"/>
            <a:pathLst>
              <a:path w="513714" h="881379">
                <a:moveTo>
                  <a:pt x="513588" y="0"/>
                </a:moveTo>
                <a:lnTo>
                  <a:pt x="0" y="0"/>
                </a:lnTo>
                <a:lnTo>
                  <a:pt x="0" y="880872"/>
                </a:lnTo>
                <a:lnTo>
                  <a:pt x="513588" y="880872"/>
                </a:lnTo>
                <a:lnTo>
                  <a:pt x="513588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3340608" y="7903464"/>
            <a:ext cx="513715" cy="660400"/>
          </a:xfrm>
          <a:custGeom>
            <a:avLst/>
            <a:gdLst/>
            <a:ahLst/>
            <a:cxnLst/>
            <a:rect l="l" t="t" r="r" b="b"/>
            <a:pathLst>
              <a:path w="513714" h="660400">
                <a:moveTo>
                  <a:pt x="513588" y="0"/>
                </a:moveTo>
                <a:lnTo>
                  <a:pt x="0" y="0"/>
                </a:lnTo>
                <a:lnTo>
                  <a:pt x="0" y="659892"/>
                </a:lnTo>
                <a:lnTo>
                  <a:pt x="513588" y="659892"/>
                </a:lnTo>
                <a:lnTo>
                  <a:pt x="513588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4626864" y="8013192"/>
            <a:ext cx="513715" cy="550545"/>
          </a:xfrm>
          <a:custGeom>
            <a:avLst/>
            <a:gdLst/>
            <a:ahLst/>
            <a:cxnLst/>
            <a:rect l="l" t="t" r="r" b="b"/>
            <a:pathLst>
              <a:path w="513714" h="550545">
                <a:moveTo>
                  <a:pt x="513588" y="0"/>
                </a:moveTo>
                <a:lnTo>
                  <a:pt x="0" y="0"/>
                </a:lnTo>
                <a:lnTo>
                  <a:pt x="0" y="550163"/>
                </a:lnTo>
                <a:lnTo>
                  <a:pt x="513588" y="550163"/>
                </a:lnTo>
                <a:lnTo>
                  <a:pt x="513588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5913120" y="8343900"/>
            <a:ext cx="515620" cy="219710"/>
          </a:xfrm>
          <a:custGeom>
            <a:avLst/>
            <a:gdLst/>
            <a:ahLst/>
            <a:cxnLst/>
            <a:rect l="l" t="t" r="r" b="b"/>
            <a:pathLst>
              <a:path w="515620" h="219709">
                <a:moveTo>
                  <a:pt x="515112" y="0"/>
                </a:moveTo>
                <a:lnTo>
                  <a:pt x="0" y="0"/>
                </a:lnTo>
                <a:lnTo>
                  <a:pt x="0" y="219456"/>
                </a:lnTo>
                <a:lnTo>
                  <a:pt x="515112" y="219456"/>
                </a:lnTo>
                <a:lnTo>
                  <a:pt x="515112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1667255" y="6251447"/>
            <a:ext cx="0" cy="2312035"/>
          </a:xfrm>
          <a:custGeom>
            <a:avLst/>
            <a:gdLst/>
            <a:ahLst/>
            <a:cxnLst/>
            <a:rect l="l" t="t" r="r" b="b"/>
            <a:pathLst>
              <a:path w="0" h="2312034">
                <a:moveTo>
                  <a:pt x="0" y="2311908"/>
                </a:moveTo>
                <a:lnTo>
                  <a:pt x="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1627632" y="8563356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1627632" y="8453628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1627632" y="8343900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1627632" y="8232647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1627632" y="8122919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1627632" y="8013192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1627632" y="7903464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1627632" y="7792211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1627632" y="7682483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1627632" y="7572756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1627632" y="7461504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1627632" y="7351776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1627632" y="7242047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1627632" y="7132319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1627632" y="7021068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1627632" y="6911340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1627632" y="6801611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1627632" y="6691883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1627632" y="6580631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1627632" y="6470903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1627632" y="6361176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1627632" y="6251447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1667255" y="8563356"/>
            <a:ext cx="5146675" cy="0"/>
          </a:xfrm>
          <a:custGeom>
            <a:avLst/>
            <a:gdLst/>
            <a:ahLst/>
            <a:cxnLst/>
            <a:rect l="l" t="t" r="r" b="b"/>
            <a:pathLst>
              <a:path w="5146675" h="0">
                <a:moveTo>
                  <a:pt x="0" y="0"/>
                </a:moveTo>
                <a:lnTo>
                  <a:pt x="51465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1667255" y="8563356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2953511" y="8563356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4241291" y="8563356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5527547" y="8563356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6813804" y="8563356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 txBox="1"/>
          <p:nvPr/>
        </p:nvSpPr>
        <p:spPr>
          <a:xfrm>
            <a:off x="902004" y="4553839"/>
            <a:ext cx="5939790" cy="408495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students, which are </a:t>
            </a:r>
            <a:r>
              <a:rPr dirty="0" sz="1200">
                <a:latin typeface="Times New Roman"/>
                <a:cs typeface="Times New Roman"/>
              </a:rPr>
              <a:t>47.6%, </a:t>
            </a:r>
            <a:r>
              <a:rPr dirty="0" sz="1200" spc="-5">
                <a:latin typeface="Times New Roman"/>
                <a:cs typeface="Times New Roman"/>
              </a:rPr>
              <a:t>selected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answer Somewhat Agree. </a:t>
            </a:r>
            <a:r>
              <a:rPr dirty="0" sz="1200">
                <a:latin typeface="Times New Roman"/>
                <a:cs typeface="Times New Roman"/>
              </a:rPr>
              <a:t>Three chose Strongly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Disagree</a:t>
            </a:r>
            <a:endParaRPr sz="1200">
              <a:latin typeface="Times New Roman"/>
              <a:cs typeface="Times New Roman"/>
            </a:endParaRPr>
          </a:p>
          <a:p>
            <a:pPr marL="12700" marR="462280">
              <a:lnSpc>
                <a:spcPts val="2770"/>
              </a:lnSpc>
              <a:spcBef>
                <a:spcPts val="305"/>
              </a:spcBef>
            </a:pP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7 </a:t>
            </a:r>
            <a:r>
              <a:rPr dirty="0" sz="1200" spc="-5">
                <a:latin typeface="Times New Roman"/>
                <a:cs typeface="Times New Roman"/>
              </a:rPr>
              <a:t>chose Somewhat Disagree.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combined Disagree results are </a:t>
            </a:r>
            <a:r>
              <a:rPr dirty="0" sz="1200">
                <a:latin typeface="Times New Roman"/>
                <a:cs typeface="Times New Roman"/>
              </a:rPr>
              <a:t>slightly </a:t>
            </a:r>
            <a:r>
              <a:rPr dirty="0" sz="1200" spc="-5">
                <a:latin typeface="Times New Roman"/>
                <a:cs typeface="Times New Roman"/>
              </a:rPr>
              <a:t>less </a:t>
            </a:r>
            <a:r>
              <a:rPr dirty="0" sz="1200">
                <a:latin typeface="Times New Roman"/>
                <a:cs typeface="Times New Roman"/>
              </a:rPr>
              <a:t>than the  </a:t>
            </a:r>
            <a:r>
              <a:rPr dirty="0" sz="1200" spc="-5">
                <a:latin typeface="Times New Roman"/>
                <a:cs typeface="Times New Roman"/>
              </a:rPr>
              <a:t>combined results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Agrees </a:t>
            </a:r>
            <a:r>
              <a:rPr dirty="0" sz="1200">
                <a:latin typeface="Times New Roman"/>
                <a:cs typeface="Times New Roman"/>
              </a:rPr>
              <a:t>(10 </a:t>
            </a:r>
            <a:r>
              <a:rPr dirty="0" sz="1200" spc="-10">
                <a:latin typeface="Times New Roman"/>
                <a:cs typeface="Times New Roman"/>
              </a:rPr>
              <a:t>as </a:t>
            </a:r>
            <a:r>
              <a:rPr dirty="0" sz="1200" spc="-5">
                <a:latin typeface="Times New Roman"/>
                <a:cs typeface="Times New Roman"/>
              </a:rPr>
              <a:t>compared </a:t>
            </a:r>
            <a:r>
              <a:rPr dirty="0" sz="1200" spc="5">
                <a:latin typeface="Times New Roman"/>
                <a:cs typeface="Times New Roman"/>
              </a:rPr>
              <a:t>to </a:t>
            </a:r>
            <a:r>
              <a:rPr dirty="0" sz="1200">
                <a:latin typeface="Times New Roman"/>
                <a:cs typeface="Times New Roman"/>
              </a:rPr>
              <a:t>11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respectively).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800">
              <a:latin typeface="Times New Roman"/>
              <a:cs typeface="Times New Roman"/>
            </a:endParaRPr>
          </a:p>
          <a:p>
            <a:pPr marL="12700" marR="20320">
              <a:lnSpc>
                <a:spcPts val="138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4.16. </a:t>
            </a:r>
            <a:r>
              <a:rPr dirty="0" sz="1200" spc="-5">
                <a:latin typeface="Times New Roman"/>
                <a:cs typeface="Times New Roman"/>
              </a:rPr>
              <a:t>Participant Responses </a:t>
            </a:r>
            <a:r>
              <a:rPr dirty="0" sz="1200">
                <a:latin typeface="Times New Roman"/>
                <a:cs typeface="Times New Roman"/>
              </a:rPr>
              <a:t>to “I did not </a:t>
            </a:r>
            <a:r>
              <a:rPr dirty="0" sz="1200" spc="-5">
                <a:latin typeface="Times New Roman"/>
                <a:cs typeface="Times New Roman"/>
              </a:rPr>
              <a:t>understand </a:t>
            </a:r>
            <a:r>
              <a:rPr dirty="0" sz="1200" spc="5">
                <a:latin typeface="Times New Roman"/>
                <a:cs typeface="Times New Roman"/>
              </a:rPr>
              <a:t>why </a:t>
            </a:r>
            <a:r>
              <a:rPr dirty="0" sz="1200">
                <a:latin typeface="Times New Roman"/>
                <a:cs typeface="Times New Roman"/>
              </a:rPr>
              <a:t>it is important to </a:t>
            </a:r>
            <a:r>
              <a:rPr dirty="0" sz="1200" spc="-5">
                <a:latin typeface="Times New Roman"/>
                <a:cs typeface="Times New Roman"/>
              </a:rPr>
              <a:t>learn </a:t>
            </a:r>
            <a:r>
              <a:rPr dirty="0" sz="1200">
                <a:latin typeface="Times New Roman"/>
                <a:cs typeface="Times New Roman"/>
              </a:rPr>
              <a:t>math </a:t>
            </a:r>
            <a:r>
              <a:rPr dirty="0" sz="1200" spc="-5">
                <a:latin typeface="Times New Roman"/>
                <a:cs typeface="Times New Roman"/>
              </a:rPr>
              <a:t>and  science”</a:t>
            </a:r>
            <a:endParaRPr sz="1200">
              <a:latin typeface="Times New Roman"/>
              <a:cs typeface="Times New Roman"/>
            </a:endParaRPr>
          </a:p>
          <a:p>
            <a:pPr algn="ctr" marR="4764405">
              <a:lnSpc>
                <a:spcPts val="1035"/>
              </a:lnSpc>
              <a:spcBef>
                <a:spcPts val="415"/>
              </a:spcBef>
            </a:pPr>
            <a:r>
              <a:rPr dirty="0" sz="1000" spc="-60">
                <a:latin typeface="Arial"/>
                <a:cs typeface="Arial"/>
              </a:rPr>
              <a:t>21</a:t>
            </a:r>
            <a:endParaRPr sz="1000">
              <a:latin typeface="Arial"/>
              <a:cs typeface="Arial"/>
            </a:endParaRPr>
          </a:p>
          <a:p>
            <a:pPr algn="ctr" marR="4764405">
              <a:lnSpc>
                <a:spcPts val="869"/>
              </a:lnSpc>
            </a:pPr>
            <a:r>
              <a:rPr dirty="0" sz="1000" spc="-60">
                <a:latin typeface="Arial"/>
                <a:cs typeface="Arial"/>
              </a:rPr>
              <a:t>20</a:t>
            </a:r>
            <a:endParaRPr sz="1000">
              <a:latin typeface="Arial"/>
              <a:cs typeface="Arial"/>
            </a:endParaRPr>
          </a:p>
          <a:p>
            <a:pPr algn="ctr" marR="4764405">
              <a:lnSpc>
                <a:spcPts val="865"/>
              </a:lnSpc>
            </a:pPr>
            <a:r>
              <a:rPr dirty="0" sz="1000" spc="-60">
                <a:latin typeface="Arial"/>
                <a:cs typeface="Arial"/>
              </a:rPr>
              <a:t>19</a:t>
            </a:r>
            <a:endParaRPr sz="1000">
              <a:latin typeface="Arial"/>
              <a:cs typeface="Arial"/>
            </a:endParaRPr>
          </a:p>
          <a:p>
            <a:pPr algn="ctr" marR="4764405">
              <a:lnSpc>
                <a:spcPts val="865"/>
              </a:lnSpc>
            </a:pPr>
            <a:r>
              <a:rPr dirty="0" sz="1000" spc="-60">
                <a:latin typeface="Arial"/>
                <a:cs typeface="Arial"/>
              </a:rPr>
              <a:t>18</a:t>
            </a:r>
            <a:endParaRPr sz="1000">
              <a:latin typeface="Arial"/>
              <a:cs typeface="Arial"/>
            </a:endParaRPr>
          </a:p>
          <a:p>
            <a:pPr algn="ctr" marR="4764405">
              <a:lnSpc>
                <a:spcPts val="869"/>
              </a:lnSpc>
            </a:pPr>
            <a:r>
              <a:rPr dirty="0" sz="1000" spc="-60">
                <a:latin typeface="Arial"/>
                <a:cs typeface="Arial"/>
              </a:rPr>
              <a:t>17</a:t>
            </a:r>
            <a:endParaRPr sz="1000">
              <a:latin typeface="Arial"/>
              <a:cs typeface="Arial"/>
            </a:endParaRPr>
          </a:p>
          <a:p>
            <a:pPr algn="ctr" marR="4764405">
              <a:lnSpc>
                <a:spcPts val="869"/>
              </a:lnSpc>
            </a:pPr>
            <a:r>
              <a:rPr dirty="0" sz="1000" spc="-60">
                <a:latin typeface="Arial"/>
                <a:cs typeface="Arial"/>
              </a:rPr>
              <a:t>16</a:t>
            </a:r>
            <a:endParaRPr sz="1000">
              <a:latin typeface="Arial"/>
              <a:cs typeface="Arial"/>
            </a:endParaRPr>
          </a:p>
          <a:p>
            <a:pPr algn="ctr" marR="4764405">
              <a:lnSpc>
                <a:spcPts val="865"/>
              </a:lnSpc>
            </a:pPr>
            <a:r>
              <a:rPr dirty="0" sz="1000" spc="-60">
                <a:latin typeface="Arial"/>
                <a:cs typeface="Arial"/>
              </a:rPr>
              <a:t>15</a:t>
            </a:r>
            <a:endParaRPr sz="1000">
              <a:latin typeface="Arial"/>
              <a:cs typeface="Arial"/>
            </a:endParaRPr>
          </a:p>
          <a:p>
            <a:pPr algn="ctr" marR="4764405">
              <a:lnSpc>
                <a:spcPts val="865"/>
              </a:lnSpc>
            </a:pPr>
            <a:r>
              <a:rPr dirty="0" sz="1000" spc="-60">
                <a:latin typeface="Arial"/>
                <a:cs typeface="Arial"/>
              </a:rPr>
              <a:t>14</a:t>
            </a:r>
            <a:endParaRPr sz="1000">
              <a:latin typeface="Arial"/>
              <a:cs typeface="Arial"/>
            </a:endParaRPr>
          </a:p>
          <a:p>
            <a:pPr algn="ctr" marR="4764405">
              <a:lnSpc>
                <a:spcPts val="869"/>
              </a:lnSpc>
            </a:pPr>
            <a:r>
              <a:rPr dirty="0" sz="1000" spc="-60">
                <a:latin typeface="Arial"/>
                <a:cs typeface="Arial"/>
              </a:rPr>
              <a:t>13</a:t>
            </a:r>
            <a:endParaRPr sz="1000">
              <a:latin typeface="Arial"/>
              <a:cs typeface="Arial"/>
            </a:endParaRPr>
          </a:p>
          <a:p>
            <a:pPr algn="ctr" marR="4764405">
              <a:lnSpc>
                <a:spcPts val="865"/>
              </a:lnSpc>
            </a:pPr>
            <a:r>
              <a:rPr dirty="0" sz="1000" spc="-60">
                <a:latin typeface="Arial"/>
                <a:cs typeface="Arial"/>
              </a:rPr>
              <a:t>12</a:t>
            </a:r>
            <a:endParaRPr sz="1000">
              <a:latin typeface="Arial"/>
              <a:cs typeface="Arial"/>
            </a:endParaRPr>
          </a:p>
          <a:p>
            <a:pPr algn="ctr" marR="4764405">
              <a:lnSpc>
                <a:spcPts val="869"/>
              </a:lnSpc>
            </a:pPr>
            <a:r>
              <a:rPr dirty="0" sz="1000" spc="-60">
                <a:latin typeface="Arial"/>
                <a:cs typeface="Arial"/>
              </a:rPr>
              <a:t>11</a:t>
            </a:r>
            <a:endParaRPr sz="1000">
              <a:latin typeface="Arial"/>
              <a:cs typeface="Arial"/>
            </a:endParaRPr>
          </a:p>
          <a:p>
            <a:pPr algn="ctr" marR="4764405">
              <a:lnSpc>
                <a:spcPts val="869"/>
              </a:lnSpc>
            </a:pPr>
            <a:r>
              <a:rPr dirty="0" sz="1000" spc="-60">
                <a:latin typeface="Arial"/>
                <a:cs typeface="Arial"/>
              </a:rPr>
              <a:t>10</a:t>
            </a:r>
            <a:endParaRPr sz="1000">
              <a:latin typeface="Arial"/>
              <a:cs typeface="Arial"/>
            </a:endParaRPr>
          </a:p>
          <a:p>
            <a:pPr algn="ctr" marR="4699635">
              <a:lnSpc>
                <a:spcPts val="865"/>
              </a:lnSpc>
            </a:pPr>
            <a:r>
              <a:rPr dirty="0" sz="1000" spc="-55">
                <a:latin typeface="Arial"/>
                <a:cs typeface="Arial"/>
              </a:rPr>
              <a:t>9</a:t>
            </a:r>
            <a:endParaRPr sz="1000">
              <a:latin typeface="Arial"/>
              <a:cs typeface="Arial"/>
            </a:endParaRPr>
          </a:p>
          <a:p>
            <a:pPr algn="ctr" marR="4699635">
              <a:lnSpc>
                <a:spcPts val="865"/>
              </a:lnSpc>
            </a:pPr>
            <a:r>
              <a:rPr dirty="0" sz="1000" spc="-55"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  <a:p>
            <a:pPr algn="ctr" marR="4699635">
              <a:lnSpc>
                <a:spcPts val="869"/>
              </a:lnSpc>
            </a:pPr>
            <a:r>
              <a:rPr dirty="0" sz="1000" spc="-55"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  <a:p>
            <a:pPr algn="ctr" marR="4699635">
              <a:lnSpc>
                <a:spcPts val="865"/>
              </a:lnSpc>
            </a:pPr>
            <a:r>
              <a:rPr dirty="0" sz="1000" spc="-55"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  <a:p>
            <a:pPr algn="ctr" marR="4699635">
              <a:lnSpc>
                <a:spcPts val="869"/>
              </a:lnSpc>
            </a:pPr>
            <a:r>
              <a:rPr dirty="0" sz="1000" spc="-55"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  <a:p>
            <a:pPr algn="ctr" marR="4699635">
              <a:lnSpc>
                <a:spcPts val="869"/>
              </a:lnSpc>
            </a:pPr>
            <a:r>
              <a:rPr dirty="0" sz="1000" spc="-55"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  <a:p>
            <a:pPr algn="ctr" marR="4699635">
              <a:lnSpc>
                <a:spcPts val="869"/>
              </a:lnSpc>
            </a:pPr>
            <a:r>
              <a:rPr dirty="0" sz="1000" spc="-55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  <a:p>
            <a:pPr algn="ctr" marR="4699635">
              <a:lnSpc>
                <a:spcPts val="865"/>
              </a:lnSpc>
            </a:pPr>
            <a:r>
              <a:rPr dirty="0" sz="1000" spc="-55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  <a:p>
            <a:pPr algn="ctr" marR="4699635">
              <a:lnSpc>
                <a:spcPts val="865"/>
              </a:lnSpc>
            </a:pPr>
            <a:r>
              <a:rPr dirty="0" sz="1000" spc="-55"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  <a:p>
            <a:pPr algn="ctr" marR="4699635">
              <a:lnSpc>
                <a:spcPts val="1035"/>
              </a:lnSpc>
            </a:pPr>
            <a:r>
              <a:rPr dirty="0" sz="1000" spc="-55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1860550" y="8626602"/>
            <a:ext cx="91376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45">
                <a:latin typeface="Arial"/>
                <a:cs typeface="Arial"/>
              </a:rPr>
              <a:t>Strongly</a:t>
            </a:r>
            <a:r>
              <a:rPr dirty="0" sz="1000" spc="-95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Disagree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3084322" y="8626602"/>
            <a:ext cx="1039494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55">
                <a:latin typeface="Arial"/>
                <a:cs typeface="Arial"/>
              </a:rPr>
              <a:t>Somewhat</a:t>
            </a:r>
            <a:r>
              <a:rPr dirty="0" sz="1000" spc="-80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Disagree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4443095" y="8626602"/>
            <a:ext cx="89471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55">
                <a:latin typeface="Arial"/>
                <a:cs typeface="Arial"/>
              </a:rPr>
              <a:t>Somewhat</a:t>
            </a:r>
            <a:r>
              <a:rPr dirty="0" sz="1000" spc="-9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5792470" y="8626602"/>
            <a:ext cx="77025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45">
                <a:latin typeface="Arial"/>
                <a:cs typeface="Arial"/>
              </a:rPr>
              <a:t>Strongly</a:t>
            </a:r>
            <a:r>
              <a:rPr dirty="0" sz="1000" spc="-9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1086332" y="6532031"/>
            <a:ext cx="307975" cy="175387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algn="ctr">
              <a:lnSpc>
                <a:spcPts val="1045"/>
              </a:lnSpc>
            </a:pPr>
            <a:r>
              <a:rPr dirty="0" sz="1000" spc="-55" b="1">
                <a:latin typeface="Trebuchet MS"/>
                <a:cs typeface="Trebuchet MS"/>
              </a:rPr>
              <a:t>Number </a:t>
            </a:r>
            <a:r>
              <a:rPr dirty="0" sz="1000" spc="-45" b="1">
                <a:latin typeface="Trebuchet MS"/>
                <a:cs typeface="Trebuchet MS"/>
              </a:rPr>
              <a:t>of </a:t>
            </a:r>
            <a:r>
              <a:rPr dirty="0" sz="1000" spc="-60" b="1">
                <a:latin typeface="Trebuchet MS"/>
                <a:cs typeface="Trebuchet MS"/>
              </a:rPr>
              <a:t>Participants</a:t>
            </a:r>
            <a:r>
              <a:rPr dirty="0" sz="1000" spc="-155" b="1">
                <a:latin typeface="Trebuchet MS"/>
                <a:cs typeface="Trebuchet MS"/>
              </a:rPr>
              <a:t> </a:t>
            </a:r>
            <a:r>
              <a:rPr dirty="0" sz="1000" spc="-60" b="1">
                <a:latin typeface="Trebuchet MS"/>
                <a:cs typeface="Trebuchet MS"/>
              </a:rPr>
              <a:t>Selecting</a:t>
            </a:r>
            <a:endParaRPr sz="100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  <a:spcBef>
                <a:spcPts val="25"/>
              </a:spcBef>
            </a:pPr>
            <a:r>
              <a:rPr dirty="0" sz="1000" spc="-55" b="1">
                <a:latin typeface="Trebuchet MS"/>
                <a:cs typeface="Trebuchet MS"/>
              </a:rPr>
              <a:t>Answer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55" name="object 155"/>
          <p:cNvSpPr/>
          <p:nvPr/>
        </p:nvSpPr>
        <p:spPr>
          <a:xfrm>
            <a:off x="914400" y="6109715"/>
            <a:ext cx="6038215" cy="2772410"/>
          </a:xfrm>
          <a:custGeom>
            <a:avLst/>
            <a:gdLst/>
            <a:ahLst/>
            <a:cxnLst/>
            <a:rect l="l" t="t" r="r" b="b"/>
            <a:pathLst>
              <a:path w="6038215" h="2772409">
                <a:moveTo>
                  <a:pt x="0" y="2772156"/>
                </a:moveTo>
                <a:lnTo>
                  <a:pt x="6038088" y="2772156"/>
                </a:lnTo>
                <a:lnTo>
                  <a:pt x="6038088" y="0"/>
                </a:lnTo>
                <a:lnTo>
                  <a:pt x="0" y="0"/>
                </a:lnTo>
                <a:lnTo>
                  <a:pt x="0" y="2772156"/>
                </a:lnTo>
                <a:close/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6530720"/>
            <a:ext cx="5900420" cy="90931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As seen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4.17, </a:t>
            </a:r>
            <a:r>
              <a:rPr dirty="0" sz="1200" spc="5">
                <a:latin typeface="Times New Roman"/>
                <a:cs typeface="Times New Roman"/>
              </a:rPr>
              <a:t>only </a:t>
            </a:r>
            <a:r>
              <a:rPr dirty="0" sz="1200">
                <a:latin typeface="Times New Roman"/>
                <a:cs typeface="Times New Roman"/>
              </a:rPr>
              <a:t>a third </a:t>
            </a:r>
            <a:r>
              <a:rPr dirty="0" sz="1200" spc="-5">
                <a:latin typeface="Times New Roman"/>
                <a:cs typeface="Times New Roman"/>
              </a:rPr>
              <a:t>(7 </a:t>
            </a:r>
            <a:r>
              <a:rPr dirty="0" sz="1200">
                <a:latin typeface="Times New Roman"/>
                <a:cs typeface="Times New Roman"/>
              </a:rPr>
              <a:t>out of 21)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participants </a:t>
            </a:r>
            <a:r>
              <a:rPr dirty="0" sz="1200">
                <a:latin typeface="Times New Roman"/>
                <a:cs typeface="Times New Roman"/>
              </a:rPr>
              <a:t>found school </a:t>
            </a:r>
            <a:r>
              <a:rPr dirty="0" sz="1200" spc="-5">
                <a:latin typeface="Times New Roman"/>
                <a:cs typeface="Times New Roman"/>
              </a:rPr>
              <a:t>easy. Not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endParaRPr sz="1200">
              <a:latin typeface="Times New Roman"/>
              <a:cs typeface="Times New Roman"/>
            </a:endParaRPr>
          </a:p>
          <a:p>
            <a:pPr marL="12700" marR="94615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single </a:t>
            </a:r>
            <a:r>
              <a:rPr dirty="0" sz="1200">
                <a:latin typeface="Times New Roman"/>
                <a:cs typeface="Times New Roman"/>
              </a:rPr>
              <a:t>person strongly </a:t>
            </a:r>
            <a:r>
              <a:rPr dirty="0" sz="1200" spc="-5">
                <a:latin typeface="Times New Roman"/>
                <a:cs typeface="Times New Roman"/>
              </a:rPr>
              <a:t>agreed </a:t>
            </a:r>
            <a:r>
              <a:rPr dirty="0" sz="1200">
                <a:latin typeface="Times New Roman"/>
                <a:cs typeface="Times New Roman"/>
              </a:rPr>
              <a:t>with the idea that school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not challenging. </a:t>
            </a:r>
            <a:r>
              <a:rPr dirty="0" sz="1200" spc="-5">
                <a:latin typeface="Times New Roman"/>
                <a:cs typeface="Times New Roman"/>
              </a:rPr>
              <a:t>Four </a:t>
            </a:r>
            <a:r>
              <a:rPr dirty="0" sz="1200">
                <a:latin typeface="Times New Roman"/>
                <a:cs typeface="Times New Roman"/>
              </a:rPr>
              <a:t>of the 21  </a:t>
            </a:r>
            <a:r>
              <a:rPr dirty="0" sz="1200" spc="-5">
                <a:latin typeface="Times New Roman"/>
                <a:cs typeface="Times New Roman"/>
              </a:rPr>
              <a:t>participants </a:t>
            </a:r>
            <a:r>
              <a:rPr dirty="0" sz="1200">
                <a:latin typeface="Times New Roman"/>
                <a:cs typeface="Times New Roman"/>
              </a:rPr>
              <a:t>strongly </a:t>
            </a:r>
            <a:r>
              <a:rPr dirty="0" sz="1200" spc="-5">
                <a:latin typeface="Times New Roman"/>
                <a:cs typeface="Times New Roman"/>
              </a:rPr>
              <a:t>disagreed </a:t>
            </a:r>
            <a:r>
              <a:rPr dirty="0" sz="1200">
                <a:latin typeface="Times New Roman"/>
                <a:cs typeface="Times New Roman"/>
              </a:rPr>
              <a:t>with the idea that school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easy,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10 </a:t>
            </a:r>
            <a:r>
              <a:rPr dirty="0" sz="1200" spc="-5">
                <a:latin typeface="Times New Roman"/>
                <a:cs typeface="Times New Roman"/>
              </a:rPr>
              <a:t>somewhat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disagreed.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052059" y="5923788"/>
            <a:ext cx="1704339" cy="0"/>
          </a:xfrm>
          <a:custGeom>
            <a:avLst/>
            <a:gdLst/>
            <a:ahLst/>
            <a:cxnLst/>
            <a:rect l="l" t="t" r="r" b="b"/>
            <a:pathLst>
              <a:path w="1704340" h="0">
                <a:moveTo>
                  <a:pt x="0" y="0"/>
                </a:moveTo>
                <a:lnTo>
                  <a:pt x="170383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741420" y="5923788"/>
            <a:ext cx="786765" cy="0"/>
          </a:xfrm>
          <a:custGeom>
            <a:avLst/>
            <a:gdLst/>
            <a:ahLst/>
            <a:cxnLst/>
            <a:rect l="l" t="t" r="r" b="b"/>
            <a:pathLst>
              <a:path w="786764" h="0">
                <a:moveTo>
                  <a:pt x="0" y="0"/>
                </a:moveTo>
                <a:lnTo>
                  <a:pt x="786383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430779" y="5923788"/>
            <a:ext cx="786765" cy="0"/>
          </a:xfrm>
          <a:custGeom>
            <a:avLst/>
            <a:gdLst/>
            <a:ahLst/>
            <a:cxnLst/>
            <a:rect l="l" t="t" r="r" b="b"/>
            <a:pathLst>
              <a:path w="786764" h="0">
                <a:moveTo>
                  <a:pt x="0" y="0"/>
                </a:moveTo>
                <a:lnTo>
                  <a:pt x="786383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13332" y="5923788"/>
            <a:ext cx="393700" cy="0"/>
          </a:xfrm>
          <a:custGeom>
            <a:avLst/>
            <a:gdLst/>
            <a:ahLst/>
            <a:cxnLst/>
            <a:rect l="l" t="t" r="r" b="b"/>
            <a:pathLst>
              <a:path w="393700" h="0">
                <a:moveTo>
                  <a:pt x="0" y="0"/>
                </a:moveTo>
                <a:lnTo>
                  <a:pt x="39319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052059" y="5791200"/>
            <a:ext cx="1704339" cy="0"/>
          </a:xfrm>
          <a:custGeom>
            <a:avLst/>
            <a:gdLst/>
            <a:ahLst/>
            <a:cxnLst/>
            <a:rect l="l" t="t" r="r" b="b"/>
            <a:pathLst>
              <a:path w="1704340" h="0">
                <a:moveTo>
                  <a:pt x="0" y="0"/>
                </a:moveTo>
                <a:lnTo>
                  <a:pt x="170383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741420" y="5791200"/>
            <a:ext cx="786765" cy="0"/>
          </a:xfrm>
          <a:custGeom>
            <a:avLst/>
            <a:gdLst/>
            <a:ahLst/>
            <a:cxnLst/>
            <a:rect l="l" t="t" r="r" b="b"/>
            <a:pathLst>
              <a:path w="786764" h="0">
                <a:moveTo>
                  <a:pt x="0" y="0"/>
                </a:moveTo>
                <a:lnTo>
                  <a:pt x="786383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430779" y="5791200"/>
            <a:ext cx="786765" cy="0"/>
          </a:xfrm>
          <a:custGeom>
            <a:avLst/>
            <a:gdLst/>
            <a:ahLst/>
            <a:cxnLst/>
            <a:rect l="l" t="t" r="r" b="b"/>
            <a:pathLst>
              <a:path w="786764" h="0">
                <a:moveTo>
                  <a:pt x="0" y="0"/>
                </a:moveTo>
                <a:lnTo>
                  <a:pt x="786383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513332" y="5791200"/>
            <a:ext cx="393700" cy="0"/>
          </a:xfrm>
          <a:custGeom>
            <a:avLst/>
            <a:gdLst/>
            <a:ahLst/>
            <a:cxnLst/>
            <a:rect l="l" t="t" r="r" b="b"/>
            <a:pathLst>
              <a:path w="393700" h="0">
                <a:moveTo>
                  <a:pt x="0" y="0"/>
                </a:moveTo>
                <a:lnTo>
                  <a:pt x="39319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052059" y="5660135"/>
            <a:ext cx="1704339" cy="0"/>
          </a:xfrm>
          <a:custGeom>
            <a:avLst/>
            <a:gdLst/>
            <a:ahLst/>
            <a:cxnLst/>
            <a:rect l="l" t="t" r="r" b="b"/>
            <a:pathLst>
              <a:path w="1704340" h="0">
                <a:moveTo>
                  <a:pt x="0" y="0"/>
                </a:moveTo>
                <a:lnTo>
                  <a:pt x="170383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741420" y="5660135"/>
            <a:ext cx="786765" cy="0"/>
          </a:xfrm>
          <a:custGeom>
            <a:avLst/>
            <a:gdLst/>
            <a:ahLst/>
            <a:cxnLst/>
            <a:rect l="l" t="t" r="r" b="b"/>
            <a:pathLst>
              <a:path w="786764" h="0">
                <a:moveTo>
                  <a:pt x="0" y="0"/>
                </a:moveTo>
                <a:lnTo>
                  <a:pt x="786383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430779" y="5660135"/>
            <a:ext cx="786765" cy="0"/>
          </a:xfrm>
          <a:custGeom>
            <a:avLst/>
            <a:gdLst/>
            <a:ahLst/>
            <a:cxnLst/>
            <a:rect l="l" t="t" r="r" b="b"/>
            <a:pathLst>
              <a:path w="786764" h="0">
                <a:moveTo>
                  <a:pt x="0" y="0"/>
                </a:moveTo>
                <a:lnTo>
                  <a:pt x="786383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513332" y="5660135"/>
            <a:ext cx="393700" cy="0"/>
          </a:xfrm>
          <a:custGeom>
            <a:avLst/>
            <a:gdLst/>
            <a:ahLst/>
            <a:cxnLst/>
            <a:rect l="l" t="t" r="r" b="b"/>
            <a:pathLst>
              <a:path w="393700" h="0">
                <a:moveTo>
                  <a:pt x="0" y="0"/>
                </a:moveTo>
                <a:lnTo>
                  <a:pt x="39319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052059" y="5527547"/>
            <a:ext cx="1704339" cy="0"/>
          </a:xfrm>
          <a:custGeom>
            <a:avLst/>
            <a:gdLst/>
            <a:ahLst/>
            <a:cxnLst/>
            <a:rect l="l" t="t" r="r" b="b"/>
            <a:pathLst>
              <a:path w="1704340" h="0">
                <a:moveTo>
                  <a:pt x="0" y="0"/>
                </a:moveTo>
                <a:lnTo>
                  <a:pt x="170383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741420" y="5527547"/>
            <a:ext cx="786765" cy="0"/>
          </a:xfrm>
          <a:custGeom>
            <a:avLst/>
            <a:gdLst/>
            <a:ahLst/>
            <a:cxnLst/>
            <a:rect l="l" t="t" r="r" b="b"/>
            <a:pathLst>
              <a:path w="786764" h="0">
                <a:moveTo>
                  <a:pt x="0" y="0"/>
                </a:moveTo>
                <a:lnTo>
                  <a:pt x="786383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513332" y="5527547"/>
            <a:ext cx="1704339" cy="0"/>
          </a:xfrm>
          <a:custGeom>
            <a:avLst/>
            <a:gdLst/>
            <a:ahLst/>
            <a:cxnLst/>
            <a:rect l="l" t="t" r="r" b="b"/>
            <a:pathLst>
              <a:path w="1704339" h="0">
                <a:moveTo>
                  <a:pt x="0" y="0"/>
                </a:moveTo>
                <a:lnTo>
                  <a:pt x="170383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052059" y="5396484"/>
            <a:ext cx="1704339" cy="0"/>
          </a:xfrm>
          <a:custGeom>
            <a:avLst/>
            <a:gdLst/>
            <a:ahLst/>
            <a:cxnLst/>
            <a:rect l="l" t="t" r="r" b="b"/>
            <a:pathLst>
              <a:path w="1704340" h="0">
                <a:moveTo>
                  <a:pt x="0" y="0"/>
                </a:moveTo>
                <a:lnTo>
                  <a:pt x="170383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741420" y="5396484"/>
            <a:ext cx="786765" cy="0"/>
          </a:xfrm>
          <a:custGeom>
            <a:avLst/>
            <a:gdLst/>
            <a:ahLst/>
            <a:cxnLst/>
            <a:rect l="l" t="t" r="r" b="b"/>
            <a:pathLst>
              <a:path w="786764" h="0">
                <a:moveTo>
                  <a:pt x="0" y="0"/>
                </a:moveTo>
                <a:lnTo>
                  <a:pt x="786383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513332" y="5396484"/>
            <a:ext cx="1704339" cy="0"/>
          </a:xfrm>
          <a:custGeom>
            <a:avLst/>
            <a:gdLst/>
            <a:ahLst/>
            <a:cxnLst/>
            <a:rect l="l" t="t" r="r" b="b"/>
            <a:pathLst>
              <a:path w="1704339" h="0">
                <a:moveTo>
                  <a:pt x="0" y="0"/>
                </a:moveTo>
                <a:lnTo>
                  <a:pt x="170383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5052059" y="5263896"/>
            <a:ext cx="1704339" cy="0"/>
          </a:xfrm>
          <a:custGeom>
            <a:avLst/>
            <a:gdLst/>
            <a:ahLst/>
            <a:cxnLst/>
            <a:rect l="l" t="t" r="r" b="b"/>
            <a:pathLst>
              <a:path w="1704340" h="0">
                <a:moveTo>
                  <a:pt x="0" y="0"/>
                </a:moveTo>
                <a:lnTo>
                  <a:pt x="170383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741420" y="5263896"/>
            <a:ext cx="786765" cy="0"/>
          </a:xfrm>
          <a:custGeom>
            <a:avLst/>
            <a:gdLst/>
            <a:ahLst/>
            <a:cxnLst/>
            <a:rect l="l" t="t" r="r" b="b"/>
            <a:pathLst>
              <a:path w="786764" h="0">
                <a:moveTo>
                  <a:pt x="0" y="0"/>
                </a:moveTo>
                <a:lnTo>
                  <a:pt x="786383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513332" y="5263896"/>
            <a:ext cx="1704339" cy="0"/>
          </a:xfrm>
          <a:custGeom>
            <a:avLst/>
            <a:gdLst/>
            <a:ahLst/>
            <a:cxnLst/>
            <a:rect l="l" t="t" r="r" b="b"/>
            <a:pathLst>
              <a:path w="1704339" h="0">
                <a:moveTo>
                  <a:pt x="0" y="0"/>
                </a:moveTo>
                <a:lnTo>
                  <a:pt x="170383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741420" y="5131308"/>
            <a:ext cx="3014980" cy="0"/>
          </a:xfrm>
          <a:custGeom>
            <a:avLst/>
            <a:gdLst/>
            <a:ahLst/>
            <a:cxnLst/>
            <a:rect l="l" t="t" r="r" b="b"/>
            <a:pathLst>
              <a:path w="3014979" h="0">
                <a:moveTo>
                  <a:pt x="0" y="0"/>
                </a:moveTo>
                <a:lnTo>
                  <a:pt x="301447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513332" y="5131308"/>
            <a:ext cx="1704339" cy="0"/>
          </a:xfrm>
          <a:custGeom>
            <a:avLst/>
            <a:gdLst/>
            <a:ahLst/>
            <a:cxnLst/>
            <a:rect l="l" t="t" r="r" b="b"/>
            <a:pathLst>
              <a:path w="1704339" h="0">
                <a:moveTo>
                  <a:pt x="0" y="0"/>
                </a:moveTo>
                <a:lnTo>
                  <a:pt x="170383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3741420" y="5000244"/>
            <a:ext cx="3014980" cy="0"/>
          </a:xfrm>
          <a:custGeom>
            <a:avLst/>
            <a:gdLst/>
            <a:ahLst/>
            <a:cxnLst/>
            <a:rect l="l" t="t" r="r" b="b"/>
            <a:pathLst>
              <a:path w="3014979" h="0">
                <a:moveTo>
                  <a:pt x="0" y="0"/>
                </a:moveTo>
                <a:lnTo>
                  <a:pt x="301447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513332" y="5000244"/>
            <a:ext cx="1704339" cy="0"/>
          </a:xfrm>
          <a:custGeom>
            <a:avLst/>
            <a:gdLst/>
            <a:ahLst/>
            <a:cxnLst/>
            <a:rect l="l" t="t" r="r" b="b"/>
            <a:pathLst>
              <a:path w="1704339" h="0">
                <a:moveTo>
                  <a:pt x="0" y="0"/>
                </a:moveTo>
                <a:lnTo>
                  <a:pt x="170383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741420" y="4867655"/>
            <a:ext cx="3014980" cy="0"/>
          </a:xfrm>
          <a:custGeom>
            <a:avLst/>
            <a:gdLst/>
            <a:ahLst/>
            <a:cxnLst/>
            <a:rect l="l" t="t" r="r" b="b"/>
            <a:pathLst>
              <a:path w="3014979" h="0">
                <a:moveTo>
                  <a:pt x="0" y="0"/>
                </a:moveTo>
                <a:lnTo>
                  <a:pt x="301447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513332" y="4867655"/>
            <a:ext cx="1704339" cy="0"/>
          </a:xfrm>
          <a:custGeom>
            <a:avLst/>
            <a:gdLst/>
            <a:ahLst/>
            <a:cxnLst/>
            <a:rect l="l" t="t" r="r" b="b"/>
            <a:pathLst>
              <a:path w="1704339" h="0">
                <a:moveTo>
                  <a:pt x="0" y="0"/>
                </a:moveTo>
                <a:lnTo>
                  <a:pt x="170383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513332" y="4736591"/>
            <a:ext cx="5242560" cy="0"/>
          </a:xfrm>
          <a:custGeom>
            <a:avLst/>
            <a:gdLst/>
            <a:ahLst/>
            <a:cxnLst/>
            <a:rect l="l" t="t" r="r" b="b"/>
            <a:pathLst>
              <a:path w="5242559" h="0">
                <a:moveTo>
                  <a:pt x="0" y="0"/>
                </a:moveTo>
                <a:lnTo>
                  <a:pt x="52425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513332" y="4604003"/>
            <a:ext cx="5242560" cy="0"/>
          </a:xfrm>
          <a:custGeom>
            <a:avLst/>
            <a:gdLst/>
            <a:ahLst/>
            <a:cxnLst/>
            <a:rect l="l" t="t" r="r" b="b"/>
            <a:pathLst>
              <a:path w="5242559" h="0">
                <a:moveTo>
                  <a:pt x="0" y="0"/>
                </a:moveTo>
                <a:lnTo>
                  <a:pt x="52425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513332" y="4472940"/>
            <a:ext cx="5242560" cy="0"/>
          </a:xfrm>
          <a:custGeom>
            <a:avLst/>
            <a:gdLst/>
            <a:ahLst/>
            <a:cxnLst/>
            <a:rect l="l" t="t" r="r" b="b"/>
            <a:pathLst>
              <a:path w="5242559" h="0">
                <a:moveTo>
                  <a:pt x="0" y="0"/>
                </a:moveTo>
                <a:lnTo>
                  <a:pt x="52425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513332" y="4340352"/>
            <a:ext cx="5242560" cy="0"/>
          </a:xfrm>
          <a:custGeom>
            <a:avLst/>
            <a:gdLst/>
            <a:ahLst/>
            <a:cxnLst/>
            <a:rect l="l" t="t" r="r" b="b"/>
            <a:pathLst>
              <a:path w="5242559" h="0">
                <a:moveTo>
                  <a:pt x="0" y="0"/>
                </a:moveTo>
                <a:lnTo>
                  <a:pt x="52425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513332" y="4209288"/>
            <a:ext cx="5242560" cy="0"/>
          </a:xfrm>
          <a:custGeom>
            <a:avLst/>
            <a:gdLst/>
            <a:ahLst/>
            <a:cxnLst/>
            <a:rect l="l" t="t" r="r" b="b"/>
            <a:pathLst>
              <a:path w="5242559" h="0">
                <a:moveTo>
                  <a:pt x="0" y="0"/>
                </a:moveTo>
                <a:lnTo>
                  <a:pt x="52425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513332" y="4076700"/>
            <a:ext cx="5242560" cy="0"/>
          </a:xfrm>
          <a:custGeom>
            <a:avLst/>
            <a:gdLst/>
            <a:ahLst/>
            <a:cxnLst/>
            <a:rect l="l" t="t" r="r" b="b"/>
            <a:pathLst>
              <a:path w="5242559" h="0">
                <a:moveTo>
                  <a:pt x="0" y="0"/>
                </a:moveTo>
                <a:lnTo>
                  <a:pt x="52425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513332" y="3945635"/>
            <a:ext cx="5242560" cy="0"/>
          </a:xfrm>
          <a:custGeom>
            <a:avLst/>
            <a:gdLst/>
            <a:ahLst/>
            <a:cxnLst/>
            <a:rect l="l" t="t" r="r" b="b"/>
            <a:pathLst>
              <a:path w="5242559" h="0">
                <a:moveTo>
                  <a:pt x="0" y="0"/>
                </a:moveTo>
                <a:lnTo>
                  <a:pt x="52425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513332" y="3813047"/>
            <a:ext cx="5242560" cy="0"/>
          </a:xfrm>
          <a:custGeom>
            <a:avLst/>
            <a:gdLst/>
            <a:ahLst/>
            <a:cxnLst/>
            <a:rect l="l" t="t" r="r" b="b"/>
            <a:pathLst>
              <a:path w="5242559" h="0">
                <a:moveTo>
                  <a:pt x="0" y="0"/>
                </a:moveTo>
                <a:lnTo>
                  <a:pt x="52425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513332" y="3680459"/>
            <a:ext cx="5242560" cy="0"/>
          </a:xfrm>
          <a:custGeom>
            <a:avLst/>
            <a:gdLst/>
            <a:ahLst/>
            <a:cxnLst/>
            <a:rect l="l" t="t" r="r" b="b"/>
            <a:pathLst>
              <a:path w="5242559" h="0">
                <a:moveTo>
                  <a:pt x="0" y="0"/>
                </a:moveTo>
                <a:lnTo>
                  <a:pt x="52425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513332" y="3549396"/>
            <a:ext cx="5242560" cy="0"/>
          </a:xfrm>
          <a:custGeom>
            <a:avLst/>
            <a:gdLst/>
            <a:ahLst/>
            <a:cxnLst/>
            <a:rect l="l" t="t" r="r" b="b"/>
            <a:pathLst>
              <a:path w="5242559" h="0">
                <a:moveTo>
                  <a:pt x="0" y="0"/>
                </a:moveTo>
                <a:lnTo>
                  <a:pt x="52425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513332" y="3416808"/>
            <a:ext cx="5242560" cy="0"/>
          </a:xfrm>
          <a:custGeom>
            <a:avLst/>
            <a:gdLst/>
            <a:ahLst/>
            <a:cxnLst/>
            <a:rect l="l" t="t" r="r" b="b"/>
            <a:pathLst>
              <a:path w="5242559" h="0">
                <a:moveTo>
                  <a:pt x="0" y="0"/>
                </a:moveTo>
                <a:lnTo>
                  <a:pt x="52425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513332" y="3285744"/>
            <a:ext cx="5242560" cy="0"/>
          </a:xfrm>
          <a:custGeom>
            <a:avLst/>
            <a:gdLst/>
            <a:ahLst/>
            <a:cxnLst/>
            <a:rect l="l" t="t" r="r" b="b"/>
            <a:pathLst>
              <a:path w="5242559" h="0">
                <a:moveTo>
                  <a:pt x="0" y="0"/>
                </a:moveTo>
                <a:lnTo>
                  <a:pt x="52425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906523" y="5527547"/>
            <a:ext cx="524510" cy="527685"/>
          </a:xfrm>
          <a:custGeom>
            <a:avLst/>
            <a:gdLst/>
            <a:ahLst/>
            <a:cxnLst/>
            <a:rect l="l" t="t" r="r" b="b"/>
            <a:pathLst>
              <a:path w="524510" h="527685">
                <a:moveTo>
                  <a:pt x="524256" y="0"/>
                </a:moveTo>
                <a:lnTo>
                  <a:pt x="0" y="0"/>
                </a:lnTo>
                <a:lnTo>
                  <a:pt x="0" y="527303"/>
                </a:lnTo>
                <a:lnTo>
                  <a:pt x="524256" y="527303"/>
                </a:lnTo>
                <a:lnTo>
                  <a:pt x="524256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217164" y="4736591"/>
            <a:ext cx="524510" cy="1318260"/>
          </a:xfrm>
          <a:custGeom>
            <a:avLst/>
            <a:gdLst/>
            <a:ahLst/>
            <a:cxnLst/>
            <a:rect l="l" t="t" r="r" b="b"/>
            <a:pathLst>
              <a:path w="524510" h="1318260">
                <a:moveTo>
                  <a:pt x="524256" y="0"/>
                </a:moveTo>
                <a:lnTo>
                  <a:pt x="0" y="0"/>
                </a:lnTo>
                <a:lnTo>
                  <a:pt x="0" y="1318260"/>
                </a:lnTo>
                <a:lnTo>
                  <a:pt x="524256" y="1318260"/>
                </a:lnTo>
                <a:lnTo>
                  <a:pt x="524256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527803" y="5131308"/>
            <a:ext cx="524510" cy="923925"/>
          </a:xfrm>
          <a:custGeom>
            <a:avLst/>
            <a:gdLst/>
            <a:ahLst/>
            <a:cxnLst/>
            <a:rect l="l" t="t" r="r" b="b"/>
            <a:pathLst>
              <a:path w="524510" h="923925">
                <a:moveTo>
                  <a:pt x="524256" y="0"/>
                </a:moveTo>
                <a:lnTo>
                  <a:pt x="0" y="0"/>
                </a:lnTo>
                <a:lnTo>
                  <a:pt x="0" y="923543"/>
                </a:lnTo>
                <a:lnTo>
                  <a:pt x="524256" y="923543"/>
                </a:lnTo>
                <a:lnTo>
                  <a:pt x="524256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513332" y="3285744"/>
            <a:ext cx="0" cy="2769235"/>
          </a:xfrm>
          <a:custGeom>
            <a:avLst/>
            <a:gdLst/>
            <a:ahLst/>
            <a:cxnLst/>
            <a:rect l="l" t="t" r="r" b="b"/>
            <a:pathLst>
              <a:path w="0" h="2769235">
                <a:moveTo>
                  <a:pt x="0" y="2769107"/>
                </a:moveTo>
                <a:lnTo>
                  <a:pt x="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472183" y="605485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472183" y="5923788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472183" y="579120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472183" y="5660135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472183" y="5527547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1472183" y="539648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472183" y="5263896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472183" y="5131308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472183" y="500024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472183" y="4867655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472183" y="4736591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472183" y="460400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1472183" y="447294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1472183" y="434035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1472183" y="4209288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1472183" y="407670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1472183" y="3945635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1472183" y="3813047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1472183" y="3680459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1472183" y="3549396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1472183" y="3416808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1472183" y="328574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1513332" y="6054852"/>
            <a:ext cx="5242560" cy="0"/>
          </a:xfrm>
          <a:custGeom>
            <a:avLst/>
            <a:gdLst/>
            <a:ahLst/>
            <a:cxnLst/>
            <a:rect l="l" t="t" r="r" b="b"/>
            <a:pathLst>
              <a:path w="5242559" h="0">
                <a:moveTo>
                  <a:pt x="0" y="0"/>
                </a:moveTo>
                <a:lnTo>
                  <a:pt x="52425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1513332" y="6054852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2823972" y="6054852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4134611" y="6054852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5445252" y="6054852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6755892" y="6054852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 txBox="1"/>
          <p:nvPr/>
        </p:nvSpPr>
        <p:spPr>
          <a:xfrm>
            <a:off x="902004" y="429259"/>
            <a:ext cx="5970270" cy="57010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045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87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49530" indent="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Math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science </a:t>
            </a:r>
            <a:r>
              <a:rPr dirty="0" sz="1200">
                <a:latin typeface="Times New Roman"/>
                <a:cs typeface="Times New Roman"/>
              </a:rPr>
              <a:t>tend to be </a:t>
            </a:r>
            <a:r>
              <a:rPr dirty="0" sz="1200" spc="-5">
                <a:latin typeface="Times New Roman"/>
                <a:cs typeface="Times New Roman"/>
              </a:rPr>
              <a:t>areas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students struggle with </a:t>
            </a:r>
            <a:r>
              <a:rPr dirty="0" sz="1200">
                <a:latin typeface="Times New Roman"/>
                <a:cs typeface="Times New Roman"/>
              </a:rPr>
              <a:t>in high school. </a:t>
            </a:r>
            <a:r>
              <a:rPr dirty="0" sz="1200" spc="-5">
                <a:latin typeface="Times New Roman"/>
                <a:cs typeface="Times New Roman"/>
              </a:rPr>
              <a:t>Even though  </a:t>
            </a:r>
            <a:r>
              <a:rPr dirty="0" sz="1200">
                <a:latin typeface="Times New Roman"/>
                <a:cs typeface="Times New Roman"/>
              </a:rPr>
              <a:t>students may find these </a:t>
            </a:r>
            <a:r>
              <a:rPr dirty="0" sz="1200" spc="-5">
                <a:latin typeface="Times New Roman"/>
                <a:cs typeface="Times New Roman"/>
              </a:rPr>
              <a:t>subjects challenging, </a:t>
            </a:r>
            <a:r>
              <a:rPr dirty="0" sz="1200">
                <a:latin typeface="Times New Roman"/>
                <a:cs typeface="Times New Roman"/>
              </a:rPr>
              <a:t>the majority of </a:t>
            </a:r>
            <a:r>
              <a:rPr dirty="0" sz="1200" spc="-5">
                <a:latin typeface="Times New Roman"/>
                <a:cs typeface="Times New Roman"/>
              </a:rPr>
              <a:t>participants </a:t>
            </a:r>
            <a:r>
              <a:rPr dirty="0" sz="1200">
                <a:latin typeface="Times New Roman"/>
                <a:cs typeface="Times New Roman"/>
              </a:rPr>
              <a:t>felt </a:t>
            </a:r>
            <a:r>
              <a:rPr dirty="0" sz="1200" spc="-5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if </a:t>
            </a:r>
            <a:r>
              <a:rPr dirty="0" sz="1200" spc="5">
                <a:latin typeface="Times New Roman"/>
                <a:cs typeface="Times New Roman"/>
              </a:rPr>
              <a:t>they  </a:t>
            </a:r>
            <a:r>
              <a:rPr dirty="0" sz="1200" spc="-5">
                <a:latin typeface="Times New Roman"/>
                <a:cs typeface="Times New Roman"/>
              </a:rPr>
              <a:t>understood </a:t>
            </a:r>
            <a:r>
              <a:rPr dirty="0" sz="1200">
                <a:latin typeface="Times New Roman"/>
                <a:cs typeface="Times New Roman"/>
              </a:rPr>
              <a:t>the importance of </a:t>
            </a:r>
            <a:r>
              <a:rPr dirty="0" sz="1200" spc="-5">
                <a:latin typeface="Times New Roman"/>
                <a:cs typeface="Times New Roman"/>
              </a:rPr>
              <a:t>learning </a:t>
            </a:r>
            <a:r>
              <a:rPr dirty="0" sz="1200">
                <a:latin typeface="Times New Roman"/>
                <a:cs typeface="Times New Roman"/>
              </a:rPr>
              <a:t>these topics. Only 5 students chose </a:t>
            </a:r>
            <a:r>
              <a:rPr dirty="0" sz="1200" spc="-5">
                <a:latin typeface="Times New Roman"/>
                <a:cs typeface="Times New Roman"/>
              </a:rPr>
              <a:t>Somewhat Agree </a:t>
            </a:r>
            <a:r>
              <a:rPr dirty="0" sz="1200">
                <a:latin typeface="Times New Roman"/>
                <a:cs typeface="Times New Roman"/>
              </a:rPr>
              <a:t>with  </a:t>
            </a:r>
            <a:r>
              <a:rPr dirty="0" sz="1200" spc="-5">
                <a:latin typeface="Times New Roman"/>
                <a:cs typeface="Times New Roman"/>
              </a:rPr>
              <a:t>Question </a:t>
            </a:r>
            <a:r>
              <a:rPr dirty="0" sz="1200">
                <a:latin typeface="Times New Roman"/>
                <a:cs typeface="Times New Roman"/>
              </a:rPr>
              <a:t>17,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2 strongly </a:t>
            </a:r>
            <a:r>
              <a:rPr dirty="0" sz="1200" spc="-5">
                <a:latin typeface="Times New Roman"/>
                <a:cs typeface="Times New Roman"/>
              </a:rPr>
              <a:t>agreed. </a:t>
            </a:r>
            <a:r>
              <a:rPr dirty="0" sz="1200">
                <a:latin typeface="Times New Roman"/>
                <a:cs typeface="Times New Roman"/>
              </a:rPr>
              <a:t>Whether the </a:t>
            </a:r>
            <a:r>
              <a:rPr dirty="0" sz="1200" spc="-5">
                <a:latin typeface="Times New Roman"/>
                <a:cs typeface="Times New Roman"/>
              </a:rPr>
              <a:t>participants enjoyed </a:t>
            </a:r>
            <a:r>
              <a:rPr dirty="0" sz="1200">
                <a:latin typeface="Times New Roman"/>
                <a:cs typeface="Times New Roman"/>
              </a:rPr>
              <a:t>math </a:t>
            </a:r>
            <a:r>
              <a:rPr dirty="0" sz="1200" spc="-5">
                <a:latin typeface="Times New Roman"/>
                <a:cs typeface="Times New Roman"/>
              </a:rPr>
              <a:t>and science is  unclear, </a:t>
            </a:r>
            <a:r>
              <a:rPr dirty="0" sz="1200">
                <a:latin typeface="Times New Roman"/>
                <a:cs typeface="Times New Roman"/>
              </a:rPr>
              <a:t>but there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a strong </a:t>
            </a:r>
            <a:r>
              <a:rPr dirty="0" sz="1200" spc="-5">
                <a:latin typeface="Times New Roman"/>
                <a:cs typeface="Times New Roman"/>
              </a:rPr>
              <a:t>indication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appreciate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importance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these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subjects.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4.17. </a:t>
            </a:r>
            <a:r>
              <a:rPr dirty="0" sz="1200" spc="-5">
                <a:latin typeface="Times New Roman"/>
                <a:cs typeface="Times New Roman"/>
              </a:rPr>
              <a:t>Participant Responses </a:t>
            </a:r>
            <a:r>
              <a:rPr dirty="0" sz="1200">
                <a:latin typeface="Times New Roman"/>
                <a:cs typeface="Times New Roman"/>
              </a:rPr>
              <a:t>to “I </a:t>
            </a:r>
            <a:r>
              <a:rPr dirty="0" sz="1200" spc="-5">
                <a:latin typeface="Times New Roman"/>
                <a:cs typeface="Times New Roman"/>
              </a:rPr>
              <a:t>found </a:t>
            </a:r>
            <a:r>
              <a:rPr dirty="0" sz="1200">
                <a:latin typeface="Times New Roman"/>
                <a:cs typeface="Times New Roman"/>
              </a:rPr>
              <a:t>school easy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not very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challenging”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50">
              <a:latin typeface="Times New Roman"/>
              <a:cs typeface="Times New Roman"/>
            </a:endParaRPr>
          </a:p>
          <a:p>
            <a:pPr algn="ctr" marR="5105400">
              <a:lnSpc>
                <a:spcPts val="1120"/>
              </a:lnSpc>
              <a:spcBef>
                <a:spcPts val="5"/>
              </a:spcBef>
            </a:pPr>
            <a:r>
              <a:rPr dirty="0" sz="1000" spc="-60">
                <a:latin typeface="Arial"/>
                <a:cs typeface="Arial"/>
              </a:rPr>
              <a:t>21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040"/>
              </a:lnSpc>
            </a:pPr>
            <a:r>
              <a:rPr dirty="0" sz="1000" spc="-60">
                <a:latin typeface="Arial"/>
                <a:cs typeface="Arial"/>
              </a:rPr>
              <a:t>20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040"/>
              </a:lnSpc>
            </a:pPr>
            <a:r>
              <a:rPr dirty="0" sz="1000" spc="-60">
                <a:latin typeface="Arial"/>
                <a:cs typeface="Arial"/>
              </a:rPr>
              <a:t>19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040"/>
              </a:lnSpc>
            </a:pPr>
            <a:r>
              <a:rPr dirty="0" sz="1000" spc="-60">
                <a:latin typeface="Arial"/>
                <a:cs typeface="Arial"/>
              </a:rPr>
              <a:t>18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040"/>
              </a:lnSpc>
            </a:pPr>
            <a:r>
              <a:rPr dirty="0" sz="1000" spc="-60">
                <a:latin typeface="Arial"/>
                <a:cs typeface="Arial"/>
              </a:rPr>
              <a:t>17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040"/>
              </a:lnSpc>
            </a:pPr>
            <a:r>
              <a:rPr dirty="0" sz="1000" spc="-60">
                <a:latin typeface="Arial"/>
                <a:cs typeface="Arial"/>
              </a:rPr>
              <a:t>16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040"/>
              </a:lnSpc>
            </a:pPr>
            <a:r>
              <a:rPr dirty="0" sz="1000" spc="-60">
                <a:latin typeface="Arial"/>
                <a:cs typeface="Arial"/>
              </a:rPr>
              <a:t>15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040"/>
              </a:lnSpc>
            </a:pPr>
            <a:r>
              <a:rPr dirty="0" sz="1000" spc="-60">
                <a:latin typeface="Arial"/>
                <a:cs typeface="Arial"/>
              </a:rPr>
              <a:t>14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040"/>
              </a:lnSpc>
            </a:pPr>
            <a:r>
              <a:rPr dirty="0" sz="1000" spc="-60">
                <a:latin typeface="Arial"/>
                <a:cs typeface="Arial"/>
              </a:rPr>
              <a:t>13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040"/>
              </a:lnSpc>
            </a:pPr>
            <a:r>
              <a:rPr dirty="0" sz="1000" spc="-60">
                <a:latin typeface="Arial"/>
                <a:cs typeface="Arial"/>
              </a:rPr>
              <a:t>12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040"/>
              </a:lnSpc>
            </a:pPr>
            <a:r>
              <a:rPr dirty="0" sz="1000" spc="-60">
                <a:latin typeface="Arial"/>
                <a:cs typeface="Arial"/>
              </a:rPr>
              <a:t>11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040"/>
              </a:lnSpc>
            </a:pPr>
            <a:r>
              <a:rPr dirty="0" sz="1000" spc="-60">
                <a:latin typeface="Arial"/>
                <a:cs typeface="Arial"/>
              </a:rPr>
              <a:t>10</a:t>
            </a:r>
            <a:endParaRPr sz="1000">
              <a:latin typeface="Arial"/>
              <a:cs typeface="Arial"/>
            </a:endParaRPr>
          </a:p>
          <a:p>
            <a:pPr algn="ctr" marR="5040630">
              <a:lnSpc>
                <a:spcPts val="1040"/>
              </a:lnSpc>
            </a:pPr>
            <a:r>
              <a:rPr dirty="0" sz="1000" spc="-55">
                <a:latin typeface="Arial"/>
                <a:cs typeface="Arial"/>
              </a:rPr>
              <a:t>9</a:t>
            </a:r>
            <a:endParaRPr sz="1000">
              <a:latin typeface="Arial"/>
              <a:cs typeface="Arial"/>
            </a:endParaRPr>
          </a:p>
          <a:p>
            <a:pPr algn="ctr" marR="5040630">
              <a:lnSpc>
                <a:spcPts val="1040"/>
              </a:lnSpc>
            </a:pPr>
            <a:r>
              <a:rPr dirty="0" sz="1000" spc="-55"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  <a:p>
            <a:pPr algn="ctr" marR="5040630">
              <a:lnSpc>
                <a:spcPts val="1040"/>
              </a:lnSpc>
            </a:pPr>
            <a:r>
              <a:rPr dirty="0" sz="1000" spc="-55"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  <a:p>
            <a:pPr algn="ctr" marR="5040630">
              <a:lnSpc>
                <a:spcPts val="1040"/>
              </a:lnSpc>
            </a:pPr>
            <a:r>
              <a:rPr dirty="0" sz="1000" spc="-55"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  <a:p>
            <a:pPr algn="ctr" marR="5040630">
              <a:lnSpc>
                <a:spcPts val="1040"/>
              </a:lnSpc>
            </a:pPr>
            <a:r>
              <a:rPr dirty="0" sz="1000" spc="-55"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  <a:p>
            <a:pPr algn="ctr" marR="5040630">
              <a:lnSpc>
                <a:spcPts val="1040"/>
              </a:lnSpc>
            </a:pPr>
            <a:r>
              <a:rPr dirty="0" sz="1000" spc="-55"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  <a:p>
            <a:pPr algn="ctr" marR="5040630">
              <a:lnSpc>
                <a:spcPts val="1040"/>
              </a:lnSpc>
            </a:pPr>
            <a:r>
              <a:rPr dirty="0" sz="1000" spc="-55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  <a:p>
            <a:pPr algn="ctr" marR="5040630">
              <a:lnSpc>
                <a:spcPts val="1040"/>
              </a:lnSpc>
            </a:pPr>
            <a:r>
              <a:rPr dirty="0" sz="1000" spc="-55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  <a:p>
            <a:pPr algn="ctr" marR="5040630">
              <a:lnSpc>
                <a:spcPts val="1040"/>
              </a:lnSpc>
            </a:pPr>
            <a:r>
              <a:rPr dirty="0" sz="1000" spc="-55"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  <a:p>
            <a:pPr algn="ctr" marR="5040630">
              <a:lnSpc>
                <a:spcPts val="1120"/>
              </a:lnSpc>
            </a:pPr>
            <a:r>
              <a:rPr dirty="0" sz="1000" spc="-55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1717548" y="6118098"/>
            <a:ext cx="91376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45">
                <a:latin typeface="Arial"/>
                <a:cs typeface="Arial"/>
              </a:rPr>
              <a:t>Strongly</a:t>
            </a:r>
            <a:r>
              <a:rPr dirty="0" sz="1000" spc="-95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Disagree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2965957" y="6118098"/>
            <a:ext cx="1039494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55">
                <a:latin typeface="Arial"/>
                <a:cs typeface="Arial"/>
              </a:rPr>
              <a:t>Somewhat</a:t>
            </a:r>
            <a:r>
              <a:rPr dirty="0" sz="1000" spc="-80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Disagree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4349241" y="6118098"/>
            <a:ext cx="89471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55">
                <a:latin typeface="Arial"/>
                <a:cs typeface="Arial"/>
              </a:rPr>
              <a:t>Somewhat</a:t>
            </a:r>
            <a:r>
              <a:rPr dirty="0" sz="1000" spc="-9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5723254" y="6118098"/>
            <a:ext cx="77025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45">
                <a:latin typeface="Arial"/>
                <a:cs typeface="Arial"/>
              </a:rPr>
              <a:t>Strongly</a:t>
            </a:r>
            <a:r>
              <a:rPr dirty="0" sz="1000" spc="-9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1086332" y="3616268"/>
            <a:ext cx="152400" cy="211391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z="1000" spc="-55" b="1">
                <a:latin typeface="Trebuchet MS"/>
                <a:cs typeface="Trebuchet MS"/>
              </a:rPr>
              <a:t>Numer </a:t>
            </a:r>
            <a:r>
              <a:rPr dirty="0" sz="1000" spc="-45" b="1">
                <a:latin typeface="Trebuchet MS"/>
                <a:cs typeface="Trebuchet MS"/>
              </a:rPr>
              <a:t>of </a:t>
            </a:r>
            <a:r>
              <a:rPr dirty="0" sz="1000" spc="-60" b="1">
                <a:latin typeface="Trebuchet MS"/>
                <a:cs typeface="Trebuchet MS"/>
              </a:rPr>
              <a:t>Participants Selecting</a:t>
            </a:r>
            <a:r>
              <a:rPr dirty="0" sz="1000" spc="-155" b="1">
                <a:latin typeface="Trebuchet MS"/>
                <a:cs typeface="Trebuchet MS"/>
              </a:rPr>
              <a:t> </a:t>
            </a:r>
            <a:r>
              <a:rPr dirty="0" sz="1000" spc="-55" b="1">
                <a:latin typeface="Trebuchet MS"/>
                <a:cs typeface="Trebuchet MS"/>
              </a:rPr>
              <a:t>Answer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914400" y="3144011"/>
            <a:ext cx="5981700" cy="3229610"/>
          </a:xfrm>
          <a:custGeom>
            <a:avLst/>
            <a:gdLst/>
            <a:ahLst/>
            <a:cxnLst/>
            <a:rect l="l" t="t" r="r" b="b"/>
            <a:pathLst>
              <a:path w="5981700" h="3229610">
                <a:moveTo>
                  <a:pt x="0" y="3229356"/>
                </a:moveTo>
                <a:lnTo>
                  <a:pt x="5981700" y="3229356"/>
                </a:lnTo>
                <a:lnTo>
                  <a:pt x="5981700" y="0"/>
                </a:lnTo>
                <a:lnTo>
                  <a:pt x="0" y="0"/>
                </a:lnTo>
                <a:lnTo>
                  <a:pt x="0" y="3229356"/>
                </a:lnTo>
                <a:close/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9677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88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 marR="433705">
              <a:lnSpc>
                <a:spcPts val="138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4.18. </a:t>
            </a:r>
            <a:r>
              <a:rPr dirty="0" sz="1200" spc="-5">
                <a:latin typeface="Times New Roman"/>
                <a:cs typeface="Times New Roman"/>
              </a:rPr>
              <a:t>Participant Responses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“If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could have,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would </a:t>
            </a:r>
            <a:r>
              <a:rPr dirty="0" sz="1200">
                <a:latin typeface="Times New Roman"/>
                <a:cs typeface="Times New Roman"/>
              </a:rPr>
              <a:t>have dropped out of </a:t>
            </a:r>
            <a:r>
              <a:rPr dirty="0" sz="1200" spc="-5">
                <a:latin typeface="Times New Roman"/>
                <a:cs typeface="Times New Roman"/>
              </a:rPr>
              <a:t>school  sooner.”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994147" y="3799332"/>
            <a:ext cx="1676400" cy="0"/>
          </a:xfrm>
          <a:custGeom>
            <a:avLst/>
            <a:gdLst/>
            <a:ahLst/>
            <a:cxnLst/>
            <a:rect l="l" t="t" r="r" b="b"/>
            <a:pathLst>
              <a:path w="1676400" h="0">
                <a:moveTo>
                  <a:pt x="0" y="0"/>
                </a:moveTo>
                <a:lnTo>
                  <a:pt x="167640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704844" y="3799332"/>
            <a:ext cx="774700" cy="0"/>
          </a:xfrm>
          <a:custGeom>
            <a:avLst/>
            <a:gdLst/>
            <a:ahLst/>
            <a:cxnLst/>
            <a:rect l="l" t="t" r="r" b="b"/>
            <a:pathLst>
              <a:path w="774700" h="0">
                <a:moveTo>
                  <a:pt x="0" y="0"/>
                </a:moveTo>
                <a:lnTo>
                  <a:pt x="774191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415539" y="3799332"/>
            <a:ext cx="774700" cy="0"/>
          </a:xfrm>
          <a:custGeom>
            <a:avLst/>
            <a:gdLst/>
            <a:ahLst/>
            <a:cxnLst/>
            <a:rect l="l" t="t" r="r" b="b"/>
            <a:pathLst>
              <a:path w="774700" h="0">
                <a:moveTo>
                  <a:pt x="0" y="0"/>
                </a:moveTo>
                <a:lnTo>
                  <a:pt x="77419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13332" y="3799332"/>
            <a:ext cx="387350" cy="0"/>
          </a:xfrm>
          <a:custGeom>
            <a:avLst/>
            <a:gdLst/>
            <a:ahLst/>
            <a:cxnLst/>
            <a:rect l="l" t="t" r="r" b="b"/>
            <a:pathLst>
              <a:path w="387350" h="0">
                <a:moveTo>
                  <a:pt x="0" y="0"/>
                </a:moveTo>
                <a:lnTo>
                  <a:pt x="38709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4994147" y="3685032"/>
            <a:ext cx="1676400" cy="0"/>
          </a:xfrm>
          <a:custGeom>
            <a:avLst/>
            <a:gdLst/>
            <a:ahLst/>
            <a:cxnLst/>
            <a:rect l="l" t="t" r="r" b="b"/>
            <a:pathLst>
              <a:path w="1676400" h="0">
                <a:moveTo>
                  <a:pt x="0" y="0"/>
                </a:moveTo>
                <a:lnTo>
                  <a:pt x="167640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415539" y="3685032"/>
            <a:ext cx="2063750" cy="0"/>
          </a:xfrm>
          <a:custGeom>
            <a:avLst/>
            <a:gdLst/>
            <a:ahLst/>
            <a:cxnLst/>
            <a:rect l="l" t="t" r="r" b="b"/>
            <a:pathLst>
              <a:path w="2063750" h="0">
                <a:moveTo>
                  <a:pt x="0" y="0"/>
                </a:moveTo>
                <a:lnTo>
                  <a:pt x="206349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513332" y="3685032"/>
            <a:ext cx="387350" cy="0"/>
          </a:xfrm>
          <a:custGeom>
            <a:avLst/>
            <a:gdLst/>
            <a:ahLst/>
            <a:cxnLst/>
            <a:rect l="l" t="t" r="r" b="b"/>
            <a:pathLst>
              <a:path w="387350" h="0">
                <a:moveTo>
                  <a:pt x="0" y="0"/>
                </a:moveTo>
                <a:lnTo>
                  <a:pt x="38709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994147" y="3572255"/>
            <a:ext cx="1676400" cy="0"/>
          </a:xfrm>
          <a:custGeom>
            <a:avLst/>
            <a:gdLst/>
            <a:ahLst/>
            <a:cxnLst/>
            <a:rect l="l" t="t" r="r" b="b"/>
            <a:pathLst>
              <a:path w="1676400" h="0">
                <a:moveTo>
                  <a:pt x="0" y="0"/>
                </a:moveTo>
                <a:lnTo>
                  <a:pt x="167640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415539" y="3572255"/>
            <a:ext cx="2063750" cy="0"/>
          </a:xfrm>
          <a:custGeom>
            <a:avLst/>
            <a:gdLst/>
            <a:ahLst/>
            <a:cxnLst/>
            <a:rect l="l" t="t" r="r" b="b"/>
            <a:pathLst>
              <a:path w="2063750" h="0">
                <a:moveTo>
                  <a:pt x="0" y="0"/>
                </a:moveTo>
                <a:lnTo>
                  <a:pt x="206349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513332" y="3572255"/>
            <a:ext cx="387350" cy="0"/>
          </a:xfrm>
          <a:custGeom>
            <a:avLst/>
            <a:gdLst/>
            <a:ahLst/>
            <a:cxnLst/>
            <a:rect l="l" t="t" r="r" b="b"/>
            <a:pathLst>
              <a:path w="387350" h="0">
                <a:moveTo>
                  <a:pt x="0" y="0"/>
                </a:moveTo>
                <a:lnTo>
                  <a:pt x="38709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415539" y="3459479"/>
            <a:ext cx="4255135" cy="0"/>
          </a:xfrm>
          <a:custGeom>
            <a:avLst/>
            <a:gdLst/>
            <a:ahLst/>
            <a:cxnLst/>
            <a:rect l="l" t="t" r="r" b="b"/>
            <a:pathLst>
              <a:path w="4255134" h="0">
                <a:moveTo>
                  <a:pt x="0" y="0"/>
                </a:moveTo>
                <a:lnTo>
                  <a:pt x="425500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513332" y="3459479"/>
            <a:ext cx="387350" cy="0"/>
          </a:xfrm>
          <a:custGeom>
            <a:avLst/>
            <a:gdLst/>
            <a:ahLst/>
            <a:cxnLst/>
            <a:rect l="l" t="t" r="r" b="b"/>
            <a:pathLst>
              <a:path w="387350" h="0">
                <a:moveTo>
                  <a:pt x="0" y="0"/>
                </a:moveTo>
                <a:lnTo>
                  <a:pt x="38709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415539" y="3345179"/>
            <a:ext cx="4255135" cy="0"/>
          </a:xfrm>
          <a:custGeom>
            <a:avLst/>
            <a:gdLst/>
            <a:ahLst/>
            <a:cxnLst/>
            <a:rect l="l" t="t" r="r" b="b"/>
            <a:pathLst>
              <a:path w="4255134" h="0">
                <a:moveTo>
                  <a:pt x="0" y="0"/>
                </a:moveTo>
                <a:lnTo>
                  <a:pt x="425500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513332" y="3345179"/>
            <a:ext cx="387350" cy="0"/>
          </a:xfrm>
          <a:custGeom>
            <a:avLst/>
            <a:gdLst/>
            <a:ahLst/>
            <a:cxnLst/>
            <a:rect l="l" t="t" r="r" b="b"/>
            <a:pathLst>
              <a:path w="387350" h="0">
                <a:moveTo>
                  <a:pt x="0" y="0"/>
                </a:moveTo>
                <a:lnTo>
                  <a:pt x="38709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415539" y="3232404"/>
            <a:ext cx="4255135" cy="0"/>
          </a:xfrm>
          <a:custGeom>
            <a:avLst/>
            <a:gdLst/>
            <a:ahLst/>
            <a:cxnLst/>
            <a:rect l="l" t="t" r="r" b="b"/>
            <a:pathLst>
              <a:path w="4255134" h="0">
                <a:moveTo>
                  <a:pt x="0" y="0"/>
                </a:moveTo>
                <a:lnTo>
                  <a:pt x="425500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513332" y="3232404"/>
            <a:ext cx="387350" cy="0"/>
          </a:xfrm>
          <a:custGeom>
            <a:avLst/>
            <a:gdLst/>
            <a:ahLst/>
            <a:cxnLst/>
            <a:rect l="l" t="t" r="r" b="b"/>
            <a:pathLst>
              <a:path w="387350" h="0">
                <a:moveTo>
                  <a:pt x="0" y="0"/>
                </a:moveTo>
                <a:lnTo>
                  <a:pt x="38709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415539" y="3119627"/>
            <a:ext cx="4255135" cy="0"/>
          </a:xfrm>
          <a:custGeom>
            <a:avLst/>
            <a:gdLst/>
            <a:ahLst/>
            <a:cxnLst/>
            <a:rect l="l" t="t" r="r" b="b"/>
            <a:pathLst>
              <a:path w="4255134" h="0">
                <a:moveTo>
                  <a:pt x="0" y="0"/>
                </a:moveTo>
                <a:lnTo>
                  <a:pt x="425500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513332" y="3119627"/>
            <a:ext cx="387350" cy="0"/>
          </a:xfrm>
          <a:custGeom>
            <a:avLst/>
            <a:gdLst/>
            <a:ahLst/>
            <a:cxnLst/>
            <a:rect l="l" t="t" r="r" b="b"/>
            <a:pathLst>
              <a:path w="387350" h="0">
                <a:moveTo>
                  <a:pt x="0" y="0"/>
                </a:moveTo>
                <a:lnTo>
                  <a:pt x="38709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415539" y="3005327"/>
            <a:ext cx="4255135" cy="0"/>
          </a:xfrm>
          <a:custGeom>
            <a:avLst/>
            <a:gdLst/>
            <a:ahLst/>
            <a:cxnLst/>
            <a:rect l="l" t="t" r="r" b="b"/>
            <a:pathLst>
              <a:path w="4255134" h="0">
                <a:moveTo>
                  <a:pt x="0" y="0"/>
                </a:moveTo>
                <a:lnTo>
                  <a:pt x="425500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513332" y="3005327"/>
            <a:ext cx="387350" cy="0"/>
          </a:xfrm>
          <a:custGeom>
            <a:avLst/>
            <a:gdLst/>
            <a:ahLst/>
            <a:cxnLst/>
            <a:rect l="l" t="t" r="r" b="b"/>
            <a:pathLst>
              <a:path w="387350" h="0">
                <a:moveTo>
                  <a:pt x="0" y="0"/>
                </a:moveTo>
                <a:lnTo>
                  <a:pt x="38709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415539" y="2892551"/>
            <a:ext cx="4255135" cy="0"/>
          </a:xfrm>
          <a:custGeom>
            <a:avLst/>
            <a:gdLst/>
            <a:ahLst/>
            <a:cxnLst/>
            <a:rect l="l" t="t" r="r" b="b"/>
            <a:pathLst>
              <a:path w="4255134" h="0">
                <a:moveTo>
                  <a:pt x="0" y="0"/>
                </a:moveTo>
                <a:lnTo>
                  <a:pt x="425500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513332" y="2892551"/>
            <a:ext cx="387350" cy="0"/>
          </a:xfrm>
          <a:custGeom>
            <a:avLst/>
            <a:gdLst/>
            <a:ahLst/>
            <a:cxnLst/>
            <a:rect l="l" t="t" r="r" b="b"/>
            <a:pathLst>
              <a:path w="387350" h="0">
                <a:moveTo>
                  <a:pt x="0" y="0"/>
                </a:moveTo>
                <a:lnTo>
                  <a:pt x="38709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415539" y="2779776"/>
            <a:ext cx="4255135" cy="0"/>
          </a:xfrm>
          <a:custGeom>
            <a:avLst/>
            <a:gdLst/>
            <a:ahLst/>
            <a:cxnLst/>
            <a:rect l="l" t="t" r="r" b="b"/>
            <a:pathLst>
              <a:path w="4255134" h="0">
                <a:moveTo>
                  <a:pt x="0" y="0"/>
                </a:moveTo>
                <a:lnTo>
                  <a:pt x="425500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513332" y="2779776"/>
            <a:ext cx="387350" cy="0"/>
          </a:xfrm>
          <a:custGeom>
            <a:avLst/>
            <a:gdLst/>
            <a:ahLst/>
            <a:cxnLst/>
            <a:rect l="l" t="t" r="r" b="b"/>
            <a:pathLst>
              <a:path w="387350" h="0">
                <a:moveTo>
                  <a:pt x="0" y="0"/>
                </a:moveTo>
                <a:lnTo>
                  <a:pt x="38709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415539" y="2665476"/>
            <a:ext cx="4255135" cy="0"/>
          </a:xfrm>
          <a:custGeom>
            <a:avLst/>
            <a:gdLst/>
            <a:ahLst/>
            <a:cxnLst/>
            <a:rect l="l" t="t" r="r" b="b"/>
            <a:pathLst>
              <a:path w="4255134" h="0">
                <a:moveTo>
                  <a:pt x="0" y="0"/>
                </a:moveTo>
                <a:lnTo>
                  <a:pt x="425500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513332" y="2665476"/>
            <a:ext cx="387350" cy="0"/>
          </a:xfrm>
          <a:custGeom>
            <a:avLst/>
            <a:gdLst/>
            <a:ahLst/>
            <a:cxnLst/>
            <a:rect l="l" t="t" r="r" b="b"/>
            <a:pathLst>
              <a:path w="387350" h="0">
                <a:moveTo>
                  <a:pt x="0" y="0"/>
                </a:moveTo>
                <a:lnTo>
                  <a:pt x="38709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415539" y="2552700"/>
            <a:ext cx="4255135" cy="0"/>
          </a:xfrm>
          <a:custGeom>
            <a:avLst/>
            <a:gdLst/>
            <a:ahLst/>
            <a:cxnLst/>
            <a:rect l="l" t="t" r="r" b="b"/>
            <a:pathLst>
              <a:path w="4255134" h="0">
                <a:moveTo>
                  <a:pt x="0" y="0"/>
                </a:moveTo>
                <a:lnTo>
                  <a:pt x="425500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513332" y="2552700"/>
            <a:ext cx="387350" cy="0"/>
          </a:xfrm>
          <a:custGeom>
            <a:avLst/>
            <a:gdLst/>
            <a:ahLst/>
            <a:cxnLst/>
            <a:rect l="l" t="t" r="r" b="b"/>
            <a:pathLst>
              <a:path w="387350" h="0">
                <a:moveTo>
                  <a:pt x="0" y="0"/>
                </a:moveTo>
                <a:lnTo>
                  <a:pt x="38709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513332" y="2439923"/>
            <a:ext cx="5157470" cy="0"/>
          </a:xfrm>
          <a:custGeom>
            <a:avLst/>
            <a:gdLst/>
            <a:ahLst/>
            <a:cxnLst/>
            <a:rect l="l" t="t" r="r" b="b"/>
            <a:pathLst>
              <a:path w="5157470" h="0">
                <a:moveTo>
                  <a:pt x="0" y="0"/>
                </a:moveTo>
                <a:lnTo>
                  <a:pt x="51572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513332" y="2325623"/>
            <a:ext cx="5157470" cy="0"/>
          </a:xfrm>
          <a:custGeom>
            <a:avLst/>
            <a:gdLst/>
            <a:ahLst/>
            <a:cxnLst/>
            <a:rect l="l" t="t" r="r" b="b"/>
            <a:pathLst>
              <a:path w="5157470" h="0">
                <a:moveTo>
                  <a:pt x="0" y="0"/>
                </a:moveTo>
                <a:lnTo>
                  <a:pt x="51572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513332" y="2212848"/>
            <a:ext cx="5157470" cy="0"/>
          </a:xfrm>
          <a:custGeom>
            <a:avLst/>
            <a:gdLst/>
            <a:ahLst/>
            <a:cxnLst/>
            <a:rect l="l" t="t" r="r" b="b"/>
            <a:pathLst>
              <a:path w="5157470" h="0">
                <a:moveTo>
                  <a:pt x="0" y="0"/>
                </a:moveTo>
                <a:lnTo>
                  <a:pt x="51572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513332" y="2100072"/>
            <a:ext cx="5157470" cy="0"/>
          </a:xfrm>
          <a:custGeom>
            <a:avLst/>
            <a:gdLst/>
            <a:ahLst/>
            <a:cxnLst/>
            <a:rect l="l" t="t" r="r" b="b"/>
            <a:pathLst>
              <a:path w="5157470" h="0">
                <a:moveTo>
                  <a:pt x="0" y="0"/>
                </a:moveTo>
                <a:lnTo>
                  <a:pt x="51572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513332" y="1985772"/>
            <a:ext cx="5157470" cy="0"/>
          </a:xfrm>
          <a:custGeom>
            <a:avLst/>
            <a:gdLst/>
            <a:ahLst/>
            <a:cxnLst/>
            <a:rect l="l" t="t" r="r" b="b"/>
            <a:pathLst>
              <a:path w="5157470" h="0">
                <a:moveTo>
                  <a:pt x="0" y="0"/>
                </a:moveTo>
                <a:lnTo>
                  <a:pt x="51572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513332" y="1872995"/>
            <a:ext cx="5157470" cy="0"/>
          </a:xfrm>
          <a:custGeom>
            <a:avLst/>
            <a:gdLst/>
            <a:ahLst/>
            <a:cxnLst/>
            <a:rect l="l" t="t" r="r" b="b"/>
            <a:pathLst>
              <a:path w="5157470" h="0">
                <a:moveTo>
                  <a:pt x="0" y="0"/>
                </a:moveTo>
                <a:lnTo>
                  <a:pt x="51572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513332" y="1760220"/>
            <a:ext cx="5157470" cy="0"/>
          </a:xfrm>
          <a:custGeom>
            <a:avLst/>
            <a:gdLst/>
            <a:ahLst/>
            <a:cxnLst/>
            <a:rect l="l" t="t" r="r" b="b"/>
            <a:pathLst>
              <a:path w="5157470" h="0">
                <a:moveTo>
                  <a:pt x="0" y="0"/>
                </a:moveTo>
                <a:lnTo>
                  <a:pt x="51572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513332" y="1645920"/>
            <a:ext cx="5157470" cy="0"/>
          </a:xfrm>
          <a:custGeom>
            <a:avLst/>
            <a:gdLst/>
            <a:ahLst/>
            <a:cxnLst/>
            <a:rect l="l" t="t" r="r" b="b"/>
            <a:pathLst>
              <a:path w="5157470" h="0">
                <a:moveTo>
                  <a:pt x="0" y="0"/>
                </a:moveTo>
                <a:lnTo>
                  <a:pt x="51572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513332" y="1533144"/>
            <a:ext cx="5157470" cy="0"/>
          </a:xfrm>
          <a:custGeom>
            <a:avLst/>
            <a:gdLst/>
            <a:ahLst/>
            <a:cxnLst/>
            <a:rect l="l" t="t" r="r" b="b"/>
            <a:pathLst>
              <a:path w="5157470" h="0">
                <a:moveTo>
                  <a:pt x="0" y="0"/>
                </a:moveTo>
                <a:lnTo>
                  <a:pt x="51572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900427" y="2439923"/>
            <a:ext cx="515620" cy="1472565"/>
          </a:xfrm>
          <a:custGeom>
            <a:avLst/>
            <a:gdLst/>
            <a:ahLst/>
            <a:cxnLst/>
            <a:rect l="l" t="t" r="r" b="b"/>
            <a:pathLst>
              <a:path w="515619" h="1472564">
                <a:moveTo>
                  <a:pt x="515112" y="0"/>
                </a:moveTo>
                <a:lnTo>
                  <a:pt x="0" y="0"/>
                </a:lnTo>
                <a:lnTo>
                  <a:pt x="0" y="1472184"/>
                </a:lnTo>
                <a:lnTo>
                  <a:pt x="515112" y="1472184"/>
                </a:lnTo>
                <a:lnTo>
                  <a:pt x="515112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189732" y="3685032"/>
            <a:ext cx="515620" cy="227329"/>
          </a:xfrm>
          <a:custGeom>
            <a:avLst/>
            <a:gdLst/>
            <a:ahLst/>
            <a:cxnLst/>
            <a:rect l="l" t="t" r="r" b="b"/>
            <a:pathLst>
              <a:path w="515620" h="227329">
                <a:moveTo>
                  <a:pt x="515112" y="0"/>
                </a:moveTo>
                <a:lnTo>
                  <a:pt x="0" y="0"/>
                </a:lnTo>
                <a:lnTo>
                  <a:pt x="0" y="227075"/>
                </a:lnTo>
                <a:lnTo>
                  <a:pt x="515112" y="227075"/>
                </a:lnTo>
                <a:lnTo>
                  <a:pt x="515112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4479035" y="3459479"/>
            <a:ext cx="515620" cy="452755"/>
          </a:xfrm>
          <a:custGeom>
            <a:avLst/>
            <a:gdLst/>
            <a:ahLst/>
            <a:cxnLst/>
            <a:rect l="l" t="t" r="r" b="b"/>
            <a:pathLst>
              <a:path w="515620" h="452754">
                <a:moveTo>
                  <a:pt x="515112" y="0"/>
                </a:moveTo>
                <a:lnTo>
                  <a:pt x="0" y="0"/>
                </a:lnTo>
                <a:lnTo>
                  <a:pt x="0" y="452628"/>
                </a:lnTo>
                <a:lnTo>
                  <a:pt x="515112" y="452628"/>
                </a:lnTo>
                <a:lnTo>
                  <a:pt x="515112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513332" y="1533144"/>
            <a:ext cx="0" cy="2379345"/>
          </a:xfrm>
          <a:custGeom>
            <a:avLst/>
            <a:gdLst/>
            <a:ahLst/>
            <a:cxnLst/>
            <a:rect l="l" t="t" r="r" b="b"/>
            <a:pathLst>
              <a:path w="0" h="2379345">
                <a:moveTo>
                  <a:pt x="0" y="2378964"/>
                </a:moveTo>
                <a:lnTo>
                  <a:pt x="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472183" y="3912108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472183" y="379933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472183" y="368503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472183" y="3572255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472183" y="3459479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472183" y="3345179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472183" y="323240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1472183" y="3119627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472183" y="3005327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472183" y="2892551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472183" y="2779776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472183" y="2665476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472183" y="255270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472183" y="243992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1472183" y="232562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1472183" y="2212848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1472183" y="210007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1472183" y="198577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1472183" y="1872995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1472183" y="176022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1472183" y="164592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1472183" y="153314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1513332" y="3912108"/>
            <a:ext cx="5157470" cy="0"/>
          </a:xfrm>
          <a:custGeom>
            <a:avLst/>
            <a:gdLst/>
            <a:ahLst/>
            <a:cxnLst/>
            <a:rect l="l" t="t" r="r" b="b"/>
            <a:pathLst>
              <a:path w="5157470" h="0">
                <a:moveTo>
                  <a:pt x="0" y="0"/>
                </a:moveTo>
                <a:lnTo>
                  <a:pt x="51572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1513332" y="3912108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2802635" y="3912108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4091940" y="3912108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5381244" y="3912108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6670547" y="3912108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 txBox="1"/>
          <p:nvPr/>
        </p:nvSpPr>
        <p:spPr>
          <a:xfrm>
            <a:off x="1266444" y="1429892"/>
            <a:ext cx="141605" cy="25571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R="5080">
              <a:lnSpc>
                <a:spcPts val="1045"/>
              </a:lnSpc>
              <a:spcBef>
                <a:spcPts val="95"/>
              </a:spcBef>
            </a:pPr>
            <a:r>
              <a:rPr dirty="0" sz="1000" spc="-60">
                <a:latin typeface="Arial"/>
                <a:cs typeface="Arial"/>
              </a:rPr>
              <a:t>21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890"/>
              </a:lnSpc>
            </a:pPr>
            <a:r>
              <a:rPr dirty="0" sz="1000" spc="-60">
                <a:latin typeface="Arial"/>
                <a:cs typeface="Arial"/>
              </a:rPr>
              <a:t>20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890"/>
              </a:lnSpc>
            </a:pPr>
            <a:r>
              <a:rPr dirty="0" sz="1000" spc="-60">
                <a:latin typeface="Arial"/>
                <a:cs typeface="Arial"/>
              </a:rPr>
              <a:t>19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894"/>
              </a:lnSpc>
            </a:pPr>
            <a:r>
              <a:rPr dirty="0" sz="1000" spc="-60">
                <a:latin typeface="Arial"/>
                <a:cs typeface="Arial"/>
              </a:rPr>
              <a:t>18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894"/>
              </a:lnSpc>
            </a:pPr>
            <a:r>
              <a:rPr dirty="0" sz="1000" spc="-60">
                <a:latin typeface="Arial"/>
                <a:cs typeface="Arial"/>
              </a:rPr>
              <a:t>17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894"/>
              </a:lnSpc>
            </a:pPr>
            <a:r>
              <a:rPr dirty="0" sz="1000" spc="-60">
                <a:latin typeface="Arial"/>
                <a:cs typeface="Arial"/>
              </a:rPr>
              <a:t>16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890"/>
              </a:lnSpc>
            </a:pPr>
            <a:r>
              <a:rPr dirty="0" sz="1000" spc="-60">
                <a:latin typeface="Arial"/>
                <a:cs typeface="Arial"/>
              </a:rPr>
              <a:t>15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890"/>
              </a:lnSpc>
            </a:pPr>
            <a:r>
              <a:rPr dirty="0" sz="1000" spc="-60">
                <a:latin typeface="Arial"/>
                <a:cs typeface="Arial"/>
              </a:rPr>
              <a:t>14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894"/>
              </a:lnSpc>
            </a:pPr>
            <a:r>
              <a:rPr dirty="0" sz="1000" spc="-60">
                <a:latin typeface="Arial"/>
                <a:cs typeface="Arial"/>
              </a:rPr>
              <a:t>13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894"/>
              </a:lnSpc>
            </a:pPr>
            <a:r>
              <a:rPr dirty="0" sz="1000" spc="-60">
                <a:latin typeface="Arial"/>
                <a:cs typeface="Arial"/>
              </a:rPr>
              <a:t>12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890"/>
              </a:lnSpc>
            </a:pPr>
            <a:r>
              <a:rPr dirty="0" sz="1000" spc="-60">
                <a:latin typeface="Arial"/>
                <a:cs typeface="Arial"/>
              </a:rPr>
              <a:t>11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890"/>
              </a:lnSpc>
            </a:pPr>
            <a:r>
              <a:rPr dirty="0" sz="1000" spc="-60">
                <a:latin typeface="Arial"/>
                <a:cs typeface="Arial"/>
              </a:rPr>
              <a:t>10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890"/>
              </a:lnSpc>
            </a:pPr>
            <a:r>
              <a:rPr dirty="0" sz="1000" spc="-55">
                <a:latin typeface="Arial"/>
                <a:cs typeface="Arial"/>
              </a:rPr>
              <a:t>9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890"/>
              </a:lnSpc>
            </a:pPr>
            <a:r>
              <a:rPr dirty="0" sz="1000" spc="-55"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894"/>
              </a:lnSpc>
            </a:pPr>
            <a:r>
              <a:rPr dirty="0" sz="1000" spc="-55"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890"/>
              </a:lnSpc>
            </a:pPr>
            <a:r>
              <a:rPr dirty="0" sz="1000" spc="-55"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890"/>
              </a:lnSpc>
            </a:pPr>
            <a:r>
              <a:rPr dirty="0" sz="1000" spc="-55"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894"/>
              </a:lnSpc>
            </a:pPr>
            <a:r>
              <a:rPr dirty="0" sz="1000" spc="-55"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894"/>
              </a:lnSpc>
            </a:pPr>
            <a:r>
              <a:rPr dirty="0" sz="1000" spc="-55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890"/>
              </a:lnSpc>
            </a:pPr>
            <a:r>
              <a:rPr dirty="0" sz="1000" spc="-55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890"/>
              </a:lnSpc>
            </a:pPr>
            <a:r>
              <a:rPr dirty="0" sz="1000" spc="-55"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1045"/>
              </a:lnSpc>
            </a:pPr>
            <a:r>
              <a:rPr dirty="0" sz="1000" spc="-55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1130604" y="3910966"/>
            <a:ext cx="5711190" cy="501015"/>
          </a:xfrm>
          <a:prstGeom prst="rect">
            <a:avLst/>
          </a:prstGeom>
        </p:spPr>
        <p:txBody>
          <a:bodyPr wrap="square" lIns="0" tIns="75565" rIns="0" bIns="0" rtlCol="0" vert="horz">
            <a:spAutoFit/>
          </a:bodyPr>
          <a:lstStyle/>
          <a:p>
            <a:pPr marL="575945">
              <a:lnSpc>
                <a:spcPct val="100000"/>
              </a:lnSpc>
              <a:spcBef>
                <a:spcPts val="595"/>
              </a:spcBef>
              <a:tabLst>
                <a:tab pos="1802764" algn="l"/>
                <a:tab pos="3164840" algn="l"/>
                <a:tab pos="4517390" algn="l"/>
              </a:tabLst>
            </a:pPr>
            <a:r>
              <a:rPr dirty="0" sz="1000" spc="-45">
                <a:latin typeface="Arial"/>
                <a:cs typeface="Arial"/>
              </a:rPr>
              <a:t>Strongly </a:t>
            </a:r>
            <a:r>
              <a:rPr dirty="0" sz="1000" spc="-65">
                <a:latin typeface="Arial"/>
                <a:cs typeface="Arial"/>
              </a:rPr>
              <a:t>Disagree	</a:t>
            </a:r>
            <a:r>
              <a:rPr dirty="0" sz="1000" spc="-55">
                <a:latin typeface="Arial"/>
                <a:cs typeface="Arial"/>
              </a:rPr>
              <a:t>Somewhat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Disagree	</a:t>
            </a:r>
            <a:r>
              <a:rPr dirty="0" sz="1000" spc="-55">
                <a:latin typeface="Arial"/>
                <a:cs typeface="Arial"/>
              </a:rPr>
              <a:t>Somewhat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Agree	</a:t>
            </a:r>
            <a:r>
              <a:rPr dirty="0" sz="1000" spc="-45">
                <a:latin typeface="Arial"/>
                <a:cs typeface="Arial"/>
              </a:rPr>
              <a:t>Strongly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Agree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dirty="0" sz="1200" spc="-5">
                <a:latin typeface="Times New Roman"/>
                <a:cs typeface="Times New Roman"/>
              </a:rPr>
              <a:t>For whatever reason </a:t>
            </a:r>
            <a:r>
              <a:rPr dirty="0" sz="1200">
                <a:latin typeface="Times New Roman"/>
                <a:cs typeface="Times New Roman"/>
              </a:rPr>
              <a:t>these students had </a:t>
            </a:r>
            <a:r>
              <a:rPr dirty="0" sz="1200" spc="-5">
                <a:latin typeface="Times New Roman"/>
                <a:cs typeface="Times New Roman"/>
              </a:rPr>
              <a:t>for </a:t>
            </a:r>
            <a:r>
              <a:rPr dirty="0" sz="1200">
                <a:latin typeface="Times New Roman"/>
                <a:cs typeface="Times New Roman"/>
              </a:rPr>
              <a:t>dropping out of the traditional </a:t>
            </a:r>
            <a:r>
              <a:rPr dirty="0" sz="1200" spc="-5">
                <a:latin typeface="Times New Roman"/>
                <a:cs typeface="Times New Roman"/>
              </a:rPr>
              <a:t>high school, </a:t>
            </a:r>
            <a:r>
              <a:rPr dirty="0" sz="1200">
                <a:latin typeface="Times New Roman"/>
                <a:cs typeface="Times New Roman"/>
              </a:rPr>
              <a:t>all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but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1086332" y="1634073"/>
            <a:ext cx="152400" cy="218249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z="1000" spc="-55" b="1">
                <a:latin typeface="Trebuchet MS"/>
                <a:cs typeface="Trebuchet MS"/>
              </a:rPr>
              <a:t>Number </a:t>
            </a:r>
            <a:r>
              <a:rPr dirty="0" sz="1000" spc="-45" b="1">
                <a:latin typeface="Trebuchet MS"/>
                <a:cs typeface="Trebuchet MS"/>
              </a:rPr>
              <a:t>of </a:t>
            </a:r>
            <a:r>
              <a:rPr dirty="0" sz="1000" spc="-60" b="1">
                <a:latin typeface="Trebuchet MS"/>
                <a:cs typeface="Trebuchet MS"/>
              </a:rPr>
              <a:t>Participants Selecting</a:t>
            </a:r>
            <a:r>
              <a:rPr dirty="0" sz="1000" spc="-145" b="1">
                <a:latin typeface="Trebuchet MS"/>
                <a:cs typeface="Trebuchet MS"/>
              </a:rPr>
              <a:t> </a:t>
            </a:r>
            <a:r>
              <a:rPr dirty="0" sz="1000" spc="-55" b="1">
                <a:latin typeface="Trebuchet MS"/>
                <a:cs typeface="Trebuchet MS"/>
              </a:rPr>
              <a:t>Answer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914400" y="1391411"/>
            <a:ext cx="5896610" cy="2839720"/>
          </a:xfrm>
          <a:custGeom>
            <a:avLst/>
            <a:gdLst/>
            <a:ahLst/>
            <a:cxnLst/>
            <a:rect l="l" t="t" r="r" b="b"/>
            <a:pathLst>
              <a:path w="5896609" h="2839720">
                <a:moveTo>
                  <a:pt x="0" y="2839212"/>
                </a:moveTo>
                <a:lnTo>
                  <a:pt x="5896356" y="2839212"/>
                </a:lnTo>
                <a:lnTo>
                  <a:pt x="5896356" y="0"/>
                </a:lnTo>
                <a:lnTo>
                  <a:pt x="0" y="0"/>
                </a:lnTo>
                <a:lnTo>
                  <a:pt x="0" y="2839212"/>
                </a:lnTo>
                <a:close/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5084064" y="8261604"/>
            <a:ext cx="1720850" cy="0"/>
          </a:xfrm>
          <a:custGeom>
            <a:avLst/>
            <a:gdLst/>
            <a:ahLst/>
            <a:cxnLst/>
            <a:rect l="l" t="t" r="r" b="b"/>
            <a:pathLst>
              <a:path w="1720850" h="0">
                <a:moveTo>
                  <a:pt x="0" y="0"/>
                </a:moveTo>
                <a:lnTo>
                  <a:pt x="172059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3761232" y="8261604"/>
            <a:ext cx="794385" cy="0"/>
          </a:xfrm>
          <a:custGeom>
            <a:avLst/>
            <a:gdLst/>
            <a:ahLst/>
            <a:cxnLst/>
            <a:rect l="l" t="t" r="r" b="b"/>
            <a:pathLst>
              <a:path w="794385" h="0">
                <a:moveTo>
                  <a:pt x="0" y="0"/>
                </a:moveTo>
                <a:lnTo>
                  <a:pt x="794003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2438400" y="8261604"/>
            <a:ext cx="794385" cy="0"/>
          </a:xfrm>
          <a:custGeom>
            <a:avLst/>
            <a:gdLst/>
            <a:ahLst/>
            <a:cxnLst/>
            <a:rect l="l" t="t" r="r" b="b"/>
            <a:pathLst>
              <a:path w="794385" h="0">
                <a:moveTo>
                  <a:pt x="0" y="0"/>
                </a:moveTo>
                <a:lnTo>
                  <a:pt x="7940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1513332" y="8261604"/>
            <a:ext cx="396240" cy="0"/>
          </a:xfrm>
          <a:custGeom>
            <a:avLst/>
            <a:gdLst/>
            <a:ahLst/>
            <a:cxnLst/>
            <a:rect l="l" t="t" r="r" b="b"/>
            <a:pathLst>
              <a:path w="396239" h="0">
                <a:moveTo>
                  <a:pt x="0" y="0"/>
                </a:moveTo>
                <a:lnTo>
                  <a:pt x="39624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5084064" y="8118347"/>
            <a:ext cx="1720850" cy="0"/>
          </a:xfrm>
          <a:custGeom>
            <a:avLst/>
            <a:gdLst/>
            <a:ahLst/>
            <a:cxnLst/>
            <a:rect l="l" t="t" r="r" b="b"/>
            <a:pathLst>
              <a:path w="1720850" h="0">
                <a:moveTo>
                  <a:pt x="0" y="0"/>
                </a:moveTo>
                <a:lnTo>
                  <a:pt x="172059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3761232" y="8118347"/>
            <a:ext cx="794385" cy="0"/>
          </a:xfrm>
          <a:custGeom>
            <a:avLst/>
            <a:gdLst/>
            <a:ahLst/>
            <a:cxnLst/>
            <a:rect l="l" t="t" r="r" b="b"/>
            <a:pathLst>
              <a:path w="794385" h="0">
                <a:moveTo>
                  <a:pt x="0" y="0"/>
                </a:moveTo>
                <a:lnTo>
                  <a:pt x="794003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2438400" y="8118347"/>
            <a:ext cx="794385" cy="0"/>
          </a:xfrm>
          <a:custGeom>
            <a:avLst/>
            <a:gdLst/>
            <a:ahLst/>
            <a:cxnLst/>
            <a:rect l="l" t="t" r="r" b="b"/>
            <a:pathLst>
              <a:path w="794385" h="0">
                <a:moveTo>
                  <a:pt x="0" y="0"/>
                </a:moveTo>
                <a:lnTo>
                  <a:pt x="7940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1513332" y="8118347"/>
            <a:ext cx="396240" cy="0"/>
          </a:xfrm>
          <a:custGeom>
            <a:avLst/>
            <a:gdLst/>
            <a:ahLst/>
            <a:cxnLst/>
            <a:rect l="l" t="t" r="r" b="b"/>
            <a:pathLst>
              <a:path w="396239" h="0">
                <a:moveTo>
                  <a:pt x="0" y="0"/>
                </a:moveTo>
                <a:lnTo>
                  <a:pt x="39624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5084064" y="7976616"/>
            <a:ext cx="1720850" cy="0"/>
          </a:xfrm>
          <a:custGeom>
            <a:avLst/>
            <a:gdLst/>
            <a:ahLst/>
            <a:cxnLst/>
            <a:rect l="l" t="t" r="r" b="b"/>
            <a:pathLst>
              <a:path w="1720850" h="0">
                <a:moveTo>
                  <a:pt x="0" y="0"/>
                </a:moveTo>
                <a:lnTo>
                  <a:pt x="172059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3761232" y="7976616"/>
            <a:ext cx="794385" cy="0"/>
          </a:xfrm>
          <a:custGeom>
            <a:avLst/>
            <a:gdLst/>
            <a:ahLst/>
            <a:cxnLst/>
            <a:rect l="l" t="t" r="r" b="b"/>
            <a:pathLst>
              <a:path w="794385" h="0">
                <a:moveTo>
                  <a:pt x="0" y="0"/>
                </a:moveTo>
                <a:lnTo>
                  <a:pt x="794003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2438400" y="7976616"/>
            <a:ext cx="794385" cy="0"/>
          </a:xfrm>
          <a:custGeom>
            <a:avLst/>
            <a:gdLst/>
            <a:ahLst/>
            <a:cxnLst/>
            <a:rect l="l" t="t" r="r" b="b"/>
            <a:pathLst>
              <a:path w="794385" h="0">
                <a:moveTo>
                  <a:pt x="0" y="0"/>
                </a:moveTo>
                <a:lnTo>
                  <a:pt x="7940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1513332" y="7976616"/>
            <a:ext cx="396240" cy="0"/>
          </a:xfrm>
          <a:custGeom>
            <a:avLst/>
            <a:gdLst/>
            <a:ahLst/>
            <a:cxnLst/>
            <a:rect l="l" t="t" r="r" b="b"/>
            <a:pathLst>
              <a:path w="396239" h="0">
                <a:moveTo>
                  <a:pt x="0" y="0"/>
                </a:moveTo>
                <a:lnTo>
                  <a:pt x="39624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5084064" y="7834883"/>
            <a:ext cx="1720850" cy="0"/>
          </a:xfrm>
          <a:custGeom>
            <a:avLst/>
            <a:gdLst/>
            <a:ahLst/>
            <a:cxnLst/>
            <a:rect l="l" t="t" r="r" b="b"/>
            <a:pathLst>
              <a:path w="1720850" h="0">
                <a:moveTo>
                  <a:pt x="0" y="0"/>
                </a:moveTo>
                <a:lnTo>
                  <a:pt x="172059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3761232" y="7834883"/>
            <a:ext cx="794385" cy="0"/>
          </a:xfrm>
          <a:custGeom>
            <a:avLst/>
            <a:gdLst/>
            <a:ahLst/>
            <a:cxnLst/>
            <a:rect l="l" t="t" r="r" b="b"/>
            <a:pathLst>
              <a:path w="794385" h="0">
                <a:moveTo>
                  <a:pt x="0" y="0"/>
                </a:moveTo>
                <a:lnTo>
                  <a:pt x="794003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2438400" y="7834883"/>
            <a:ext cx="794385" cy="0"/>
          </a:xfrm>
          <a:custGeom>
            <a:avLst/>
            <a:gdLst/>
            <a:ahLst/>
            <a:cxnLst/>
            <a:rect l="l" t="t" r="r" b="b"/>
            <a:pathLst>
              <a:path w="794385" h="0">
                <a:moveTo>
                  <a:pt x="0" y="0"/>
                </a:moveTo>
                <a:lnTo>
                  <a:pt x="7940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1513332" y="7834883"/>
            <a:ext cx="396240" cy="0"/>
          </a:xfrm>
          <a:custGeom>
            <a:avLst/>
            <a:gdLst/>
            <a:ahLst/>
            <a:cxnLst/>
            <a:rect l="l" t="t" r="r" b="b"/>
            <a:pathLst>
              <a:path w="396239" h="0">
                <a:moveTo>
                  <a:pt x="0" y="0"/>
                </a:moveTo>
                <a:lnTo>
                  <a:pt x="39624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5084064" y="7693152"/>
            <a:ext cx="1720850" cy="0"/>
          </a:xfrm>
          <a:custGeom>
            <a:avLst/>
            <a:gdLst/>
            <a:ahLst/>
            <a:cxnLst/>
            <a:rect l="l" t="t" r="r" b="b"/>
            <a:pathLst>
              <a:path w="1720850" h="0">
                <a:moveTo>
                  <a:pt x="0" y="0"/>
                </a:moveTo>
                <a:lnTo>
                  <a:pt x="172059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3761232" y="7693152"/>
            <a:ext cx="794385" cy="0"/>
          </a:xfrm>
          <a:custGeom>
            <a:avLst/>
            <a:gdLst/>
            <a:ahLst/>
            <a:cxnLst/>
            <a:rect l="l" t="t" r="r" b="b"/>
            <a:pathLst>
              <a:path w="794385" h="0">
                <a:moveTo>
                  <a:pt x="0" y="0"/>
                </a:moveTo>
                <a:lnTo>
                  <a:pt x="794003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2438400" y="7693152"/>
            <a:ext cx="794385" cy="0"/>
          </a:xfrm>
          <a:custGeom>
            <a:avLst/>
            <a:gdLst/>
            <a:ahLst/>
            <a:cxnLst/>
            <a:rect l="l" t="t" r="r" b="b"/>
            <a:pathLst>
              <a:path w="794385" h="0">
                <a:moveTo>
                  <a:pt x="0" y="0"/>
                </a:moveTo>
                <a:lnTo>
                  <a:pt x="7940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1513332" y="7693152"/>
            <a:ext cx="396240" cy="0"/>
          </a:xfrm>
          <a:custGeom>
            <a:avLst/>
            <a:gdLst/>
            <a:ahLst/>
            <a:cxnLst/>
            <a:rect l="l" t="t" r="r" b="b"/>
            <a:pathLst>
              <a:path w="396239" h="0">
                <a:moveTo>
                  <a:pt x="0" y="0"/>
                </a:moveTo>
                <a:lnTo>
                  <a:pt x="39624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3761232" y="7551419"/>
            <a:ext cx="3043555" cy="0"/>
          </a:xfrm>
          <a:custGeom>
            <a:avLst/>
            <a:gdLst/>
            <a:ahLst/>
            <a:cxnLst/>
            <a:rect l="l" t="t" r="r" b="b"/>
            <a:pathLst>
              <a:path w="3043554" h="0">
                <a:moveTo>
                  <a:pt x="0" y="0"/>
                </a:moveTo>
                <a:lnTo>
                  <a:pt x="304342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2438400" y="7551419"/>
            <a:ext cx="794385" cy="0"/>
          </a:xfrm>
          <a:custGeom>
            <a:avLst/>
            <a:gdLst/>
            <a:ahLst/>
            <a:cxnLst/>
            <a:rect l="l" t="t" r="r" b="b"/>
            <a:pathLst>
              <a:path w="794385" h="0">
                <a:moveTo>
                  <a:pt x="0" y="0"/>
                </a:moveTo>
                <a:lnTo>
                  <a:pt x="7940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1513332" y="7551419"/>
            <a:ext cx="396240" cy="0"/>
          </a:xfrm>
          <a:custGeom>
            <a:avLst/>
            <a:gdLst/>
            <a:ahLst/>
            <a:cxnLst/>
            <a:rect l="l" t="t" r="r" b="b"/>
            <a:pathLst>
              <a:path w="396239" h="0">
                <a:moveTo>
                  <a:pt x="0" y="0"/>
                </a:moveTo>
                <a:lnTo>
                  <a:pt x="39624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2438400" y="7409688"/>
            <a:ext cx="4366260" cy="0"/>
          </a:xfrm>
          <a:custGeom>
            <a:avLst/>
            <a:gdLst/>
            <a:ahLst/>
            <a:cxnLst/>
            <a:rect l="l" t="t" r="r" b="b"/>
            <a:pathLst>
              <a:path w="4366259" h="0">
                <a:moveTo>
                  <a:pt x="0" y="0"/>
                </a:moveTo>
                <a:lnTo>
                  <a:pt x="4366259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1513332" y="7409688"/>
            <a:ext cx="396240" cy="0"/>
          </a:xfrm>
          <a:custGeom>
            <a:avLst/>
            <a:gdLst/>
            <a:ahLst/>
            <a:cxnLst/>
            <a:rect l="l" t="t" r="r" b="b"/>
            <a:pathLst>
              <a:path w="396239" h="0">
                <a:moveTo>
                  <a:pt x="0" y="0"/>
                </a:moveTo>
                <a:lnTo>
                  <a:pt x="39624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1513332" y="7267956"/>
            <a:ext cx="5291455" cy="0"/>
          </a:xfrm>
          <a:custGeom>
            <a:avLst/>
            <a:gdLst/>
            <a:ahLst/>
            <a:cxnLst/>
            <a:rect l="l" t="t" r="r" b="b"/>
            <a:pathLst>
              <a:path w="5291455" h="0">
                <a:moveTo>
                  <a:pt x="0" y="0"/>
                </a:moveTo>
                <a:lnTo>
                  <a:pt x="52913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1513332" y="7126223"/>
            <a:ext cx="5291455" cy="0"/>
          </a:xfrm>
          <a:custGeom>
            <a:avLst/>
            <a:gdLst/>
            <a:ahLst/>
            <a:cxnLst/>
            <a:rect l="l" t="t" r="r" b="b"/>
            <a:pathLst>
              <a:path w="5291455" h="0">
                <a:moveTo>
                  <a:pt x="0" y="0"/>
                </a:moveTo>
                <a:lnTo>
                  <a:pt x="52913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1513332" y="6984492"/>
            <a:ext cx="5291455" cy="0"/>
          </a:xfrm>
          <a:custGeom>
            <a:avLst/>
            <a:gdLst/>
            <a:ahLst/>
            <a:cxnLst/>
            <a:rect l="l" t="t" r="r" b="b"/>
            <a:pathLst>
              <a:path w="5291455" h="0">
                <a:moveTo>
                  <a:pt x="0" y="0"/>
                </a:moveTo>
                <a:lnTo>
                  <a:pt x="52913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1513332" y="6841235"/>
            <a:ext cx="5291455" cy="0"/>
          </a:xfrm>
          <a:custGeom>
            <a:avLst/>
            <a:gdLst/>
            <a:ahLst/>
            <a:cxnLst/>
            <a:rect l="l" t="t" r="r" b="b"/>
            <a:pathLst>
              <a:path w="5291455" h="0">
                <a:moveTo>
                  <a:pt x="0" y="0"/>
                </a:moveTo>
                <a:lnTo>
                  <a:pt x="52913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1513332" y="6699504"/>
            <a:ext cx="5291455" cy="0"/>
          </a:xfrm>
          <a:custGeom>
            <a:avLst/>
            <a:gdLst/>
            <a:ahLst/>
            <a:cxnLst/>
            <a:rect l="l" t="t" r="r" b="b"/>
            <a:pathLst>
              <a:path w="5291455" h="0">
                <a:moveTo>
                  <a:pt x="0" y="0"/>
                </a:moveTo>
                <a:lnTo>
                  <a:pt x="52913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1513332" y="6557771"/>
            <a:ext cx="5291455" cy="0"/>
          </a:xfrm>
          <a:custGeom>
            <a:avLst/>
            <a:gdLst/>
            <a:ahLst/>
            <a:cxnLst/>
            <a:rect l="l" t="t" r="r" b="b"/>
            <a:pathLst>
              <a:path w="5291455" h="0">
                <a:moveTo>
                  <a:pt x="0" y="0"/>
                </a:moveTo>
                <a:lnTo>
                  <a:pt x="52913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1513332" y="6416040"/>
            <a:ext cx="5291455" cy="0"/>
          </a:xfrm>
          <a:custGeom>
            <a:avLst/>
            <a:gdLst/>
            <a:ahLst/>
            <a:cxnLst/>
            <a:rect l="l" t="t" r="r" b="b"/>
            <a:pathLst>
              <a:path w="5291455" h="0">
                <a:moveTo>
                  <a:pt x="0" y="0"/>
                </a:moveTo>
                <a:lnTo>
                  <a:pt x="52913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1513332" y="6274308"/>
            <a:ext cx="5291455" cy="0"/>
          </a:xfrm>
          <a:custGeom>
            <a:avLst/>
            <a:gdLst/>
            <a:ahLst/>
            <a:cxnLst/>
            <a:rect l="l" t="t" r="r" b="b"/>
            <a:pathLst>
              <a:path w="5291455" h="0">
                <a:moveTo>
                  <a:pt x="0" y="0"/>
                </a:moveTo>
                <a:lnTo>
                  <a:pt x="52913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1513332" y="6132576"/>
            <a:ext cx="5291455" cy="0"/>
          </a:xfrm>
          <a:custGeom>
            <a:avLst/>
            <a:gdLst/>
            <a:ahLst/>
            <a:cxnLst/>
            <a:rect l="l" t="t" r="r" b="b"/>
            <a:pathLst>
              <a:path w="5291455" h="0">
                <a:moveTo>
                  <a:pt x="0" y="0"/>
                </a:moveTo>
                <a:lnTo>
                  <a:pt x="52913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1513332" y="5990844"/>
            <a:ext cx="5291455" cy="0"/>
          </a:xfrm>
          <a:custGeom>
            <a:avLst/>
            <a:gdLst/>
            <a:ahLst/>
            <a:cxnLst/>
            <a:rect l="l" t="t" r="r" b="b"/>
            <a:pathLst>
              <a:path w="5291455" h="0">
                <a:moveTo>
                  <a:pt x="0" y="0"/>
                </a:moveTo>
                <a:lnTo>
                  <a:pt x="52913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1513332" y="5849111"/>
            <a:ext cx="5291455" cy="0"/>
          </a:xfrm>
          <a:custGeom>
            <a:avLst/>
            <a:gdLst/>
            <a:ahLst/>
            <a:cxnLst/>
            <a:rect l="l" t="t" r="r" b="b"/>
            <a:pathLst>
              <a:path w="5291455" h="0">
                <a:moveTo>
                  <a:pt x="0" y="0"/>
                </a:moveTo>
                <a:lnTo>
                  <a:pt x="52913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1513332" y="5707379"/>
            <a:ext cx="5291455" cy="0"/>
          </a:xfrm>
          <a:custGeom>
            <a:avLst/>
            <a:gdLst/>
            <a:ahLst/>
            <a:cxnLst/>
            <a:rect l="l" t="t" r="r" b="b"/>
            <a:pathLst>
              <a:path w="5291455" h="0">
                <a:moveTo>
                  <a:pt x="0" y="0"/>
                </a:moveTo>
                <a:lnTo>
                  <a:pt x="52913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1513332" y="5564123"/>
            <a:ext cx="5291455" cy="0"/>
          </a:xfrm>
          <a:custGeom>
            <a:avLst/>
            <a:gdLst/>
            <a:ahLst/>
            <a:cxnLst/>
            <a:rect l="l" t="t" r="r" b="b"/>
            <a:pathLst>
              <a:path w="5291455" h="0">
                <a:moveTo>
                  <a:pt x="0" y="0"/>
                </a:moveTo>
                <a:lnTo>
                  <a:pt x="52913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1513332" y="5422391"/>
            <a:ext cx="5291455" cy="0"/>
          </a:xfrm>
          <a:custGeom>
            <a:avLst/>
            <a:gdLst/>
            <a:ahLst/>
            <a:cxnLst/>
            <a:rect l="l" t="t" r="r" b="b"/>
            <a:pathLst>
              <a:path w="5291455" h="0">
                <a:moveTo>
                  <a:pt x="0" y="0"/>
                </a:moveTo>
                <a:lnTo>
                  <a:pt x="52913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1909572" y="7267956"/>
            <a:ext cx="528955" cy="1135380"/>
          </a:xfrm>
          <a:custGeom>
            <a:avLst/>
            <a:gdLst/>
            <a:ahLst/>
            <a:cxnLst/>
            <a:rect l="l" t="t" r="r" b="b"/>
            <a:pathLst>
              <a:path w="528955" h="1135379">
                <a:moveTo>
                  <a:pt x="528827" y="0"/>
                </a:moveTo>
                <a:lnTo>
                  <a:pt x="0" y="0"/>
                </a:lnTo>
                <a:lnTo>
                  <a:pt x="0" y="1135380"/>
                </a:lnTo>
                <a:lnTo>
                  <a:pt x="528827" y="1135380"/>
                </a:lnTo>
                <a:lnTo>
                  <a:pt x="528827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3232404" y="7409688"/>
            <a:ext cx="528955" cy="993775"/>
          </a:xfrm>
          <a:custGeom>
            <a:avLst/>
            <a:gdLst/>
            <a:ahLst/>
            <a:cxnLst/>
            <a:rect l="l" t="t" r="r" b="b"/>
            <a:pathLst>
              <a:path w="528954" h="993775">
                <a:moveTo>
                  <a:pt x="528828" y="0"/>
                </a:moveTo>
                <a:lnTo>
                  <a:pt x="0" y="0"/>
                </a:lnTo>
                <a:lnTo>
                  <a:pt x="0" y="993647"/>
                </a:lnTo>
                <a:lnTo>
                  <a:pt x="528828" y="993647"/>
                </a:lnTo>
                <a:lnTo>
                  <a:pt x="528828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4555235" y="7551419"/>
            <a:ext cx="528955" cy="852169"/>
          </a:xfrm>
          <a:custGeom>
            <a:avLst/>
            <a:gdLst/>
            <a:ahLst/>
            <a:cxnLst/>
            <a:rect l="l" t="t" r="r" b="b"/>
            <a:pathLst>
              <a:path w="528954" h="852170">
                <a:moveTo>
                  <a:pt x="528827" y="0"/>
                </a:moveTo>
                <a:lnTo>
                  <a:pt x="0" y="0"/>
                </a:lnTo>
                <a:lnTo>
                  <a:pt x="0" y="851915"/>
                </a:lnTo>
                <a:lnTo>
                  <a:pt x="528827" y="851915"/>
                </a:lnTo>
                <a:lnTo>
                  <a:pt x="528827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1513332" y="5422391"/>
            <a:ext cx="0" cy="2981325"/>
          </a:xfrm>
          <a:custGeom>
            <a:avLst/>
            <a:gdLst/>
            <a:ahLst/>
            <a:cxnLst/>
            <a:rect l="l" t="t" r="r" b="b"/>
            <a:pathLst>
              <a:path w="0" h="2981325">
                <a:moveTo>
                  <a:pt x="0" y="2980944"/>
                </a:moveTo>
                <a:lnTo>
                  <a:pt x="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1472183" y="8403335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1472183" y="826160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1472183" y="8118347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1472183" y="7976616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1472183" y="783488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1472183" y="769315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1472183" y="7551419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1472183" y="7409688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1472183" y="7267956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1472183" y="712622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1472183" y="698449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1472183" y="6841235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1472183" y="669950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1472183" y="6557771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1472183" y="641604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1472183" y="6274308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1472183" y="6132576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1472183" y="599084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1472183" y="5849111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1472183" y="5707379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1472183" y="556412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1472183" y="5422391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1513332" y="8403335"/>
            <a:ext cx="5291455" cy="0"/>
          </a:xfrm>
          <a:custGeom>
            <a:avLst/>
            <a:gdLst/>
            <a:ahLst/>
            <a:cxnLst/>
            <a:rect l="l" t="t" r="r" b="b"/>
            <a:pathLst>
              <a:path w="5291455" h="0">
                <a:moveTo>
                  <a:pt x="0" y="0"/>
                </a:moveTo>
                <a:lnTo>
                  <a:pt x="52913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1513332" y="8403335"/>
            <a:ext cx="0" cy="40005"/>
          </a:xfrm>
          <a:custGeom>
            <a:avLst/>
            <a:gdLst/>
            <a:ahLst/>
            <a:cxnLst/>
            <a:rect l="l" t="t" r="r" b="b"/>
            <a:pathLst>
              <a:path w="0" h="40004">
                <a:moveTo>
                  <a:pt x="0" y="0"/>
                </a:moveTo>
                <a:lnTo>
                  <a:pt x="0" y="39623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2836164" y="8403335"/>
            <a:ext cx="0" cy="40005"/>
          </a:xfrm>
          <a:custGeom>
            <a:avLst/>
            <a:gdLst/>
            <a:ahLst/>
            <a:cxnLst/>
            <a:rect l="l" t="t" r="r" b="b"/>
            <a:pathLst>
              <a:path w="0" h="40004">
                <a:moveTo>
                  <a:pt x="0" y="0"/>
                </a:moveTo>
                <a:lnTo>
                  <a:pt x="0" y="39623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4158996" y="8403335"/>
            <a:ext cx="0" cy="40005"/>
          </a:xfrm>
          <a:custGeom>
            <a:avLst/>
            <a:gdLst/>
            <a:ahLst/>
            <a:cxnLst/>
            <a:rect l="l" t="t" r="r" b="b"/>
            <a:pathLst>
              <a:path w="0" h="40004">
                <a:moveTo>
                  <a:pt x="0" y="0"/>
                </a:moveTo>
                <a:lnTo>
                  <a:pt x="0" y="39623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5481828" y="8403335"/>
            <a:ext cx="0" cy="40005"/>
          </a:xfrm>
          <a:custGeom>
            <a:avLst/>
            <a:gdLst/>
            <a:ahLst/>
            <a:cxnLst/>
            <a:rect l="l" t="t" r="r" b="b"/>
            <a:pathLst>
              <a:path w="0" h="40004">
                <a:moveTo>
                  <a:pt x="0" y="0"/>
                </a:moveTo>
                <a:lnTo>
                  <a:pt x="0" y="39623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6804659" y="8403335"/>
            <a:ext cx="0" cy="40005"/>
          </a:xfrm>
          <a:custGeom>
            <a:avLst/>
            <a:gdLst/>
            <a:ahLst/>
            <a:cxnLst/>
            <a:rect l="l" t="t" r="r" b="b"/>
            <a:pathLst>
              <a:path w="0" h="40004">
                <a:moveTo>
                  <a:pt x="0" y="0"/>
                </a:moveTo>
                <a:lnTo>
                  <a:pt x="0" y="39623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 txBox="1"/>
          <p:nvPr/>
        </p:nvSpPr>
        <p:spPr>
          <a:xfrm>
            <a:off x="902004" y="4553839"/>
            <a:ext cx="5758815" cy="39243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4 would not have dropped out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sooner.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1380"/>
              </a:lnSpc>
            </a:pP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4.19. </a:t>
            </a:r>
            <a:r>
              <a:rPr dirty="0" sz="1200" spc="-5">
                <a:latin typeface="Times New Roman"/>
                <a:cs typeface="Times New Roman"/>
              </a:rPr>
              <a:t>Participant Responses </a:t>
            </a:r>
            <a:r>
              <a:rPr dirty="0" sz="1200">
                <a:latin typeface="Times New Roman"/>
                <a:cs typeface="Times New Roman"/>
              </a:rPr>
              <a:t>to “I do not need to know </a:t>
            </a:r>
            <a:r>
              <a:rPr dirty="0" sz="1200" spc="-5">
                <a:latin typeface="Times New Roman"/>
                <a:cs typeface="Times New Roman"/>
              </a:rPr>
              <a:t>what </a:t>
            </a:r>
            <a:r>
              <a:rPr dirty="0" sz="1200">
                <a:latin typeface="Times New Roman"/>
                <a:cs typeface="Times New Roman"/>
              </a:rPr>
              <a:t>is being </a:t>
            </a:r>
            <a:r>
              <a:rPr dirty="0" sz="1200" spc="-5">
                <a:latin typeface="Times New Roman"/>
                <a:cs typeface="Times New Roman"/>
              </a:rPr>
              <a:t>taught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in  </a:t>
            </a:r>
            <a:r>
              <a:rPr dirty="0" sz="1200" spc="-5">
                <a:latin typeface="Times New Roman"/>
                <a:cs typeface="Times New Roman"/>
              </a:rPr>
              <a:t>order </a:t>
            </a:r>
            <a:r>
              <a:rPr dirty="0" sz="1200">
                <a:latin typeface="Times New Roman"/>
                <a:cs typeface="Times New Roman"/>
              </a:rPr>
              <a:t>to be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successful.”</a:t>
            </a:r>
            <a:endParaRPr sz="1200">
              <a:latin typeface="Times New Roman"/>
              <a:cs typeface="Times New Roman"/>
            </a:endParaRPr>
          </a:p>
          <a:p>
            <a:pPr algn="ctr" marR="4893310">
              <a:lnSpc>
                <a:spcPts val="1160"/>
              </a:lnSpc>
              <a:spcBef>
                <a:spcPts val="415"/>
              </a:spcBef>
            </a:pPr>
            <a:r>
              <a:rPr dirty="0" sz="1000" spc="-60">
                <a:latin typeface="Arial"/>
                <a:cs typeface="Arial"/>
              </a:rPr>
              <a:t>21</a:t>
            </a:r>
            <a:endParaRPr sz="1000">
              <a:latin typeface="Arial"/>
              <a:cs typeface="Arial"/>
            </a:endParaRPr>
          </a:p>
          <a:p>
            <a:pPr algn="ctr" marR="4893310">
              <a:lnSpc>
                <a:spcPts val="1115"/>
              </a:lnSpc>
            </a:pPr>
            <a:r>
              <a:rPr dirty="0" sz="1000" spc="-60">
                <a:latin typeface="Arial"/>
                <a:cs typeface="Arial"/>
              </a:rPr>
              <a:t>20</a:t>
            </a:r>
            <a:endParaRPr sz="1000">
              <a:latin typeface="Arial"/>
              <a:cs typeface="Arial"/>
            </a:endParaRPr>
          </a:p>
          <a:p>
            <a:pPr algn="ctr" marR="4893310">
              <a:lnSpc>
                <a:spcPts val="1120"/>
              </a:lnSpc>
            </a:pPr>
            <a:r>
              <a:rPr dirty="0" sz="1000" spc="-60">
                <a:latin typeface="Arial"/>
                <a:cs typeface="Arial"/>
              </a:rPr>
              <a:t>19</a:t>
            </a:r>
            <a:endParaRPr sz="1000">
              <a:latin typeface="Arial"/>
              <a:cs typeface="Arial"/>
            </a:endParaRPr>
          </a:p>
          <a:p>
            <a:pPr algn="ctr" marR="4893310">
              <a:lnSpc>
                <a:spcPts val="1120"/>
              </a:lnSpc>
            </a:pPr>
            <a:r>
              <a:rPr dirty="0" sz="1000" spc="-60">
                <a:latin typeface="Arial"/>
                <a:cs typeface="Arial"/>
              </a:rPr>
              <a:t>18</a:t>
            </a:r>
            <a:endParaRPr sz="1000">
              <a:latin typeface="Arial"/>
              <a:cs typeface="Arial"/>
            </a:endParaRPr>
          </a:p>
          <a:p>
            <a:pPr algn="ctr" marR="4893310">
              <a:lnSpc>
                <a:spcPts val="1115"/>
              </a:lnSpc>
            </a:pPr>
            <a:r>
              <a:rPr dirty="0" sz="1000" spc="-60">
                <a:latin typeface="Arial"/>
                <a:cs typeface="Arial"/>
              </a:rPr>
              <a:t>17</a:t>
            </a:r>
            <a:endParaRPr sz="1000">
              <a:latin typeface="Arial"/>
              <a:cs typeface="Arial"/>
            </a:endParaRPr>
          </a:p>
          <a:p>
            <a:pPr algn="ctr" marR="4893310">
              <a:lnSpc>
                <a:spcPts val="1115"/>
              </a:lnSpc>
            </a:pPr>
            <a:r>
              <a:rPr dirty="0" sz="1000" spc="-60">
                <a:latin typeface="Arial"/>
                <a:cs typeface="Arial"/>
              </a:rPr>
              <a:t>16</a:t>
            </a:r>
            <a:endParaRPr sz="1000">
              <a:latin typeface="Arial"/>
              <a:cs typeface="Arial"/>
            </a:endParaRPr>
          </a:p>
          <a:p>
            <a:pPr algn="ctr" marR="4893310">
              <a:lnSpc>
                <a:spcPts val="1115"/>
              </a:lnSpc>
            </a:pPr>
            <a:r>
              <a:rPr dirty="0" sz="1000" spc="-60">
                <a:latin typeface="Arial"/>
                <a:cs typeface="Arial"/>
              </a:rPr>
              <a:t>15</a:t>
            </a:r>
            <a:endParaRPr sz="1000">
              <a:latin typeface="Arial"/>
              <a:cs typeface="Arial"/>
            </a:endParaRPr>
          </a:p>
          <a:p>
            <a:pPr algn="ctr" marR="4893310">
              <a:lnSpc>
                <a:spcPts val="1120"/>
              </a:lnSpc>
            </a:pPr>
            <a:r>
              <a:rPr dirty="0" sz="1000" spc="-60">
                <a:latin typeface="Arial"/>
                <a:cs typeface="Arial"/>
              </a:rPr>
              <a:t>14</a:t>
            </a:r>
            <a:endParaRPr sz="1000">
              <a:latin typeface="Arial"/>
              <a:cs typeface="Arial"/>
            </a:endParaRPr>
          </a:p>
          <a:p>
            <a:pPr algn="ctr" marR="4893310">
              <a:lnSpc>
                <a:spcPts val="1120"/>
              </a:lnSpc>
            </a:pPr>
            <a:r>
              <a:rPr dirty="0" sz="1000" spc="-60">
                <a:latin typeface="Arial"/>
                <a:cs typeface="Arial"/>
              </a:rPr>
              <a:t>13</a:t>
            </a:r>
            <a:endParaRPr sz="1000">
              <a:latin typeface="Arial"/>
              <a:cs typeface="Arial"/>
            </a:endParaRPr>
          </a:p>
          <a:p>
            <a:pPr algn="ctr" marR="4893310">
              <a:lnSpc>
                <a:spcPts val="1115"/>
              </a:lnSpc>
            </a:pPr>
            <a:r>
              <a:rPr dirty="0" sz="1000" spc="-60">
                <a:latin typeface="Arial"/>
                <a:cs typeface="Arial"/>
              </a:rPr>
              <a:t>12</a:t>
            </a:r>
            <a:endParaRPr sz="1000">
              <a:latin typeface="Arial"/>
              <a:cs typeface="Arial"/>
            </a:endParaRPr>
          </a:p>
          <a:p>
            <a:pPr algn="ctr" marR="4893310">
              <a:lnSpc>
                <a:spcPts val="1120"/>
              </a:lnSpc>
            </a:pPr>
            <a:r>
              <a:rPr dirty="0" sz="1000" spc="-60">
                <a:latin typeface="Arial"/>
                <a:cs typeface="Arial"/>
              </a:rPr>
              <a:t>11</a:t>
            </a:r>
            <a:endParaRPr sz="1000">
              <a:latin typeface="Arial"/>
              <a:cs typeface="Arial"/>
            </a:endParaRPr>
          </a:p>
          <a:p>
            <a:pPr algn="ctr" marR="4893310">
              <a:lnSpc>
                <a:spcPts val="1120"/>
              </a:lnSpc>
            </a:pPr>
            <a:r>
              <a:rPr dirty="0" sz="1000" spc="-60">
                <a:latin typeface="Arial"/>
                <a:cs typeface="Arial"/>
              </a:rPr>
              <a:t>10</a:t>
            </a:r>
            <a:endParaRPr sz="1000">
              <a:latin typeface="Arial"/>
              <a:cs typeface="Arial"/>
            </a:endParaRPr>
          </a:p>
          <a:p>
            <a:pPr algn="ctr" marR="4828540">
              <a:lnSpc>
                <a:spcPts val="1115"/>
              </a:lnSpc>
            </a:pPr>
            <a:r>
              <a:rPr dirty="0" sz="1000" spc="-55">
                <a:latin typeface="Arial"/>
                <a:cs typeface="Arial"/>
              </a:rPr>
              <a:t>9</a:t>
            </a:r>
            <a:endParaRPr sz="1000">
              <a:latin typeface="Arial"/>
              <a:cs typeface="Arial"/>
            </a:endParaRPr>
          </a:p>
          <a:p>
            <a:pPr algn="ctr" marR="4828540">
              <a:lnSpc>
                <a:spcPts val="1115"/>
              </a:lnSpc>
            </a:pPr>
            <a:r>
              <a:rPr dirty="0" sz="1000" spc="-55"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  <a:p>
            <a:pPr algn="ctr" marR="4828540">
              <a:lnSpc>
                <a:spcPts val="1115"/>
              </a:lnSpc>
            </a:pPr>
            <a:r>
              <a:rPr dirty="0" sz="1000" spc="-55"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  <a:p>
            <a:pPr algn="ctr" marR="4828540">
              <a:lnSpc>
                <a:spcPts val="1120"/>
              </a:lnSpc>
            </a:pPr>
            <a:r>
              <a:rPr dirty="0" sz="1000" spc="-55"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  <a:p>
            <a:pPr algn="ctr" marR="4828540">
              <a:lnSpc>
                <a:spcPts val="1120"/>
              </a:lnSpc>
            </a:pPr>
            <a:r>
              <a:rPr dirty="0" sz="1000" spc="-55"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  <a:p>
            <a:pPr algn="ctr" marR="4828540">
              <a:lnSpc>
                <a:spcPts val="1115"/>
              </a:lnSpc>
            </a:pPr>
            <a:r>
              <a:rPr dirty="0" sz="1000" spc="-55"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  <a:p>
            <a:pPr algn="ctr" marR="4828540">
              <a:lnSpc>
                <a:spcPts val="1120"/>
              </a:lnSpc>
            </a:pPr>
            <a:r>
              <a:rPr dirty="0" sz="1000" spc="-55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  <a:p>
            <a:pPr algn="ctr" marR="4828540">
              <a:lnSpc>
                <a:spcPts val="1120"/>
              </a:lnSpc>
            </a:pPr>
            <a:r>
              <a:rPr dirty="0" sz="1000" spc="-55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  <a:p>
            <a:pPr algn="ctr" marR="4828540">
              <a:lnSpc>
                <a:spcPts val="1115"/>
              </a:lnSpc>
            </a:pPr>
            <a:r>
              <a:rPr dirty="0" sz="1000" spc="-55"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  <a:p>
            <a:pPr algn="ctr" marR="4828540">
              <a:lnSpc>
                <a:spcPts val="1160"/>
              </a:lnSpc>
            </a:pPr>
            <a:r>
              <a:rPr dirty="0" sz="1000" spc="-55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8" name="object 148"/>
          <p:cNvSpPr txBox="1"/>
          <p:nvPr/>
        </p:nvSpPr>
        <p:spPr>
          <a:xfrm>
            <a:off x="1723644" y="8465946"/>
            <a:ext cx="91376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45">
                <a:latin typeface="Arial"/>
                <a:cs typeface="Arial"/>
              </a:rPr>
              <a:t>Strongly</a:t>
            </a:r>
            <a:r>
              <a:rPr dirty="0" sz="1000" spc="-95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Disagree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9" name="object 149"/>
          <p:cNvSpPr txBox="1"/>
          <p:nvPr/>
        </p:nvSpPr>
        <p:spPr>
          <a:xfrm>
            <a:off x="2983738" y="8465946"/>
            <a:ext cx="1039494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55">
                <a:latin typeface="Arial"/>
                <a:cs typeface="Arial"/>
              </a:rPr>
              <a:t>Somewhat</a:t>
            </a:r>
            <a:r>
              <a:rPr dirty="0" sz="1000" spc="-80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Disagree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4379086" y="8465946"/>
            <a:ext cx="89471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55">
                <a:latin typeface="Arial"/>
                <a:cs typeface="Arial"/>
              </a:rPr>
              <a:t>Somewhat</a:t>
            </a:r>
            <a:r>
              <a:rPr dirty="0" sz="1000" spc="-9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5764657" y="8465946"/>
            <a:ext cx="77025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45">
                <a:latin typeface="Arial"/>
                <a:cs typeface="Arial"/>
              </a:rPr>
              <a:t>Strongly</a:t>
            </a:r>
            <a:r>
              <a:rPr dirty="0" sz="1000" spc="-9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1086332" y="5824437"/>
            <a:ext cx="152400" cy="218249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z="1000" spc="-55" b="1">
                <a:latin typeface="Trebuchet MS"/>
                <a:cs typeface="Trebuchet MS"/>
              </a:rPr>
              <a:t>Number </a:t>
            </a:r>
            <a:r>
              <a:rPr dirty="0" sz="1000" spc="-45" b="1">
                <a:latin typeface="Trebuchet MS"/>
                <a:cs typeface="Trebuchet MS"/>
              </a:rPr>
              <a:t>of </a:t>
            </a:r>
            <a:r>
              <a:rPr dirty="0" sz="1000" spc="-60" b="1">
                <a:latin typeface="Trebuchet MS"/>
                <a:cs typeface="Trebuchet MS"/>
              </a:rPr>
              <a:t>Participants Selecting</a:t>
            </a:r>
            <a:r>
              <a:rPr dirty="0" sz="1000" spc="-145" b="1">
                <a:latin typeface="Trebuchet MS"/>
                <a:cs typeface="Trebuchet MS"/>
              </a:rPr>
              <a:t> </a:t>
            </a:r>
            <a:r>
              <a:rPr dirty="0" sz="1000" spc="-55" b="1">
                <a:latin typeface="Trebuchet MS"/>
                <a:cs typeface="Trebuchet MS"/>
              </a:rPr>
              <a:t>Answer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53" name="object 153"/>
          <p:cNvSpPr/>
          <p:nvPr/>
        </p:nvSpPr>
        <p:spPr>
          <a:xfrm>
            <a:off x="914400" y="5282184"/>
            <a:ext cx="6029325" cy="3438525"/>
          </a:xfrm>
          <a:custGeom>
            <a:avLst/>
            <a:gdLst/>
            <a:ahLst/>
            <a:cxnLst/>
            <a:rect l="l" t="t" r="r" b="b"/>
            <a:pathLst>
              <a:path w="6029325" h="3438525">
                <a:moveTo>
                  <a:pt x="0" y="3438144"/>
                </a:moveTo>
                <a:lnTo>
                  <a:pt x="6028944" y="3438144"/>
                </a:lnTo>
                <a:lnTo>
                  <a:pt x="6028944" y="0"/>
                </a:lnTo>
                <a:lnTo>
                  <a:pt x="0" y="0"/>
                </a:lnTo>
                <a:lnTo>
                  <a:pt x="0" y="3438144"/>
                </a:lnTo>
                <a:close/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2194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045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89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88265" indent="228600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When </a:t>
            </a:r>
            <a:r>
              <a:rPr dirty="0" sz="1200" spc="-5">
                <a:latin typeface="Times New Roman"/>
                <a:cs typeface="Times New Roman"/>
              </a:rPr>
              <a:t>asked about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importance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and being </a:t>
            </a:r>
            <a:r>
              <a:rPr dirty="0" sz="1200" spc="-5">
                <a:latin typeface="Times New Roman"/>
                <a:cs typeface="Times New Roman"/>
              </a:rPr>
              <a:t>successful, </a:t>
            </a:r>
            <a:r>
              <a:rPr dirty="0" sz="1200" spc="5">
                <a:latin typeface="Times New Roman"/>
                <a:cs typeface="Times New Roman"/>
              </a:rPr>
              <a:t>none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participants  indicated that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>
                <a:latin typeface="Times New Roman"/>
                <a:cs typeface="Times New Roman"/>
              </a:rPr>
              <a:t>strongly </a:t>
            </a:r>
            <a:r>
              <a:rPr dirty="0" sz="1200" spc="-5">
                <a:latin typeface="Times New Roman"/>
                <a:cs typeface="Times New Roman"/>
              </a:rPr>
              <a:t>agreed </a:t>
            </a:r>
            <a:r>
              <a:rPr dirty="0" sz="1200">
                <a:latin typeface="Times New Roman"/>
                <a:cs typeface="Times New Roman"/>
              </a:rPr>
              <a:t>with the </a:t>
            </a:r>
            <a:r>
              <a:rPr dirty="0" sz="1200" spc="-5">
                <a:latin typeface="Times New Roman"/>
                <a:cs typeface="Times New Roman"/>
              </a:rPr>
              <a:t>statement, </a:t>
            </a:r>
            <a:r>
              <a:rPr dirty="0" sz="1200">
                <a:latin typeface="Times New Roman"/>
                <a:cs typeface="Times New Roman"/>
              </a:rPr>
              <a:t>“I do not </a:t>
            </a:r>
            <a:r>
              <a:rPr dirty="0" sz="1200" spc="-5">
                <a:latin typeface="Times New Roman"/>
                <a:cs typeface="Times New Roman"/>
              </a:rPr>
              <a:t>need </a:t>
            </a:r>
            <a:r>
              <a:rPr dirty="0" sz="1200">
                <a:latin typeface="Times New Roman"/>
                <a:cs typeface="Times New Roman"/>
              </a:rPr>
              <a:t>to know </a:t>
            </a:r>
            <a:r>
              <a:rPr dirty="0" sz="1200" spc="-5">
                <a:latin typeface="Times New Roman"/>
                <a:cs typeface="Times New Roman"/>
              </a:rPr>
              <a:t>what </a:t>
            </a:r>
            <a:r>
              <a:rPr dirty="0" sz="1200">
                <a:latin typeface="Times New Roman"/>
                <a:cs typeface="Times New Roman"/>
              </a:rPr>
              <a:t>is being  </a:t>
            </a:r>
            <a:r>
              <a:rPr dirty="0" sz="1200" spc="-5">
                <a:latin typeface="Times New Roman"/>
                <a:cs typeface="Times New Roman"/>
              </a:rPr>
              <a:t>taught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in order to be successful.” </a:t>
            </a:r>
            <a:r>
              <a:rPr dirty="0" sz="1200" spc="-5">
                <a:latin typeface="Times New Roman"/>
                <a:cs typeface="Times New Roman"/>
              </a:rPr>
              <a:t>Fifteen </a:t>
            </a:r>
            <a:r>
              <a:rPr dirty="0" sz="1200">
                <a:latin typeface="Times New Roman"/>
                <a:cs typeface="Times New Roman"/>
              </a:rPr>
              <a:t>of the 21 </a:t>
            </a:r>
            <a:r>
              <a:rPr dirty="0" sz="1200" spc="-5">
                <a:latin typeface="Times New Roman"/>
                <a:cs typeface="Times New Roman"/>
              </a:rPr>
              <a:t>participants </a:t>
            </a:r>
            <a:r>
              <a:rPr dirty="0" sz="1200">
                <a:latin typeface="Times New Roman"/>
                <a:cs typeface="Times New Roman"/>
              </a:rPr>
              <a:t>(71.4%) </a:t>
            </a:r>
            <a:r>
              <a:rPr dirty="0" sz="1200" spc="-5">
                <a:latin typeface="Times New Roman"/>
                <a:cs typeface="Times New Roman"/>
              </a:rPr>
              <a:t>disagreed </a:t>
            </a:r>
            <a:r>
              <a:rPr dirty="0" sz="1200">
                <a:latin typeface="Times New Roman"/>
                <a:cs typeface="Times New Roman"/>
              </a:rPr>
              <a:t>with  the </a:t>
            </a:r>
            <a:r>
              <a:rPr dirty="0" sz="1200" spc="-5">
                <a:latin typeface="Times New Roman"/>
                <a:cs typeface="Times New Roman"/>
              </a:rPr>
              <a:t>idea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school was </a:t>
            </a:r>
            <a:r>
              <a:rPr dirty="0" sz="1200">
                <a:latin typeface="Times New Roman"/>
                <a:cs typeface="Times New Roman"/>
              </a:rPr>
              <a:t>not </a:t>
            </a:r>
            <a:r>
              <a:rPr dirty="0" sz="1200" spc="-5">
                <a:latin typeface="Times New Roman"/>
                <a:cs typeface="Times New Roman"/>
              </a:rPr>
              <a:t>important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order </a:t>
            </a:r>
            <a:r>
              <a:rPr dirty="0" sz="1200">
                <a:latin typeface="Times New Roman"/>
                <a:cs typeface="Times New Roman"/>
              </a:rPr>
              <a:t>to be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successful.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4.20. </a:t>
            </a:r>
            <a:r>
              <a:rPr dirty="0" sz="1200" spc="-5">
                <a:latin typeface="Times New Roman"/>
                <a:cs typeface="Times New Roman"/>
              </a:rPr>
              <a:t>Participant Responses </a:t>
            </a:r>
            <a:r>
              <a:rPr dirty="0" sz="1200">
                <a:latin typeface="Times New Roman"/>
                <a:cs typeface="Times New Roman"/>
              </a:rPr>
              <a:t>to “I </a:t>
            </a:r>
            <a:r>
              <a:rPr dirty="0" sz="1200" spc="-5">
                <a:latin typeface="Times New Roman"/>
                <a:cs typeface="Times New Roman"/>
              </a:rPr>
              <a:t>intend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go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college”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7022972"/>
            <a:ext cx="5895340" cy="1260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essentially </a:t>
            </a:r>
            <a:r>
              <a:rPr dirty="0" sz="1200" spc="-5">
                <a:latin typeface="Times New Roman"/>
                <a:cs typeface="Times New Roman"/>
              </a:rPr>
              <a:t>returned </a:t>
            </a:r>
            <a:r>
              <a:rPr dirty="0" sz="1200">
                <a:latin typeface="Times New Roman"/>
                <a:cs typeface="Times New Roman"/>
              </a:rPr>
              <a:t>to school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their own </a:t>
            </a:r>
            <a:r>
              <a:rPr dirty="0" sz="1200" spc="-5">
                <a:latin typeface="Times New Roman"/>
                <a:cs typeface="Times New Roman"/>
              </a:rPr>
              <a:t>choice, </a:t>
            </a:r>
            <a:r>
              <a:rPr dirty="0" sz="1200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is logical that </a:t>
            </a:r>
            <a:r>
              <a:rPr dirty="0" sz="1200">
                <a:latin typeface="Times New Roman"/>
                <a:cs typeface="Times New Roman"/>
              </a:rPr>
              <a:t>they intend to continue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their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education beyond </a:t>
            </a:r>
            <a:r>
              <a:rPr dirty="0" sz="1200">
                <a:latin typeface="Times New Roman"/>
                <a:cs typeface="Times New Roman"/>
              </a:rPr>
              <a:t>their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diploma. This </a:t>
            </a:r>
            <a:r>
              <a:rPr dirty="0" sz="1200" spc="-5">
                <a:latin typeface="Times New Roman"/>
                <a:cs typeface="Times New Roman"/>
              </a:rPr>
              <a:t>logic is evident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4.20: the </a:t>
            </a:r>
            <a:r>
              <a:rPr dirty="0" sz="1200" spc="-5">
                <a:latin typeface="Times New Roman"/>
                <a:cs typeface="Times New Roman"/>
              </a:rPr>
              <a:t>percentage 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participants </a:t>
            </a:r>
            <a:r>
              <a:rPr dirty="0" sz="1200">
                <a:latin typeface="Times New Roman"/>
                <a:cs typeface="Times New Roman"/>
              </a:rPr>
              <a:t>who either </a:t>
            </a:r>
            <a:r>
              <a:rPr dirty="0" sz="1200" spc="-5">
                <a:latin typeface="Times New Roman"/>
                <a:cs typeface="Times New Roman"/>
              </a:rPr>
              <a:t>Somewhat Agree </a:t>
            </a:r>
            <a:r>
              <a:rPr dirty="0" sz="1200">
                <a:latin typeface="Times New Roman"/>
                <a:cs typeface="Times New Roman"/>
              </a:rPr>
              <a:t>or Strongly </a:t>
            </a:r>
            <a:r>
              <a:rPr dirty="0" sz="1200" spc="-5">
                <a:latin typeface="Times New Roman"/>
                <a:cs typeface="Times New Roman"/>
              </a:rPr>
              <a:t>Agree </a:t>
            </a:r>
            <a:r>
              <a:rPr dirty="0" sz="1200">
                <a:latin typeface="Times New Roman"/>
                <a:cs typeface="Times New Roman"/>
              </a:rPr>
              <a:t>with the statement “I </a:t>
            </a:r>
            <a:r>
              <a:rPr dirty="0" sz="1200" spc="-5">
                <a:latin typeface="Times New Roman"/>
                <a:cs typeface="Times New Roman"/>
              </a:rPr>
              <a:t>intend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10">
                <a:latin typeface="Times New Roman"/>
                <a:cs typeface="Times New Roman"/>
              </a:rPr>
              <a:t>go 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college” is 85.7%.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502907" y="6207252"/>
            <a:ext cx="387350" cy="0"/>
          </a:xfrm>
          <a:custGeom>
            <a:avLst/>
            <a:gdLst/>
            <a:ahLst/>
            <a:cxnLst/>
            <a:rect l="l" t="t" r="r" b="b"/>
            <a:pathLst>
              <a:path w="387350" h="0">
                <a:moveTo>
                  <a:pt x="0" y="0"/>
                </a:moveTo>
                <a:lnTo>
                  <a:pt x="38709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216652" y="6207252"/>
            <a:ext cx="772795" cy="0"/>
          </a:xfrm>
          <a:custGeom>
            <a:avLst/>
            <a:gdLst/>
            <a:ahLst/>
            <a:cxnLst/>
            <a:rect l="l" t="t" r="r" b="b"/>
            <a:pathLst>
              <a:path w="772795" h="0">
                <a:moveTo>
                  <a:pt x="0" y="0"/>
                </a:moveTo>
                <a:lnTo>
                  <a:pt x="77266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928871" y="6207252"/>
            <a:ext cx="772795" cy="0"/>
          </a:xfrm>
          <a:custGeom>
            <a:avLst/>
            <a:gdLst/>
            <a:ahLst/>
            <a:cxnLst/>
            <a:rect l="l" t="t" r="r" b="b"/>
            <a:pathLst>
              <a:path w="772795" h="0">
                <a:moveTo>
                  <a:pt x="0" y="0"/>
                </a:moveTo>
                <a:lnTo>
                  <a:pt x="77266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741932" y="6207252"/>
            <a:ext cx="1673860" cy="0"/>
          </a:xfrm>
          <a:custGeom>
            <a:avLst/>
            <a:gdLst/>
            <a:ahLst/>
            <a:cxnLst/>
            <a:rect l="l" t="t" r="r" b="b"/>
            <a:pathLst>
              <a:path w="1673860" h="0">
                <a:moveTo>
                  <a:pt x="0" y="0"/>
                </a:moveTo>
                <a:lnTo>
                  <a:pt x="167335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502907" y="6044184"/>
            <a:ext cx="387350" cy="0"/>
          </a:xfrm>
          <a:custGeom>
            <a:avLst/>
            <a:gdLst/>
            <a:ahLst/>
            <a:cxnLst/>
            <a:rect l="l" t="t" r="r" b="b"/>
            <a:pathLst>
              <a:path w="387350" h="0">
                <a:moveTo>
                  <a:pt x="0" y="0"/>
                </a:moveTo>
                <a:lnTo>
                  <a:pt x="38709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216652" y="6044184"/>
            <a:ext cx="772795" cy="0"/>
          </a:xfrm>
          <a:custGeom>
            <a:avLst/>
            <a:gdLst/>
            <a:ahLst/>
            <a:cxnLst/>
            <a:rect l="l" t="t" r="r" b="b"/>
            <a:pathLst>
              <a:path w="772795" h="0">
                <a:moveTo>
                  <a:pt x="0" y="0"/>
                </a:moveTo>
                <a:lnTo>
                  <a:pt x="77266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928871" y="6044184"/>
            <a:ext cx="772795" cy="0"/>
          </a:xfrm>
          <a:custGeom>
            <a:avLst/>
            <a:gdLst/>
            <a:ahLst/>
            <a:cxnLst/>
            <a:rect l="l" t="t" r="r" b="b"/>
            <a:pathLst>
              <a:path w="772795" h="0">
                <a:moveTo>
                  <a:pt x="0" y="0"/>
                </a:moveTo>
                <a:lnTo>
                  <a:pt x="77266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741932" y="6044184"/>
            <a:ext cx="1673860" cy="0"/>
          </a:xfrm>
          <a:custGeom>
            <a:avLst/>
            <a:gdLst/>
            <a:ahLst/>
            <a:cxnLst/>
            <a:rect l="l" t="t" r="r" b="b"/>
            <a:pathLst>
              <a:path w="1673860" h="0">
                <a:moveTo>
                  <a:pt x="0" y="0"/>
                </a:moveTo>
                <a:lnTo>
                  <a:pt x="167335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502907" y="5881115"/>
            <a:ext cx="387350" cy="0"/>
          </a:xfrm>
          <a:custGeom>
            <a:avLst/>
            <a:gdLst/>
            <a:ahLst/>
            <a:cxnLst/>
            <a:rect l="l" t="t" r="r" b="b"/>
            <a:pathLst>
              <a:path w="387350" h="0">
                <a:moveTo>
                  <a:pt x="0" y="0"/>
                </a:moveTo>
                <a:lnTo>
                  <a:pt x="38709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216652" y="5881115"/>
            <a:ext cx="772795" cy="0"/>
          </a:xfrm>
          <a:custGeom>
            <a:avLst/>
            <a:gdLst/>
            <a:ahLst/>
            <a:cxnLst/>
            <a:rect l="l" t="t" r="r" b="b"/>
            <a:pathLst>
              <a:path w="772795" h="0">
                <a:moveTo>
                  <a:pt x="0" y="0"/>
                </a:moveTo>
                <a:lnTo>
                  <a:pt x="77266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741932" y="5881115"/>
            <a:ext cx="2959735" cy="0"/>
          </a:xfrm>
          <a:custGeom>
            <a:avLst/>
            <a:gdLst/>
            <a:ahLst/>
            <a:cxnLst/>
            <a:rect l="l" t="t" r="r" b="b"/>
            <a:pathLst>
              <a:path w="2959735" h="0">
                <a:moveTo>
                  <a:pt x="0" y="0"/>
                </a:moveTo>
                <a:lnTo>
                  <a:pt x="295960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502907" y="5716523"/>
            <a:ext cx="387350" cy="0"/>
          </a:xfrm>
          <a:custGeom>
            <a:avLst/>
            <a:gdLst/>
            <a:ahLst/>
            <a:cxnLst/>
            <a:rect l="l" t="t" r="r" b="b"/>
            <a:pathLst>
              <a:path w="387350" h="0">
                <a:moveTo>
                  <a:pt x="0" y="0"/>
                </a:moveTo>
                <a:lnTo>
                  <a:pt x="38709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216652" y="5716523"/>
            <a:ext cx="772795" cy="0"/>
          </a:xfrm>
          <a:custGeom>
            <a:avLst/>
            <a:gdLst/>
            <a:ahLst/>
            <a:cxnLst/>
            <a:rect l="l" t="t" r="r" b="b"/>
            <a:pathLst>
              <a:path w="772795" h="0">
                <a:moveTo>
                  <a:pt x="0" y="0"/>
                </a:moveTo>
                <a:lnTo>
                  <a:pt x="77266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741932" y="5716523"/>
            <a:ext cx="2959735" cy="0"/>
          </a:xfrm>
          <a:custGeom>
            <a:avLst/>
            <a:gdLst/>
            <a:ahLst/>
            <a:cxnLst/>
            <a:rect l="l" t="t" r="r" b="b"/>
            <a:pathLst>
              <a:path w="2959735" h="0">
                <a:moveTo>
                  <a:pt x="0" y="0"/>
                </a:moveTo>
                <a:lnTo>
                  <a:pt x="295960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502907" y="5553455"/>
            <a:ext cx="387350" cy="0"/>
          </a:xfrm>
          <a:custGeom>
            <a:avLst/>
            <a:gdLst/>
            <a:ahLst/>
            <a:cxnLst/>
            <a:rect l="l" t="t" r="r" b="b"/>
            <a:pathLst>
              <a:path w="387350" h="0">
                <a:moveTo>
                  <a:pt x="0" y="0"/>
                </a:moveTo>
                <a:lnTo>
                  <a:pt x="38709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216652" y="5553455"/>
            <a:ext cx="772795" cy="0"/>
          </a:xfrm>
          <a:custGeom>
            <a:avLst/>
            <a:gdLst/>
            <a:ahLst/>
            <a:cxnLst/>
            <a:rect l="l" t="t" r="r" b="b"/>
            <a:pathLst>
              <a:path w="772795" h="0">
                <a:moveTo>
                  <a:pt x="0" y="0"/>
                </a:moveTo>
                <a:lnTo>
                  <a:pt x="77266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741932" y="5553455"/>
            <a:ext cx="2959735" cy="0"/>
          </a:xfrm>
          <a:custGeom>
            <a:avLst/>
            <a:gdLst/>
            <a:ahLst/>
            <a:cxnLst/>
            <a:rect l="l" t="t" r="r" b="b"/>
            <a:pathLst>
              <a:path w="2959735" h="0">
                <a:moveTo>
                  <a:pt x="0" y="0"/>
                </a:moveTo>
                <a:lnTo>
                  <a:pt x="295960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502907" y="5388864"/>
            <a:ext cx="387350" cy="0"/>
          </a:xfrm>
          <a:custGeom>
            <a:avLst/>
            <a:gdLst/>
            <a:ahLst/>
            <a:cxnLst/>
            <a:rect l="l" t="t" r="r" b="b"/>
            <a:pathLst>
              <a:path w="387350" h="0">
                <a:moveTo>
                  <a:pt x="0" y="0"/>
                </a:moveTo>
                <a:lnTo>
                  <a:pt x="38709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216652" y="5388864"/>
            <a:ext cx="772795" cy="0"/>
          </a:xfrm>
          <a:custGeom>
            <a:avLst/>
            <a:gdLst/>
            <a:ahLst/>
            <a:cxnLst/>
            <a:rect l="l" t="t" r="r" b="b"/>
            <a:pathLst>
              <a:path w="772795" h="0">
                <a:moveTo>
                  <a:pt x="0" y="0"/>
                </a:moveTo>
                <a:lnTo>
                  <a:pt x="77266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741932" y="5388864"/>
            <a:ext cx="2959735" cy="0"/>
          </a:xfrm>
          <a:custGeom>
            <a:avLst/>
            <a:gdLst/>
            <a:ahLst/>
            <a:cxnLst/>
            <a:rect l="l" t="t" r="r" b="b"/>
            <a:pathLst>
              <a:path w="2959735" h="0">
                <a:moveTo>
                  <a:pt x="0" y="0"/>
                </a:moveTo>
                <a:lnTo>
                  <a:pt x="295960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502907" y="5225796"/>
            <a:ext cx="387350" cy="0"/>
          </a:xfrm>
          <a:custGeom>
            <a:avLst/>
            <a:gdLst/>
            <a:ahLst/>
            <a:cxnLst/>
            <a:rect l="l" t="t" r="r" b="b"/>
            <a:pathLst>
              <a:path w="387350" h="0">
                <a:moveTo>
                  <a:pt x="0" y="0"/>
                </a:moveTo>
                <a:lnTo>
                  <a:pt x="38709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741932" y="5225796"/>
            <a:ext cx="4247515" cy="0"/>
          </a:xfrm>
          <a:custGeom>
            <a:avLst/>
            <a:gdLst/>
            <a:ahLst/>
            <a:cxnLst/>
            <a:rect l="l" t="t" r="r" b="b"/>
            <a:pathLst>
              <a:path w="4247515" h="0">
                <a:moveTo>
                  <a:pt x="0" y="0"/>
                </a:moveTo>
                <a:lnTo>
                  <a:pt x="424738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502907" y="5062728"/>
            <a:ext cx="387350" cy="0"/>
          </a:xfrm>
          <a:custGeom>
            <a:avLst/>
            <a:gdLst/>
            <a:ahLst/>
            <a:cxnLst/>
            <a:rect l="l" t="t" r="r" b="b"/>
            <a:pathLst>
              <a:path w="387350" h="0">
                <a:moveTo>
                  <a:pt x="0" y="0"/>
                </a:moveTo>
                <a:lnTo>
                  <a:pt x="38709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741932" y="5062728"/>
            <a:ext cx="4247515" cy="0"/>
          </a:xfrm>
          <a:custGeom>
            <a:avLst/>
            <a:gdLst/>
            <a:ahLst/>
            <a:cxnLst/>
            <a:rect l="l" t="t" r="r" b="b"/>
            <a:pathLst>
              <a:path w="4247515" h="0">
                <a:moveTo>
                  <a:pt x="0" y="0"/>
                </a:moveTo>
                <a:lnTo>
                  <a:pt x="424738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502907" y="4898135"/>
            <a:ext cx="387350" cy="0"/>
          </a:xfrm>
          <a:custGeom>
            <a:avLst/>
            <a:gdLst/>
            <a:ahLst/>
            <a:cxnLst/>
            <a:rect l="l" t="t" r="r" b="b"/>
            <a:pathLst>
              <a:path w="387350" h="0">
                <a:moveTo>
                  <a:pt x="0" y="0"/>
                </a:moveTo>
                <a:lnTo>
                  <a:pt x="38709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741932" y="4898135"/>
            <a:ext cx="4247515" cy="0"/>
          </a:xfrm>
          <a:custGeom>
            <a:avLst/>
            <a:gdLst/>
            <a:ahLst/>
            <a:cxnLst/>
            <a:rect l="l" t="t" r="r" b="b"/>
            <a:pathLst>
              <a:path w="4247515" h="0">
                <a:moveTo>
                  <a:pt x="0" y="0"/>
                </a:moveTo>
                <a:lnTo>
                  <a:pt x="424738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6502907" y="4735067"/>
            <a:ext cx="387350" cy="0"/>
          </a:xfrm>
          <a:custGeom>
            <a:avLst/>
            <a:gdLst/>
            <a:ahLst/>
            <a:cxnLst/>
            <a:rect l="l" t="t" r="r" b="b"/>
            <a:pathLst>
              <a:path w="387350" h="0">
                <a:moveTo>
                  <a:pt x="0" y="0"/>
                </a:moveTo>
                <a:lnTo>
                  <a:pt x="38709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741932" y="4735067"/>
            <a:ext cx="4247515" cy="0"/>
          </a:xfrm>
          <a:custGeom>
            <a:avLst/>
            <a:gdLst/>
            <a:ahLst/>
            <a:cxnLst/>
            <a:rect l="l" t="t" r="r" b="b"/>
            <a:pathLst>
              <a:path w="4247515" h="0">
                <a:moveTo>
                  <a:pt x="0" y="0"/>
                </a:moveTo>
                <a:lnTo>
                  <a:pt x="424738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741932" y="4572000"/>
            <a:ext cx="5148580" cy="0"/>
          </a:xfrm>
          <a:custGeom>
            <a:avLst/>
            <a:gdLst/>
            <a:ahLst/>
            <a:cxnLst/>
            <a:rect l="l" t="t" r="r" b="b"/>
            <a:pathLst>
              <a:path w="5148580" h="0">
                <a:moveTo>
                  <a:pt x="0" y="0"/>
                </a:moveTo>
                <a:lnTo>
                  <a:pt x="514807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741932" y="4407408"/>
            <a:ext cx="5148580" cy="0"/>
          </a:xfrm>
          <a:custGeom>
            <a:avLst/>
            <a:gdLst/>
            <a:ahLst/>
            <a:cxnLst/>
            <a:rect l="l" t="t" r="r" b="b"/>
            <a:pathLst>
              <a:path w="5148580" h="0">
                <a:moveTo>
                  <a:pt x="0" y="0"/>
                </a:moveTo>
                <a:lnTo>
                  <a:pt x="514807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741932" y="4244340"/>
            <a:ext cx="5148580" cy="0"/>
          </a:xfrm>
          <a:custGeom>
            <a:avLst/>
            <a:gdLst/>
            <a:ahLst/>
            <a:cxnLst/>
            <a:rect l="l" t="t" r="r" b="b"/>
            <a:pathLst>
              <a:path w="5148580" h="0">
                <a:moveTo>
                  <a:pt x="0" y="0"/>
                </a:moveTo>
                <a:lnTo>
                  <a:pt x="514807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741932" y="4079747"/>
            <a:ext cx="5148580" cy="0"/>
          </a:xfrm>
          <a:custGeom>
            <a:avLst/>
            <a:gdLst/>
            <a:ahLst/>
            <a:cxnLst/>
            <a:rect l="l" t="t" r="r" b="b"/>
            <a:pathLst>
              <a:path w="5148580" h="0">
                <a:moveTo>
                  <a:pt x="0" y="0"/>
                </a:moveTo>
                <a:lnTo>
                  <a:pt x="514807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741932" y="3916679"/>
            <a:ext cx="5148580" cy="0"/>
          </a:xfrm>
          <a:custGeom>
            <a:avLst/>
            <a:gdLst/>
            <a:ahLst/>
            <a:cxnLst/>
            <a:rect l="l" t="t" r="r" b="b"/>
            <a:pathLst>
              <a:path w="5148580" h="0">
                <a:moveTo>
                  <a:pt x="0" y="0"/>
                </a:moveTo>
                <a:lnTo>
                  <a:pt x="514807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741932" y="3753611"/>
            <a:ext cx="5148580" cy="0"/>
          </a:xfrm>
          <a:custGeom>
            <a:avLst/>
            <a:gdLst/>
            <a:ahLst/>
            <a:cxnLst/>
            <a:rect l="l" t="t" r="r" b="b"/>
            <a:pathLst>
              <a:path w="5148580" h="0">
                <a:moveTo>
                  <a:pt x="0" y="0"/>
                </a:moveTo>
                <a:lnTo>
                  <a:pt x="514807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741932" y="3589020"/>
            <a:ext cx="5148580" cy="0"/>
          </a:xfrm>
          <a:custGeom>
            <a:avLst/>
            <a:gdLst/>
            <a:ahLst/>
            <a:cxnLst/>
            <a:rect l="l" t="t" r="r" b="b"/>
            <a:pathLst>
              <a:path w="5148580" h="0">
                <a:moveTo>
                  <a:pt x="0" y="0"/>
                </a:moveTo>
                <a:lnTo>
                  <a:pt x="514807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741932" y="3425952"/>
            <a:ext cx="5148580" cy="0"/>
          </a:xfrm>
          <a:custGeom>
            <a:avLst/>
            <a:gdLst/>
            <a:ahLst/>
            <a:cxnLst/>
            <a:rect l="l" t="t" r="r" b="b"/>
            <a:pathLst>
              <a:path w="5148580" h="0">
                <a:moveTo>
                  <a:pt x="0" y="0"/>
                </a:moveTo>
                <a:lnTo>
                  <a:pt x="514807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741932" y="3262884"/>
            <a:ext cx="5148580" cy="0"/>
          </a:xfrm>
          <a:custGeom>
            <a:avLst/>
            <a:gdLst/>
            <a:ahLst/>
            <a:cxnLst/>
            <a:rect l="l" t="t" r="r" b="b"/>
            <a:pathLst>
              <a:path w="5148580" h="0">
                <a:moveTo>
                  <a:pt x="0" y="0"/>
                </a:moveTo>
                <a:lnTo>
                  <a:pt x="514807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741932" y="3098292"/>
            <a:ext cx="5148580" cy="0"/>
          </a:xfrm>
          <a:custGeom>
            <a:avLst/>
            <a:gdLst/>
            <a:ahLst/>
            <a:cxnLst/>
            <a:rect l="l" t="t" r="r" b="b"/>
            <a:pathLst>
              <a:path w="5148580" h="0">
                <a:moveTo>
                  <a:pt x="0" y="0"/>
                </a:moveTo>
                <a:lnTo>
                  <a:pt x="514807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741932" y="2935223"/>
            <a:ext cx="5148580" cy="0"/>
          </a:xfrm>
          <a:custGeom>
            <a:avLst/>
            <a:gdLst/>
            <a:ahLst/>
            <a:cxnLst/>
            <a:rect l="l" t="t" r="r" b="b"/>
            <a:pathLst>
              <a:path w="5148580" h="0">
                <a:moveTo>
                  <a:pt x="0" y="0"/>
                </a:moveTo>
                <a:lnTo>
                  <a:pt x="514807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415284" y="5881115"/>
            <a:ext cx="513715" cy="490855"/>
          </a:xfrm>
          <a:custGeom>
            <a:avLst/>
            <a:gdLst/>
            <a:ahLst/>
            <a:cxnLst/>
            <a:rect l="l" t="t" r="r" b="b"/>
            <a:pathLst>
              <a:path w="513714" h="490854">
                <a:moveTo>
                  <a:pt x="513588" y="0"/>
                </a:moveTo>
                <a:lnTo>
                  <a:pt x="0" y="0"/>
                </a:lnTo>
                <a:lnTo>
                  <a:pt x="0" y="490728"/>
                </a:lnTo>
                <a:lnTo>
                  <a:pt x="513588" y="490728"/>
                </a:lnTo>
                <a:lnTo>
                  <a:pt x="513588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701540" y="5225796"/>
            <a:ext cx="515620" cy="1146175"/>
          </a:xfrm>
          <a:custGeom>
            <a:avLst/>
            <a:gdLst/>
            <a:ahLst/>
            <a:cxnLst/>
            <a:rect l="l" t="t" r="r" b="b"/>
            <a:pathLst>
              <a:path w="515620" h="1146175">
                <a:moveTo>
                  <a:pt x="515112" y="0"/>
                </a:moveTo>
                <a:lnTo>
                  <a:pt x="0" y="0"/>
                </a:lnTo>
                <a:lnTo>
                  <a:pt x="0" y="1146048"/>
                </a:lnTo>
                <a:lnTo>
                  <a:pt x="515112" y="1146048"/>
                </a:lnTo>
                <a:lnTo>
                  <a:pt x="515112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5989320" y="4572000"/>
            <a:ext cx="513715" cy="1800225"/>
          </a:xfrm>
          <a:custGeom>
            <a:avLst/>
            <a:gdLst/>
            <a:ahLst/>
            <a:cxnLst/>
            <a:rect l="l" t="t" r="r" b="b"/>
            <a:pathLst>
              <a:path w="513715" h="1800225">
                <a:moveTo>
                  <a:pt x="513587" y="0"/>
                </a:moveTo>
                <a:lnTo>
                  <a:pt x="0" y="0"/>
                </a:lnTo>
                <a:lnTo>
                  <a:pt x="0" y="1799844"/>
                </a:lnTo>
                <a:lnTo>
                  <a:pt x="513587" y="1799844"/>
                </a:lnTo>
                <a:lnTo>
                  <a:pt x="513587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741932" y="2935223"/>
            <a:ext cx="0" cy="3436620"/>
          </a:xfrm>
          <a:custGeom>
            <a:avLst/>
            <a:gdLst/>
            <a:ahLst/>
            <a:cxnLst/>
            <a:rect l="l" t="t" r="r" b="b"/>
            <a:pathLst>
              <a:path w="0" h="3436620">
                <a:moveTo>
                  <a:pt x="0" y="3436620"/>
                </a:moveTo>
                <a:lnTo>
                  <a:pt x="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700783" y="637184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700783" y="620725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700783" y="604418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700783" y="5881115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1700783" y="571652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700783" y="5553455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700783" y="538886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700783" y="5225796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700783" y="5062728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700783" y="4898135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700783" y="4735067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1700783" y="457200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1700783" y="4407408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1700783" y="424434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1700783" y="4079747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1700783" y="3916679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1700783" y="3753611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1700783" y="358902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1700783" y="342595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1700783" y="326288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1700783" y="309829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1700783" y="293522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1741932" y="6371844"/>
            <a:ext cx="5148580" cy="0"/>
          </a:xfrm>
          <a:custGeom>
            <a:avLst/>
            <a:gdLst/>
            <a:ahLst/>
            <a:cxnLst/>
            <a:rect l="l" t="t" r="r" b="b"/>
            <a:pathLst>
              <a:path w="5148580" h="0">
                <a:moveTo>
                  <a:pt x="0" y="0"/>
                </a:moveTo>
                <a:lnTo>
                  <a:pt x="514807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1741932" y="6371844"/>
            <a:ext cx="0" cy="40005"/>
          </a:xfrm>
          <a:custGeom>
            <a:avLst/>
            <a:gdLst/>
            <a:ahLst/>
            <a:cxnLst/>
            <a:rect l="l" t="t" r="r" b="b"/>
            <a:pathLst>
              <a:path w="0" h="40004">
                <a:moveTo>
                  <a:pt x="0" y="0"/>
                </a:moveTo>
                <a:lnTo>
                  <a:pt x="0" y="39623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3028188" y="6371844"/>
            <a:ext cx="0" cy="40005"/>
          </a:xfrm>
          <a:custGeom>
            <a:avLst/>
            <a:gdLst/>
            <a:ahLst/>
            <a:cxnLst/>
            <a:rect l="l" t="t" r="r" b="b"/>
            <a:pathLst>
              <a:path w="0" h="40004">
                <a:moveTo>
                  <a:pt x="0" y="0"/>
                </a:moveTo>
                <a:lnTo>
                  <a:pt x="0" y="39623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4315967" y="6371844"/>
            <a:ext cx="0" cy="40005"/>
          </a:xfrm>
          <a:custGeom>
            <a:avLst/>
            <a:gdLst/>
            <a:ahLst/>
            <a:cxnLst/>
            <a:rect l="l" t="t" r="r" b="b"/>
            <a:pathLst>
              <a:path w="0" h="40004">
                <a:moveTo>
                  <a:pt x="0" y="0"/>
                </a:moveTo>
                <a:lnTo>
                  <a:pt x="0" y="39623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5602223" y="6371844"/>
            <a:ext cx="0" cy="40005"/>
          </a:xfrm>
          <a:custGeom>
            <a:avLst/>
            <a:gdLst/>
            <a:ahLst/>
            <a:cxnLst/>
            <a:rect l="l" t="t" r="r" b="b"/>
            <a:pathLst>
              <a:path w="0" h="40004">
                <a:moveTo>
                  <a:pt x="0" y="0"/>
                </a:moveTo>
                <a:lnTo>
                  <a:pt x="0" y="39623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6890004" y="6371844"/>
            <a:ext cx="0" cy="40005"/>
          </a:xfrm>
          <a:custGeom>
            <a:avLst/>
            <a:gdLst/>
            <a:ahLst/>
            <a:cxnLst/>
            <a:rect l="l" t="t" r="r" b="b"/>
            <a:pathLst>
              <a:path w="0" h="40004">
                <a:moveTo>
                  <a:pt x="0" y="0"/>
                </a:moveTo>
                <a:lnTo>
                  <a:pt x="0" y="39623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 txBox="1"/>
          <p:nvPr/>
        </p:nvSpPr>
        <p:spPr>
          <a:xfrm>
            <a:off x="1495044" y="2820060"/>
            <a:ext cx="141605" cy="3626485"/>
          </a:xfrm>
          <a:prstGeom prst="rect">
            <a:avLst/>
          </a:prstGeom>
        </p:spPr>
        <p:txBody>
          <a:bodyPr wrap="square" lIns="0" tIns="24130" rIns="0" bIns="0" rtlCol="0" vert="horz">
            <a:spAutoFit/>
          </a:bodyPr>
          <a:lstStyle/>
          <a:p>
            <a:pPr algn="ctr" marR="5715">
              <a:lnSpc>
                <a:spcPct val="100000"/>
              </a:lnSpc>
              <a:spcBef>
                <a:spcPts val="190"/>
              </a:spcBef>
            </a:pPr>
            <a:r>
              <a:rPr dirty="0" sz="1000" spc="-60">
                <a:latin typeface="Arial"/>
                <a:cs typeface="Arial"/>
              </a:rPr>
              <a:t>21</a:t>
            </a:r>
            <a:endParaRPr sz="1000">
              <a:latin typeface="Arial"/>
              <a:cs typeface="Arial"/>
            </a:endParaRPr>
          </a:p>
          <a:p>
            <a:pPr algn="ctr" marR="5715">
              <a:lnSpc>
                <a:spcPct val="100000"/>
              </a:lnSpc>
              <a:spcBef>
                <a:spcPts val="85"/>
              </a:spcBef>
            </a:pPr>
            <a:r>
              <a:rPr dirty="0" sz="1000" spc="-60">
                <a:latin typeface="Arial"/>
                <a:cs typeface="Arial"/>
              </a:rPr>
              <a:t>20</a:t>
            </a:r>
            <a:endParaRPr sz="1000">
              <a:latin typeface="Arial"/>
              <a:cs typeface="Arial"/>
            </a:endParaRPr>
          </a:p>
          <a:p>
            <a:pPr algn="ctr" marR="5715">
              <a:lnSpc>
                <a:spcPct val="100000"/>
              </a:lnSpc>
              <a:spcBef>
                <a:spcPts val="90"/>
              </a:spcBef>
            </a:pPr>
            <a:r>
              <a:rPr dirty="0" sz="1000" spc="-60">
                <a:latin typeface="Arial"/>
                <a:cs typeface="Arial"/>
              </a:rPr>
              <a:t>19</a:t>
            </a:r>
            <a:endParaRPr sz="1000">
              <a:latin typeface="Arial"/>
              <a:cs typeface="Arial"/>
            </a:endParaRPr>
          </a:p>
          <a:p>
            <a:pPr algn="ctr" marR="5715">
              <a:lnSpc>
                <a:spcPct val="100000"/>
              </a:lnSpc>
              <a:spcBef>
                <a:spcPts val="90"/>
              </a:spcBef>
            </a:pPr>
            <a:r>
              <a:rPr dirty="0" sz="1000" spc="-60">
                <a:latin typeface="Arial"/>
                <a:cs typeface="Arial"/>
              </a:rPr>
              <a:t>18</a:t>
            </a:r>
            <a:endParaRPr sz="1000">
              <a:latin typeface="Arial"/>
              <a:cs typeface="Arial"/>
            </a:endParaRPr>
          </a:p>
          <a:p>
            <a:pPr algn="ctr" marR="5715">
              <a:lnSpc>
                <a:spcPct val="100000"/>
              </a:lnSpc>
              <a:spcBef>
                <a:spcPts val="90"/>
              </a:spcBef>
            </a:pPr>
            <a:r>
              <a:rPr dirty="0" sz="1000" spc="-60">
                <a:latin typeface="Arial"/>
                <a:cs typeface="Arial"/>
              </a:rPr>
              <a:t>17</a:t>
            </a:r>
            <a:endParaRPr sz="1000">
              <a:latin typeface="Arial"/>
              <a:cs typeface="Arial"/>
            </a:endParaRPr>
          </a:p>
          <a:p>
            <a:pPr algn="ctr" marR="5715">
              <a:lnSpc>
                <a:spcPct val="100000"/>
              </a:lnSpc>
              <a:spcBef>
                <a:spcPts val="85"/>
              </a:spcBef>
            </a:pPr>
            <a:r>
              <a:rPr dirty="0" sz="1000" spc="-60">
                <a:latin typeface="Arial"/>
                <a:cs typeface="Arial"/>
              </a:rPr>
              <a:t>16</a:t>
            </a:r>
            <a:endParaRPr sz="1000">
              <a:latin typeface="Arial"/>
              <a:cs typeface="Arial"/>
            </a:endParaRPr>
          </a:p>
          <a:p>
            <a:pPr algn="ctr" marR="5715">
              <a:lnSpc>
                <a:spcPct val="100000"/>
              </a:lnSpc>
              <a:spcBef>
                <a:spcPts val="90"/>
              </a:spcBef>
            </a:pPr>
            <a:r>
              <a:rPr dirty="0" sz="1000" spc="-60">
                <a:latin typeface="Arial"/>
                <a:cs typeface="Arial"/>
              </a:rPr>
              <a:t>15</a:t>
            </a:r>
            <a:endParaRPr sz="1000">
              <a:latin typeface="Arial"/>
              <a:cs typeface="Arial"/>
            </a:endParaRPr>
          </a:p>
          <a:p>
            <a:pPr algn="ctr" marR="5715">
              <a:lnSpc>
                <a:spcPct val="100000"/>
              </a:lnSpc>
              <a:spcBef>
                <a:spcPts val="90"/>
              </a:spcBef>
            </a:pPr>
            <a:r>
              <a:rPr dirty="0" sz="1000" spc="-60">
                <a:latin typeface="Arial"/>
                <a:cs typeface="Arial"/>
              </a:rPr>
              <a:t>14</a:t>
            </a:r>
            <a:endParaRPr sz="1000">
              <a:latin typeface="Arial"/>
              <a:cs typeface="Arial"/>
            </a:endParaRPr>
          </a:p>
          <a:p>
            <a:pPr algn="ctr" marR="5715">
              <a:lnSpc>
                <a:spcPct val="100000"/>
              </a:lnSpc>
              <a:spcBef>
                <a:spcPts val="90"/>
              </a:spcBef>
            </a:pPr>
            <a:r>
              <a:rPr dirty="0" sz="1000" spc="-60">
                <a:latin typeface="Arial"/>
                <a:cs typeface="Arial"/>
              </a:rPr>
              <a:t>13</a:t>
            </a:r>
            <a:endParaRPr sz="1000">
              <a:latin typeface="Arial"/>
              <a:cs typeface="Arial"/>
            </a:endParaRPr>
          </a:p>
          <a:p>
            <a:pPr algn="ctr" marR="5715">
              <a:lnSpc>
                <a:spcPct val="100000"/>
              </a:lnSpc>
              <a:spcBef>
                <a:spcPts val="85"/>
              </a:spcBef>
            </a:pPr>
            <a:r>
              <a:rPr dirty="0" sz="1000" spc="-60">
                <a:latin typeface="Arial"/>
                <a:cs typeface="Arial"/>
              </a:rPr>
              <a:t>12</a:t>
            </a:r>
            <a:endParaRPr sz="1000">
              <a:latin typeface="Arial"/>
              <a:cs typeface="Arial"/>
            </a:endParaRPr>
          </a:p>
          <a:p>
            <a:pPr algn="ctr" marR="5715">
              <a:lnSpc>
                <a:spcPct val="100000"/>
              </a:lnSpc>
              <a:spcBef>
                <a:spcPts val="90"/>
              </a:spcBef>
            </a:pPr>
            <a:r>
              <a:rPr dirty="0" sz="1000" spc="-60">
                <a:latin typeface="Arial"/>
                <a:cs typeface="Arial"/>
              </a:rPr>
              <a:t>11</a:t>
            </a:r>
            <a:endParaRPr sz="1000">
              <a:latin typeface="Arial"/>
              <a:cs typeface="Arial"/>
            </a:endParaRPr>
          </a:p>
          <a:p>
            <a:pPr algn="ctr" marR="5715">
              <a:lnSpc>
                <a:spcPct val="100000"/>
              </a:lnSpc>
              <a:spcBef>
                <a:spcPts val="90"/>
              </a:spcBef>
            </a:pPr>
            <a:r>
              <a:rPr dirty="0" sz="1000" spc="-60">
                <a:latin typeface="Arial"/>
                <a:cs typeface="Arial"/>
              </a:rPr>
              <a:t>10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ct val="100000"/>
              </a:lnSpc>
              <a:spcBef>
                <a:spcPts val="90"/>
              </a:spcBef>
            </a:pPr>
            <a:r>
              <a:rPr dirty="0" sz="1000" spc="-55">
                <a:latin typeface="Arial"/>
                <a:cs typeface="Arial"/>
              </a:rPr>
              <a:t>9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ct val="100000"/>
              </a:lnSpc>
              <a:spcBef>
                <a:spcPts val="90"/>
              </a:spcBef>
            </a:pPr>
            <a:r>
              <a:rPr dirty="0" sz="1000" spc="-55"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ct val="100000"/>
              </a:lnSpc>
              <a:spcBef>
                <a:spcPts val="85"/>
              </a:spcBef>
            </a:pPr>
            <a:r>
              <a:rPr dirty="0" sz="1000" spc="-55"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ct val="100000"/>
              </a:lnSpc>
              <a:spcBef>
                <a:spcPts val="90"/>
              </a:spcBef>
            </a:pPr>
            <a:r>
              <a:rPr dirty="0" sz="1000" spc="-55"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ct val="100000"/>
              </a:lnSpc>
              <a:spcBef>
                <a:spcPts val="90"/>
              </a:spcBef>
            </a:pPr>
            <a:r>
              <a:rPr dirty="0" sz="1000" spc="-55"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ct val="100000"/>
              </a:lnSpc>
              <a:spcBef>
                <a:spcPts val="90"/>
              </a:spcBef>
            </a:pPr>
            <a:r>
              <a:rPr dirty="0" sz="1000" spc="-55"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ct val="100000"/>
              </a:lnSpc>
              <a:spcBef>
                <a:spcPts val="85"/>
              </a:spcBef>
            </a:pPr>
            <a:r>
              <a:rPr dirty="0" sz="1000" spc="-55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ct val="100000"/>
              </a:lnSpc>
              <a:spcBef>
                <a:spcPts val="90"/>
              </a:spcBef>
            </a:pPr>
            <a:r>
              <a:rPr dirty="0" sz="1000" spc="-55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ct val="100000"/>
              </a:lnSpc>
              <a:spcBef>
                <a:spcPts val="90"/>
              </a:spcBef>
            </a:pPr>
            <a:r>
              <a:rPr dirty="0" sz="1000" spc="-55"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ct val="100000"/>
              </a:lnSpc>
              <a:spcBef>
                <a:spcPts val="90"/>
              </a:spcBef>
            </a:pPr>
            <a:r>
              <a:rPr dirty="0" sz="1000" spc="-55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1130604" y="6362205"/>
            <a:ext cx="5507990" cy="518795"/>
          </a:xfrm>
          <a:prstGeom prst="rect">
            <a:avLst/>
          </a:prstGeom>
        </p:spPr>
        <p:txBody>
          <a:bodyPr wrap="square" lIns="0" tIns="83820" rIns="0" bIns="0" rtlCol="0" vert="horz">
            <a:spAutoFit/>
          </a:bodyPr>
          <a:lstStyle/>
          <a:p>
            <a:pPr marL="803275">
              <a:lnSpc>
                <a:spcPct val="100000"/>
              </a:lnSpc>
              <a:spcBef>
                <a:spcPts val="660"/>
              </a:spcBef>
              <a:tabLst>
                <a:tab pos="2027555" algn="l"/>
                <a:tab pos="3387725" algn="l"/>
                <a:tab pos="4737100" algn="l"/>
              </a:tabLst>
            </a:pPr>
            <a:r>
              <a:rPr dirty="0" sz="1000" spc="-45">
                <a:latin typeface="Arial"/>
                <a:cs typeface="Arial"/>
              </a:rPr>
              <a:t>Strongly </a:t>
            </a:r>
            <a:r>
              <a:rPr dirty="0" sz="1000" spc="-65">
                <a:latin typeface="Arial"/>
                <a:cs typeface="Arial"/>
              </a:rPr>
              <a:t>Disagree	</a:t>
            </a:r>
            <a:r>
              <a:rPr dirty="0" sz="1000" spc="-55">
                <a:latin typeface="Arial"/>
                <a:cs typeface="Arial"/>
              </a:rPr>
              <a:t>Somewhat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Disagree	</a:t>
            </a:r>
            <a:r>
              <a:rPr dirty="0" sz="1000" spc="-55">
                <a:latin typeface="Arial"/>
                <a:cs typeface="Arial"/>
              </a:rPr>
              <a:t>Somewhat</a:t>
            </a:r>
            <a:r>
              <a:rPr dirty="0" sz="1000" spc="-50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Agree	</a:t>
            </a:r>
            <a:r>
              <a:rPr dirty="0" sz="1000" spc="-45">
                <a:latin typeface="Arial"/>
                <a:cs typeface="Arial"/>
              </a:rPr>
              <a:t>Strongly</a:t>
            </a:r>
            <a:r>
              <a:rPr dirty="0" sz="1000" spc="-90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Agree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dirty="0" sz="1200" spc="-5">
                <a:latin typeface="Times New Roman"/>
                <a:cs typeface="Times New Roman"/>
              </a:rPr>
              <a:t>Three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participants </a:t>
            </a:r>
            <a:r>
              <a:rPr dirty="0" sz="1200">
                <a:latin typeface="Times New Roman"/>
                <a:cs typeface="Times New Roman"/>
              </a:rPr>
              <a:t>do not </a:t>
            </a:r>
            <a:r>
              <a:rPr dirty="0" sz="1200" spc="-5">
                <a:latin typeface="Times New Roman"/>
                <a:cs typeface="Times New Roman"/>
              </a:rPr>
              <a:t>plan </a:t>
            </a:r>
            <a:r>
              <a:rPr dirty="0" sz="1200">
                <a:latin typeface="Times New Roman"/>
                <a:cs typeface="Times New Roman"/>
              </a:rPr>
              <a:t>on </a:t>
            </a:r>
            <a:r>
              <a:rPr dirty="0" sz="1200" spc="-5">
                <a:latin typeface="Times New Roman"/>
                <a:cs typeface="Times New Roman"/>
              </a:rPr>
              <a:t>going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college. </a:t>
            </a:r>
            <a:r>
              <a:rPr dirty="0" sz="1200">
                <a:latin typeface="Times New Roman"/>
                <a:cs typeface="Times New Roman"/>
              </a:rPr>
              <a:t>Since these students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1314957" y="3564346"/>
            <a:ext cx="152400" cy="218249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z="1000" spc="-55" b="1">
                <a:latin typeface="Trebuchet MS"/>
                <a:cs typeface="Trebuchet MS"/>
              </a:rPr>
              <a:t>Number </a:t>
            </a:r>
            <a:r>
              <a:rPr dirty="0" sz="1000" spc="-45" b="1">
                <a:latin typeface="Trebuchet MS"/>
                <a:cs typeface="Trebuchet MS"/>
              </a:rPr>
              <a:t>of </a:t>
            </a:r>
            <a:r>
              <a:rPr dirty="0" sz="1000" spc="-60" b="1">
                <a:latin typeface="Trebuchet MS"/>
                <a:cs typeface="Trebuchet MS"/>
              </a:rPr>
              <a:t>Participants Selecting</a:t>
            </a:r>
            <a:r>
              <a:rPr dirty="0" sz="1000" spc="-145" b="1">
                <a:latin typeface="Trebuchet MS"/>
                <a:cs typeface="Trebuchet MS"/>
              </a:rPr>
              <a:t> </a:t>
            </a:r>
            <a:r>
              <a:rPr dirty="0" sz="1000" spc="-55" b="1">
                <a:latin typeface="Trebuchet MS"/>
                <a:cs typeface="Trebuchet MS"/>
              </a:rPr>
              <a:t>Answer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1143000" y="2793492"/>
            <a:ext cx="5885815" cy="3896995"/>
          </a:xfrm>
          <a:custGeom>
            <a:avLst/>
            <a:gdLst/>
            <a:ahLst/>
            <a:cxnLst/>
            <a:rect l="l" t="t" r="r" b="b"/>
            <a:pathLst>
              <a:path w="5885815" h="3896995">
                <a:moveTo>
                  <a:pt x="0" y="3896867"/>
                </a:moveTo>
                <a:lnTo>
                  <a:pt x="5885688" y="3896867"/>
                </a:lnTo>
                <a:lnTo>
                  <a:pt x="5885688" y="0"/>
                </a:lnTo>
                <a:lnTo>
                  <a:pt x="0" y="0"/>
                </a:lnTo>
                <a:lnTo>
                  <a:pt x="0" y="3896867"/>
                </a:lnTo>
                <a:close/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5178933"/>
            <a:ext cx="5925185" cy="30143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Question </a:t>
            </a:r>
            <a:r>
              <a:rPr dirty="0" sz="1200">
                <a:latin typeface="Times New Roman"/>
                <a:cs typeface="Times New Roman"/>
              </a:rPr>
              <a:t>22 </a:t>
            </a:r>
            <a:r>
              <a:rPr dirty="0" sz="1200" spc="-5">
                <a:latin typeface="Times New Roman"/>
                <a:cs typeface="Times New Roman"/>
              </a:rPr>
              <a:t>(Figure </a:t>
            </a:r>
            <a:r>
              <a:rPr dirty="0" sz="1200">
                <a:latin typeface="Times New Roman"/>
                <a:cs typeface="Times New Roman"/>
              </a:rPr>
              <a:t>4.21)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very </a:t>
            </a:r>
            <a:r>
              <a:rPr dirty="0" sz="1200" spc="-5">
                <a:latin typeface="Times New Roman"/>
                <a:cs typeface="Times New Roman"/>
              </a:rPr>
              <a:t>similar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Question </a:t>
            </a:r>
            <a:r>
              <a:rPr dirty="0" sz="1200">
                <a:latin typeface="Times New Roman"/>
                <a:cs typeface="Times New Roman"/>
              </a:rPr>
              <a:t>17 </a:t>
            </a:r>
            <a:r>
              <a:rPr dirty="0" sz="1200" spc="-5">
                <a:latin typeface="Times New Roman"/>
                <a:cs typeface="Times New Roman"/>
              </a:rPr>
              <a:t>(Figure </a:t>
            </a:r>
            <a:r>
              <a:rPr dirty="0" sz="1200">
                <a:latin typeface="Times New Roman"/>
                <a:cs typeface="Times New Roman"/>
              </a:rPr>
              <a:t>4.16). This </a:t>
            </a:r>
            <a:r>
              <a:rPr dirty="0" sz="1200" spc="-5">
                <a:latin typeface="Times New Roman"/>
                <a:cs typeface="Times New Roman"/>
              </a:rPr>
              <a:t>question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was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restated </a:t>
            </a:r>
            <a:r>
              <a:rPr dirty="0" sz="1200">
                <a:latin typeface="Times New Roman"/>
                <a:cs typeface="Times New Roman"/>
              </a:rPr>
              <a:t>to determine if </a:t>
            </a:r>
            <a:r>
              <a:rPr dirty="0" sz="1200" spc="-5">
                <a:latin typeface="Times New Roman"/>
                <a:cs typeface="Times New Roman"/>
              </a:rPr>
              <a:t>participants were </a:t>
            </a:r>
            <a:r>
              <a:rPr dirty="0" sz="1200">
                <a:latin typeface="Times New Roman"/>
                <a:cs typeface="Times New Roman"/>
              </a:rPr>
              <a:t>thoughtfully </a:t>
            </a:r>
            <a:r>
              <a:rPr dirty="0" sz="1200" spc="-5">
                <a:latin typeface="Times New Roman"/>
                <a:cs typeface="Times New Roman"/>
              </a:rPr>
              <a:t>reading and </a:t>
            </a:r>
            <a:r>
              <a:rPr dirty="0" sz="1200">
                <a:latin typeface="Times New Roman"/>
                <a:cs typeface="Times New Roman"/>
              </a:rPr>
              <a:t>answering the questions.  </a:t>
            </a:r>
            <a:r>
              <a:rPr dirty="0" sz="1200" spc="-5">
                <a:latin typeface="Times New Roman"/>
                <a:cs typeface="Times New Roman"/>
              </a:rPr>
              <a:t>Although </a:t>
            </a:r>
            <a:r>
              <a:rPr dirty="0" sz="1200">
                <a:latin typeface="Times New Roman"/>
                <a:cs typeface="Times New Roman"/>
              </a:rPr>
              <a:t>there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some </a:t>
            </a:r>
            <a:r>
              <a:rPr dirty="0" sz="1200" spc="-5">
                <a:latin typeface="Times New Roman"/>
                <a:cs typeface="Times New Roman"/>
              </a:rPr>
              <a:t>variation </a:t>
            </a:r>
            <a:r>
              <a:rPr dirty="0" sz="1200">
                <a:latin typeface="Times New Roman"/>
                <a:cs typeface="Times New Roman"/>
              </a:rPr>
              <a:t>in the </a:t>
            </a:r>
            <a:r>
              <a:rPr dirty="0" sz="1200" spc="-5">
                <a:latin typeface="Times New Roman"/>
                <a:cs typeface="Times New Roman"/>
              </a:rPr>
              <a:t>answers,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overall results are </a:t>
            </a:r>
            <a:r>
              <a:rPr dirty="0" sz="1200">
                <a:latin typeface="Times New Roman"/>
                <a:cs typeface="Times New Roman"/>
              </a:rPr>
              <a:t>similar, </a:t>
            </a:r>
            <a:r>
              <a:rPr dirty="0" sz="1200" spc="-5">
                <a:latin typeface="Times New Roman"/>
                <a:cs typeface="Times New Roman"/>
              </a:rPr>
              <a:t>and show </a:t>
            </a:r>
            <a:r>
              <a:rPr dirty="0" sz="1200">
                <a:latin typeface="Times New Roman"/>
                <a:cs typeface="Times New Roman"/>
              </a:rPr>
              <a:t>that the  students </a:t>
            </a:r>
            <a:r>
              <a:rPr dirty="0" sz="1200" spc="-5">
                <a:latin typeface="Times New Roman"/>
                <a:cs typeface="Times New Roman"/>
              </a:rPr>
              <a:t>involved </a:t>
            </a:r>
            <a:r>
              <a:rPr dirty="0" sz="1200">
                <a:latin typeface="Times New Roman"/>
                <a:cs typeface="Times New Roman"/>
              </a:rPr>
              <a:t>in this </a:t>
            </a:r>
            <a:r>
              <a:rPr dirty="0" sz="1200" spc="-5">
                <a:latin typeface="Times New Roman"/>
                <a:cs typeface="Times New Roman"/>
              </a:rPr>
              <a:t>research </a:t>
            </a:r>
            <a:r>
              <a:rPr dirty="0" sz="1200">
                <a:latin typeface="Times New Roman"/>
                <a:cs typeface="Times New Roman"/>
              </a:rPr>
              <a:t>were </a:t>
            </a:r>
            <a:r>
              <a:rPr dirty="0" sz="1200" spc="-5">
                <a:latin typeface="Times New Roman"/>
                <a:cs typeface="Times New Roman"/>
              </a:rPr>
              <a:t>consistent </a:t>
            </a:r>
            <a:r>
              <a:rPr dirty="0" sz="1200">
                <a:latin typeface="Times New Roman"/>
                <a:cs typeface="Times New Roman"/>
              </a:rPr>
              <a:t>in their thinking throughout the </a:t>
            </a:r>
            <a:r>
              <a:rPr dirty="0" sz="1200" spc="-5">
                <a:latin typeface="Times New Roman"/>
                <a:cs typeface="Times New Roman"/>
              </a:rPr>
              <a:t>data collection  process. </a:t>
            </a:r>
            <a:r>
              <a:rPr dirty="0" sz="1200">
                <a:latin typeface="Times New Roman"/>
                <a:cs typeface="Times New Roman"/>
              </a:rPr>
              <a:t>Comparing Questions 17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22, 8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7 </a:t>
            </a:r>
            <a:r>
              <a:rPr dirty="0" sz="1200" spc="-5">
                <a:latin typeface="Times New Roman"/>
                <a:cs typeface="Times New Roman"/>
              </a:rPr>
              <a:t>participants chose </a:t>
            </a:r>
            <a:r>
              <a:rPr dirty="0" sz="1200">
                <a:latin typeface="Times New Roman"/>
                <a:cs typeface="Times New Roman"/>
              </a:rPr>
              <a:t>Strongly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Disagree</a:t>
            </a:r>
            <a:endParaRPr sz="1200">
              <a:latin typeface="Times New Roman"/>
              <a:cs typeface="Times New Roman"/>
            </a:endParaRPr>
          </a:p>
          <a:p>
            <a:pPr marL="12700" marR="29972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respectively, </a:t>
            </a:r>
            <a:r>
              <a:rPr dirty="0" sz="1200">
                <a:latin typeface="Times New Roman"/>
                <a:cs typeface="Times New Roman"/>
              </a:rPr>
              <a:t>6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9 </a:t>
            </a:r>
            <a:r>
              <a:rPr dirty="0" sz="1200" spc="-5">
                <a:latin typeface="Times New Roman"/>
                <a:cs typeface="Times New Roman"/>
              </a:rPr>
              <a:t>participants chose Somewhat Disagree respectively, 5 and 5 chose  Somewhat Agree respectively, and </a:t>
            </a:r>
            <a:r>
              <a:rPr dirty="0" sz="1200">
                <a:latin typeface="Times New Roman"/>
                <a:cs typeface="Times New Roman"/>
              </a:rPr>
              <a:t>2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0 </a:t>
            </a:r>
            <a:r>
              <a:rPr dirty="0" sz="1200" spc="-5">
                <a:latin typeface="Times New Roman"/>
                <a:cs typeface="Times New Roman"/>
              </a:rPr>
              <a:t>chose </a:t>
            </a:r>
            <a:r>
              <a:rPr dirty="0" sz="1200">
                <a:latin typeface="Times New Roman"/>
                <a:cs typeface="Times New Roman"/>
              </a:rPr>
              <a:t>Strongly </a:t>
            </a:r>
            <a:r>
              <a:rPr dirty="0" sz="1200" spc="-5">
                <a:latin typeface="Times New Roman"/>
                <a:cs typeface="Times New Roman"/>
              </a:rPr>
              <a:t>Agree respectively.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wording</a:t>
            </a:r>
            <a:endParaRPr sz="1200">
              <a:latin typeface="Times New Roman"/>
              <a:cs typeface="Times New Roman"/>
            </a:endParaRPr>
          </a:p>
          <a:p>
            <a:pPr marL="12700" marR="56515">
              <a:lnSpc>
                <a:spcPts val="2770"/>
              </a:lnSpc>
              <a:spcBef>
                <a:spcPts val="305"/>
              </a:spcBef>
            </a:pPr>
            <a:r>
              <a:rPr dirty="0" sz="1200" spc="-5">
                <a:latin typeface="Times New Roman"/>
                <a:cs typeface="Times New Roman"/>
              </a:rPr>
              <a:t>difference </a:t>
            </a:r>
            <a:r>
              <a:rPr dirty="0" sz="1200">
                <a:latin typeface="Times New Roman"/>
                <a:cs typeface="Times New Roman"/>
              </a:rPr>
              <a:t>in the </a:t>
            </a:r>
            <a:r>
              <a:rPr dirty="0" sz="1200" spc="-5">
                <a:latin typeface="Times New Roman"/>
                <a:cs typeface="Times New Roman"/>
              </a:rPr>
              <a:t>two </a:t>
            </a:r>
            <a:r>
              <a:rPr dirty="0" sz="1200">
                <a:latin typeface="Times New Roman"/>
                <a:cs typeface="Times New Roman"/>
              </a:rPr>
              <a:t>questions (17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22)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whether </a:t>
            </a:r>
            <a:r>
              <a:rPr dirty="0" sz="1200" spc="-5">
                <a:latin typeface="Times New Roman"/>
                <a:cs typeface="Times New Roman"/>
              </a:rPr>
              <a:t>learning </a:t>
            </a:r>
            <a:r>
              <a:rPr dirty="0" sz="1200">
                <a:latin typeface="Times New Roman"/>
                <a:cs typeface="Times New Roman"/>
              </a:rPr>
              <a:t>math </a:t>
            </a:r>
            <a:r>
              <a:rPr dirty="0" sz="1200" spc="-5">
                <a:latin typeface="Times New Roman"/>
                <a:cs typeface="Times New Roman"/>
              </a:rPr>
              <a:t>and science is important as  opposed </a:t>
            </a:r>
            <a:r>
              <a:rPr dirty="0" sz="1200">
                <a:latin typeface="Times New Roman"/>
                <a:cs typeface="Times New Roman"/>
              </a:rPr>
              <a:t>to the </a:t>
            </a:r>
            <a:r>
              <a:rPr dirty="0" sz="1200" spc="-5">
                <a:latin typeface="Times New Roman"/>
                <a:cs typeface="Times New Roman"/>
              </a:rPr>
              <a:t>overall </a:t>
            </a:r>
            <a:r>
              <a:rPr dirty="0" sz="1200">
                <a:latin typeface="Times New Roman"/>
                <a:cs typeface="Times New Roman"/>
              </a:rPr>
              <a:t>importance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math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science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general.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032247" y="4552188"/>
            <a:ext cx="1696720" cy="0"/>
          </a:xfrm>
          <a:custGeom>
            <a:avLst/>
            <a:gdLst/>
            <a:ahLst/>
            <a:cxnLst/>
            <a:rect l="l" t="t" r="r" b="b"/>
            <a:pathLst>
              <a:path w="1696720" h="0">
                <a:moveTo>
                  <a:pt x="0" y="0"/>
                </a:moveTo>
                <a:lnTo>
                  <a:pt x="1696211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729228" y="4552188"/>
            <a:ext cx="782320" cy="0"/>
          </a:xfrm>
          <a:custGeom>
            <a:avLst/>
            <a:gdLst/>
            <a:ahLst/>
            <a:cxnLst/>
            <a:rect l="l" t="t" r="r" b="b"/>
            <a:pathLst>
              <a:path w="782320" h="0">
                <a:moveTo>
                  <a:pt x="0" y="0"/>
                </a:moveTo>
                <a:lnTo>
                  <a:pt x="78181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426207" y="4552188"/>
            <a:ext cx="782320" cy="0"/>
          </a:xfrm>
          <a:custGeom>
            <a:avLst/>
            <a:gdLst/>
            <a:ahLst/>
            <a:cxnLst/>
            <a:rect l="l" t="t" r="r" b="b"/>
            <a:pathLst>
              <a:path w="782319" h="0">
                <a:moveTo>
                  <a:pt x="0" y="0"/>
                </a:moveTo>
                <a:lnTo>
                  <a:pt x="78181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13332" y="4552188"/>
            <a:ext cx="390525" cy="0"/>
          </a:xfrm>
          <a:custGeom>
            <a:avLst/>
            <a:gdLst/>
            <a:ahLst/>
            <a:cxnLst/>
            <a:rect l="l" t="t" r="r" b="b"/>
            <a:pathLst>
              <a:path w="390525" h="0">
                <a:moveTo>
                  <a:pt x="0" y="0"/>
                </a:moveTo>
                <a:lnTo>
                  <a:pt x="39014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032247" y="4401311"/>
            <a:ext cx="1696720" cy="0"/>
          </a:xfrm>
          <a:custGeom>
            <a:avLst/>
            <a:gdLst/>
            <a:ahLst/>
            <a:cxnLst/>
            <a:rect l="l" t="t" r="r" b="b"/>
            <a:pathLst>
              <a:path w="1696720" h="0">
                <a:moveTo>
                  <a:pt x="0" y="0"/>
                </a:moveTo>
                <a:lnTo>
                  <a:pt x="1696211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729228" y="4401311"/>
            <a:ext cx="782320" cy="0"/>
          </a:xfrm>
          <a:custGeom>
            <a:avLst/>
            <a:gdLst/>
            <a:ahLst/>
            <a:cxnLst/>
            <a:rect l="l" t="t" r="r" b="b"/>
            <a:pathLst>
              <a:path w="782320" h="0">
                <a:moveTo>
                  <a:pt x="0" y="0"/>
                </a:moveTo>
                <a:lnTo>
                  <a:pt x="78181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426207" y="4401311"/>
            <a:ext cx="782320" cy="0"/>
          </a:xfrm>
          <a:custGeom>
            <a:avLst/>
            <a:gdLst/>
            <a:ahLst/>
            <a:cxnLst/>
            <a:rect l="l" t="t" r="r" b="b"/>
            <a:pathLst>
              <a:path w="782319" h="0">
                <a:moveTo>
                  <a:pt x="0" y="0"/>
                </a:moveTo>
                <a:lnTo>
                  <a:pt x="78181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513332" y="4401311"/>
            <a:ext cx="390525" cy="0"/>
          </a:xfrm>
          <a:custGeom>
            <a:avLst/>
            <a:gdLst/>
            <a:ahLst/>
            <a:cxnLst/>
            <a:rect l="l" t="t" r="r" b="b"/>
            <a:pathLst>
              <a:path w="390525" h="0">
                <a:moveTo>
                  <a:pt x="0" y="0"/>
                </a:moveTo>
                <a:lnTo>
                  <a:pt x="39014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032247" y="4250435"/>
            <a:ext cx="1696720" cy="0"/>
          </a:xfrm>
          <a:custGeom>
            <a:avLst/>
            <a:gdLst/>
            <a:ahLst/>
            <a:cxnLst/>
            <a:rect l="l" t="t" r="r" b="b"/>
            <a:pathLst>
              <a:path w="1696720" h="0">
                <a:moveTo>
                  <a:pt x="0" y="0"/>
                </a:moveTo>
                <a:lnTo>
                  <a:pt x="1696211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729228" y="4250435"/>
            <a:ext cx="782320" cy="0"/>
          </a:xfrm>
          <a:custGeom>
            <a:avLst/>
            <a:gdLst/>
            <a:ahLst/>
            <a:cxnLst/>
            <a:rect l="l" t="t" r="r" b="b"/>
            <a:pathLst>
              <a:path w="782320" h="0">
                <a:moveTo>
                  <a:pt x="0" y="0"/>
                </a:moveTo>
                <a:lnTo>
                  <a:pt x="78181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426207" y="4250435"/>
            <a:ext cx="782320" cy="0"/>
          </a:xfrm>
          <a:custGeom>
            <a:avLst/>
            <a:gdLst/>
            <a:ahLst/>
            <a:cxnLst/>
            <a:rect l="l" t="t" r="r" b="b"/>
            <a:pathLst>
              <a:path w="782319" h="0">
                <a:moveTo>
                  <a:pt x="0" y="0"/>
                </a:moveTo>
                <a:lnTo>
                  <a:pt x="78181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513332" y="4250435"/>
            <a:ext cx="390525" cy="0"/>
          </a:xfrm>
          <a:custGeom>
            <a:avLst/>
            <a:gdLst/>
            <a:ahLst/>
            <a:cxnLst/>
            <a:rect l="l" t="t" r="r" b="b"/>
            <a:pathLst>
              <a:path w="390525" h="0">
                <a:moveTo>
                  <a:pt x="0" y="0"/>
                </a:moveTo>
                <a:lnTo>
                  <a:pt x="39014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032247" y="4099559"/>
            <a:ext cx="1696720" cy="0"/>
          </a:xfrm>
          <a:custGeom>
            <a:avLst/>
            <a:gdLst/>
            <a:ahLst/>
            <a:cxnLst/>
            <a:rect l="l" t="t" r="r" b="b"/>
            <a:pathLst>
              <a:path w="1696720" h="0">
                <a:moveTo>
                  <a:pt x="0" y="0"/>
                </a:moveTo>
                <a:lnTo>
                  <a:pt x="1696211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729228" y="4099559"/>
            <a:ext cx="782320" cy="0"/>
          </a:xfrm>
          <a:custGeom>
            <a:avLst/>
            <a:gdLst/>
            <a:ahLst/>
            <a:cxnLst/>
            <a:rect l="l" t="t" r="r" b="b"/>
            <a:pathLst>
              <a:path w="782320" h="0">
                <a:moveTo>
                  <a:pt x="0" y="0"/>
                </a:moveTo>
                <a:lnTo>
                  <a:pt x="78181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426207" y="4099559"/>
            <a:ext cx="782320" cy="0"/>
          </a:xfrm>
          <a:custGeom>
            <a:avLst/>
            <a:gdLst/>
            <a:ahLst/>
            <a:cxnLst/>
            <a:rect l="l" t="t" r="r" b="b"/>
            <a:pathLst>
              <a:path w="782319" h="0">
                <a:moveTo>
                  <a:pt x="0" y="0"/>
                </a:moveTo>
                <a:lnTo>
                  <a:pt x="78181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513332" y="4099559"/>
            <a:ext cx="390525" cy="0"/>
          </a:xfrm>
          <a:custGeom>
            <a:avLst/>
            <a:gdLst/>
            <a:ahLst/>
            <a:cxnLst/>
            <a:rect l="l" t="t" r="r" b="b"/>
            <a:pathLst>
              <a:path w="390525" h="0">
                <a:moveTo>
                  <a:pt x="0" y="0"/>
                </a:moveTo>
                <a:lnTo>
                  <a:pt x="39014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729228" y="3948684"/>
            <a:ext cx="2999740" cy="0"/>
          </a:xfrm>
          <a:custGeom>
            <a:avLst/>
            <a:gdLst/>
            <a:ahLst/>
            <a:cxnLst/>
            <a:rect l="l" t="t" r="r" b="b"/>
            <a:pathLst>
              <a:path w="2999740" h="0">
                <a:moveTo>
                  <a:pt x="0" y="0"/>
                </a:moveTo>
                <a:lnTo>
                  <a:pt x="2999231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426207" y="3948684"/>
            <a:ext cx="782320" cy="0"/>
          </a:xfrm>
          <a:custGeom>
            <a:avLst/>
            <a:gdLst/>
            <a:ahLst/>
            <a:cxnLst/>
            <a:rect l="l" t="t" r="r" b="b"/>
            <a:pathLst>
              <a:path w="782319" h="0">
                <a:moveTo>
                  <a:pt x="0" y="0"/>
                </a:moveTo>
                <a:lnTo>
                  <a:pt x="78181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513332" y="3948684"/>
            <a:ext cx="390525" cy="0"/>
          </a:xfrm>
          <a:custGeom>
            <a:avLst/>
            <a:gdLst/>
            <a:ahLst/>
            <a:cxnLst/>
            <a:rect l="l" t="t" r="r" b="b"/>
            <a:pathLst>
              <a:path w="390525" h="0">
                <a:moveTo>
                  <a:pt x="0" y="0"/>
                </a:moveTo>
                <a:lnTo>
                  <a:pt x="39014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729228" y="3797808"/>
            <a:ext cx="2999740" cy="0"/>
          </a:xfrm>
          <a:custGeom>
            <a:avLst/>
            <a:gdLst/>
            <a:ahLst/>
            <a:cxnLst/>
            <a:rect l="l" t="t" r="r" b="b"/>
            <a:pathLst>
              <a:path w="2999740" h="0">
                <a:moveTo>
                  <a:pt x="0" y="0"/>
                </a:moveTo>
                <a:lnTo>
                  <a:pt x="2999231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426207" y="3797808"/>
            <a:ext cx="782320" cy="0"/>
          </a:xfrm>
          <a:custGeom>
            <a:avLst/>
            <a:gdLst/>
            <a:ahLst/>
            <a:cxnLst/>
            <a:rect l="l" t="t" r="r" b="b"/>
            <a:pathLst>
              <a:path w="782319" h="0">
                <a:moveTo>
                  <a:pt x="0" y="0"/>
                </a:moveTo>
                <a:lnTo>
                  <a:pt x="78181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513332" y="3797808"/>
            <a:ext cx="390525" cy="0"/>
          </a:xfrm>
          <a:custGeom>
            <a:avLst/>
            <a:gdLst/>
            <a:ahLst/>
            <a:cxnLst/>
            <a:rect l="l" t="t" r="r" b="b"/>
            <a:pathLst>
              <a:path w="390525" h="0">
                <a:moveTo>
                  <a:pt x="0" y="0"/>
                </a:moveTo>
                <a:lnTo>
                  <a:pt x="39014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729228" y="3646932"/>
            <a:ext cx="2999740" cy="0"/>
          </a:xfrm>
          <a:custGeom>
            <a:avLst/>
            <a:gdLst/>
            <a:ahLst/>
            <a:cxnLst/>
            <a:rect l="l" t="t" r="r" b="b"/>
            <a:pathLst>
              <a:path w="2999740" h="0">
                <a:moveTo>
                  <a:pt x="0" y="0"/>
                </a:moveTo>
                <a:lnTo>
                  <a:pt x="2999231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513332" y="3646932"/>
            <a:ext cx="1694814" cy="0"/>
          </a:xfrm>
          <a:custGeom>
            <a:avLst/>
            <a:gdLst/>
            <a:ahLst/>
            <a:cxnLst/>
            <a:rect l="l" t="t" r="r" b="b"/>
            <a:pathLst>
              <a:path w="1694814" h="0">
                <a:moveTo>
                  <a:pt x="0" y="0"/>
                </a:moveTo>
                <a:lnTo>
                  <a:pt x="169468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3729228" y="3494532"/>
            <a:ext cx="2999740" cy="0"/>
          </a:xfrm>
          <a:custGeom>
            <a:avLst/>
            <a:gdLst/>
            <a:ahLst/>
            <a:cxnLst/>
            <a:rect l="l" t="t" r="r" b="b"/>
            <a:pathLst>
              <a:path w="2999740" h="0">
                <a:moveTo>
                  <a:pt x="0" y="0"/>
                </a:moveTo>
                <a:lnTo>
                  <a:pt x="2999231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513332" y="3494532"/>
            <a:ext cx="1694814" cy="0"/>
          </a:xfrm>
          <a:custGeom>
            <a:avLst/>
            <a:gdLst/>
            <a:ahLst/>
            <a:cxnLst/>
            <a:rect l="l" t="t" r="r" b="b"/>
            <a:pathLst>
              <a:path w="1694814" h="0">
                <a:moveTo>
                  <a:pt x="0" y="0"/>
                </a:moveTo>
                <a:lnTo>
                  <a:pt x="169468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513332" y="3343655"/>
            <a:ext cx="5215255" cy="0"/>
          </a:xfrm>
          <a:custGeom>
            <a:avLst/>
            <a:gdLst/>
            <a:ahLst/>
            <a:cxnLst/>
            <a:rect l="l" t="t" r="r" b="b"/>
            <a:pathLst>
              <a:path w="5215255" h="0">
                <a:moveTo>
                  <a:pt x="0" y="0"/>
                </a:moveTo>
                <a:lnTo>
                  <a:pt x="52151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513332" y="3192779"/>
            <a:ext cx="5215255" cy="0"/>
          </a:xfrm>
          <a:custGeom>
            <a:avLst/>
            <a:gdLst/>
            <a:ahLst/>
            <a:cxnLst/>
            <a:rect l="l" t="t" r="r" b="b"/>
            <a:pathLst>
              <a:path w="5215255" h="0">
                <a:moveTo>
                  <a:pt x="0" y="0"/>
                </a:moveTo>
                <a:lnTo>
                  <a:pt x="52151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513332" y="3041904"/>
            <a:ext cx="5215255" cy="0"/>
          </a:xfrm>
          <a:custGeom>
            <a:avLst/>
            <a:gdLst/>
            <a:ahLst/>
            <a:cxnLst/>
            <a:rect l="l" t="t" r="r" b="b"/>
            <a:pathLst>
              <a:path w="5215255" h="0">
                <a:moveTo>
                  <a:pt x="0" y="0"/>
                </a:moveTo>
                <a:lnTo>
                  <a:pt x="52151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513332" y="2891027"/>
            <a:ext cx="5215255" cy="0"/>
          </a:xfrm>
          <a:custGeom>
            <a:avLst/>
            <a:gdLst/>
            <a:ahLst/>
            <a:cxnLst/>
            <a:rect l="l" t="t" r="r" b="b"/>
            <a:pathLst>
              <a:path w="5215255" h="0">
                <a:moveTo>
                  <a:pt x="0" y="0"/>
                </a:moveTo>
                <a:lnTo>
                  <a:pt x="52151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513332" y="2740151"/>
            <a:ext cx="5215255" cy="0"/>
          </a:xfrm>
          <a:custGeom>
            <a:avLst/>
            <a:gdLst/>
            <a:ahLst/>
            <a:cxnLst/>
            <a:rect l="l" t="t" r="r" b="b"/>
            <a:pathLst>
              <a:path w="5215255" h="0">
                <a:moveTo>
                  <a:pt x="0" y="0"/>
                </a:moveTo>
                <a:lnTo>
                  <a:pt x="52151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513332" y="2589276"/>
            <a:ext cx="5215255" cy="0"/>
          </a:xfrm>
          <a:custGeom>
            <a:avLst/>
            <a:gdLst/>
            <a:ahLst/>
            <a:cxnLst/>
            <a:rect l="l" t="t" r="r" b="b"/>
            <a:pathLst>
              <a:path w="5215255" h="0">
                <a:moveTo>
                  <a:pt x="0" y="0"/>
                </a:moveTo>
                <a:lnTo>
                  <a:pt x="52151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513332" y="2438400"/>
            <a:ext cx="5215255" cy="0"/>
          </a:xfrm>
          <a:custGeom>
            <a:avLst/>
            <a:gdLst/>
            <a:ahLst/>
            <a:cxnLst/>
            <a:rect l="l" t="t" r="r" b="b"/>
            <a:pathLst>
              <a:path w="5215255" h="0">
                <a:moveTo>
                  <a:pt x="0" y="0"/>
                </a:moveTo>
                <a:lnTo>
                  <a:pt x="52151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513332" y="2287523"/>
            <a:ext cx="5215255" cy="0"/>
          </a:xfrm>
          <a:custGeom>
            <a:avLst/>
            <a:gdLst/>
            <a:ahLst/>
            <a:cxnLst/>
            <a:rect l="l" t="t" r="r" b="b"/>
            <a:pathLst>
              <a:path w="5215255" h="0">
                <a:moveTo>
                  <a:pt x="0" y="0"/>
                </a:moveTo>
                <a:lnTo>
                  <a:pt x="52151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513332" y="2136648"/>
            <a:ext cx="5215255" cy="0"/>
          </a:xfrm>
          <a:custGeom>
            <a:avLst/>
            <a:gdLst/>
            <a:ahLst/>
            <a:cxnLst/>
            <a:rect l="l" t="t" r="r" b="b"/>
            <a:pathLst>
              <a:path w="5215255" h="0">
                <a:moveTo>
                  <a:pt x="0" y="0"/>
                </a:moveTo>
                <a:lnTo>
                  <a:pt x="52151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513332" y="1985772"/>
            <a:ext cx="5215255" cy="0"/>
          </a:xfrm>
          <a:custGeom>
            <a:avLst/>
            <a:gdLst/>
            <a:ahLst/>
            <a:cxnLst/>
            <a:rect l="l" t="t" r="r" b="b"/>
            <a:pathLst>
              <a:path w="5215255" h="0">
                <a:moveTo>
                  <a:pt x="0" y="0"/>
                </a:moveTo>
                <a:lnTo>
                  <a:pt x="52151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513332" y="1834895"/>
            <a:ext cx="5215255" cy="0"/>
          </a:xfrm>
          <a:custGeom>
            <a:avLst/>
            <a:gdLst/>
            <a:ahLst/>
            <a:cxnLst/>
            <a:rect l="l" t="t" r="r" b="b"/>
            <a:pathLst>
              <a:path w="5215255" h="0">
                <a:moveTo>
                  <a:pt x="0" y="0"/>
                </a:moveTo>
                <a:lnTo>
                  <a:pt x="52151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513332" y="1684020"/>
            <a:ext cx="5215255" cy="0"/>
          </a:xfrm>
          <a:custGeom>
            <a:avLst/>
            <a:gdLst/>
            <a:ahLst/>
            <a:cxnLst/>
            <a:rect l="l" t="t" r="r" b="b"/>
            <a:pathLst>
              <a:path w="5215255" h="0">
                <a:moveTo>
                  <a:pt x="0" y="0"/>
                </a:moveTo>
                <a:lnTo>
                  <a:pt x="52151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513332" y="1533144"/>
            <a:ext cx="5215255" cy="0"/>
          </a:xfrm>
          <a:custGeom>
            <a:avLst/>
            <a:gdLst/>
            <a:ahLst/>
            <a:cxnLst/>
            <a:rect l="l" t="t" r="r" b="b"/>
            <a:pathLst>
              <a:path w="5215255" h="0">
                <a:moveTo>
                  <a:pt x="0" y="0"/>
                </a:moveTo>
                <a:lnTo>
                  <a:pt x="52151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903476" y="3646932"/>
            <a:ext cx="523240" cy="1056640"/>
          </a:xfrm>
          <a:custGeom>
            <a:avLst/>
            <a:gdLst/>
            <a:ahLst/>
            <a:cxnLst/>
            <a:rect l="l" t="t" r="r" b="b"/>
            <a:pathLst>
              <a:path w="523239" h="1056639">
                <a:moveTo>
                  <a:pt x="522731" y="0"/>
                </a:moveTo>
                <a:lnTo>
                  <a:pt x="0" y="0"/>
                </a:lnTo>
                <a:lnTo>
                  <a:pt x="0" y="1056131"/>
                </a:lnTo>
                <a:lnTo>
                  <a:pt x="522731" y="1056131"/>
                </a:lnTo>
                <a:lnTo>
                  <a:pt x="522731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208020" y="3343655"/>
            <a:ext cx="521334" cy="1359535"/>
          </a:xfrm>
          <a:custGeom>
            <a:avLst/>
            <a:gdLst/>
            <a:ahLst/>
            <a:cxnLst/>
            <a:rect l="l" t="t" r="r" b="b"/>
            <a:pathLst>
              <a:path w="521335" h="1359535">
                <a:moveTo>
                  <a:pt x="521207" y="0"/>
                </a:moveTo>
                <a:lnTo>
                  <a:pt x="0" y="0"/>
                </a:lnTo>
                <a:lnTo>
                  <a:pt x="0" y="1359408"/>
                </a:lnTo>
                <a:lnTo>
                  <a:pt x="521207" y="1359408"/>
                </a:lnTo>
                <a:lnTo>
                  <a:pt x="521207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511040" y="3948684"/>
            <a:ext cx="521334" cy="754380"/>
          </a:xfrm>
          <a:custGeom>
            <a:avLst/>
            <a:gdLst/>
            <a:ahLst/>
            <a:cxnLst/>
            <a:rect l="l" t="t" r="r" b="b"/>
            <a:pathLst>
              <a:path w="521335" h="754379">
                <a:moveTo>
                  <a:pt x="521208" y="0"/>
                </a:moveTo>
                <a:lnTo>
                  <a:pt x="0" y="0"/>
                </a:lnTo>
                <a:lnTo>
                  <a:pt x="0" y="754379"/>
                </a:lnTo>
                <a:lnTo>
                  <a:pt x="521208" y="754379"/>
                </a:lnTo>
                <a:lnTo>
                  <a:pt x="521208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513332" y="1533144"/>
            <a:ext cx="0" cy="3169920"/>
          </a:xfrm>
          <a:custGeom>
            <a:avLst/>
            <a:gdLst/>
            <a:ahLst/>
            <a:cxnLst/>
            <a:rect l="l" t="t" r="r" b="b"/>
            <a:pathLst>
              <a:path w="0" h="3169920">
                <a:moveTo>
                  <a:pt x="0" y="3169919"/>
                </a:moveTo>
                <a:lnTo>
                  <a:pt x="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472183" y="470306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472183" y="4552188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472183" y="4401311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472183" y="4250435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472183" y="4099559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1472183" y="394868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472183" y="3797808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472183" y="364693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472183" y="349453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472183" y="3343655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472183" y="3192779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472183" y="304190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1472183" y="2891027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1472183" y="2740151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1472183" y="2589276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1472183" y="243840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1472183" y="228752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1472183" y="2136648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1472183" y="198577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1472183" y="1834895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1472183" y="168402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1472183" y="153314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1513332" y="4703064"/>
            <a:ext cx="5215255" cy="0"/>
          </a:xfrm>
          <a:custGeom>
            <a:avLst/>
            <a:gdLst/>
            <a:ahLst/>
            <a:cxnLst/>
            <a:rect l="l" t="t" r="r" b="b"/>
            <a:pathLst>
              <a:path w="5215255" h="0">
                <a:moveTo>
                  <a:pt x="0" y="0"/>
                </a:moveTo>
                <a:lnTo>
                  <a:pt x="52151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1513332" y="4703064"/>
            <a:ext cx="0" cy="40005"/>
          </a:xfrm>
          <a:custGeom>
            <a:avLst/>
            <a:gdLst/>
            <a:ahLst/>
            <a:cxnLst/>
            <a:rect l="l" t="t" r="r" b="b"/>
            <a:pathLst>
              <a:path w="0"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2816351" y="4703064"/>
            <a:ext cx="0" cy="40005"/>
          </a:xfrm>
          <a:custGeom>
            <a:avLst/>
            <a:gdLst/>
            <a:ahLst/>
            <a:cxnLst/>
            <a:rect l="l" t="t" r="r" b="b"/>
            <a:pathLst>
              <a:path w="0"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4120896" y="4703064"/>
            <a:ext cx="0" cy="40005"/>
          </a:xfrm>
          <a:custGeom>
            <a:avLst/>
            <a:gdLst/>
            <a:ahLst/>
            <a:cxnLst/>
            <a:rect l="l" t="t" r="r" b="b"/>
            <a:pathLst>
              <a:path w="0"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5423915" y="4703064"/>
            <a:ext cx="0" cy="40005"/>
          </a:xfrm>
          <a:custGeom>
            <a:avLst/>
            <a:gdLst/>
            <a:ahLst/>
            <a:cxnLst/>
            <a:rect l="l" t="t" r="r" b="b"/>
            <a:pathLst>
              <a:path w="0"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6728459" y="4703064"/>
            <a:ext cx="0" cy="40005"/>
          </a:xfrm>
          <a:custGeom>
            <a:avLst/>
            <a:gdLst/>
            <a:ahLst/>
            <a:cxnLst/>
            <a:rect l="l" t="t" r="r" b="b"/>
            <a:pathLst>
              <a:path w="0"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 txBox="1"/>
          <p:nvPr/>
        </p:nvSpPr>
        <p:spPr>
          <a:xfrm>
            <a:off x="902004" y="429259"/>
            <a:ext cx="5970270" cy="4348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045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90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 marR="57150">
              <a:lnSpc>
                <a:spcPts val="138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4.21. </a:t>
            </a:r>
            <a:r>
              <a:rPr dirty="0" sz="1200" spc="-5">
                <a:latin typeface="Times New Roman"/>
                <a:cs typeface="Times New Roman"/>
              </a:rPr>
              <a:t>Participant Responses </a:t>
            </a:r>
            <a:r>
              <a:rPr dirty="0" sz="1200">
                <a:latin typeface="Times New Roman"/>
                <a:cs typeface="Times New Roman"/>
              </a:rPr>
              <a:t>to “I did not </a:t>
            </a:r>
            <a:r>
              <a:rPr dirty="0" sz="1200" spc="-5">
                <a:latin typeface="Times New Roman"/>
                <a:cs typeface="Times New Roman"/>
              </a:rPr>
              <a:t>understand </a:t>
            </a:r>
            <a:r>
              <a:rPr dirty="0" sz="1200" spc="5">
                <a:latin typeface="Times New Roman"/>
                <a:cs typeface="Times New Roman"/>
              </a:rPr>
              <a:t>why </a:t>
            </a:r>
            <a:r>
              <a:rPr dirty="0" sz="1200" spc="-5">
                <a:latin typeface="Times New Roman"/>
                <a:cs typeface="Times New Roman"/>
              </a:rPr>
              <a:t>things </a:t>
            </a:r>
            <a:r>
              <a:rPr dirty="0" sz="1200">
                <a:latin typeface="Times New Roman"/>
                <a:cs typeface="Times New Roman"/>
              </a:rPr>
              <a:t>like math </a:t>
            </a:r>
            <a:r>
              <a:rPr dirty="0" sz="1200" spc="-5">
                <a:latin typeface="Times New Roman"/>
                <a:cs typeface="Times New Roman"/>
              </a:rPr>
              <a:t>and science </a:t>
            </a:r>
            <a:r>
              <a:rPr dirty="0" sz="1200">
                <a:latin typeface="Times New Roman"/>
                <a:cs typeface="Times New Roman"/>
              </a:rPr>
              <a:t>are  </a:t>
            </a:r>
            <a:r>
              <a:rPr dirty="0" sz="1200" spc="-5">
                <a:latin typeface="Times New Roman"/>
                <a:cs typeface="Times New Roman"/>
              </a:rPr>
              <a:t>so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important.”</a:t>
            </a:r>
            <a:endParaRPr sz="1200">
              <a:latin typeface="Times New Roman"/>
              <a:cs typeface="Times New Roman"/>
            </a:endParaRPr>
          </a:p>
          <a:p>
            <a:pPr algn="ctr" marR="5105400">
              <a:lnSpc>
                <a:spcPts val="1195"/>
              </a:lnSpc>
              <a:spcBef>
                <a:spcPts val="420"/>
              </a:spcBef>
            </a:pPr>
            <a:r>
              <a:rPr dirty="0" sz="1000" spc="-60">
                <a:latin typeface="Arial"/>
                <a:cs typeface="Arial"/>
              </a:rPr>
              <a:t>21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190"/>
              </a:lnSpc>
            </a:pPr>
            <a:r>
              <a:rPr dirty="0" sz="1000" spc="-60">
                <a:latin typeface="Arial"/>
                <a:cs typeface="Arial"/>
              </a:rPr>
              <a:t>20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190"/>
              </a:lnSpc>
            </a:pPr>
            <a:r>
              <a:rPr dirty="0" sz="1000" spc="-60">
                <a:latin typeface="Arial"/>
                <a:cs typeface="Arial"/>
              </a:rPr>
              <a:t>19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190"/>
              </a:lnSpc>
            </a:pPr>
            <a:r>
              <a:rPr dirty="0" sz="1000" spc="-60">
                <a:latin typeface="Arial"/>
                <a:cs typeface="Arial"/>
              </a:rPr>
              <a:t>18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190"/>
              </a:lnSpc>
            </a:pPr>
            <a:r>
              <a:rPr dirty="0" sz="1000" spc="-60">
                <a:latin typeface="Arial"/>
                <a:cs typeface="Arial"/>
              </a:rPr>
              <a:t>17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190"/>
              </a:lnSpc>
            </a:pPr>
            <a:r>
              <a:rPr dirty="0" sz="1000" spc="-60">
                <a:latin typeface="Arial"/>
                <a:cs typeface="Arial"/>
              </a:rPr>
              <a:t>16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190"/>
              </a:lnSpc>
            </a:pPr>
            <a:r>
              <a:rPr dirty="0" sz="1000" spc="-60">
                <a:latin typeface="Arial"/>
                <a:cs typeface="Arial"/>
              </a:rPr>
              <a:t>15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190"/>
              </a:lnSpc>
            </a:pPr>
            <a:r>
              <a:rPr dirty="0" sz="1000" spc="-60">
                <a:latin typeface="Arial"/>
                <a:cs typeface="Arial"/>
              </a:rPr>
              <a:t>14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190"/>
              </a:lnSpc>
            </a:pPr>
            <a:r>
              <a:rPr dirty="0" sz="1000" spc="-60">
                <a:latin typeface="Arial"/>
                <a:cs typeface="Arial"/>
              </a:rPr>
              <a:t>13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190"/>
              </a:lnSpc>
            </a:pPr>
            <a:r>
              <a:rPr dirty="0" sz="1000" spc="-60">
                <a:latin typeface="Arial"/>
                <a:cs typeface="Arial"/>
              </a:rPr>
              <a:t>12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190"/>
              </a:lnSpc>
            </a:pPr>
            <a:r>
              <a:rPr dirty="0" sz="1000" spc="-60">
                <a:latin typeface="Arial"/>
                <a:cs typeface="Arial"/>
              </a:rPr>
              <a:t>11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190"/>
              </a:lnSpc>
            </a:pPr>
            <a:r>
              <a:rPr dirty="0" sz="1000" spc="-60">
                <a:latin typeface="Arial"/>
                <a:cs typeface="Arial"/>
              </a:rPr>
              <a:t>10</a:t>
            </a:r>
            <a:endParaRPr sz="1000">
              <a:latin typeface="Arial"/>
              <a:cs typeface="Arial"/>
            </a:endParaRPr>
          </a:p>
          <a:p>
            <a:pPr algn="ctr" marR="5040630">
              <a:lnSpc>
                <a:spcPts val="1190"/>
              </a:lnSpc>
            </a:pPr>
            <a:r>
              <a:rPr dirty="0" sz="1000" spc="-55">
                <a:latin typeface="Arial"/>
                <a:cs typeface="Arial"/>
              </a:rPr>
              <a:t>9</a:t>
            </a:r>
            <a:endParaRPr sz="1000">
              <a:latin typeface="Arial"/>
              <a:cs typeface="Arial"/>
            </a:endParaRPr>
          </a:p>
          <a:p>
            <a:pPr algn="ctr" marR="5040630">
              <a:lnSpc>
                <a:spcPts val="1190"/>
              </a:lnSpc>
            </a:pPr>
            <a:r>
              <a:rPr dirty="0" sz="1000" spc="-55"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  <a:p>
            <a:pPr algn="ctr" marR="5040630">
              <a:lnSpc>
                <a:spcPts val="1190"/>
              </a:lnSpc>
            </a:pPr>
            <a:r>
              <a:rPr dirty="0" sz="1000" spc="-55"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  <a:p>
            <a:pPr algn="ctr" marR="5040630">
              <a:lnSpc>
                <a:spcPts val="1190"/>
              </a:lnSpc>
            </a:pPr>
            <a:r>
              <a:rPr dirty="0" sz="1000" spc="-55"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  <a:p>
            <a:pPr algn="ctr" marR="5040630">
              <a:lnSpc>
                <a:spcPts val="1190"/>
              </a:lnSpc>
            </a:pPr>
            <a:r>
              <a:rPr dirty="0" sz="1000" spc="-55"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  <a:p>
            <a:pPr algn="ctr" marR="5040630">
              <a:lnSpc>
                <a:spcPts val="1190"/>
              </a:lnSpc>
            </a:pPr>
            <a:r>
              <a:rPr dirty="0" sz="1000" spc="-55"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  <a:p>
            <a:pPr algn="ctr" marR="5040630">
              <a:lnSpc>
                <a:spcPts val="1190"/>
              </a:lnSpc>
            </a:pPr>
            <a:r>
              <a:rPr dirty="0" sz="1000" spc="-55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  <a:p>
            <a:pPr algn="ctr" marR="5040630">
              <a:lnSpc>
                <a:spcPts val="1190"/>
              </a:lnSpc>
            </a:pPr>
            <a:r>
              <a:rPr dirty="0" sz="1000" spc="-55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  <a:p>
            <a:pPr algn="ctr" marR="5040630">
              <a:lnSpc>
                <a:spcPts val="1190"/>
              </a:lnSpc>
            </a:pPr>
            <a:r>
              <a:rPr dirty="0" sz="1000" spc="-55"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  <a:p>
            <a:pPr algn="ctr" marR="5040630">
              <a:lnSpc>
                <a:spcPts val="1195"/>
              </a:lnSpc>
            </a:pPr>
            <a:r>
              <a:rPr dirty="0" sz="1000" spc="-55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1713864" y="4765294"/>
            <a:ext cx="91376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45">
                <a:latin typeface="Arial"/>
                <a:cs typeface="Arial"/>
              </a:rPr>
              <a:t>Strongly</a:t>
            </a:r>
            <a:r>
              <a:rPr dirty="0" sz="1000" spc="-95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Disagree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2955035" y="4765294"/>
            <a:ext cx="1039494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55">
                <a:latin typeface="Arial"/>
                <a:cs typeface="Arial"/>
              </a:rPr>
              <a:t>Somewhat</a:t>
            </a:r>
            <a:r>
              <a:rPr dirty="0" sz="1000" spc="-80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Disagree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4331208" y="4765294"/>
            <a:ext cx="89471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55">
                <a:latin typeface="Arial"/>
                <a:cs typeface="Arial"/>
              </a:rPr>
              <a:t>Somewhat</a:t>
            </a:r>
            <a:r>
              <a:rPr dirty="0" sz="1000" spc="-9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5698235" y="4765294"/>
            <a:ext cx="77025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45">
                <a:latin typeface="Arial"/>
                <a:cs typeface="Arial"/>
              </a:rPr>
              <a:t>Strongly</a:t>
            </a:r>
            <a:r>
              <a:rPr dirty="0" sz="1000" spc="-9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1086332" y="2028788"/>
            <a:ext cx="152400" cy="218249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z="1000" spc="-55" b="1">
                <a:latin typeface="Trebuchet MS"/>
                <a:cs typeface="Trebuchet MS"/>
              </a:rPr>
              <a:t>Number </a:t>
            </a:r>
            <a:r>
              <a:rPr dirty="0" sz="1000" spc="-45" b="1">
                <a:latin typeface="Trebuchet MS"/>
                <a:cs typeface="Trebuchet MS"/>
              </a:rPr>
              <a:t>of </a:t>
            </a:r>
            <a:r>
              <a:rPr dirty="0" sz="1000" spc="-60" b="1">
                <a:latin typeface="Trebuchet MS"/>
                <a:cs typeface="Trebuchet MS"/>
              </a:rPr>
              <a:t>Participants Selecting</a:t>
            </a:r>
            <a:r>
              <a:rPr dirty="0" sz="1000" spc="-145" b="1">
                <a:latin typeface="Trebuchet MS"/>
                <a:cs typeface="Trebuchet MS"/>
              </a:rPr>
              <a:t> </a:t>
            </a:r>
            <a:r>
              <a:rPr dirty="0" sz="1000" spc="-55" b="1">
                <a:latin typeface="Trebuchet MS"/>
                <a:cs typeface="Trebuchet MS"/>
              </a:rPr>
              <a:t>Answer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914400" y="1391411"/>
            <a:ext cx="5953125" cy="3630295"/>
          </a:xfrm>
          <a:custGeom>
            <a:avLst/>
            <a:gdLst/>
            <a:ahLst/>
            <a:cxnLst/>
            <a:rect l="l" t="t" r="r" b="b"/>
            <a:pathLst>
              <a:path w="5953125" h="3630295">
                <a:moveTo>
                  <a:pt x="0" y="3630168"/>
                </a:moveTo>
                <a:lnTo>
                  <a:pt x="5952744" y="3630168"/>
                </a:lnTo>
                <a:lnTo>
                  <a:pt x="5952744" y="0"/>
                </a:lnTo>
                <a:lnTo>
                  <a:pt x="0" y="0"/>
                </a:lnTo>
                <a:lnTo>
                  <a:pt x="0" y="3630168"/>
                </a:lnTo>
                <a:close/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7924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91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4.22. </a:t>
            </a:r>
            <a:r>
              <a:rPr dirty="0" sz="1200" spc="-5">
                <a:latin typeface="Times New Roman"/>
                <a:cs typeface="Times New Roman"/>
              </a:rPr>
              <a:t>Participant Responses </a:t>
            </a:r>
            <a:r>
              <a:rPr dirty="0" sz="1200">
                <a:latin typeface="Times New Roman"/>
                <a:cs typeface="Times New Roman"/>
              </a:rPr>
              <a:t>to “I </a:t>
            </a:r>
            <a:r>
              <a:rPr dirty="0" sz="1200" spc="-5">
                <a:latin typeface="Times New Roman"/>
                <a:cs typeface="Times New Roman"/>
              </a:rPr>
              <a:t>thought homework was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waste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time.”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160008" y="4058411"/>
            <a:ext cx="378460" cy="0"/>
          </a:xfrm>
          <a:custGeom>
            <a:avLst/>
            <a:gdLst/>
            <a:ahLst/>
            <a:cxnLst/>
            <a:rect l="l" t="t" r="r" b="b"/>
            <a:pathLst>
              <a:path w="378459" h="0">
                <a:moveTo>
                  <a:pt x="0" y="0"/>
                </a:moveTo>
                <a:lnTo>
                  <a:pt x="377951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904232" y="4058411"/>
            <a:ext cx="754380" cy="0"/>
          </a:xfrm>
          <a:custGeom>
            <a:avLst/>
            <a:gdLst/>
            <a:ahLst/>
            <a:cxnLst/>
            <a:rect l="l" t="t" r="r" b="b"/>
            <a:pathLst>
              <a:path w="754379" h="0">
                <a:moveTo>
                  <a:pt x="0" y="0"/>
                </a:moveTo>
                <a:lnTo>
                  <a:pt x="754379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648455" y="4058411"/>
            <a:ext cx="753110" cy="0"/>
          </a:xfrm>
          <a:custGeom>
            <a:avLst/>
            <a:gdLst/>
            <a:ahLst/>
            <a:cxnLst/>
            <a:rect l="l" t="t" r="r" b="b"/>
            <a:pathLst>
              <a:path w="753110" h="0">
                <a:moveTo>
                  <a:pt x="0" y="0"/>
                </a:moveTo>
                <a:lnTo>
                  <a:pt x="75285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392679" y="4058411"/>
            <a:ext cx="753110" cy="0"/>
          </a:xfrm>
          <a:custGeom>
            <a:avLst/>
            <a:gdLst/>
            <a:ahLst/>
            <a:cxnLst/>
            <a:rect l="l" t="t" r="r" b="b"/>
            <a:pathLst>
              <a:path w="753110" h="0">
                <a:moveTo>
                  <a:pt x="0" y="0"/>
                </a:moveTo>
                <a:lnTo>
                  <a:pt x="75285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513332" y="4058411"/>
            <a:ext cx="376555" cy="0"/>
          </a:xfrm>
          <a:custGeom>
            <a:avLst/>
            <a:gdLst/>
            <a:ahLst/>
            <a:cxnLst/>
            <a:rect l="l" t="t" r="r" b="b"/>
            <a:pathLst>
              <a:path w="376555" h="0">
                <a:moveTo>
                  <a:pt x="0" y="0"/>
                </a:moveTo>
                <a:lnTo>
                  <a:pt x="3764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160008" y="3924300"/>
            <a:ext cx="378460" cy="0"/>
          </a:xfrm>
          <a:custGeom>
            <a:avLst/>
            <a:gdLst/>
            <a:ahLst/>
            <a:cxnLst/>
            <a:rect l="l" t="t" r="r" b="b"/>
            <a:pathLst>
              <a:path w="378459" h="0">
                <a:moveTo>
                  <a:pt x="0" y="0"/>
                </a:moveTo>
                <a:lnTo>
                  <a:pt x="377951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904232" y="3924300"/>
            <a:ext cx="754380" cy="0"/>
          </a:xfrm>
          <a:custGeom>
            <a:avLst/>
            <a:gdLst/>
            <a:ahLst/>
            <a:cxnLst/>
            <a:rect l="l" t="t" r="r" b="b"/>
            <a:pathLst>
              <a:path w="754379" h="0">
                <a:moveTo>
                  <a:pt x="0" y="0"/>
                </a:moveTo>
                <a:lnTo>
                  <a:pt x="754379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648455" y="3924300"/>
            <a:ext cx="753110" cy="0"/>
          </a:xfrm>
          <a:custGeom>
            <a:avLst/>
            <a:gdLst/>
            <a:ahLst/>
            <a:cxnLst/>
            <a:rect l="l" t="t" r="r" b="b"/>
            <a:pathLst>
              <a:path w="753110" h="0">
                <a:moveTo>
                  <a:pt x="0" y="0"/>
                </a:moveTo>
                <a:lnTo>
                  <a:pt x="75285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392679" y="3924300"/>
            <a:ext cx="753110" cy="0"/>
          </a:xfrm>
          <a:custGeom>
            <a:avLst/>
            <a:gdLst/>
            <a:ahLst/>
            <a:cxnLst/>
            <a:rect l="l" t="t" r="r" b="b"/>
            <a:pathLst>
              <a:path w="753110" h="0">
                <a:moveTo>
                  <a:pt x="0" y="0"/>
                </a:moveTo>
                <a:lnTo>
                  <a:pt x="75285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513332" y="3924300"/>
            <a:ext cx="376555" cy="0"/>
          </a:xfrm>
          <a:custGeom>
            <a:avLst/>
            <a:gdLst/>
            <a:ahLst/>
            <a:cxnLst/>
            <a:rect l="l" t="t" r="r" b="b"/>
            <a:pathLst>
              <a:path w="376555" h="0">
                <a:moveTo>
                  <a:pt x="0" y="0"/>
                </a:moveTo>
                <a:lnTo>
                  <a:pt x="3764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4904232" y="3788664"/>
            <a:ext cx="1633855" cy="0"/>
          </a:xfrm>
          <a:custGeom>
            <a:avLst/>
            <a:gdLst/>
            <a:ahLst/>
            <a:cxnLst/>
            <a:rect l="l" t="t" r="r" b="b"/>
            <a:pathLst>
              <a:path w="1633854" h="0">
                <a:moveTo>
                  <a:pt x="0" y="0"/>
                </a:moveTo>
                <a:lnTo>
                  <a:pt x="163372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648455" y="3788664"/>
            <a:ext cx="753110" cy="0"/>
          </a:xfrm>
          <a:custGeom>
            <a:avLst/>
            <a:gdLst/>
            <a:ahLst/>
            <a:cxnLst/>
            <a:rect l="l" t="t" r="r" b="b"/>
            <a:pathLst>
              <a:path w="753110" h="0">
                <a:moveTo>
                  <a:pt x="0" y="0"/>
                </a:moveTo>
                <a:lnTo>
                  <a:pt x="75285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392679" y="3788664"/>
            <a:ext cx="753110" cy="0"/>
          </a:xfrm>
          <a:custGeom>
            <a:avLst/>
            <a:gdLst/>
            <a:ahLst/>
            <a:cxnLst/>
            <a:rect l="l" t="t" r="r" b="b"/>
            <a:pathLst>
              <a:path w="753110" h="0">
                <a:moveTo>
                  <a:pt x="0" y="0"/>
                </a:moveTo>
                <a:lnTo>
                  <a:pt x="75285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513332" y="3788664"/>
            <a:ext cx="376555" cy="0"/>
          </a:xfrm>
          <a:custGeom>
            <a:avLst/>
            <a:gdLst/>
            <a:ahLst/>
            <a:cxnLst/>
            <a:rect l="l" t="t" r="r" b="b"/>
            <a:pathLst>
              <a:path w="376555" h="0">
                <a:moveTo>
                  <a:pt x="0" y="0"/>
                </a:moveTo>
                <a:lnTo>
                  <a:pt x="3764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4904232" y="3654552"/>
            <a:ext cx="1633855" cy="0"/>
          </a:xfrm>
          <a:custGeom>
            <a:avLst/>
            <a:gdLst/>
            <a:ahLst/>
            <a:cxnLst/>
            <a:rect l="l" t="t" r="r" b="b"/>
            <a:pathLst>
              <a:path w="1633854" h="0">
                <a:moveTo>
                  <a:pt x="0" y="0"/>
                </a:moveTo>
                <a:lnTo>
                  <a:pt x="163372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648455" y="3654552"/>
            <a:ext cx="753110" cy="0"/>
          </a:xfrm>
          <a:custGeom>
            <a:avLst/>
            <a:gdLst/>
            <a:ahLst/>
            <a:cxnLst/>
            <a:rect l="l" t="t" r="r" b="b"/>
            <a:pathLst>
              <a:path w="753110" h="0">
                <a:moveTo>
                  <a:pt x="0" y="0"/>
                </a:moveTo>
                <a:lnTo>
                  <a:pt x="75285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392679" y="3654552"/>
            <a:ext cx="753110" cy="0"/>
          </a:xfrm>
          <a:custGeom>
            <a:avLst/>
            <a:gdLst/>
            <a:ahLst/>
            <a:cxnLst/>
            <a:rect l="l" t="t" r="r" b="b"/>
            <a:pathLst>
              <a:path w="753110" h="0">
                <a:moveTo>
                  <a:pt x="0" y="0"/>
                </a:moveTo>
                <a:lnTo>
                  <a:pt x="75285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513332" y="3654552"/>
            <a:ext cx="376555" cy="0"/>
          </a:xfrm>
          <a:custGeom>
            <a:avLst/>
            <a:gdLst/>
            <a:ahLst/>
            <a:cxnLst/>
            <a:rect l="l" t="t" r="r" b="b"/>
            <a:pathLst>
              <a:path w="376555" h="0">
                <a:moveTo>
                  <a:pt x="0" y="0"/>
                </a:moveTo>
                <a:lnTo>
                  <a:pt x="3764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904232" y="3518915"/>
            <a:ext cx="1633855" cy="0"/>
          </a:xfrm>
          <a:custGeom>
            <a:avLst/>
            <a:gdLst/>
            <a:ahLst/>
            <a:cxnLst/>
            <a:rect l="l" t="t" r="r" b="b"/>
            <a:pathLst>
              <a:path w="1633854" h="0">
                <a:moveTo>
                  <a:pt x="0" y="0"/>
                </a:moveTo>
                <a:lnTo>
                  <a:pt x="163372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648455" y="3518915"/>
            <a:ext cx="753110" cy="0"/>
          </a:xfrm>
          <a:custGeom>
            <a:avLst/>
            <a:gdLst/>
            <a:ahLst/>
            <a:cxnLst/>
            <a:rect l="l" t="t" r="r" b="b"/>
            <a:pathLst>
              <a:path w="753110" h="0">
                <a:moveTo>
                  <a:pt x="0" y="0"/>
                </a:moveTo>
                <a:lnTo>
                  <a:pt x="75285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513332" y="3518915"/>
            <a:ext cx="1632585" cy="0"/>
          </a:xfrm>
          <a:custGeom>
            <a:avLst/>
            <a:gdLst/>
            <a:ahLst/>
            <a:cxnLst/>
            <a:rect l="l" t="t" r="r" b="b"/>
            <a:pathLst>
              <a:path w="1632585" h="0">
                <a:moveTo>
                  <a:pt x="0" y="0"/>
                </a:moveTo>
                <a:lnTo>
                  <a:pt x="16322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648455" y="3383279"/>
            <a:ext cx="2889885" cy="0"/>
          </a:xfrm>
          <a:custGeom>
            <a:avLst/>
            <a:gdLst/>
            <a:ahLst/>
            <a:cxnLst/>
            <a:rect l="l" t="t" r="r" b="b"/>
            <a:pathLst>
              <a:path w="2889884" h="0">
                <a:moveTo>
                  <a:pt x="0" y="0"/>
                </a:moveTo>
                <a:lnTo>
                  <a:pt x="28895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513332" y="3383279"/>
            <a:ext cx="1632585" cy="0"/>
          </a:xfrm>
          <a:custGeom>
            <a:avLst/>
            <a:gdLst/>
            <a:ahLst/>
            <a:cxnLst/>
            <a:rect l="l" t="t" r="r" b="b"/>
            <a:pathLst>
              <a:path w="1632585" h="0">
                <a:moveTo>
                  <a:pt x="0" y="0"/>
                </a:moveTo>
                <a:lnTo>
                  <a:pt x="16322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513332" y="3249167"/>
            <a:ext cx="5024755" cy="0"/>
          </a:xfrm>
          <a:custGeom>
            <a:avLst/>
            <a:gdLst/>
            <a:ahLst/>
            <a:cxnLst/>
            <a:rect l="l" t="t" r="r" b="b"/>
            <a:pathLst>
              <a:path w="5024755" h="0">
                <a:moveTo>
                  <a:pt x="0" y="0"/>
                </a:moveTo>
                <a:lnTo>
                  <a:pt x="50246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513332" y="3113532"/>
            <a:ext cx="5024755" cy="0"/>
          </a:xfrm>
          <a:custGeom>
            <a:avLst/>
            <a:gdLst/>
            <a:ahLst/>
            <a:cxnLst/>
            <a:rect l="l" t="t" r="r" b="b"/>
            <a:pathLst>
              <a:path w="5024755" h="0">
                <a:moveTo>
                  <a:pt x="0" y="0"/>
                </a:moveTo>
                <a:lnTo>
                  <a:pt x="50246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513332" y="2977895"/>
            <a:ext cx="5024755" cy="0"/>
          </a:xfrm>
          <a:custGeom>
            <a:avLst/>
            <a:gdLst/>
            <a:ahLst/>
            <a:cxnLst/>
            <a:rect l="l" t="t" r="r" b="b"/>
            <a:pathLst>
              <a:path w="5024755" h="0">
                <a:moveTo>
                  <a:pt x="0" y="0"/>
                </a:moveTo>
                <a:lnTo>
                  <a:pt x="50246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513332" y="2843783"/>
            <a:ext cx="5024755" cy="0"/>
          </a:xfrm>
          <a:custGeom>
            <a:avLst/>
            <a:gdLst/>
            <a:ahLst/>
            <a:cxnLst/>
            <a:rect l="l" t="t" r="r" b="b"/>
            <a:pathLst>
              <a:path w="5024755" h="0">
                <a:moveTo>
                  <a:pt x="0" y="0"/>
                </a:moveTo>
                <a:lnTo>
                  <a:pt x="50246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513332" y="2708148"/>
            <a:ext cx="5024755" cy="0"/>
          </a:xfrm>
          <a:custGeom>
            <a:avLst/>
            <a:gdLst/>
            <a:ahLst/>
            <a:cxnLst/>
            <a:rect l="l" t="t" r="r" b="b"/>
            <a:pathLst>
              <a:path w="5024755" h="0">
                <a:moveTo>
                  <a:pt x="0" y="0"/>
                </a:moveTo>
                <a:lnTo>
                  <a:pt x="50246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513332" y="2574035"/>
            <a:ext cx="5024755" cy="0"/>
          </a:xfrm>
          <a:custGeom>
            <a:avLst/>
            <a:gdLst/>
            <a:ahLst/>
            <a:cxnLst/>
            <a:rect l="l" t="t" r="r" b="b"/>
            <a:pathLst>
              <a:path w="5024755" h="0">
                <a:moveTo>
                  <a:pt x="0" y="0"/>
                </a:moveTo>
                <a:lnTo>
                  <a:pt x="50246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513332" y="2438400"/>
            <a:ext cx="5024755" cy="0"/>
          </a:xfrm>
          <a:custGeom>
            <a:avLst/>
            <a:gdLst/>
            <a:ahLst/>
            <a:cxnLst/>
            <a:rect l="l" t="t" r="r" b="b"/>
            <a:pathLst>
              <a:path w="5024755" h="0">
                <a:moveTo>
                  <a:pt x="0" y="0"/>
                </a:moveTo>
                <a:lnTo>
                  <a:pt x="50246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513332" y="2302764"/>
            <a:ext cx="5024755" cy="0"/>
          </a:xfrm>
          <a:custGeom>
            <a:avLst/>
            <a:gdLst/>
            <a:ahLst/>
            <a:cxnLst/>
            <a:rect l="l" t="t" r="r" b="b"/>
            <a:pathLst>
              <a:path w="5024755" h="0">
                <a:moveTo>
                  <a:pt x="0" y="0"/>
                </a:moveTo>
                <a:lnTo>
                  <a:pt x="50246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513332" y="2168651"/>
            <a:ext cx="5024755" cy="0"/>
          </a:xfrm>
          <a:custGeom>
            <a:avLst/>
            <a:gdLst/>
            <a:ahLst/>
            <a:cxnLst/>
            <a:rect l="l" t="t" r="r" b="b"/>
            <a:pathLst>
              <a:path w="5024755" h="0">
                <a:moveTo>
                  <a:pt x="0" y="0"/>
                </a:moveTo>
                <a:lnTo>
                  <a:pt x="50246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513332" y="2033016"/>
            <a:ext cx="5024755" cy="0"/>
          </a:xfrm>
          <a:custGeom>
            <a:avLst/>
            <a:gdLst/>
            <a:ahLst/>
            <a:cxnLst/>
            <a:rect l="l" t="t" r="r" b="b"/>
            <a:pathLst>
              <a:path w="5024755" h="0">
                <a:moveTo>
                  <a:pt x="0" y="0"/>
                </a:moveTo>
                <a:lnTo>
                  <a:pt x="50246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513332" y="1897379"/>
            <a:ext cx="5024755" cy="0"/>
          </a:xfrm>
          <a:custGeom>
            <a:avLst/>
            <a:gdLst/>
            <a:ahLst/>
            <a:cxnLst/>
            <a:rect l="l" t="t" r="r" b="b"/>
            <a:pathLst>
              <a:path w="5024755" h="0">
                <a:moveTo>
                  <a:pt x="0" y="0"/>
                </a:moveTo>
                <a:lnTo>
                  <a:pt x="50246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513332" y="1763267"/>
            <a:ext cx="5024755" cy="0"/>
          </a:xfrm>
          <a:custGeom>
            <a:avLst/>
            <a:gdLst/>
            <a:ahLst/>
            <a:cxnLst/>
            <a:rect l="l" t="t" r="r" b="b"/>
            <a:pathLst>
              <a:path w="5024755" h="0">
                <a:moveTo>
                  <a:pt x="0" y="0"/>
                </a:moveTo>
                <a:lnTo>
                  <a:pt x="50246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513332" y="1627632"/>
            <a:ext cx="5024755" cy="0"/>
          </a:xfrm>
          <a:custGeom>
            <a:avLst/>
            <a:gdLst/>
            <a:ahLst/>
            <a:cxnLst/>
            <a:rect l="l" t="t" r="r" b="b"/>
            <a:pathLst>
              <a:path w="5024755" h="0">
                <a:moveTo>
                  <a:pt x="0" y="0"/>
                </a:moveTo>
                <a:lnTo>
                  <a:pt x="50246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513332" y="1493519"/>
            <a:ext cx="5024755" cy="0"/>
          </a:xfrm>
          <a:custGeom>
            <a:avLst/>
            <a:gdLst/>
            <a:ahLst/>
            <a:cxnLst/>
            <a:rect l="l" t="t" r="r" b="b"/>
            <a:pathLst>
              <a:path w="5024755" h="0">
                <a:moveTo>
                  <a:pt x="0" y="0"/>
                </a:moveTo>
                <a:lnTo>
                  <a:pt x="50246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513332" y="1357883"/>
            <a:ext cx="5024755" cy="0"/>
          </a:xfrm>
          <a:custGeom>
            <a:avLst/>
            <a:gdLst/>
            <a:ahLst/>
            <a:cxnLst/>
            <a:rect l="l" t="t" r="r" b="b"/>
            <a:pathLst>
              <a:path w="5024755" h="0">
                <a:moveTo>
                  <a:pt x="0" y="0"/>
                </a:moveTo>
                <a:lnTo>
                  <a:pt x="50246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889760" y="3518915"/>
            <a:ext cx="502920" cy="675640"/>
          </a:xfrm>
          <a:custGeom>
            <a:avLst/>
            <a:gdLst/>
            <a:ahLst/>
            <a:cxnLst/>
            <a:rect l="l" t="t" r="r" b="b"/>
            <a:pathLst>
              <a:path w="502919" h="675639">
                <a:moveTo>
                  <a:pt x="502919" y="0"/>
                </a:moveTo>
                <a:lnTo>
                  <a:pt x="0" y="0"/>
                </a:lnTo>
                <a:lnTo>
                  <a:pt x="0" y="675131"/>
                </a:lnTo>
                <a:lnTo>
                  <a:pt x="502919" y="675131"/>
                </a:lnTo>
                <a:lnTo>
                  <a:pt x="502919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145535" y="3249167"/>
            <a:ext cx="502920" cy="944880"/>
          </a:xfrm>
          <a:custGeom>
            <a:avLst/>
            <a:gdLst/>
            <a:ahLst/>
            <a:cxnLst/>
            <a:rect l="l" t="t" r="r" b="b"/>
            <a:pathLst>
              <a:path w="502920" h="944879">
                <a:moveTo>
                  <a:pt x="502919" y="0"/>
                </a:moveTo>
                <a:lnTo>
                  <a:pt x="0" y="0"/>
                </a:lnTo>
                <a:lnTo>
                  <a:pt x="0" y="944879"/>
                </a:lnTo>
                <a:lnTo>
                  <a:pt x="502919" y="944879"/>
                </a:lnTo>
                <a:lnTo>
                  <a:pt x="502919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401311" y="3383279"/>
            <a:ext cx="502920" cy="810895"/>
          </a:xfrm>
          <a:custGeom>
            <a:avLst/>
            <a:gdLst/>
            <a:ahLst/>
            <a:cxnLst/>
            <a:rect l="l" t="t" r="r" b="b"/>
            <a:pathLst>
              <a:path w="502920" h="810895">
                <a:moveTo>
                  <a:pt x="502920" y="0"/>
                </a:moveTo>
                <a:lnTo>
                  <a:pt x="0" y="0"/>
                </a:lnTo>
                <a:lnTo>
                  <a:pt x="0" y="810768"/>
                </a:lnTo>
                <a:lnTo>
                  <a:pt x="502920" y="810768"/>
                </a:lnTo>
                <a:lnTo>
                  <a:pt x="502920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5658611" y="3788664"/>
            <a:ext cx="501650" cy="405765"/>
          </a:xfrm>
          <a:custGeom>
            <a:avLst/>
            <a:gdLst/>
            <a:ahLst/>
            <a:cxnLst/>
            <a:rect l="l" t="t" r="r" b="b"/>
            <a:pathLst>
              <a:path w="501650" h="405764">
                <a:moveTo>
                  <a:pt x="501396" y="0"/>
                </a:moveTo>
                <a:lnTo>
                  <a:pt x="0" y="0"/>
                </a:lnTo>
                <a:lnTo>
                  <a:pt x="0" y="405384"/>
                </a:lnTo>
                <a:lnTo>
                  <a:pt x="501396" y="405384"/>
                </a:lnTo>
                <a:lnTo>
                  <a:pt x="501396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513332" y="1357883"/>
            <a:ext cx="0" cy="2836545"/>
          </a:xfrm>
          <a:custGeom>
            <a:avLst/>
            <a:gdLst/>
            <a:ahLst/>
            <a:cxnLst/>
            <a:rect l="l" t="t" r="r" b="b"/>
            <a:pathLst>
              <a:path w="0" h="2836545">
                <a:moveTo>
                  <a:pt x="0" y="2836164"/>
                </a:moveTo>
                <a:lnTo>
                  <a:pt x="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472183" y="4194047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472183" y="4058411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472183" y="392430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472183" y="378866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472183" y="365455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1472183" y="3518915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472183" y="3383279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472183" y="3249167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472183" y="311353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472183" y="2977895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472183" y="284378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472183" y="2708148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1472183" y="2574035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1472183" y="243840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1472183" y="230276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1472183" y="2168651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1472183" y="2033016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1472183" y="1897379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1472183" y="1763267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1472183" y="162763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1472183" y="1493519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1472183" y="135788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1513332" y="4194047"/>
            <a:ext cx="5024755" cy="0"/>
          </a:xfrm>
          <a:custGeom>
            <a:avLst/>
            <a:gdLst/>
            <a:ahLst/>
            <a:cxnLst/>
            <a:rect l="l" t="t" r="r" b="b"/>
            <a:pathLst>
              <a:path w="5024755" h="0">
                <a:moveTo>
                  <a:pt x="0" y="0"/>
                </a:moveTo>
                <a:lnTo>
                  <a:pt x="50246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1513332" y="4194047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2769107" y="4194047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4024884" y="4194047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5280659" y="4194047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6537959" y="4194047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 txBox="1"/>
          <p:nvPr/>
        </p:nvSpPr>
        <p:spPr>
          <a:xfrm>
            <a:off x="1266444" y="1254633"/>
            <a:ext cx="141605" cy="30143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R="5080">
              <a:lnSpc>
                <a:spcPts val="1130"/>
              </a:lnSpc>
              <a:spcBef>
                <a:spcPts val="95"/>
              </a:spcBef>
            </a:pPr>
            <a:r>
              <a:rPr dirty="0" sz="1000" spc="-60">
                <a:latin typeface="Arial"/>
                <a:cs typeface="Arial"/>
              </a:rPr>
              <a:t>21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1065"/>
              </a:lnSpc>
            </a:pPr>
            <a:r>
              <a:rPr dirty="0" sz="1000" spc="-60">
                <a:latin typeface="Arial"/>
                <a:cs typeface="Arial"/>
              </a:rPr>
              <a:t>20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1065"/>
              </a:lnSpc>
            </a:pPr>
            <a:r>
              <a:rPr dirty="0" sz="1000" spc="-60">
                <a:latin typeface="Arial"/>
                <a:cs typeface="Arial"/>
              </a:rPr>
              <a:t>19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1065"/>
              </a:lnSpc>
            </a:pPr>
            <a:r>
              <a:rPr dirty="0" sz="1000" spc="-60">
                <a:latin typeface="Arial"/>
                <a:cs typeface="Arial"/>
              </a:rPr>
              <a:t>18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1065"/>
              </a:lnSpc>
            </a:pPr>
            <a:r>
              <a:rPr dirty="0" sz="1000" spc="-60">
                <a:latin typeface="Arial"/>
                <a:cs typeface="Arial"/>
              </a:rPr>
              <a:t>17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1065"/>
              </a:lnSpc>
            </a:pPr>
            <a:r>
              <a:rPr dirty="0" sz="1000" spc="-60">
                <a:latin typeface="Arial"/>
                <a:cs typeface="Arial"/>
              </a:rPr>
              <a:t>16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1065"/>
              </a:lnSpc>
            </a:pPr>
            <a:r>
              <a:rPr dirty="0" sz="1000" spc="-60">
                <a:latin typeface="Arial"/>
                <a:cs typeface="Arial"/>
              </a:rPr>
              <a:t>15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1065"/>
              </a:lnSpc>
            </a:pPr>
            <a:r>
              <a:rPr dirty="0" sz="1000" spc="-60">
                <a:latin typeface="Arial"/>
                <a:cs typeface="Arial"/>
              </a:rPr>
              <a:t>14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1065"/>
              </a:lnSpc>
            </a:pPr>
            <a:r>
              <a:rPr dirty="0" sz="1000" spc="-60">
                <a:latin typeface="Arial"/>
                <a:cs typeface="Arial"/>
              </a:rPr>
              <a:t>13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1065"/>
              </a:lnSpc>
            </a:pPr>
            <a:r>
              <a:rPr dirty="0" sz="1000" spc="-60">
                <a:latin typeface="Arial"/>
                <a:cs typeface="Arial"/>
              </a:rPr>
              <a:t>12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1065"/>
              </a:lnSpc>
            </a:pPr>
            <a:r>
              <a:rPr dirty="0" sz="1000" spc="-60">
                <a:latin typeface="Arial"/>
                <a:cs typeface="Arial"/>
              </a:rPr>
              <a:t>11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1065"/>
              </a:lnSpc>
            </a:pPr>
            <a:r>
              <a:rPr dirty="0" sz="1000" spc="-60">
                <a:latin typeface="Arial"/>
                <a:cs typeface="Arial"/>
              </a:rPr>
              <a:t>10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1065"/>
              </a:lnSpc>
            </a:pPr>
            <a:r>
              <a:rPr dirty="0" sz="1000" spc="-55">
                <a:latin typeface="Arial"/>
                <a:cs typeface="Arial"/>
              </a:rPr>
              <a:t>9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1065"/>
              </a:lnSpc>
            </a:pPr>
            <a:r>
              <a:rPr dirty="0" sz="1000" spc="-55"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1065"/>
              </a:lnSpc>
            </a:pPr>
            <a:r>
              <a:rPr dirty="0" sz="1000" spc="-55"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1065"/>
              </a:lnSpc>
            </a:pPr>
            <a:r>
              <a:rPr dirty="0" sz="1000" spc="-55"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1065"/>
              </a:lnSpc>
            </a:pPr>
            <a:r>
              <a:rPr dirty="0" sz="1000" spc="-55"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1065"/>
              </a:lnSpc>
            </a:pPr>
            <a:r>
              <a:rPr dirty="0" sz="1000" spc="-55"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1065"/>
              </a:lnSpc>
            </a:pPr>
            <a:r>
              <a:rPr dirty="0" sz="1000" spc="-55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1065"/>
              </a:lnSpc>
            </a:pPr>
            <a:r>
              <a:rPr dirty="0" sz="1000" spc="-55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1065"/>
              </a:lnSpc>
            </a:pPr>
            <a:r>
              <a:rPr dirty="0" sz="1000" spc="-55"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1130"/>
              </a:lnSpc>
            </a:pPr>
            <a:r>
              <a:rPr dirty="0" sz="1000" spc="-55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1130604" y="4192906"/>
            <a:ext cx="5317490" cy="501015"/>
          </a:xfrm>
          <a:prstGeom prst="rect">
            <a:avLst/>
          </a:prstGeom>
        </p:spPr>
        <p:txBody>
          <a:bodyPr wrap="square" lIns="0" tIns="75565" rIns="0" bIns="0" rtlCol="0" vert="horz">
            <a:spAutoFit/>
          </a:bodyPr>
          <a:lstStyle/>
          <a:p>
            <a:pPr marL="559435">
              <a:lnSpc>
                <a:spcPct val="100000"/>
              </a:lnSpc>
              <a:spcBef>
                <a:spcPts val="595"/>
              </a:spcBef>
              <a:tabLst>
                <a:tab pos="1752600" algn="l"/>
                <a:tab pos="3081655" algn="l"/>
                <a:tab pos="4400550" algn="l"/>
              </a:tabLst>
            </a:pPr>
            <a:r>
              <a:rPr dirty="0" sz="1000" spc="-45">
                <a:latin typeface="Arial"/>
                <a:cs typeface="Arial"/>
              </a:rPr>
              <a:t>Strongly </a:t>
            </a:r>
            <a:r>
              <a:rPr dirty="0" sz="1000" spc="-65">
                <a:latin typeface="Arial"/>
                <a:cs typeface="Arial"/>
              </a:rPr>
              <a:t>Disagree	</a:t>
            </a:r>
            <a:r>
              <a:rPr dirty="0" sz="1000" spc="-55">
                <a:latin typeface="Arial"/>
                <a:cs typeface="Arial"/>
              </a:rPr>
              <a:t>Somewhat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Disagree	</a:t>
            </a:r>
            <a:r>
              <a:rPr dirty="0" sz="1000" spc="-55">
                <a:latin typeface="Arial"/>
                <a:cs typeface="Arial"/>
              </a:rPr>
              <a:t>Somewhat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Agree	</a:t>
            </a:r>
            <a:r>
              <a:rPr dirty="0" sz="1000" spc="-45">
                <a:latin typeface="Arial"/>
                <a:cs typeface="Arial"/>
              </a:rPr>
              <a:t>Strongly</a:t>
            </a:r>
            <a:r>
              <a:rPr dirty="0" sz="1000" spc="-60">
                <a:latin typeface="Arial"/>
                <a:cs typeface="Arial"/>
              </a:rPr>
              <a:t> Agree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dirty="0" sz="1200" spc="-5">
                <a:latin typeface="Times New Roman"/>
                <a:cs typeface="Times New Roman"/>
              </a:rPr>
              <a:t>Considering </a:t>
            </a:r>
            <a:r>
              <a:rPr dirty="0" sz="1200">
                <a:latin typeface="Times New Roman"/>
                <a:cs typeface="Times New Roman"/>
              </a:rPr>
              <a:t>homework, </a:t>
            </a:r>
            <a:r>
              <a:rPr dirty="0" sz="1200" spc="-5">
                <a:latin typeface="Times New Roman"/>
                <a:cs typeface="Times New Roman"/>
              </a:rPr>
              <a:t>there was </a:t>
            </a:r>
            <a:r>
              <a:rPr dirty="0" sz="1200">
                <a:latin typeface="Times New Roman"/>
                <a:cs typeface="Times New Roman"/>
              </a:rPr>
              <a:t>no </a:t>
            </a:r>
            <a:r>
              <a:rPr dirty="0" sz="1200" spc="-5">
                <a:latin typeface="Times New Roman"/>
                <a:cs typeface="Times New Roman"/>
              </a:rPr>
              <a:t>statistical </a:t>
            </a:r>
            <a:r>
              <a:rPr dirty="0" sz="1200">
                <a:latin typeface="Times New Roman"/>
                <a:cs typeface="Times New Roman"/>
              </a:rPr>
              <a:t>consensus among the participants.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1086332" y="1687413"/>
            <a:ext cx="152400" cy="218249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z="1000" spc="-55" b="1">
                <a:latin typeface="Trebuchet MS"/>
                <a:cs typeface="Trebuchet MS"/>
              </a:rPr>
              <a:t>Number </a:t>
            </a:r>
            <a:r>
              <a:rPr dirty="0" sz="1000" spc="-45" b="1">
                <a:latin typeface="Trebuchet MS"/>
                <a:cs typeface="Trebuchet MS"/>
              </a:rPr>
              <a:t>of </a:t>
            </a:r>
            <a:r>
              <a:rPr dirty="0" sz="1000" spc="-60" b="1">
                <a:latin typeface="Trebuchet MS"/>
                <a:cs typeface="Trebuchet MS"/>
              </a:rPr>
              <a:t>Participants Selecting</a:t>
            </a:r>
            <a:r>
              <a:rPr dirty="0" sz="1000" spc="-145" b="1">
                <a:latin typeface="Trebuchet MS"/>
                <a:cs typeface="Trebuchet MS"/>
              </a:rPr>
              <a:t> </a:t>
            </a:r>
            <a:r>
              <a:rPr dirty="0" sz="1000" spc="-55" b="1">
                <a:latin typeface="Trebuchet MS"/>
                <a:cs typeface="Trebuchet MS"/>
              </a:rPr>
              <a:t>Answer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914400" y="1216152"/>
            <a:ext cx="5762625" cy="3296920"/>
          </a:xfrm>
          <a:custGeom>
            <a:avLst/>
            <a:gdLst/>
            <a:ahLst/>
            <a:cxnLst/>
            <a:rect l="l" t="t" r="r" b="b"/>
            <a:pathLst>
              <a:path w="5762625" h="3296920">
                <a:moveTo>
                  <a:pt x="0" y="3296412"/>
                </a:moveTo>
                <a:lnTo>
                  <a:pt x="5762244" y="3296412"/>
                </a:lnTo>
                <a:lnTo>
                  <a:pt x="5762244" y="0"/>
                </a:lnTo>
                <a:lnTo>
                  <a:pt x="0" y="0"/>
                </a:lnTo>
                <a:lnTo>
                  <a:pt x="0" y="3296412"/>
                </a:lnTo>
                <a:close/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4910328" y="8465819"/>
            <a:ext cx="1637030" cy="0"/>
          </a:xfrm>
          <a:custGeom>
            <a:avLst/>
            <a:gdLst/>
            <a:ahLst/>
            <a:cxnLst/>
            <a:rect l="l" t="t" r="r" b="b"/>
            <a:pathLst>
              <a:path w="1637029" h="0">
                <a:moveTo>
                  <a:pt x="0" y="0"/>
                </a:moveTo>
                <a:lnTo>
                  <a:pt x="1636776" y="0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3653028" y="8465819"/>
            <a:ext cx="754380" cy="0"/>
          </a:xfrm>
          <a:custGeom>
            <a:avLst/>
            <a:gdLst/>
            <a:ahLst/>
            <a:cxnLst/>
            <a:rect l="l" t="t" r="r" b="b"/>
            <a:pathLst>
              <a:path w="754379" h="0">
                <a:moveTo>
                  <a:pt x="0" y="0"/>
                </a:moveTo>
                <a:lnTo>
                  <a:pt x="754380" y="0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2394204" y="8465819"/>
            <a:ext cx="754380" cy="0"/>
          </a:xfrm>
          <a:custGeom>
            <a:avLst/>
            <a:gdLst/>
            <a:ahLst/>
            <a:cxnLst/>
            <a:rect l="l" t="t" r="r" b="b"/>
            <a:pathLst>
              <a:path w="754380" h="0">
                <a:moveTo>
                  <a:pt x="0" y="0"/>
                </a:moveTo>
                <a:lnTo>
                  <a:pt x="754379" y="0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1513332" y="8465819"/>
            <a:ext cx="376555" cy="0"/>
          </a:xfrm>
          <a:custGeom>
            <a:avLst/>
            <a:gdLst/>
            <a:ahLst/>
            <a:cxnLst/>
            <a:rect l="l" t="t" r="r" b="b"/>
            <a:pathLst>
              <a:path w="376555" h="0">
                <a:moveTo>
                  <a:pt x="0" y="0"/>
                </a:moveTo>
                <a:lnTo>
                  <a:pt x="376428" y="0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4910328" y="8351519"/>
            <a:ext cx="1637030" cy="0"/>
          </a:xfrm>
          <a:custGeom>
            <a:avLst/>
            <a:gdLst/>
            <a:ahLst/>
            <a:cxnLst/>
            <a:rect l="l" t="t" r="r" b="b"/>
            <a:pathLst>
              <a:path w="1637029" h="0">
                <a:moveTo>
                  <a:pt x="0" y="0"/>
                </a:moveTo>
                <a:lnTo>
                  <a:pt x="163677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3653028" y="8351519"/>
            <a:ext cx="754380" cy="0"/>
          </a:xfrm>
          <a:custGeom>
            <a:avLst/>
            <a:gdLst/>
            <a:ahLst/>
            <a:cxnLst/>
            <a:rect l="l" t="t" r="r" b="b"/>
            <a:pathLst>
              <a:path w="754379" h="0">
                <a:moveTo>
                  <a:pt x="0" y="0"/>
                </a:moveTo>
                <a:lnTo>
                  <a:pt x="75438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2394204" y="8351519"/>
            <a:ext cx="754380" cy="0"/>
          </a:xfrm>
          <a:custGeom>
            <a:avLst/>
            <a:gdLst/>
            <a:ahLst/>
            <a:cxnLst/>
            <a:rect l="l" t="t" r="r" b="b"/>
            <a:pathLst>
              <a:path w="754380" h="0">
                <a:moveTo>
                  <a:pt x="0" y="0"/>
                </a:moveTo>
                <a:lnTo>
                  <a:pt x="754379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1513332" y="8351519"/>
            <a:ext cx="376555" cy="0"/>
          </a:xfrm>
          <a:custGeom>
            <a:avLst/>
            <a:gdLst/>
            <a:ahLst/>
            <a:cxnLst/>
            <a:rect l="l" t="t" r="r" b="b"/>
            <a:pathLst>
              <a:path w="376555" h="0">
                <a:moveTo>
                  <a:pt x="0" y="0"/>
                </a:moveTo>
                <a:lnTo>
                  <a:pt x="3764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4910328" y="8238743"/>
            <a:ext cx="1637030" cy="0"/>
          </a:xfrm>
          <a:custGeom>
            <a:avLst/>
            <a:gdLst/>
            <a:ahLst/>
            <a:cxnLst/>
            <a:rect l="l" t="t" r="r" b="b"/>
            <a:pathLst>
              <a:path w="1637029" h="0">
                <a:moveTo>
                  <a:pt x="0" y="0"/>
                </a:moveTo>
                <a:lnTo>
                  <a:pt x="163677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3653028" y="8238743"/>
            <a:ext cx="754380" cy="0"/>
          </a:xfrm>
          <a:custGeom>
            <a:avLst/>
            <a:gdLst/>
            <a:ahLst/>
            <a:cxnLst/>
            <a:rect l="l" t="t" r="r" b="b"/>
            <a:pathLst>
              <a:path w="754379" h="0">
                <a:moveTo>
                  <a:pt x="0" y="0"/>
                </a:moveTo>
                <a:lnTo>
                  <a:pt x="75438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2394204" y="8238743"/>
            <a:ext cx="754380" cy="0"/>
          </a:xfrm>
          <a:custGeom>
            <a:avLst/>
            <a:gdLst/>
            <a:ahLst/>
            <a:cxnLst/>
            <a:rect l="l" t="t" r="r" b="b"/>
            <a:pathLst>
              <a:path w="754380" h="0">
                <a:moveTo>
                  <a:pt x="0" y="0"/>
                </a:moveTo>
                <a:lnTo>
                  <a:pt x="754379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1513332" y="8238743"/>
            <a:ext cx="376555" cy="0"/>
          </a:xfrm>
          <a:custGeom>
            <a:avLst/>
            <a:gdLst/>
            <a:ahLst/>
            <a:cxnLst/>
            <a:rect l="l" t="t" r="r" b="b"/>
            <a:pathLst>
              <a:path w="376555" h="0">
                <a:moveTo>
                  <a:pt x="0" y="0"/>
                </a:moveTo>
                <a:lnTo>
                  <a:pt x="3764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4910328" y="8124443"/>
            <a:ext cx="1637030" cy="0"/>
          </a:xfrm>
          <a:custGeom>
            <a:avLst/>
            <a:gdLst/>
            <a:ahLst/>
            <a:cxnLst/>
            <a:rect l="l" t="t" r="r" b="b"/>
            <a:pathLst>
              <a:path w="1637029" h="0">
                <a:moveTo>
                  <a:pt x="0" y="0"/>
                </a:moveTo>
                <a:lnTo>
                  <a:pt x="163677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3653028" y="8124443"/>
            <a:ext cx="754380" cy="0"/>
          </a:xfrm>
          <a:custGeom>
            <a:avLst/>
            <a:gdLst/>
            <a:ahLst/>
            <a:cxnLst/>
            <a:rect l="l" t="t" r="r" b="b"/>
            <a:pathLst>
              <a:path w="754379" h="0">
                <a:moveTo>
                  <a:pt x="0" y="0"/>
                </a:moveTo>
                <a:lnTo>
                  <a:pt x="75438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2394204" y="8124443"/>
            <a:ext cx="754380" cy="0"/>
          </a:xfrm>
          <a:custGeom>
            <a:avLst/>
            <a:gdLst/>
            <a:ahLst/>
            <a:cxnLst/>
            <a:rect l="l" t="t" r="r" b="b"/>
            <a:pathLst>
              <a:path w="754380" h="0">
                <a:moveTo>
                  <a:pt x="0" y="0"/>
                </a:moveTo>
                <a:lnTo>
                  <a:pt x="754379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1513332" y="8124443"/>
            <a:ext cx="376555" cy="0"/>
          </a:xfrm>
          <a:custGeom>
            <a:avLst/>
            <a:gdLst/>
            <a:ahLst/>
            <a:cxnLst/>
            <a:rect l="l" t="t" r="r" b="b"/>
            <a:pathLst>
              <a:path w="376555" h="0">
                <a:moveTo>
                  <a:pt x="0" y="0"/>
                </a:moveTo>
                <a:lnTo>
                  <a:pt x="3764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3653028" y="8010143"/>
            <a:ext cx="2894330" cy="0"/>
          </a:xfrm>
          <a:custGeom>
            <a:avLst/>
            <a:gdLst/>
            <a:ahLst/>
            <a:cxnLst/>
            <a:rect l="l" t="t" r="r" b="b"/>
            <a:pathLst>
              <a:path w="2894329" h="0">
                <a:moveTo>
                  <a:pt x="0" y="0"/>
                </a:moveTo>
                <a:lnTo>
                  <a:pt x="289407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2394204" y="8010143"/>
            <a:ext cx="754380" cy="0"/>
          </a:xfrm>
          <a:custGeom>
            <a:avLst/>
            <a:gdLst/>
            <a:ahLst/>
            <a:cxnLst/>
            <a:rect l="l" t="t" r="r" b="b"/>
            <a:pathLst>
              <a:path w="754380" h="0">
                <a:moveTo>
                  <a:pt x="0" y="0"/>
                </a:moveTo>
                <a:lnTo>
                  <a:pt x="754379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1513332" y="8010143"/>
            <a:ext cx="376555" cy="0"/>
          </a:xfrm>
          <a:custGeom>
            <a:avLst/>
            <a:gdLst/>
            <a:ahLst/>
            <a:cxnLst/>
            <a:rect l="l" t="t" r="r" b="b"/>
            <a:pathLst>
              <a:path w="376555" h="0">
                <a:moveTo>
                  <a:pt x="0" y="0"/>
                </a:moveTo>
                <a:lnTo>
                  <a:pt x="3764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3653028" y="7895843"/>
            <a:ext cx="2894330" cy="0"/>
          </a:xfrm>
          <a:custGeom>
            <a:avLst/>
            <a:gdLst/>
            <a:ahLst/>
            <a:cxnLst/>
            <a:rect l="l" t="t" r="r" b="b"/>
            <a:pathLst>
              <a:path w="2894329" h="0">
                <a:moveTo>
                  <a:pt x="0" y="0"/>
                </a:moveTo>
                <a:lnTo>
                  <a:pt x="289407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2394204" y="7895843"/>
            <a:ext cx="754380" cy="0"/>
          </a:xfrm>
          <a:custGeom>
            <a:avLst/>
            <a:gdLst/>
            <a:ahLst/>
            <a:cxnLst/>
            <a:rect l="l" t="t" r="r" b="b"/>
            <a:pathLst>
              <a:path w="754380" h="0">
                <a:moveTo>
                  <a:pt x="0" y="0"/>
                </a:moveTo>
                <a:lnTo>
                  <a:pt x="754379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1513332" y="7895843"/>
            <a:ext cx="376555" cy="0"/>
          </a:xfrm>
          <a:custGeom>
            <a:avLst/>
            <a:gdLst/>
            <a:ahLst/>
            <a:cxnLst/>
            <a:rect l="l" t="t" r="r" b="b"/>
            <a:pathLst>
              <a:path w="376555" h="0">
                <a:moveTo>
                  <a:pt x="0" y="0"/>
                </a:moveTo>
                <a:lnTo>
                  <a:pt x="37642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3653028" y="7781543"/>
            <a:ext cx="2894330" cy="0"/>
          </a:xfrm>
          <a:custGeom>
            <a:avLst/>
            <a:gdLst/>
            <a:ahLst/>
            <a:cxnLst/>
            <a:rect l="l" t="t" r="r" b="b"/>
            <a:pathLst>
              <a:path w="2894329" h="0">
                <a:moveTo>
                  <a:pt x="0" y="0"/>
                </a:moveTo>
                <a:lnTo>
                  <a:pt x="289407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1513332" y="7781543"/>
            <a:ext cx="1635760" cy="0"/>
          </a:xfrm>
          <a:custGeom>
            <a:avLst/>
            <a:gdLst/>
            <a:ahLst/>
            <a:cxnLst/>
            <a:rect l="l" t="t" r="r" b="b"/>
            <a:pathLst>
              <a:path w="1635760" h="0">
                <a:moveTo>
                  <a:pt x="0" y="0"/>
                </a:moveTo>
                <a:lnTo>
                  <a:pt x="163525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3653028" y="7667243"/>
            <a:ext cx="2894330" cy="0"/>
          </a:xfrm>
          <a:custGeom>
            <a:avLst/>
            <a:gdLst/>
            <a:ahLst/>
            <a:cxnLst/>
            <a:rect l="l" t="t" r="r" b="b"/>
            <a:pathLst>
              <a:path w="2894329" h="0">
                <a:moveTo>
                  <a:pt x="0" y="0"/>
                </a:moveTo>
                <a:lnTo>
                  <a:pt x="289407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1513332" y="7667243"/>
            <a:ext cx="1635760" cy="0"/>
          </a:xfrm>
          <a:custGeom>
            <a:avLst/>
            <a:gdLst/>
            <a:ahLst/>
            <a:cxnLst/>
            <a:rect l="l" t="t" r="r" b="b"/>
            <a:pathLst>
              <a:path w="1635760" h="0">
                <a:moveTo>
                  <a:pt x="0" y="0"/>
                </a:moveTo>
                <a:lnTo>
                  <a:pt x="163525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1513332" y="7552943"/>
            <a:ext cx="5034280" cy="0"/>
          </a:xfrm>
          <a:custGeom>
            <a:avLst/>
            <a:gdLst/>
            <a:ahLst/>
            <a:cxnLst/>
            <a:rect l="l" t="t" r="r" b="b"/>
            <a:pathLst>
              <a:path w="5034280" h="0">
                <a:moveTo>
                  <a:pt x="0" y="0"/>
                </a:moveTo>
                <a:lnTo>
                  <a:pt x="503377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1513332" y="7438643"/>
            <a:ext cx="5034280" cy="0"/>
          </a:xfrm>
          <a:custGeom>
            <a:avLst/>
            <a:gdLst/>
            <a:ahLst/>
            <a:cxnLst/>
            <a:rect l="l" t="t" r="r" b="b"/>
            <a:pathLst>
              <a:path w="5034280" h="0">
                <a:moveTo>
                  <a:pt x="0" y="0"/>
                </a:moveTo>
                <a:lnTo>
                  <a:pt x="503377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1513332" y="7324343"/>
            <a:ext cx="5034280" cy="0"/>
          </a:xfrm>
          <a:custGeom>
            <a:avLst/>
            <a:gdLst/>
            <a:ahLst/>
            <a:cxnLst/>
            <a:rect l="l" t="t" r="r" b="b"/>
            <a:pathLst>
              <a:path w="5034280" h="0">
                <a:moveTo>
                  <a:pt x="0" y="0"/>
                </a:moveTo>
                <a:lnTo>
                  <a:pt x="503377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1513332" y="7210043"/>
            <a:ext cx="5034280" cy="0"/>
          </a:xfrm>
          <a:custGeom>
            <a:avLst/>
            <a:gdLst/>
            <a:ahLst/>
            <a:cxnLst/>
            <a:rect l="l" t="t" r="r" b="b"/>
            <a:pathLst>
              <a:path w="5034280" h="0">
                <a:moveTo>
                  <a:pt x="0" y="0"/>
                </a:moveTo>
                <a:lnTo>
                  <a:pt x="503377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1513332" y="7095743"/>
            <a:ext cx="5034280" cy="0"/>
          </a:xfrm>
          <a:custGeom>
            <a:avLst/>
            <a:gdLst/>
            <a:ahLst/>
            <a:cxnLst/>
            <a:rect l="l" t="t" r="r" b="b"/>
            <a:pathLst>
              <a:path w="5034280" h="0">
                <a:moveTo>
                  <a:pt x="0" y="0"/>
                </a:moveTo>
                <a:lnTo>
                  <a:pt x="503377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1513332" y="6981443"/>
            <a:ext cx="5034280" cy="0"/>
          </a:xfrm>
          <a:custGeom>
            <a:avLst/>
            <a:gdLst/>
            <a:ahLst/>
            <a:cxnLst/>
            <a:rect l="l" t="t" r="r" b="b"/>
            <a:pathLst>
              <a:path w="5034280" h="0">
                <a:moveTo>
                  <a:pt x="0" y="0"/>
                </a:moveTo>
                <a:lnTo>
                  <a:pt x="503377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1513332" y="6867143"/>
            <a:ext cx="5034280" cy="0"/>
          </a:xfrm>
          <a:custGeom>
            <a:avLst/>
            <a:gdLst/>
            <a:ahLst/>
            <a:cxnLst/>
            <a:rect l="l" t="t" r="r" b="b"/>
            <a:pathLst>
              <a:path w="5034280" h="0">
                <a:moveTo>
                  <a:pt x="0" y="0"/>
                </a:moveTo>
                <a:lnTo>
                  <a:pt x="503377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1513332" y="6752843"/>
            <a:ext cx="5034280" cy="0"/>
          </a:xfrm>
          <a:custGeom>
            <a:avLst/>
            <a:gdLst/>
            <a:ahLst/>
            <a:cxnLst/>
            <a:rect l="l" t="t" r="r" b="b"/>
            <a:pathLst>
              <a:path w="5034280" h="0">
                <a:moveTo>
                  <a:pt x="0" y="0"/>
                </a:moveTo>
                <a:lnTo>
                  <a:pt x="503377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1513332" y="6638543"/>
            <a:ext cx="5034280" cy="0"/>
          </a:xfrm>
          <a:custGeom>
            <a:avLst/>
            <a:gdLst/>
            <a:ahLst/>
            <a:cxnLst/>
            <a:rect l="l" t="t" r="r" b="b"/>
            <a:pathLst>
              <a:path w="5034280" h="0">
                <a:moveTo>
                  <a:pt x="0" y="0"/>
                </a:moveTo>
                <a:lnTo>
                  <a:pt x="503377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1513332" y="6524243"/>
            <a:ext cx="5034280" cy="0"/>
          </a:xfrm>
          <a:custGeom>
            <a:avLst/>
            <a:gdLst/>
            <a:ahLst/>
            <a:cxnLst/>
            <a:rect l="l" t="t" r="r" b="b"/>
            <a:pathLst>
              <a:path w="5034280" h="0">
                <a:moveTo>
                  <a:pt x="0" y="0"/>
                </a:moveTo>
                <a:lnTo>
                  <a:pt x="503377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1513332" y="6411467"/>
            <a:ext cx="5034280" cy="0"/>
          </a:xfrm>
          <a:custGeom>
            <a:avLst/>
            <a:gdLst/>
            <a:ahLst/>
            <a:cxnLst/>
            <a:rect l="l" t="t" r="r" b="b"/>
            <a:pathLst>
              <a:path w="5034280" h="0">
                <a:moveTo>
                  <a:pt x="0" y="0"/>
                </a:moveTo>
                <a:lnTo>
                  <a:pt x="503377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1513332" y="6297167"/>
            <a:ext cx="5034280" cy="0"/>
          </a:xfrm>
          <a:custGeom>
            <a:avLst/>
            <a:gdLst/>
            <a:ahLst/>
            <a:cxnLst/>
            <a:rect l="l" t="t" r="r" b="b"/>
            <a:pathLst>
              <a:path w="5034280" h="0">
                <a:moveTo>
                  <a:pt x="0" y="0"/>
                </a:moveTo>
                <a:lnTo>
                  <a:pt x="503377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1513332" y="6182867"/>
            <a:ext cx="5034280" cy="0"/>
          </a:xfrm>
          <a:custGeom>
            <a:avLst/>
            <a:gdLst/>
            <a:ahLst/>
            <a:cxnLst/>
            <a:rect l="l" t="t" r="r" b="b"/>
            <a:pathLst>
              <a:path w="5034280" h="0">
                <a:moveTo>
                  <a:pt x="0" y="0"/>
                </a:moveTo>
                <a:lnTo>
                  <a:pt x="503377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1889760" y="7781543"/>
            <a:ext cx="504825" cy="798830"/>
          </a:xfrm>
          <a:custGeom>
            <a:avLst/>
            <a:gdLst/>
            <a:ahLst/>
            <a:cxnLst/>
            <a:rect l="l" t="t" r="r" b="b"/>
            <a:pathLst>
              <a:path w="504825" h="798829">
                <a:moveTo>
                  <a:pt x="504444" y="0"/>
                </a:moveTo>
                <a:lnTo>
                  <a:pt x="0" y="0"/>
                </a:lnTo>
                <a:lnTo>
                  <a:pt x="0" y="798575"/>
                </a:lnTo>
                <a:lnTo>
                  <a:pt x="504444" y="798575"/>
                </a:lnTo>
                <a:lnTo>
                  <a:pt x="504444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3148583" y="7552943"/>
            <a:ext cx="504825" cy="1027430"/>
          </a:xfrm>
          <a:custGeom>
            <a:avLst/>
            <a:gdLst/>
            <a:ahLst/>
            <a:cxnLst/>
            <a:rect l="l" t="t" r="r" b="b"/>
            <a:pathLst>
              <a:path w="504825" h="1027429">
                <a:moveTo>
                  <a:pt x="504444" y="0"/>
                </a:moveTo>
                <a:lnTo>
                  <a:pt x="0" y="0"/>
                </a:lnTo>
                <a:lnTo>
                  <a:pt x="0" y="1027175"/>
                </a:lnTo>
                <a:lnTo>
                  <a:pt x="504444" y="1027175"/>
                </a:lnTo>
                <a:lnTo>
                  <a:pt x="504444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4407408" y="8010143"/>
            <a:ext cx="502920" cy="570230"/>
          </a:xfrm>
          <a:custGeom>
            <a:avLst/>
            <a:gdLst/>
            <a:ahLst/>
            <a:cxnLst/>
            <a:rect l="l" t="t" r="r" b="b"/>
            <a:pathLst>
              <a:path w="502920" h="570229">
                <a:moveTo>
                  <a:pt x="502919" y="0"/>
                </a:moveTo>
                <a:lnTo>
                  <a:pt x="0" y="0"/>
                </a:lnTo>
                <a:lnTo>
                  <a:pt x="0" y="569975"/>
                </a:lnTo>
                <a:lnTo>
                  <a:pt x="502919" y="569975"/>
                </a:lnTo>
                <a:lnTo>
                  <a:pt x="502919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1513332" y="6182867"/>
            <a:ext cx="0" cy="2397760"/>
          </a:xfrm>
          <a:custGeom>
            <a:avLst/>
            <a:gdLst/>
            <a:ahLst/>
            <a:cxnLst/>
            <a:rect l="l" t="t" r="r" b="b"/>
            <a:pathLst>
              <a:path w="0" h="2397759">
                <a:moveTo>
                  <a:pt x="0" y="2397252"/>
                </a:moveTo>
                <a:lnTo>
                  <a:pt x="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1472183" y="8580119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1472183" y="8465819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1472183" y="8351519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1472183" y="823874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1472183" y="812444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1472183" y="801014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1472183" y="789584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1472183" y="778154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1472183" y="766724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1472183" y="755294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1472183" y="743864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1472183" y="732434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1472183" y="721004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1472183" y="709574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1472183" y="698144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1472183" y="686714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1472183" y="675284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1472183" y="663854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1472183" y="652424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1472183" y="6411467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1472183" y="6297167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1472183" y="6182867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1513332" y="8580119"/>
            <a:ext cx="5034280" cy="0"/>
          </a:xfrm>
          <a:custGeom>
            <a:avLst/>
            <a:gdLst/>
            <a:ahLst/>
            <a:cxnLst/>
            <a:rect l="l" t="t" r="r" b="b"/>
            <a:pathLst>
              <a:path w="5034280" h="0">
                <a:moveTo>
                  <a:pt x="0" y="0"/>
                </a:moveTo>
                <a:lnTo>
                  <a:pt x="503377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1513332" y="8580119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2770632" y="8580119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4029455" y="8580119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5288279" y="8580119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6547104" y="8580119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 txBox="1"/>
          <p:nvPr/>
        </p:nvSpPr>
        <p:spPr>
          <a:xfrm>
            <a:off x="902004" y="4835778"/>
            <a:ext cx="5930900" cy="38207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majority of </a:t>
            </a:r>
            <a:r>
              <a:rPr dirty="0" sz="1200" spc="-5">
                <a:latin typeface="Times New Roman"/>
                <a:cs typeface="Times New Roman"/>
              </a:rPr>
              <a:t>responses </a:t>
            </a:r>
            <a:r>
              <a:rPr dirty="0" sz="1200">
                <a:latin typeface="Times New Roman"/>
                <a:cs typeface="Times New Roman"/>
              </a:rPr>
              <a:t>were </a:t>
            </a:r>
            <a:r>
              <a:rPr dirty="0" sz="1200" spc="-5">
                <a:latin typeface="Times New Roman"/>
                <a:cs typeface="Times New Roman"/>
              </a:rPr>
              <a:t>Somewhat Disagree </a:t>
            </a:r>
            <a:r>
              <a:rPr dirty="0" sz="1200">
                <a:latin typeface="Times New Roman"/>
                <a:cs typeface="Times New Roman"/>
              </a:rPr>
              <a:t>(7 out of 21) </a:t>
            </a:r>
            <a:r>
              <a:rPr dirty="0" sz="1200" spc="-5">
                <a:latin typeface="Times New Roman"/>
                <a:cs typeface="Times New Roman"/>
              </a:rPr>
              <a:t>and Somewhat Agree </a:t>
            </a:r>
            <a:r>
              <a:rPr dirty="0" sz="1200">
                <a:latin typeface="Times New Roman"/>
                <a:cs typeface="Times New Roman"/>
              </a:rPr>
              <a:t>(6 </a:t>
            </a:r>
            <a:r>
              <a:rPr dirty="0" sz="1200" spc="-5">
                <a:latin typeface="Times New Roman"/>
                <a:cs typeface="Times New Roman"/>
              </a:rPr>
              <a:t>out </a:t>
            </a:r>
            <a:r>
              <a:rPr dirty="0" sz="1200" spc="5">
                <a:latin typeface="Times New Roman"/>
                <a:cs typeface="Times New Roman"/>
              </a:rPr>
              <a:t>of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21).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>
                <a:latin typeface="Times New Roman"/>
                <a:cs typeface="Times New Roman"/>
              </a:rPr>
              <a:t>Strongly </a:t>
            </a:r>
            <a:r>
              <a:rPr dirty="0" sz="1200" spc="-5">
                <a:latin typeface="Times New Roman"/>
                <a:cs typeface="Times New Roman"/>
              </a:rPr>
              <a:t>Disagree and </a:t>
            </a:r>
            <a:r>
              <a:rPr dirty="0" sz="1200">
                <a:latin typeface="Times New Roman"/>
                <a:cs typeface="Times New Roman"/>
              </a:rPr>
              <a:t>Strongly </a:t>
            </a:r>
            <a:r>
              <a:rPr dirty="0" sz="1200" spc="-5">
                <a:latin typeface="Times New Roman"/>
                <a:cs typeface="Times New Roman"/>
              </a:rPr>
              <a:t>Agree were selected </a:t>
            </a:r>
            <a:r>
              <a:rPr dirty="0" sz="1200">
                <a:latin typeface="Times New Roman"/>
                <a:cs typeface="Times New Roman"/>
              </a:rPr>
              <a:t>5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3 times</a:t>
            </a:r>
            <a:r>
              <a:rPr dirty="0" sz="1200" spc="-5">
                <a:latin typeface="Times New Roman"/>
                <a:cs typeface="Times New Roman"/>
              </a:rPr>
              <a:t> respectively.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 marR="423545">
              <a:lnSpc>
                <a:spcPts val="1380"/>
              </a:lnSpc>
              <a:spcBef>
                <a:spcPts val="905"/>
              </a:spcBef>
            </a:pP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4.23. </a:t>
            </a:r>
            <a:r>
              <a:rPr dirty="0" sz="1200" spc="-5">
                <a:latin typeface="Times New Roman"/>
                <a:cs typeface="Times New Roman"/>
              </a:rPr>
              <a:t>Participant Responses </a:t>
            </a:r>
            <a:r>
              <a:rPr dirty="0" sz="1200">
                <a:latin typeface="Times New Roman"/>
                <a:cs typeface="Times New Roman"/>
              </a:rPr>
              <a:t>to “I </a:t>
            </a:r>
            <a:r>
              <a:rPr dirty="0" sz="1200" spc="-5">
                <a:latin typeface="Times New Roman"/>
                <a:cs typeface="Times New Roman"/>
              </a:rPr>
              <a:t>had </a:t>
            </a:r>
            <a:r>
              <a:rPr dirty="0" sz="1200">
                <a:latin typeface="Times New Roman"/>
                <a:cs typeface="Times New Roman"/>
              </a:rPr>
              <a:t>better </a:t>
            </a:r>
            <a:r>
              <a:rPr dirty="0" sz="1200" spc="-5">
                <a:latin typeface="Times New Roman"/>
                <a:cs typeface="Times New Roman"/>
              </a:rPr>
              <a:t>things </a:t>
            </a:r>
            <a:r>
              <a:rPr dirty="0" sz="1200">
                <a:latin typeface="Times New Roman"/>
                <a:cs typeface="Times New Roman"/>
              </a:rPr>
              <a:t>to do </a:t>
            </a:r>
            <a:r>
              <a:rPr dirty="0" sz="1200" spc="-5">
                <a:latin typeface="Times New Roman"/>
                <a:cs typeface="Times New Roman"/>
              </a:rPr>
              <a:t>with </a:t>
            </a:r>
            <a:r>
              <a:rPr dirty="0" sz="1200" spc="5">
                <a:latin typeface="Times New Roman"/>
                <a:cs typeface="Times New Roman"/>
              </a:rPr>
              <a:t>my </a:t>
            </a:r>
            <a:r>
              <a:rPr dirty="0" sz="1200">
                <a:latin typeface="Times New Roman"/>
                <a:cs typeface="Times New Roman"/>
              </a:rPr>
              <a:t>time </a:t>
            </a:r>
            <a:r>
              <a:rPr dirty="0" sz="1200" spc="-5">
                <a:latin typeface="Times New Roman"/>
                <a:cs typeface="Times New Roman"/>
              </a:rPr>
              <a:t>than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go </a:t>
            </a:r>
            <a:r>
              <a:rPr dirty="0" sz="1200">
                <a:latin typeface="Times New Roman"/>
                <a:cs typeface="Times New Roman"/>
              </a:rPr>
              <a:t>to  </a:t>
            </a:r>
            <a:r>
              <a:rPr dirty="0" sz="1200" spc="-5">
                <a:latin typeface="Times New Roman"/>
                <a:cs typeface="Times New Roman"/>
              </a:rPr>
              <a:t>school.”</a:t>
            </a:r>
            <a:endParaRPr sz="1200">
              <a:latin typeface="Times New Roman"/>
              <a:cs typeface="Times New Roman"/>
            </a:endParaRPr>
          </a:p>
          <a:p>
            <a:pPr algn="ctr" marR="5065395">
              <a:lnSpc>
                <a:spcPts val="1050"/>
              </a:lnSpc>
              <a:spcBef>
                <a:spcPts val="420"/>
              </a:spcBef>
            </a:pPr>
            <a:r>
              <a:rPr dirty="0" sz="1000" spc="-60">
                <a:latin typeface="Arial"/>
                <a:cs typeface="Arial"/>
              </a:rPr>
              <a:t>21</a:t>
            </a:r>
            <a:endParaRPr sz="1000">
              <a:latin typeface="Arial"/>
              <a:cs typeface="Arial"/>
            </a:endParaRPr>
          </a:p>
          <a:p>
            <a:pPr algn="ctr" marR="5065395">
              <a:lnSpc>
                <a:spcPts val="900"/>
              </a:lnSpc>
            </a:pPr>
            <a:r>
              <a:rPr dirty="0" sz="1000" spc="-60">
                <a:latin typeface="Arial"/>
                <a:cs typeface="Arial"/>
              </a:rPr>
              <a:t>20</a:t>
            </a:r>
            <a:endParaRPr sz="1000">
              <a:latin typeface="Arial"/>
              <a:cs typeface="Arial"/>
            </a:endParaRPr>
          </a:p>
          <a:p>
            <a:pPr algn="ctr" marR="5065395">
              <a:lnSpc>
                <a:spcPts val="900"/>
              </a:lnSpc>
            </a:pPr>
            <a:r>
              <a:rPr dirty="0" sz="1000" spc="-60">
                <a:latin typeface="Arial"/>
                <a:cs typeface="Arial"/>
              </a:rPr>
              <a:t>19</a:t>
            </a:r>
            <a:endParaRPr sz="1000">
              <a:latin typeface="Arial"/>
              <a:cs typeface="Arial"/>
            </a:endParaRPr>
          </a:p>
          <a:p>
            <a:pPr algn="ctr" marR="5065395">
              <a:lnSpc>
                <a:spcPts val="900"/>
              </a:lnSpc>
            </a:pPr>
            <a:r>
              <a:rPr dirty="0" sz="1000" spc="-60">
                <a:latin typeface="Arial"/>
                <a:cs typeface="Arial"/>
              </a:rPr>
              <a:t>18</a:t>
            </a:r>
            <a:endParaRPr sz="1000">
              <a:latin typeface="Arial"/>
              <a:cs typeface="Arial"/>
            </a:endParaRPr>
          </a:p>
          <a:p>
            <a:pPr algn="ctr" marR="5065395">
              <a:lnSpc>
                <a:spcPts val="900"/>
              </a:lnSpc>
            </a:pPr>
            <a:r>
              <a:rPr dirty="0" sz="1000" spc="-60">
                <a:latin typeface="Arial"/>
                <a:cs typeface="Arial"/>
              </a:rPr>
              <a:t>17</a:t>
            </a:r>
            <a:endParaRPr sz="1000">
              <a:latin typeface="Arial"/>
              <a:cs typeface="Arial"/>
            </a:endParaRPr>
          </a:p>
          <a:p>
            <a:pPr algn="ctr" marR="5065395">
              <a:lnSpc>
                <a:spcPts val="900"/>
              </a:lnSpc>
            </a:pPr>
            <a:r>
              <a:rPr dirty="0" sz="1000" spc="-60">
                <a:latin typeface="Arial"/>
                <a:cs typeface="Arial"/>
              </a:rPr>
              <a:t>16</a:t>
            </a:r>
            <a:endParaRPr sz="1000">
              <a:latin typeface="Arial"/>
              <a:cs typeface="Arial"/>
            </a:endParaRPr>
          </a:p>
          <a:p>
            <a:pPr algn="ctr" marR="5065395">
              <a:lnSpc>
                <a:spcPts val="900"/>
              </a:lnSpc>
            </a:pPr>
            <a:r>
              <a:rPr dirty="0" sz="1000" spc="-60">
                <a:latin typeface="Arial"/>
                <a:cs typeface="Arial"/>
              </a:rPr>
              <a:t>15</a:t>
            </a:r>
            <a:endParaRPr sz="1000">
              <a:latin typeface="Arial"/>
              <a:cs typeface="Arial"/>
            </a:endParaRPr>
          </a:p>
          <a:p>
            <a:pPr algn="ctr" marR="5065395">
              <a:lnSpc>
                <a:spcPts val="900"/>
              </a:lnSpc>
            </a:pPr>
            <a:r>
              <a:rPr dirty="0" sz="1000" spc="-60">
                <a:latin typeface="Arial"/>
                <a:cs typeface="Arial"/>
              </a:rPr>
              <a:t>14</a:t>
            </a:r>
            <a:endParaRPr sz="1000">
              <a:latin typeface="Arial"/>
              <a:cs typeface="Arial"/>
            </a:endParaRPr>
          </a:p>
          <a:p>
            <a:pPr algn="ctr" marR="5065395">
              <a:lnSpc>
                <a:spcPts val="900"/>
              </a:lnSpc>
            </a:pPr>
            <a:r>
              <a:rPr dirty="0" sz="1000" spc="-60">
                <a:latin typeface="Arial"/>
                <a:cs typeface="Arial"/>
              </a:rPr>
              <a:t>13</a:t>
            </a:r>
            <a:endParaRPr sz="1000">
              <a:latin typeface="Arial"/>
              <a:cs typeface="Arial"/>
            </a:endParaRPr>
          </a:p>
          <a:p>
            <a:pPr algn="ctr" marR="5065395">
              <a:lnSpc>
                <a:spcPts val="900"/>
              </a:lnSpc>
            </a:pPr>
            <a:r>
              <a:rPr dirty="0" sz="1000" spc="-60">
                <a:latin typeface="Arial"/>
                <a:cs typeface="Arial"/>
              </a:rPr>
              <a:t>12</a:t>
            </a:r>
            <a:endParaRPr sz="1000">
              <a:latin typeface="Arial"/>
              <a:cs typeface="Arial"/>
            </a:endParaRPr>
          </a:p>
          <a:p>
            <a:pPr algn="ctr" marR="5065395">
              <a:lnSpc>
                <a:spcPts val="900"/>
              </a:lnSpc>
            </a:pPr>
            <a:r>
              <a:rPr dirty="0" sz="1000" spc="-60">
                <a:latin typeface="Arial"/>
                <a:cs typeface="Arial"/>
              </a:rPr>
              <a:t>11</a:t>
            </a:r>
            <a:endParaRPr sz="1000">
              <a:latin typeface="Arial"/>
              <a:cs typeface="Arial"/>
            </a:endParaRPr>
          </a:p>
          <a:p>
            <a:pPr algn="ctr" marR="5065395">
              <a:lnSpc>
                <a:spcPts val="900"/>
              </a:lnSpc>
            </a:pPr>
            <a:r>
              <a:rPr dirty="0" sz="1000" spc="-60">
                <a:latin typeface="Arial"/>
                <a:cs typeface="Arial"/>
              </a:rPr>
              <a:t>10</a:t>
            </a:r>
            <a:endParaRPr sz="1000">
              <a:latin typeface="Arial"/>
              <a:cs typeface="Arial"/>
            </a:endParaRPr>
          </a:p>
          <a:p>
            <a:pPr algn="ctr" marR="5000625">
              <a:lnSpc>
                <a:spcPts val="900"/>
              </a:lnSpc>
            </a:pPr>
            <a:r>
              <a:rPr dirty="0" sz="1000" spc="-55">
                <a:latin typeface="Arial"/>
                <a:cs typeface="Arial"/>
              </a:rPr>
              <a:t>9</a:t>
            </a:r>
            <a:endParaRPr sz="1000">
              <a:latin typeface="Arial"/>
              <a:cs typeface="Arial"/>
            </a:endParaRPr>
          </a:p>
          <a:p>
            <a:pPr algn="ctr" marR="5000625">
              <a:lnSpc>
                <a:spcPts val="900"/>
              </a:lnSpc>
            </a:pPr>
            <a:r>
              <a:rPr dirty="0" sz="1000" spc="-55"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  <a:p>
            <a:pPr algn="ctr" marR="5000625">
              <a:lnSpc>
                <a:spcPts val="900"/>
              </a:lnSpc>
            </a:pPr>
            <a:r>
              <a:rPr dirty="0" sz="1000" spc="-55"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  <a:p>
            <a:pPr algn="ctr" marR="5000625">
              <a:lnSpc>
                <a:spcPts val="900"/>
              </a:lnSpc>
            </a:pPr>
            <a:r>
              <a:rPr dirty="0" sz="1000" spc="-55"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  <a:p>
            <a:pPr algn="ctr" marR="5000625">
              <a:lnSpc>
                <a:spcPts val="900"/>
              </a:lnSpc>
            </a:pPr>
            <a:r>
              <a:rPr dirty="0" sz="1000" spc="-55"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  <a:p>
            <a:pPr algn="ctr" marR="5000625">
              <a:lnSpc>
                <a:spcPts val="900"/>
              </a:lnSpc>
            </a:pPr>
            <a:r>
              <a:rPr dirty="0" sz="1000" spc="-55"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  <a:p>
            <a:pPr algn="ctr" marR="5000625">
              <a:lnSpc>
                <a:spcPts val="900"/>
              </a:lnSpc>
            </a:pPr>
            <a:r>
              <a:rPr dirty="0" sz="1000" spc="-55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  <a:p>
            <a:pPr algn="ctr" marR="5000625">
              <a:lnSpc>
                <a:spcPts val="900"/>
              </a:lnSpc>
            </a:pPr>
            <a:r>
              <a:rPr dirty="0" sz="1000" spc="-55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  <a:p>
            <a:pPr algn="ctr" marR="5000625">
              <a:lnSpc>
                <a:spcPts val="900"/>
              </a:lnSpc>
            </a:pPr>
            <a:r>
              <a:rPr dirty="0" sz="1000" spc="-55"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  <a:p>
            <a:pPr algn="ctr" marR="5000625">
              <a:lnSpc>
                <a:spcPts val="1050"/>
              </a:lnSpc>
            </a:pPr>
            <a:r>
              <a:rPr dirty="0" sz="1000" spc="-55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1691385" y="8643619"/>
            <a:ext cx="91376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45">
                <a:latin typeface="Arial"/>
                <a:cs typeface="Arial"/>
              </a:rPr>
              <a:t>Strongly</a:t>
            </a:r>
            <a:r>
              <a:rPr dirty="0" sz="1000" spc="-95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Disagree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2887345" y="8643619"/>
            <a:ext cx="1039494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55">
                <a:latin typeface="Arial"/>
                <a:cs typeface="Arial"/>
              </a:rPr>
              <a:t>Somewhat</a:t>
            </a:r>
            <a:r>
              <a:rPr dirty="0" sz="1000" spc="-80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Disagree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4218178" y="8643619"/>
            <a:ext cx="89471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55">
                <a:latin typeface="Arial"/>
                <a:cs typeface="Arial"/>
              </a:rPr>
              <a:t>Somewhat</a:t>
            </a:r>
            <a:r>
              <a:rPr dirty="0" sz="1000" spc="-9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5539740" y="8643619"/>
            <a:ext cx="77025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45">
                <a:latin typeface="Arial"/>
                <a:cs typeface="Arial"/>
              </a:rPr>
              <a:t>Strongly</a:t>
            </a:r>
            <a:r>
              <a:rPr dirty="0" sz="1000" spc="-9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1086332" y="6293449"/>
            <a:ext cx="152400" cy="218249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z="1000" spc="-55" b="1">
                <a:latin typeface="Trebuchet MS"/>
                <a:cs typeface="Trebuchet MS"/>
              </a:rPr>
              <a:t>Number </a:t>
            </a:r>
            <a:r>
              <a:rPr dirty="0" sz="1000" spc="-45" b="1">
                <a:latin typeface="Trebuchet MS"/>
                <a:cs typeface="Trebuchet MS"/>
              </a:rPr>
              <a:t>of </a:t>
            </a:r>
            <a:r>
              <a:rPr dirty="0" sz="1000" spc="-60" b="1">
                <a:latin typeface="Trebuchet MS"/>
                <a:cs typeface="Trebuchet MS"/>
              </a:rPr>
              <a:t>Participants Selecting</a:t>
            </a:r>
            <a:r>
              <a:rPr dirty="0" sz="1000" spc="-145" b="1">
                <a:latin typeface="Trebuchet MS"/>
                <a:cs typeface="Trebuchet MS"/>
              </a:rPr>
              <a:t> </a:t>
            </a:r>
            <a:r>
              <a:rPr dirty="0" sz="1000" spc="-55" b="1">
                <a:latin typeface="Trebuchet MS"/>
                <a:cs typeface="Trebuchet MS"/>
              </a:rPr>
              <a:t>Answer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55" name="object 155"/>
          <p:cNvSpPr/>
          <p:nvPr/>
        </p:nvSpPr>
        <p:spPr>
          <a:xfrm>
            <a:off x="914400" y="6041135"/>
            <a:ext cx="5771515" cy="2857500"/>
          </a:xfrm>
          <a:custGeom>
            <a:avLst/>
            <a:gdLst/>
            <a:ahLst/>
            <a:cxnLst/>
            <a:rect l="l" t="t" r="r" b="b"/>
            <a:pathLst>
              <a:path w="5771515" h="2857500">
                <a:moveTo>
                  <a:pt x="0" y="2857500"/>
                </a:moveTo>
                <a:lnTo>
                  <a:pt x="5771388" y="2857500"/>
                </a:lnTo>
                <a:lnTo>
                  <a:pt x="5771388" y="0"/>
                </a:lnTo>
                <a:lnTo>
                  <a:pt x="0" y="0"/>
                </a:lnTo>
                <a:lnTo>
                  <a:pt x="0" y="2857500"/>
                </a:lnTo>
                <a:close/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5858636"/>
            <a:ext cx="5958840" cy="16103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Nearly half of the 21 participants (8 </a:t>
            </a:r>
            <a:r>
              <a:rPr dirty="0" sz="1200" spc="-5">
                <a:latin typeface="Times New Roman"/>
                <a:cs typeface="Times New Roman"/>
              </a:rPr>
              <a:t>Somewhat </a:t>
            </a:r>
            <a:r>
              <a:rPr dirty="0" sz="1200">
                <a:latin typeface="Times New Roman"/>
                <a:cs typeface="Times New Roman"/>
              </a:rPr>
              <a:t>Agree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1 Strongly Agree, </a:t>
            </a:r>
            <a:r>
              <a:rPr dirty="0" sz="1200" spc="-5">
                <a:latin typeface="Times New Roman"/>
                <a:cs typeface="Times New Roman"/>
              </a:rPr>
              <a:t>which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represent</a:t>
            </a:r>
            <a:endParaRPr sz="1200">
              <a:latin typeface="Times New Roman"/>
              <a:cs typeface="Times New Roman"/>
            </a:endParaRPr>
          </a:p>
          <a:p>
            <a:pPr marL="12700" marR="10795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42.8%) thought that employment was </a:t>
            </a:r>
            <a:r>
              <a:rPr dirty="0" sz="1200">
                <a:latin typeface="Times New Roman"/>
                <a:cs typeface="Times New Roman"/>
              </a:rPr>
              <a:t>more important </a:t>
            </a:r>
            <a:r>
              <a:rPr dirty="0" sz="1200" spc="-5">
                <a:latin typeface="Times New Roman"/>
                <a:cs typeface="Times New Roman"/>
              </a:rPr>
              <a:t>than </a:t>
            </a:r>
            <a:r>
              <a:rPr dirty="0" sz="1200">
                <a:latin typeface="Times New Roman"/>
                <a:cs typeface="Times New Roman"/>
              </a:rPr>
              <a:t>school. </a:t>
            </a:r>
            <a:r>
              <a:rPr dirty="0" sz="1200" spc="-5">
                <a:latin typeface="Times New Roman"/>
                <a:cs typeface="Times New Roman"/>
              </a:rPr>
              <a:t>Even though Figure </a:t>
            </a:r>
            <a:r>
              <a:rPr dirty="0" sz="1200">
                <a:latin typeface="Times New Roman"/>
                <a:cs typeface="Times New Roman"/>
              </a:rPr>
              <a:t>4.23  </a:t>
            </a:r>
            <a:r>
              <a:rPr dirty="0" sz="1200" spc="-5">
                <a:latin typeface="Times New Roman"/>
                <a:cs typeface="Times New Roman"/>
              </a:rPr>
              <a:t>showed </a:t>
            </a:r>
            <a:r>
              <a:rPr dirty="0" sz="1200">
                <a:latin typeface="Times New Roman"/>
                <a:cs typeface="Times New Roman"/>
              </a:rPr>
              <a:t>that only 5 out of 21 </a:t>
            </a:r>
            <a:r>
              <a:rPr dirty="0" sz="1200" spc="-5">
                <a:latin typeface="Times New Roman"/>
                <a:cs typeface="Times New Roman"/>
              </a:rPr>
              <a:t>(23.8%) thought that something was </a:t>
            </a:r>
            <a:r>
              <a:rPr dirty="0" sz="1200">
                <a:latin typeface="Times New Roman"/>
                <a:cs typeface="Times New Roman"/>
              </a:rPr>
              <a:t>more </a:t>
            </a:r>
            <a:r>
              <a:rPr dirty="0" sz="1200" spc="-5">
                <a:latin typeface="Times New Roman"/>
                <a:cs typeface="Times New Roman"/>
              </a:rPr>
              <a:t>important than </a:t>
            </a:r>
            <a:r>
              <a:rPr dirty="0" sz="1200">
                <a:latin typeface="Times New Roman"/>
                <a:cs typeface="Times New Roman"/>
              </a:rPr>
              <a:t>attending  </a:t>
            </a:r>
            <a:r>
              <a:rPr dirty="0" sz="1200" spc="-5">
                <a:latin typeface="Times New Roman"/>
                <a:cs typeface="Times New Roman"/>
              </a:rPr>
              <a:t>school, when presented </a:t>
            </a:r>
            <a:r>
              <a:rPr dirty="0" sz="1200">
                <a:latin typeface="Times New Roman"/>
                <a:cs typeface="Times New Roman"/>
              </a:rPr>
              <a:t>with a </a:t>
            </a:r>
            <a:r>
              <a:rPr dirty="0" sz="1200" spc="-5">
                <a:latin typeface="Times New Roman"/>
                <a:cs typeface="Times New Roman"/>
              </a:rPr>
              <a:t>statement about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importance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work </a:t>
            </a:r>
            <a:r>
              <a:rPr dirty="0" sz="1200">
                <a:latin typeface="Times New Roman"/>
                <a:cs typeface="Times New Roman"/>
              </a:rPr>
              <a:t>versus school, </a:t>
            </a:r>
            <a:r>
              <a:rPr dirty="0" sz="1200" spc="-5">
                <a:latin typeface="Times New Roman"/>
                <a:cs typeface="Times New Roman"/>
              </a:rPr>
              <a:t>there was </a:t>
            </a:r>
            <a:r>
              <a:rPr dirty="0" sz="1200">
                <a:latin typeface="Times New Roman"/>
                <a:cs typeface="Times New Roman"/>
              </a:rPr>
              <a:t>a  shift in the</a:t>
            </a:r>
            <a:r>
              <a:rPr dirty="0" sz="1200" spc="-5">
                <a:latin typeface="Times New Roman"/>
                <a:cs typeface="Times New Roman"/>
              </a:rPr>
              <a:t> responses.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052059" y="5081015"/>
            <a:ext cx="1704339" cy="0"/>
          </a:xfrm>
          <a:custGeom>
            <a:avLst/>
            <a:gdLst/>
            <a:ahLst/>
            <a:cxnLst/>
            <a:rect l="l" t="t" r="r" b="b"/>
            <a:pathLst>
              <a:path w="1704340" h="0">
                <a:moveTo>
                  <a:pt x="0" y="0"/>
                </a:moveTo>
                <a:lnTo>
                  <a:pt x="170383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741420" y="5081015"/>
            <a:ext cx="786765" cy="0"/>
          </a:xfrm>
          <a:custGeom>
            <a:avLst/>
            <a:gdLst/>
            <a:ahLst/>
            <a:cxnLst/>
            <a:rect l="l" t="t" r="r" b="b"/>
            <a:pathLst>
              <a:path w="786764" h="0">
                <a:moveTo>
                  <a:pt x="0" y="0"/>
                </a:moveTo>
                <a:lnTo>
                  <a:pt x="786383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430779" y="5081015"/>
            <a:ext cx="786765" cy="0"/>
          </a:xfrm>
          <a:custGeom>
            <a:avLst/>
            <a:gdLst/>
            <a:ahLst/>
            <a:cxnLst/>
            <a:rect l="l" t="t" r="r" b="b"/>
            <a:pathLst>
              <a:path w="786764" h="0">
                <a:moveTo>
                  <a:pt x="0" y="0"/>
                </a:moveTo>
                <a:lnTo>
                  <a:pt x="786383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13332" y="5081015"/>
            <a:ext cx="393700" cy="0"/>
          </a:xfrm>
          <a:custGeom>
            <a:avLst/>
            <a:gdLst/>
            <a:ahLst/>
            <a:cxnLst/>
            <a:rect l="l" t="t" r="r" b="b"/>
            <a:pathLst>
              <a:path w="393700" h="0">
                <a:moveTo>
                  <a:pt x="0" y="0"/>
                </a:moveTo>
                <a:lnTo>
                  <a:pt x="39319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052059" y="4943855"/>
            <a:ext cx="1704339" cy="0"/>
          </a:xfrm>
          <a:custGeom>
            <a:avLst/>
            <a:gdLst/>
            <a:ahLst/>
            <a:cxnLst/>
            <a:rect l="l" t="t" r="r" b="b"/>
            <a:pathLst>
              <a:path w="1704340" h="0">
                <a:moveTo>
                  <a:pt x="0" y="0"/>
                </a:moveTo>
                <a:lnTo>
                  <a:pt x="170383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741420" y="4943855"/>
            <a:ext cx="786765" cy="0"/>
          </a:xfrm>
          <a:custGeom>
            <a:avLst/>
            <a:gdLst/>
            <a:ahLst/>
            <a:cxnLst/>
            <a:rect l="l" t="t" r="r" b="b"/>
            <a:pathLst>
              <a:path w="786764" h="0">
                <a:moveTo>
                  <a:pt x="0" y="0"/>
                </a:moveTo>
                <a:lnTo>
                  <a:pt x="786383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430779" y="4943855"/>
            <a:ext cx="786765" cy="0"/>
          </a:xfrm>
          <a:custGeom>
            <a:avLst/>
            <a:gdLst/>
            <a:ahLst/>
            <a:cxnLst/>
            <a:rect l="l" t="t" r="r" b="b"/>
            <a:pathLst>
              <a:path w="786764" h="0">
                <a:moveTo>
                  <a:pt x="0" y="0"/>
                </a:moveTo>
                <a:lnTo>
                  <a:pt x="786383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513332" y="4943855"/>
            <a:ext cx="393700" cy="0"/>
          </a:xfrm>
          <a:custGeom>
            <a:avLst/>
            <a:gdLst/>
            <a:ahLst/>
            <a:cxnLst/>
            <a:rect l="l" t="t" r="r" b="b"/>
            <a:pathLst>
              <a:path w="393700" h="0">
                <a:moveTo>
                  <a:pt x="0" y="0"/>
                </a:moveTo>
                <a:lnTo>
                  <a:pt x="39319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5052059" y="4808220"/>
            <a:ext cx="1704339" cy="0"/>
          </a:xfrm>
          <a:custGeom>
            <a:avLst/>
            <a:gdLst/>
            <a:ahLst/>
            <a:cxnLst/>
            <a:rect l="l" t="t" r="r" b="b"/>
            <a:pathLst>
              <a:path w="1704340" h="0">
                <a:moveTo>
                  <a:pt x="0" y="0"/>
                </a:moveTo>
                <a:lnTo>
                  <a:pt x="170383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741420" y="4808220"/>
            <a:ext cx="786765" cy="0"/>
          </a:xfrm>
          <a:custGeom>
            <a:avLst/>
            <a:gdLst/>
            <a:ahLst/>
            <a:cxnLst/>
            <a:rect l="l" t="t" r="r" b="b"/>
            <a:pathLst>
              <a:path w="786764" h="0">
                <a:moveTo>
                  <a:pt x="0" y="0"/>
                </a:moveTo>
                <a:lnTo>
                  <a:pt x="786383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430779" y="4808220"/>
            <a:ext cx="786765" cy="0"/>
          </a:xfrm>
          <a:custGeom>
            <a:avLst/>
            <a:gdLst/>
            <a:ahLst/>
            <a:cxnLst/>
            <a:rect l="l" t="t" r="r" b="b"/>
            <a:pathLst>
              <a:path w="786764" h="0">
                <a:moveTo>
                  <a:pt x="0" y="0"/>
                </a:moveTo>
                <a:lnTo>
                  <a:pt x="786383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513332" y="4808220"/>
            <a:ext cx="393700" cy="0"/>
          </a:xfrm>
          <a:custGeom>
            <a:avLst/>
            <a:gdLst/>
            <a:ahLst/>
            <a:cxnLst/>
            <a:rect l="l" t="t" r="r" b="b"/>
            <a:pathLst>
              <a:path w="393700" h="0">
                <a:moveTo>
                  <a:pt x="0" y="0"/>
                </a:moveTo>
                <a:lnTo>
                  <a:pt x="39319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052059" y="4672584"/>
            <a:ext cx="1704339" cy="0"/>
          </a:xfrm>
          <a:custGeom>
            <a:avLst/>
            <a:gdLst/>
            <a:ahLst/>
            <a:cxnLst/>
            <a:rect l="l" t="t" r="r" b="b"/>
            <a:pathLst>
              <a:path w="1704340" h="0">
                <a:moveTo>
                  <a:pt x="0" y="0"/>
                </a:moveTo>
                <a:lnTo>
                  <a:pt x="170383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741420" y="4672584"/>
            <a:ext cx="786765" cy="0"/>
          </a:xfrm>
          <a:custGeom>
            <a:avLst/>
            <a:gdLst/>
            <a:ahLst/>
            <a:cxnLst/>
            <a:rect l="l" t="t" r="r" b="b"/>
            <a:pathLst>
              <a:path w="786764" h="0">
                <a:moveTo>
                  <a:pt x="0" y="0"/>
                </a:moveTo>
                <a:lnTo>
                  <a:pt x="786383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430779" y="4672584"/>
            <a:ext cx="786765" cy="0"/>
          </a:xfrm>
          <a:custGeom>
            <a:avLst/>
            <a:gdLst/>
            <a:ahLst/>
            <a:cxnLst/>
            <a:rect l="l" t="t" r="r" b="b"/>
            <a:pathLst>
              <a:path w="786764" h="0">
                <a:moveTo>
                  <a:pt x="0" y="0"/>
                </a:moveTo>
                <a:lnTo>
                  <a:pt x="786383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513332" y="4672584"/>
            <a:ext cx="393700" cy="0"/>
          </a:xfrm>
          <a:custGeom>
            <a:avLst/>
            <a:gdLst/>
            <a:ahLst/>
            <a:cxnLst/>
            <a:rect l="l" t="t" r="r" b="b"/>
            <a:pathLst>
              <a:path w="393700" h="0">
                <a:moveTo>
                  <a:pt x="0" y="0"/>
                </a:moveTo>
                <a:lnTo>
                  <a:pt x="39319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052059" y="4536947"/>
            <a:ext cx="1704339" cy="0"/>
          </a:xfrm>
          <a:custGeom>
            <a:avLst/>
            <a:gdLst/>
            <a:ahLst/>
            <a:cxnLst/>
            <a:rect l="l" t="t" r="r" b="b"/>
            <a:pathLst>
              <a:path w="1704340" h="0">
                <a:moveTo>
                  <a:pt x="0" y="0"/>
                </a:moveTo>
                <a:lnTo>
                  <a:pt x="170383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430779" y="4536947"/>
            <a:ext cx="2097405" cy="0"/>
          </a:xfrm>
          <a:custGeom>
            <a:avLst/>
            <a:gdLst/>
            <a:ahLst/>
            <a:cxnLst/>
            <a:rect l="l" t="t" r="r" b="b"/>
            <a:pathLst>
              <a:path w="2097404" h="0">
                <a:moveTo>
                  <a:pt x="0" y="0"/>
                </a:moveTo>
                <a:lnTo>
                  <a:pt x="2097023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513332" y="4536947"/>
            <a:ext cx="393700" cy="0"/>
          </a:xfrm>
          <a:custGeom>
            <a:avLst/>
            <a:gdLst/>
            <a:ahLst/>
            <a:cxnLst/>
            <a:rect l="l" t="t" r="r" b="b"/>
            <a:pathLst>
              <a:path w="393700" h="0">
                <a:moveTo>
                  <a:pt x="0" y="0"/>
                </a:moveTo>
                <a:lnTo>
                  <a:pt x="39319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052059" y="4401311"/>
            <a:ext cx="1704339" cy="0"/>
          </a:xfrm>
          <a:custGeom>
            <a:avLst/>
            <a:gdLst/>
            <a:ahLst/>
            <a:cxnLst/>
            <a:rect l="l" t="t" r="r" b="b"/>
            <a:pathLst>
              <a:path w="1704340" h="0">
                <a:moveTo>
                  <a:pt x="0" y="0"/>
                </a:moveTo>
                <a:lnTo>
                  <a:pt x="170383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430779" y="4401311"/>
            <a:ext cx="2097405" cy="0"/>
          </a:xfrm>
          <a:custGeom>
            <a:avLst/>
            <a:gdLst/>
            <a:ahLst/>
            <a:cxnLst/>
            <a:rect l="l" t="t" r="r" b="b"/>
            <a:pathLst>
              <a:path w="2097404" h="0">
                <a:moveTo>
                  <a:pt x="0" y="0"/>
                </a:moveTo>
                <a:lnTo>
                  <a:pt x="2097023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513332" y="4401311"/>
            <a:ext cx="393700" cy="0"/>
          </a:xfrm>
          <a:custGeom>
            <a:avLst/>
            <a:gdLst/>
            <a:ahLst/>
            <a:cxnLst/>
            <a:rect l="l" t="t" r="r" b="b"/>
            <a:pathLst>
              <a:path w="393700" h="0">
                <a:moveTo>
                  <a:pt x="0" y="0"/>
                </a:moveTo>
                <a:lnTo>
                  <a:pt x="39319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052059" y="4264152"/>
            <a:ext cx="1704339" cy="0"/>
          </a:xfrm>
          <a:custGeom>
            <a:avLst/>
            <a:gdLst/>
            <a:ahLst/>
            <a:cxnLst/>
            <a:rect l="l" t="t" r="r" b="b"/>
            <a:pathLst>
              <a:path w="1704340" h="0">
                <a:moveTo>
                  <a:pt x="0" y="0"/>
                </a:moveTo>
                <a:lnTo>
                  <a:pt x="170383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513332" y="4264152"/>
            <a:ext cx="3014980" cy="0"/>
          </a:xfrm>
          <a:custGeom>
            <a:avLst/>
            <a:gdLst/>
            <a:ahLst/>
            <a:cxnLst/>
            <a:rect l="l" t="t" r="r" b="b"/>
            <a:pathLst>
              <a:path w="3014979" h="0">
                <a:moveTo>
                  <a:pt x="0" y="0"/>
                </a:moveTo>
                <a:lnTo>
                  <a:pt x="301447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513332" y="4128515"/>
            <a:ext cx="5242560" cy="0"/>
          </a:xfrm>
          <a:custGeom>
            <a:avLst/>
            <a:gdLst/>
            <a:ahLst/>
            <a:cxnLst/>
            <a:rect l="l" t="t" r="r" b="b"/>
            <a:pathLst>
              <a:path w="5242559" h="0">
                <a:moveTo>
                  <a:pt x="0" y="0"/>
                </a:moveTo>
                <a:lnTo>
                  <a:pt x="52425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513332" y="3992879"/>
            <a:ext cx="5242560" cy="0"/>
          </a:xfrm>
          <a:custGeom>
            <a:avLst/>
            <a:gdLst/>
            <a:ahLst/>
            <a:cxnLst/>
            <a:rect l="l" t="t" r="r" b="b"/>
            <a:pathLst>
              <a:path w="5242559" h="0">
                <a:moveTo>
                  <a:pt x="0" y="0"/>
                </a:moveTo>
                <a:lnTo>
                  <a:pt x="52425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513332" y="3857244"/>
            <a:ext cx="5242560" cy="0"/>
          </a:xfrm>
          <a:custGeom>
            <a:avLst/>
            <a:gdLst/>
            <a:ahLst/>
            <a:cxnLst/>
            <a:rect l="l" t="t" r="r" b="b"/>
            <a:pathLst>
              <a:path w="5242559" h="0">
                <a:moveTo>
                  <a:pt x="0" y="0"/>
                </a:moveTo>
                <a:lnTo>
                  <a:pt x="52425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513332" y="3720084"/>
            <a:ext cx="5242560" cy="0"/>
          </a:xfrm>
          <a:custGeom>
            <a:avLst/>
            <a:gdLst/>
            <a:ahLst/>
            <a:cxnLst/>
            <a:rect l="l" t="t" r="r" b="b"/>
            <a:pathLst>
              <a:path w="5242559" h="0">
                <a:moveTo>
                  <a:pt x="0" y="0"/>
                </a:moveTo>
                <a:lnTo>
                  <a:pt x="52425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513332" y="3584447"/>
            <a:ext cx="5242560" cy="0"/>
          </a:xfrm>
          <a:custGeom>
            <a:avLst/>
            <a:gdLst/>
            <a:ahLst/>
            <a:cxnLst/>
            <a:rect l="l" t="t" r="r" b="b"/>
            <a:pathLst>
              <a:path w="5242559" h="0">
                <a:moveTo>
                  <a:pt x="0" y="0"/>
                </a:moveTo>
                <a:lnTo>
                  <a:pt x="52425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513332" y="3448811"/>
            <a:ext cx="5242560" cy="0"/>
          </a:xfrm>
          <a:custGeom>
            <a:avLst/>
            <a:gdLst/>
            <a:ahLst/>
            <a:cxnLst/>
            <a:rect l="l" t="t" r="r" b="b"/>
            <a:pathLst>
              <a:path w="5242559" h="0">
                <a:moveTo>
                  <a:pt x="0" y="0"/>
                </a:moveTo>
                <a:lnTo>
                  <a:pt x="52425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513332" y="3313176"/>
            <a:ext cx="5242560" cy="0"/>
          </a:xfrm>
          <a:custGeom>
            <a:avLst/>
            <a:gdLst/>
            <a:ahLst/>
            <a:cxnLst/>
            <a:rect l="l" t="t" r="r" b="b"/>
            <a:pathLst>
              <a:path w="5242559" h="0">
                <a:moveTo>
                  <a:pt x="0" y="0"/>
                </a:moveTo>
                <a:lnTo>
                  <a:pt x="52425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513332" y="3177539"/>
            <a:ext cx="5242560" cy="0"/>
          </a:xfrm>
          <a:custGeom>
            <a:avLst/>
            <a:gdLst/>
            <a:ahLst/>
            <a:cxnLst/>
            <a:rect l="l" t="t" r="r" b="b"/>
            <a:pathLst>
              <a:path w="5242559" h="0">
                <a:moveTo>
                  <a:pt x="0" y="0"/>
                </a:moveTo>
                <a:lnTo>
                  <a:pt x="52425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513332" y="3040379"/>
            <a:ext cx="5242560" cy="0"/>
          </a:xfrm>
          <a:custGeom>
            <a:avLst/>
            <a:gdLst/>
            <a:ahLst/>
            <a:cxnLst/>
            <a:rect l="l" t="t" r="r" b="b"/>
            <a:pathLst>
              <a:path w="5242559" h="0">
                <a:moveTo>
                  <a:pt x="0" y="0"/>
                </a:moveTo>
                <a:lnTo>
                  <a:pt x="52425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513332" y="2904744"/>
            <a:ext cx="5242560" cy="0"/>
          </a:xfrm>
          <a:custGeom>
            <a:avLst/>
            <a:gdLst/>
            <a:ahLst/>
            <a:cxnLst/>
            <a:rect l="l" t="t" r="r" b="b"/>
            <a:pathLst>
              <a:path w="5242559" h="0">
                <a:moveTo>
                  <a:pt x="0" y="0"/>
                </a:moveTo>
                <a:lnTo>
                  <a:pt x="52425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513332" y="2769107"/>
            <a:ext cx="5242560" cy="0"/>
          </a:xfrm>
          <a:custGeom>
            <a:avLst/>
            <a:gdLst/>
            <a:ahLst/>
            <a:cxnLst/>
            <a:rect l="l" t="t" r="r" b="b"/>
            <a:pathLst>
              <a:path w="5242559" h="0">
                <a:moveTo>
                  <a:pt x="0" y="0"/>
                </a:moveTo>
                <a:lnTo>
                  <a:pt x="52425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513332" y="2633472"/>
            <a:ext cx="5242560" cy="0"/>
          </a:xfrm>
          <a:custGeom>
            <a:avLst/>
            <a:gdLst/>
            <a:ahLst/>
            <a:cxnLst/>
            <a:rect l="l" t="t" r="r" b="b"/>
            <a:pathLst>
              <a:path w="5242559" h="0">
                <a:moveTo>
                  <a:pt x="0" y="0"/>
                </a:moveTo>
                <a:lnTo>
                  <a:pt x="52425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513332" y="2496311"/>
            <a:ext cx="5242560" cy="0"/>
          </a:xfrm>
          <a:custGeom>
            <a:avLst/>
            <a:gdLst/>
            <a:ahLst/>
            <a:cxnLst/>
            <a:rect l="l" t="t" r="r" b="b"/>
            <a:pathLst>
              <a:path w="5242559" h="0">
                <a:moveTo>
                  <a:pt x="0" y="0"/>
                </a:moveTo>
                <a:lnTo>
                  <a:pt x="52425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513332" y="2360676"/>
            <a:ext cx="5242560" cy="0"/>
          </a:xfrm>
          <a:custGeom>
            <a:avLst/>
            <a:gdLst/>
            <a:ahLst/>
            <a:cxnLst/>
            <a:rect l="l" t="t" r="r" b="b"/>
            <a:pathLst>
              <a:path w="5242559" h="0">
                <a:moveTo>
                  <a:pt x="0" y="0"/>
                </a:moveTo>
                <a:lnTo>
                  <a:pt x="52425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906523" y="4264152"/>
            <a:ext cx="524510" cy="952500"/>
          </a:xfrm>
          <a:custGeom>
            <a:avLst/>
            <a:gdLst/>
            <a:ahLst/>
            <a:cxnLst/>
            <a:rect l="l" t="t" r="r" b="b"/>
            <a:pathLst>
              <a:path w="524510" h="952500">
                <a:moveTo>
                  <a:pt x="524256" y="0"/>
                </a:moveTo>
                <a:lnTo>
                  <a:pt x="0" y="0"/>
                </a:lnTo>
                <a:lnTo>
                  <a:pt x="0" y="952500"/>
                </a:lnTo>
                <a:lnTo>
                  <a:pt x="524256" y="952500"/>
                </a:lnTo>
                <a:lnTo>
                  <a:pt x="524256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217164" y="4536947"/>
            <a:ext cx="524510" cy="680085"/>
          </a:xfrm>
          <a:custGeom>
            <a:avLst/>
            <a:gdLst/>
            <a:ahLst/>
            <a:cxnLst/>
            <a:rect l="l" t="t" r="r" b="b"/>
            <a:pathLst>
              <a:path w="524510" h="680085">
                <a:moveTo>
                  <a:pt x="524256" y="0"/>
                </a:moveTo>
                <a:lnTo>
                  <a:pt x="0" y="0"/>
                </a:lnTo>
                <a:lnTo>
                  <a:pt x="0" y="679703"/>
                </a:lnTo>
                <a:lnTo>
                  <a:pt x="524256" y="679703"/>
                </a:lnTo>
                <a:lnTo>
                  <a:pt x="524256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527803" y="4128515"/>
            <a:ext cx="524510" cy="1088390"/>
          </a:xfrm>
          <a:custGeom>
            <a:avLst/>
            <a:gdLst/>
            <a:ahLst/>
            <a:cxnLst/>
            <a:rect l="l" t="t" r="r" b="b"/>
            <a:pathLst>
              <a:path w="524510" h="1088389">
                <a:moveTo>
                  <a:pt x="524256" y="0"/>
                </a:moveTo>
                <a:lnTo>
                  <a:pt x="0" y="0"/>
                </a:lnTo>
                <a:lnTo>
                  <a:pt x="0" y="1088136"/>
                </a:lnTo>
                <a:lnTo>
                  <a:pt x="524256" y="1088136"/>
                </a:lnTo>
                <a:lnTo>
                  <a:pt x="524256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5838444" y="5081015"/>
            <a:ext cx="524510" cy="135890"/>
          </a:xfrm>
          <a:custGeom>
            <a:avLst/>
            <a:gdLst/>
            <a:ahLst/>
            <a:cxnLst/>
            <a:rect l="l" t="t" r="r" b="b"/>
            <a:pathLst>
              <a:path w="524510" h="135889">
                <a:moveTo>
                  <a:pt x="524255" y="0"/>
                </a:moveTo>
                <a:lnTo>
                  <a:pt x="0" y="0"/>
                </a:lnTo>
                <a:lnTo>
                  <a:pt x="0" y="135636"/>
                </a:lnTo>
                <a:lnTo>
                  <a:pt x="524255" y="135636"/>
                </a:lnTo>
                <a:lnTo>
                  <a:pt x="524255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513332" y="2360676"/>
            <a:ext cx="0" cy="2856230"/>
          </a:xfrm>
          <a:custGeom>
            <a:avLst/>
            <a:gdLst/>
            <a:ahLst/>
            <a:cxnLst/>
            <a:rect l="l" t="t" r="r" b="b"/>
            <a:pathLst>
              <a:path w="0" h="2856229">
                <a:moveTo>
                  <a:pt x="0" y="2855976"/>
                </a:moveTo>
                <a:lnTo>
                  <a:pt x="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472183" y="521665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472183" y="5081015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472183" y="4943855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472183" y="480822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472183" y="467258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1472183" y="4536947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472183" y="4401311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472183" y="426415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472183" y="4128515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472183" y="3992879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472183" y="385724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472183" y="372008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1472183" y="3584447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1472183" y="3448811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1472183" y="3313176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1472183" y="3177539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1472183" y="3040379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1472183" y="290474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1472183" y="2769107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1472183" y="263347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1472183" y="2496311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1472183" y="2360676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1513332" y="5216652"/>
            <a:ext cx="5242560" cy="0"/>
          </a:xfrm>
          <a:custGeom>
            <a:avLst/>
            <a:gdLst/>
            <a:ahLst/>
            <a:cxnLst/>
            <a:rect l="l" t="t" r="r" b="b"/>
            <a:pathLst>
              <a:path w="5242559" h="0">
                <a:moveTo>
                  <a:pt x="0" y="0"/>
                </a:moveTo>
                <a:lnTo>
                  <a:pt x="52425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1513332" y="5216652"/>
            <a:ext cx="0" cy="40005"/>
          </a:xfrm>
          <a:custGeom>
            <a:avLst/>
            <a:gdLst/>
            <a:ahLst/>
            <a:cxnLst/>
            <a:rect l="l" t="t" r="r" b="b"/>
            <a:pathLst>
              <a:path w="0"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2823972" y="5216652"/>
            <a:ext cx="0" cy="40005"/>
          </a:xfrm>
          <a:custGeom>
            <a:avLst/>
            <a:gdLst/>
            <a:ahLst/>
            <a:cxnLst/>
            <a:rect l="l" t="t" r="r" b="b"/>
            <a:pathLst>
              <a:path w="0"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4134611" y="5216652"/>
            <a:ext cx="0" cy="40005"/>
          </a:xfrm>
          <a:custGeom>
            <a:avLst/>
            <a:gdLst/>
            <a:ahLst/>
            <a:cxnLst/>
            <a:rect l="l" t="t" r="r" b="b"/>
            <a:pathLst>
              <a:path w="0"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5445252" y="5216652"/>
            <a:ext cx="0" cy="40005"/>
          </a:xfrm>
          <a:custGeom>
            <a:avLst/>
            <a:gdLst/>
            <a:ahLst/>
            <a:cxnLst/>
            <a:rect l="l" t="t" r="r" b="b"/>
            <a:pathLst>
              <a:path w="0"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6755892" y="5216652"/>
            <a:ext cx="0" cy="40005"/>
          </a:xfrm>
          <a:custGeom>
            <a:avLst/>
            <a:gdLst/>
            <a:ahLst/>
            <a:cxnLst/>
            <a:rect l="l" t="t" r="r" b="b"/>
            <a:pathLst>
              <a:path w="0"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 txBox="1"/>
          <p:nvPr/>
        </p:nvSpPr>
        <p:spPr>
          <a:xfrm>
            <a:off x="902004" y="429259"/>
            <a:ext cx="5970270" cy="4862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92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184785" indent="228600">
              <a:lnSpc>
                <a:spcPct val="192500"/>
              </a:lnSpc>
            </a:pPr>
            <a:r>
              <a:rPr dirty="0" sz="1200" spc="-5">
                <a:latin typeface="Times New Roman"/>
                <a:cs typeface="Times New Roman"/>
              </a:rPr>
              <a:t>Five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students thought that </a:t>
            </a:r>
            <a:r>
              <a:rPr dirty="0" sz="1200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had </a:t>
            </a:r>
            <a:r>
              <a:rPr dirty="0" sz="1200">
                <a:latin typeface="Times New Roman"/>
                <a:cs typeface="Times New Roman"/>
              </a:rPr>
              <a:t>something more important to do than </a:t>
            </a:r>
            <a:r>
              <a:rPr dirty="0" sz="1200" spc="-5">
                <a:latin typeface="Times New Roman"/>
                <a:cs typeface="Times New Roman"/>
              </a:rPr>
              <a:t>school  (Figure </a:t>
            </a:r>
            <a:r>
              <a:rPr dirty="0" sz="1200">
                <a:latin typeface="Times New Roman"/>
                <a:cs typeface="Times New Roman"/>
              </a:rPr>
              <a:t>4.23). </a:t>
            </a:r>
            <a:r>
              <a:rPr dirty="0" sz="1200" spc="-5">
                <a:latin typeface="Times New Roman"/>
                <a:cs typeface="Times New Roman"/>
              </a:rPr>
              <a:t>However, </a:t>
            </a:r>
            <a:r>
              <a:rPr dirty="0" sz="1200">
                <a:latin typeface="Times New Roman"/>
                <a:cs typeface="Times New Roman"/>
              </a:rPr>
              <a:t>most students, 76.2% </a:t>
            </a:r>
            <a:r>
              <a:rPr dirty="0" sz="1200" spc="-5">
                <a:latin typeface="Times New Roman"/>
                <a:cs typeface="Times New Roman"/>
              </a:rPr>
              <a:t>(16 </a:t>
            </a:r>
            <a:r>
              <a:rPr dirty="0" sz="1200">
                <a:latin typeface="Times New Roman"/>
                <a:cs typeface="Times New Roman"/>
              </a:rPr>
              <a:t>out of </a:t>
            </a:r>
            <a:r>
              <a:rPr dirty="0" sz="1200" spc="-5">
                <a:latin typeface="Times New Roman"/>
                <a:cs typeface="Times New Roman"/>
              </a:rPr>
              <a:t>21), </a:t>
            </a:r>
            <a:r>
              <a:rPr dirty="0" sz="1200">
                <a:latin typeface="Times New Roman"/>
                <a:cs typeface="Times New Roman"/>
              </a:rPr>
              <a:t>did not </a:t>
            </a:r>
            <a:r>
              <a:rPr dirty="0" sz="1200" spc="-5">
                <a:latin typeface="Times New Roman"/>
                <a:cs typeface="Times New Roman"/>
              </a:rPr>
              <a:t>agree </a:t>
            </a:r>
            <a:r>
              <a:rPr dirty="0" sz="1200">
                <a:latin typeface="Times New Roman"/>
                <a:cs typeface="Times New Roman"/>
              </a:rPr>
              <a:t>with the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statement.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 marR="383540">
              <a:lnSpc>
                <a:spcPts val="1380"/>
              </a:lnSpc>
              <a:spcBef>
                <a:spcPts val="919"/>
              </a:spcBef>
            </a:pP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4.24. </a:t>
            </a:r>
            <a:r>
              <a:rPr dirty="0" sz="1200" spc="-5">
                <a:latin typeface="Times New Roman"/>
                <a:cs typeface="Times New Roman"/>
              </a:rPr>
              <a:t>Participant Responses </a:t>
            </a:r>
            <a:r>
              <a:rPr dirty="0" sz="1200">
                <a:latin typeface="Times New Roman"/>
                <a:cs typeface="Times New Roman"/>
              </a:rPr>
              <a:t>to “I </a:t>
            </a:r>
            <a:r>
              <a:rPr dirty="0" sz="1200" spc="-5">
                <a:latin typeface="Times New Roman"/>
                <a:cs typeface="Times New Roman"/>
              </a:rPr>
              <a:t>thought getting </a:t>
            </a:r>
            <a:r>
              <a:rPr dirty="0" sz="1200">
                <a:latin typeface="Times New Roman"/>
                <a:cs typeface="Times New Roman"/>
              </a:rPr>
              <a:t>a job and </a:t>
            </a:r>
            <a:r>
              <a:rPr dirty="0" sz="1200" spc="-5">
                <a:latin typeface="Times New Roman"/>
                <a:cs typeface="Times New Roman"/>
              </a:rPr>
              <a:t>earning </a:t>
            </a:r>
            <a:r>
              <a:rPr dirty="0" sz="1200">
                <a:latin typeface="Times New Roman"/>
                <a:cs typeface="Times New Roman"/>
              </a:rPr>
              <a:t>money was more  </a:t>
            </a:r>
            <a:r>
              <a:rPr dirty="0" sz="1200" spc="-5">
                <a:latin typeface="Times New Roman"/>
                <a:cs typeface="Times New Roman"/>
              </a:rPr>
              <a:t>important than going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school.”</a:t>
            </a:r>
            <a:endParaRPr sz="1200">
              <a:latin typeface="Times New Roman"/>
              <a:cs typeface="Times New Roman"/>
            </a:endParaRPr>
          </a:p>
          <a:p>
            <a:pPr algn="ctr" marR="5105400">
              <a:lnSpc>
                <a:spcPts val="1135"/>
              </a:lnSpc>
              <a:spcBef>
                <a:spcPts val="414"/>
              </a:spcBef>
            </a:pPr>
            <a:r>
              <a:rPr dirty="0" sz="1000" spc="-60">
                <a:latin typeface="Arial"/>
                <a:cs typeface="Arial"/>
              </a:rPr>
              <a:t>21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070"/>
              </a:lnSpc>
            </a:pPr>
            <a:r>
              <a:rPr dirty="0" sz="1000" spc="-60">
                <a:latin typeface="Arial"/>
                <a:cs typeface="Arial"/>
              </a:rPr>
              <a:t>20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070"/>
              </a:lnSpc>
            </a:pPr>
            <a:r>
              <a:rPr dirty="0" sz="1000" spc="-60">
                <a:latin typeface="Arial"/>
                <a:cs typeface="Arial"/>
              </a:rPr>
              <a:t>19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070"/>
              </a:lnSpc>
            </a:pPr>
            <a:r>
              <a:rPr dirty="0" sz="1000" spc="-60">
                <a:latin typeface="Arial"/>
                <a:cs typeface="Arial"/>
              </a:rPr>
              <a:t>18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070"/>
              </a:lnSpc>
            </a:pPr>
            <a:r>
              <a:rPr dirty="0" sz="1000" spc="-60">
                <a:latin typeface="Arial"/>
                <a:cs typeface="Arial"/>
              </a:rPr>
              <a:t>17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070"/>
              </a:lnSpc>
            </a:pPr>
            <a:r>
              <a:rPr dirty="0" sz="1000" spc="-60">
                <a:latin typeface="Arial"/>
                <a:cs typeface="Arial"/>
              </a:rPr>
              <a:t>16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070"/>
              </a:lnSpc>
            </a:pPr>
            <a:r>
              <a:rPr dirty="0" sz="1000" spc="-60">
                <a:latin typeface="Arial"/>
                <a:cs typeface="Arial"/>
              </a:rPr>
              <a:t>15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070"/>
              </a:lnSpc>
            </a:pPr>
            <a:r>
              <a:rPr dirty="0" sz="1000" spc="-60">
                <a:latin typeface="Arial"/>
                <a:cs typeface="Arial"/>
              </a:rPr>
              <a:t>14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070"/>
              </a:lnSpc>
            </a:pPr>
            <a:r>
              <a:rPr dirty="0" sz="1000" spc="-60">
                <a:latin typeface="Arial"/>
                <a:cs typeface="Arial"/>
              </a:rPr>
              <a:t>13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070"/>
              </a:lnSpc>
            </a:pPr>
            <a:r>
              <a:rPr dirty="0" sz="1000" spc="-60">
                <a:latin typeface="Arial"/>
                <a:cs typeface="Arial"/>
              </a:rPr>
              <a:t>12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070"/>
              </a:lnSpc>
            </a:pPr>
            <a:r>
              <a:rPr dirty="0" sz="1000" spc="-60">
                <a:latin typeface="Arial"/>
                <a:cs typeface="Arial"/>
              </a:rPr>
              <a:t>11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070"/>
              </a:lnSpc>
            </a:pPr>
            <a:r>
              <a:rPr dirty="0" sz="1000" spc="-60">
                <a:latin typeface="Arial"/>
                <a:cs typeface="Arial"/>
              </a:rPr>
              <a:t>10</a:t>
            </a:r>
            <a:endParaRPr sz="1000">
              <a:latin typeface="Arial"/>
              <a:cs typeface="Arial"/>
            </a:endParaRPr>
          </a:p>
          <a:p>
            <a:pPr algn="ctr" marR="5040630">
              <a:lnSpc>
                <a:spcPts val="1070"/>
              </a:lnSpc>
            </a:pPr>
            <a:r>
              <a:rPr dirty="0" sz="1000" spc="-55">
                <a:latin typeface="Arial"/>
                <a:cs typeface="Arial"/>
              </a:rPr>
              <a:t>9</a:t>
            </a:r>
            <a:endParaRPr sz="1000">
              <a:latin typeface="Arial"/>
              <a:cs typeface="Arial"/>
            </a:endParaRPr>
          </a:p>
          <a:p>
            <a:pPr algn="ctr" marR="5040630">
              <a:lnSpc>
                <a:spcPts val="1070"/>
              </a:lnSpc>
            </a:pPr>
            <a:r>
              <a:rPr dirty="0" sz="1000" spc="-55"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  <a:p>
            <a:pPr algn="ctr" marR="5040630">
              <a:lnSpc>
                <a:spcPts val="1070"/>
              </a:lnSpc>
            </a:pPr>
            <a:r>
              <a:rPr dirty="0" sz="1000" spc="-55"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  <a:p>
            <a:pPr algn="ctr" marR="5040630">
              <a:lnSpc>
                <a:spcPts val="1070"/>
              </a:lnSpc>
            </a:pPr>
            <a:r>
              <a:rPr dirty="0" sz="1000" spc="-55"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  <a:p>
            <a:pPr algn="ctr" marR="5040630">
              <a:lnSpc>
                <a:spcPts val="1070"/>
              </a:lnSpc>
            </a:pPr>
            <a:r>
              <a:rPr dirty="0" sz="1000" spc="-55"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  <a:p>
            <a:pPr algn="ctr" marR="5040630">
              <a:lnSpc>
                <a:spcPts val="1070"/>
              </a:lnSpc>
            </a:pPr>
            <a:r>
              <a:rPr dirty="0" sz="1000" spc="-55"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  <a:p>
            <a:pPr algn="ctr" marR="5040630">
              <a:lnSpc>
                <a:spcPts val="1070"/>
              </a:lnSpc>
            </a:pPr>
            <a:r>
              <a:rPr dirty="0" sz="1000" spc="-55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  <a:p>
            <a:pPr algn="ctr" marR="5040630">
              <a:lnSpc>
                <a:spcPts val="1070"/>
              </a:lnSpc>
            </a:pPr>
            <a:r>
              <a:rPr dirty="0" sz="1000" spc="-55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  <a:p>
            <a:pPr algn="ctr" marR="5040630">
              <a:lnSpc>
                <a:spcPts val="1070"/>
              </a:lnSpc>
            </a:pPr>
            <a:r>
              <a:rPr dirty="0" sz="1000" spc="-55"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  <a:p>
            <a:pPr algn="ctr" marR="5040630">
              <a:lnSpc>
                <a:spcPts val="1135"/>
              </a:lnSpc>
            </a:pPr>
            <a:r>
              <a:rPr dirty="0" sz="1000" spc="-55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1717548" y="5278882"/>
            <a:ext cx="91376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45">
                <a:latin typeface="Arial"/>
                <a:cs typeface="Arial"/>
              </a:rPr>
              <a:t>Strongly</a:t>
            </a:r>
            <a:r>
              <a:rPr dirty="0" sz="1000" spc="-95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Disagree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2965957" y="5278882"/>
            <a:ext cx="1039494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55">
                <a:latin typeface="Arial"/>
                <a:cs typeface="Arial"/>
              </a:rPr>
              <a:t>Somewhat</a:t>
            </a:r>
            <a:r>
              <a:rPr dirty="0" sz="1000" spc="-80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Disagree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4349241" y="5278882"/>
            <a:ext cx="89471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55">
                <a:latin typeface="Arial"/>
                <a:cs typeface="Arial"/>
              </a:rPr>
              <a:t>Somewhat</a:t>
            </a:r>
            <a:r>
              <a:rPr dirty="0" sz="1000" spc="-9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5723254" y="5278882"/>
            <a:ext cx="77025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45">
                <a:latin typeface="Arial"/>
                <a:cs typeface="Arial"/>
              </a:rPr>
              <a:t>Strongly</a:t>
            </a:r>
            <a:r>
              <a:rPr dirty="0" sz="1000" spc="-9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1086332" y="2700238"/>
            <a:ext cx="152400" cy="218249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z="1000" spc="-55" b="1">
                <a:latin typeface="Trebuchet MS"/>
                <a:cs typeface="Trebuchet MS"/>
              </a:rPr>
              <a:t>Number </a:t>
            </a:r>
            <a:r>
              <a:rPr dirty="0" sz="1000" spc="-45" b="1">
                <a:latin typeface="Trebuchet MS"/>
                <a:cs typeface="Trebuchet MS"/>
              </a:rPr>
              <a:t>of </a:t>
            </a:r>
            <a:r>
              <a:rPr dirty="0" sz="1000" spc="-60" b="1">
                <a:latin typeface="Trebuchet MS"/>
                <a:cs typeface="Trebuchet MS"/>
              </a:rPr>
              <a:t>Participants Selecting</a:t>
            </a:r>
            <a:r>
              <a:rPr dirty="0" sz="1000" spc="-145" b="1">
                <a:latin typeface="Trebuchet MS"/>
                <a:cs typeface="Trebuchet MS"/>
              </a:rPr>
              <a:t> </a:t>
            </a:r>
            <a:r>
              <a:rPr dirty="0" sz="1000" spc="-55" b="1">
                <a:latin typeface="Trebuchet MS"/>
                <a:cs typeface="Trebuchet MS"/>
              </a:rPr>
              <a:t>Answer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914400" y="2220467"/>
            <a:ext cx="5981700" cy="3314700"/>
          </a:xfrm>
          <a:custGeom>
            <a:avLst/>
            <a:gdLst/>
            <a:ahLst/>
            <a:cxnLst/>
            <a:rect l="l" t="t" r="r" b="b"/>
            <a:pathLst>
              <a:path w="5981700" h="3314700">
                <a:moveTo>
                  <a:pt x="0" y="3314700"/>
                </a:moveTo>
                <a:lnTo>
                  <a:pt x="5981700" y="3314700"/>
                </a:lnTo>
                <a:lnTo>
                  <a:pt x="5981700" y="0"/>
                </a:lnTo>
                <a:lnTo>
                  <a:pt x="0" y="0"/>
                </a:lnTo>
                <a:lnTo>
                  <a:pt x="0" y="3314700"/>
                </a:lnTo>
                <a:close/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9677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93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 marR="421005">
              <a:lnSpc>
                <a:spcPts val="138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4.25. </a:t>
            </a:r>
            <a:r>
              <a:rPr dirty="0" sz="1200" spc="-5">
                <a:latin typeface="Times New Roman"/>
                <a:cs typeface="Times New Roman"/>
              </a:rPr>
              <a:t>Participant Responses </a:t>
            </a:r>
            <a:r>
              <a:rPr dirty="0" sz="1200">
                <a:latin typeface="Times New Roman"/>
                <a:cs typeface="Times New Roman"/>
              </a:rPr>
              <a:t>to “I </a:t>
            </a:r>
            <a:r>
              <a:rPr dirty="0" sz="1200" spc="-5">
                <a:latin typeface="Times New Roman"/>
                <a:cs typeface="Times New Roman"/>
              </a:rPr>
              <a:t>am </a:t>
            </a:r>
            <a:r>
              <a:rPr dirty="0" sz="1200">
                <a:latin typeface="Times New Roman"/>
                <a:cs typeface="Times New Roman"/>
              </a:rPr>
              <a:t>never </a:t>
            </a:r>
            <a:r>
              <a:rPr dirty="0" sz="1200" spc="-5">
                <a:latin typeface="Times New Roman"/>
                <a:cs typeface="Times New Roman"/>
              </a:rPr>
              <a:t>going </a:t>
            </a:r>
            <a:r>
              <a:rPr dirty="0" sz="1200">
                <a:latin typeface="Times New Roman"/>
                <a:cs typeface="Times New Roman"/>
              </a:rPr>
              <a:t>to use the information I </a:t>
            </a:r>
            <a:r>
              <a:rPr dirty="0" sz="1200" spc="-5">
                <a:latin typeface="Times New Roman"/>
                <a:cs typeface="Times New Roman"/>
              </a:rPr>
              <a:t>learned </a:t>
            </a:r>
            <a:r>
              <a:rPr dirty="0" sz="1200">
                <a:latin typeface="Times New Roman"/>
                <a:cs typeface="Times New Roman"/>
              </a:rPr>
              <a:t>in  </a:t>
            </a:r>
            <a:r>
              <a:rPr dirty="0" sz="1200" spc="-5">
                <a:latin typeface="Times New Roman"/>
                <a:cs typeface="Times New Roman"/>
              </a:rPr>
              <a:t>school.”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777996" y="3698747"/>
            <a:ext cx="2854960" cy="0"/>
          </a:xfrm>
          <a:custGeom>
            <a:avLst/>
            <a:gdLst/>
            <a:ahLst/>
            <a:cxnLst/>
            <a:rect l="l" t="t" r="r" b="b"/>
            <a:pathLst>
              <a:path w="2854959" h="0">
                <a:moveTo>
                  <a:pt x="0" y="0"/>
                </a:moveTo>
                <a:lnTo>
                  <a:pt x="285445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535935" y="3698747"/>
            <a:ext cx="745490" cy="0"/>
          </a:xfrm>
          <a:custGeom>
            <a:avLst/>
            <a:gdLst/>
            <a:ahLst/>
            <a:cxnLst/>
            <a:rect l="l" t="t" r="r" b="b"/>
            <a:pathLst>
              <a:path w="745489" h="0">
                <a:moveTo>
                  <a:pt x="0" y="0"/>
                </a:moveTo>
                <a:lnTo>
                  <a:pt x="74523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667255" y="3698747"/>
            <a:ext cx="373380" cy="0"/>
          </a:xfrm>
          <a:custGeom>
            <a:avLst/>
            <a:gdLst/>
            <a:ahLst/>
            <a:cxnLst/>
            <a:rect l="l" t="t" r="r" b="b"/>
            <a:pathLst>
              <a:path w="373380" h="0">
                <a:moveTo>
                  <a:pt x="0" y="0"/>
                </a:moveTo>
                <a:lnTo>
                  <a:pt x="37338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777996" y="3590544"/>
            <a:ext cx="2854960" cy="0"/>
          </a:xfrm>
          <a:custGeom>
            <a:avLst/>
            <a:gdLst/>
            <a:ahLst/>
            <a:cxnLst/>
            <a:rect l="l" t="t" r="r" b="b"/>
            <a:pathLst>
              <a:path w="2854959" h="0">
                <a:moveTo>
                  <a:pt x="0" y="0"/>
                </a:moveTo>
                <a:lnTo>
                  <a:pt x="285445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535935" y="3590544"/>
            <a:ext cx="745490" cy="0"/>
          </a:xfrm>
          <a:custGeom>
            <a:avLst/>
            <a:gdLst/>
            <a:ahLst/>
            <a:cxnLst/>
            <a:rect l="l" t="t" r="r" b="b"/>
            <a:pathLst>
              <a:path w="745489" h="0">
                <a:moveTo>
                  <a:pt x="0" y="0"/>
                </a:moveTo>
                <a:lnTo>
                  <a:pt x="74523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667255" y="3590544"/>
            <a:ext cx="373380" cy="0"/>
          </a:xfrm>
          <a:custGeom>
            <a:avLst/>
            <a:gdLst/>
            <a:ahLst/>
            <a:cxnLst/>
            <a:rect l="l" t="t" r="r" b="b"/>
            <a:pathLst>
              <a:path w="373380" h="0">
                <a:moveTo>
                  <a:pt x="0" y="0"/>
                </a:moveTo>
                <a:lnTo>
                  <a:pt x="37338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777996" y="3482340"/>
            <a:ext cx="2854960" cy="0"/>
          </a:xfrm>
          <a:custGeom>
            <a:avLst/>
            <a:gdLst/>
            <a:ahLst/>
            <a:cxnLst/>
            <a:rect l="l" t="t" r="r" b="b"/>
            <a:pathLst>
              <a:path w="2854959" h="0">
                <a:moveTo>
                  <a:pt x="0" y="0"/>
                </a:moveTo>
                <a:lnTo>
                  <a:pt x="285445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535935" y="3482340"/>
            <a:ext cx="745490" cy="0"/>
          </a:xfrm>
          <a:custGeom>
            <a:avLst/>
            <a:gdLst/>
            <a:ahLst/>
            <a:cxnLst/>
            <a:rect l="l" t="t" r="r" b="b"/>
            <a:pathLst>
              <a:path w="745489" h="0">
                <a:moveTo>
                  <a:pt x="0" y="0"/>
                </a:moveTo>
                <a:lnTo>
                  <a:pt x="74523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667255" y="3482340"/>
            <a:ext cx="373380" cy="0"/>
          </a:xfrm>
          <a:custGeom>
            <a:avLst/>
            <a:gdLst/>
            <a:ahLst/>
            <a:cxnLst/>
            <a:rect l="l" t="t" r="r" b="b"/>
            <a:pathLst>
              <a:path w="373380" h="0">
                <a:moveTo>
                  <a:pt x="0" y="0"/>
                </a:moveTo>
                <a:lnTo>
                  <a:pt x="37338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777996" y="3374135"/>
            <a:ext cx="2854960" cy="0"/>
          </a:xfrm>
          <a:custGeom>
            <a:avLst/>
            <a:gdLst/>
            <a:ahLst/>
            <a:cxnLst/>
            <a:rect l="l" t="t" r="r" b="b"/>
            <a:pathLst>
              <a:path w="2854959" h="0">
                <a:moveTo>
                  <a:pt x="0" y="0"/>
                </a:moveTo>
                <a:lnTo>
                  <a:pt x="285445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535935" y="3374135"/>
            <a:ext cx="745490" cy="0"/>
          </a:xfrm>
          <a:custGeom>
            <a:avLst/>
            <a:gdLst/>
            <a:ahLst/>
            <a:cxnLst/>
            <a:rect l="l" t="t" r="r" b="b"/>
            <a:pathLst>
              <a:path w="745489" h="0">
                <a:moveTo>
                  <a:pt x="0" y="0"/>
                </a:moveTo>
                <a:lnTo>
                  <a:pt x="74523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667255" y="3374135"/>
            <a:ext cx="373380" cy="0"/>
          </a:xfrm>
          <a:custGeom>
            <a:avLst/>
            <a:gdLst/>
            <a:ahLst/>
            <a:cxnLst/>
            <a:rect l="l" t="t" r="r" b="b"/>
            <a:pathLst>
              <a:path w="373380" h="0">
                <a:moveTo>
                  <a:pt x="0" y="0"/>
                </a:moveTo>
                <a:lnTo>
                  <a:pt x="37338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777996" y="3265932"/>
            <a:ext cx="2854960" cy="0"/>
          </a:xfrm>
          <a:custGeom>
            <a:avLst/>
            <a:gdLst/>
            <a:ahLst/>
            <a:cxnLst/>
            <a:rect l="l" t="t" r="r" b="b"/>
            <a:pathLst>
              <a:path w="2854959" h="0">
                <a:moveTo>
                  <a:pt x="0" y="0"/>
                </a:moveTo>
                <a:lnTo>
                  <a:pt x="285445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535935" y="3265932"/>
            <a:ext cx="745490" cy="0"/>
          </a:xfrm>
          <a:custGeom>
            <a:avLst/>
            <a:gdLst/>
            <a:ahLst/>
            <a:cxnLst/>
            <a:rect l="l" t="t" r="r" b="b"/>
            <a:pathLst>
              <a:path w="745489" h="0">
                <a:moveTo>
                  <a:pt x="0" y="0"/>
                </a:moveTo>
                <a:lnTo>
                  <a:pt x="74523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667255" y="3265932"/>
            <a:ext cx="373380" cy="0"/>
          </a:xfrm>
          <a:custGeom>
            <a:avLst/>
            <a:gdLst/>
            <a:ahLst/>
            <a:cxnLst/>
            <a:rect l="l" t="t" r="r" b="b"/>
            <a:pathLst>
              <a:path w="373380" h="0">
                <a:moveTo>
                  <a:pt x="0" y="0"/>
                </a:moveTo>
                <a:lnTo>
                  <a:pt x="37338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777996" y="3157727"/>
            <a:ext cx="2854960" cy="0"/>
          </a:xfrm>
          <a:custGeom>
            <a:avLst/>
            <a:gdLst/>
            <a:ahLst/>
            <a:cxnLst/>
            <a:rect l="l" t="t" r="r" b="b"/>
            <a:pathLst>
              <a:path w="2854959" h="0">
                <a:moveTo>
                  <a:pt x="0" y="0"/>
                </a:moveTo>
                <a:lnTo>
                  <a:pt x="285445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535935" y="3157727"/>
            <a:ext cx="745490" cy="0"/>
          </a:xfrm>
          <a:custGeom>
            <a:avLst/>
            <a:gdLst/>
            <a:ahLst/>
            <a:cxnLst/>
            <a:rect l="l" t="t" r="r" b="b"/>
            <a:pathLst>
              <a:path w="745489" h="0">
                <a:moveTo>
                  <a:pt x="0" y="0"/>
                </a:moveTo>
                <a:lnTo>
                  <a:pt x="74523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667255" y="3157727"/>
            <a:ext cx="373380" cy="0"/>
          </a:xfrm>
          <a:custGeom>
            <a:avLst/>
            <a:gdLst/>
            <a:ahLst/>
            <a:cxnLst/>
            <a:rect l="l" t="t" r="r" b="b"/>
            <a:pathLst>
              <a:path w="373380" h="0">
                <a:moveTo>
                  <a:pt x="0" y="0"/>
                </a:moveTo>
                <a:lnTo>
                  <a:pt x="37338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777996" y="3049523"/>
            <a:ext cx="2854960" cy="0"/>
          </a:xfrm>
          <a:custGeom>
            <a:avLst/>
            <a:gdLst/>
            <a:ahLst/>
            <a:cxnLst/>
            <a:rect l="l" t="t" r="r" b="b"/>
            <a:pathLst>
              <a:path w="2854959" h="0">
                <a:moveTo>
                  <a:pt x="0" y="0"/>
                </a:moveTo>
                <a:lnTo>
                  <a:pt x="285445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535935" y="3049523"/>
            <a:ext cx="745490" cy="0"/>
          </a:xfrm>
          <a:custGeom>
            <a:avLst/>
            <a:gdLst/>
            <a:ahLst/>
            <a:cxnLst/>
            <a:rect l="l" t="t" r="r" b="b"/>
            <a:pathLst>
              <a:path w="745489" h="0">
                <a:moveTo>
                  <a:pt x="0" y="0"/>
                </a:moveTo>
                <a:lnTo>
                  <a:pt x="74523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667255" y="3049523"/>
            <a:ext cx="373380" cy="0"/>
          </a:xfrm>
          <a:custGeom>
            <a:avLst/>
            <a:gdLst/>
            <a:ahLst/>
            <a:cxnLst/>
            <a:rect l="l" t="t" r="r" b="b"/>
            <a:pathLst>
              <a:path w="373380" h="0">
                <a:moveTo>
                  <a:pt x="0" y="0"/>
                </a:moveTo>
                <a:lnTo>
                  <a:pt x="37338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535935" y="2941320"/>
            <a:ext cx="4097020" cy="0"/>
          </a:xfrm>
          <a:custGeom>
            <a:avLst/>
            <a:gdLst/>
            <a:ahLst/>
            <a:cxnLst/>
            <a:rect l="l" t="t" r="r" b="b"/>
            <a:pathLst>
              <a:path w="4097020" h="0">
                <a:moveTo>
                  <a:pt x="0" y="0"/>
                </a:moveTo>
                <a:lnTo>
                  <a:pt x="409651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667255" y="2941320"/>
            <a:ext cx="373380" cy="0"/>
          </a:xfrm>
          <a:custGeom>
            <a:avLst/>
            <a:gdLst/>
            <a:ahLst/>
            <a:cxnLst/>
            <a:rect l="l" t="t" r="r" b="b"/>
            <a:pathLst>
              <a:path w="373380" h="0">
                <a:moveTo>
                  <a:pt x="0" y="0"/>
                </a:moveTo>
                <a:lnTo>
                  <a:pt x="37338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535935" y="2833116"/>
            <a:ext cx="4097020" cy="0"/>
          </a:xfrm>
          <a:custGeom>
            <a:avLst/>
            <a:gdLst/>
            <a:ahLst/>
            <a:cxnLst/>
            <a:rect l="l" t="t" r="r" b="b"/>
            <a:pathLst>
              <a:path w="4097020" h="0">
                <a:moveTo>
                  <a:pt x="0" y="0"/>
                </a:moveTo>
                <a:lnTo>
                  <a:pt x="409651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667255" y="2833116"/>
            <a:ext cx="373380" cy="0"/>
          </a:xfrm>
          <a:custGeom>
            <a:avLst/>
            <a:gdLst/>
            <a:ahLst/>
            <a:cxnLst/>
            <a:rect l="l" t="t" r="r" b="b"/>
            <a:pathLst>
              <a:path w="373380" h="0">
                <a:moveTo>
                  <a:pt x="0" y="0"/>
                </a:moveTo>
                <a:lnTo>
                  <a:pt x="37338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535935" y="2724911"/>
            <a:ext cx="4097020" cy="0"/>
          </a:xfrm>
          <a:custGeom>
            <a:avLst/>
            <a:gdLst/>
            <a:ahLst/>
            <a:cxnLst/>
            <a:rect l="l" t="t" r="r" b="b"/>
            <a:pathLst>
              <a:path w="4097020" h="0">
                <a:moveTo>
                  <a:pt x="0" y="0"/>
                </a:moveTo>
                <a:lnTo>
                  <a:pt x="409651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667255" y="2724911"/>
            <a:ext cx="373380" cy="0"/>
          </a:xfrm>
          <a:custGeom>
            <a:avLst/>
            <a:gdLst/>
            <a:ahLst/>
            <a:cxnLst/>
            <a:rect l="l" t="t" r="r" b="b"/>
            <a:pathLst>
              <a:path w="373380" h="0">
                <a:moveTo>
                  <a:pt x="0" y="0"/>
                </a:moveTo>
                <a:lnTo>
                  <a:pt x="37338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667255" y="2616707"/>
            <a:ext cx="4965700" cy="0"/>
          </a:xfrm>
          <a:custGeom>
            <a:avLst/>
            <a:gdLst/>
            <a:ahLst/>
            <a:cxnLst/>
            <a:rect l="l" t="t" r="r" b="b"/>
            <a:pathLst>
              <a:path w="4965700" h="0">
                <a:moveTo>
                  <a:pt x="0" y="0"/>
                </a:moveTo>
                <a:lnTo>
                  <a:pt x="496519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667255" y="2508504"/>
            <a:ext cx="4965700" cy="0"/>
          </a:xfrm>
          <a:custGeom>
            <a:avLst/>
            <a:gdLst/>
            <a:ahLst/>
            <a:cxnLst/>
            <a:rect l="l" t="t" r="r" b="b"/>
            <a:pathLst>
              <a:path w="4965700" h="0">
                <a:moveTo>
                  <a:pt x="0" y="0"/>
                </a:moveTo>
                <a:lnTo>
                  <a:pt x="496519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667255" y="2398776"/>
            <a:ext cx="4965700" cy="0"/>
          </a:xfrm>
          <a:custGeom>
            <a:avLst/>
            <a:gdLst/>
            <a:ahLst/>
            <a:cxnLst/>
            <a:rect l="l" t="t" r="r" b="b"/>
            <a:pathLst>
              <a:path w="4965700" h="0">
                <a:moveTo>
                  <a:pt x="0" y="0"/>
                </a:moveTo>
                <a:lnTo>
                  <a:pt x="496519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667255" y="2290572"/>
            <a:ext cx="4965700" cy="0"/>
          </a:xfrm>
          <a:custGeom>
            <a:avLst/>
            <a:gdLst/>
            <a:ahLst/>
            <a:cxnLst/>
            <a:rect l="l" t="t" r="r" b="b"/>
            <a:pathLst>
              <a:path w="4965700" h="0">
                <a:moveTo>
                  <a:pt x="0" y="0"/>
                </a:moveTo>
                <a:lnTo>
                  <a:pt x="496519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667255" y="2182367"/>
            <a:ext cx="4965700" cy="0"/>
          </a:xfrm>
          <a:custGeom>
            <a:avLst/>
            <a:gdLst/>
            <a:ahLst/>
            <a:cxnLst/>
            <a:rect l="l" t="t" r="r" b="b"/>
            <a:pathLst>
              <a:path w="4965700" h="0">
                <a:moveTo>
                  <a:pt x="0" y="0"/>
                </a:moveTo>
                <a:lnTo>
                  <a:pt x="496519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667255" y="2074164"/>
            <a:ext cx="4965700" cy="0"/>
          </a:xfrm>
          <a:custGeom>
            <a:avLst/>
            <a:gdLst/>
            <a:ahLst/>
            <a:cxnLst/>
            <a:rect l="l" t="t" r="r" b="b"/>
            <a:pathLst>
              <a:path w="4965700" h="0">
                <a:moveTo>
                  <a:pt x="0" y="0"/>
                </a:moveTo>
                <a:lnTo>
                  <a:pt x="496519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667255" y="1965960"/>
            <a:ext cx="4965700" cy="0"/>
          </a:xfrm>
          <a:custGeom>
            <a:avLst/>
            <a:gdLst/>
            <a:ahLst/>
            <a:cxnLst/>
            <a:rect l="l" t="t" r="r" b="b"/>
            <a:pathLst>
              <a:path w="4965700" h="0">
                <a:moveTo>
                  <a:pt x="0" y="0"/>
                </a:moveTo>
                <a:lnTo>
                  <a:pt x="496519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667255" y="1857755"/>
            <a:ext cx="4965700" cy="0"/>
          </a:xfrm>
          <a:custGeom>
            <a:avLst/>
            <a:gdLst/>
            <a:ahLst/>
            <a:cxnLst/>
            <a:rect l="l" t="t" r="r" b="b"/>
            <a:pathLst>
              <a:path w="4965700" h="0">
                <a:moveTo>
                  <a:pt x="0" y="0"/>
                </a:moveTo>
                <a:lnTo>
                  <a:pt x="496519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667255" y="1749551"/>
            <a:ext cx="4965700" cy="0"/>
          </a:xfrm>
          <a:custGeom>
            <a:avLst/>
            <a:gdLst/>
            <a:ahLst/>
            <a:cxnLst/>
            <a:rect l="l" t="t" r="r" b="b"/>
            <a:pathLst>
              <a:path w="4965700" h="0">
                <a:moveTo>
                  <a:pt x="0" y="0"/>
                </a:moveTo>
                <a:lnTo>
                  <a:pt x="496519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667255" y="1641348"/>
            <a:ext cx="4965700" cy="0"/>
          </a:xfrm>
          <a:custGeom>
            <a:avLst/>
            <a:gdLst/>
            <a:ahLst/>
            <a:cxnLst/>
            <a:rect l="l" t="t" r="r" b="b"/>
            <a:pathLst>
              <a:path w="4965700" h="0">
                <a:moveTo>
                  <a:pt x="0" y="0"/>
                </a:moveTo>
                <a:lnTo>
                  <a:pt x="496519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667255" y="1533144"/>
            <a:ext cx="4965700" cy="0"/>
          </a:xfrm>
          <a:custGeom>
            <a:avLst/>
            <a:gdLst/>
            <a:ahLst/>
            <a:cxnLst/>
            <a:rect l="l" t="t" r="r" b="b"/>
            <a:pathLst>
              <a:path w="4965700" h="0">
                <a:moveTo>
                  <a:pt x="0" y="0"/>
                </a:moveTo>
                <a:lnTo>
                  <a:pt x="496519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2040635" y="2616707"/>
            <a:ext cx="495300" cy="1190625"/>
          </a:xfrm>
          <a:custGeom>
            <a:avLst/>
            <a:gdLst/>
            <a:ahLst/>
            <a:cxnLst/>
            <a:rect l="l" t="t" r="r" b="b"/>
            <a:pathLst>
              <a:path w="495300" h="1190625">
                <a:moveTo>
                  <a:pt x="495300" y="0"/>
                </a:moveTo>
                <a:lnTo>
                  <a:pt x="0" y="0"/>
                </a:lnTo>
                <a:lnTo>
                  <a:pt x="0" y="1190244"/>
                </a:lnTo>
                <a:lnTo>
                  <a:pt x="495300" y="1190244"/>
                </a:lnTo>
                <a:lnTo>
                  <a:pt x="495300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281171" y="2941320"/>
            <a:ext cx="497205" cy="866140"/>
          </a:xfrm>
          <a:custGeom>
            <a:avLst/>
            <a:gdLst/>
            <a:ahLst/>
            <a:cxnLst/>
            <a:rect l="l" t="t" r="r" b="b"/>
            <a:pathLst>
              <a:path w="497204" h="866139">
                <a:moveTo>
                  <a:pt x="496824" y="0"/>
                </a:moveTo>
                <a:lnTo>
                  <a:pt x="0" y="0"/>
                </a:lnTo>
                <a:lnTo>
                  <a:pt x="0" y="865631"/>
                </a:lnTo>
                <a:lnTo>
                  <a:pt x="496824" y="865631"/>
                </a:lnTo>
                <a:lnTo>
                  <a:pt x="496824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523232" y="3698747"/>
            <a:ext cx="495300" cy="108585"/>
          </a:xfrm>
          <a:custGeom>
            <a:avLst/>
            <a:gdLst/>
            <a:ahLst/>
            <a:cxnLst/>
            <a:rect l="l" t="t" r="r" b="b"/>
            <a:pathLst>
              <a:path w="495300" h="108585">
                <a:moveTo>
                  <a:pt x="495300" y="0"/>
                </a:moveTo>
                <a:lnTo>
                  <a:pt x="0" y="0"/>
                </a:lnTo>
                <a:lnTo>
                  <a:pt x="0" y="108203"/>
                </a:lnTo>
                <a:lnTo>
                  <a:pt x="495300" y="108203"/>
                </a:lnTo>
                <a:lnTo>
                  <a:pt x="495300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5763767" y="3698747"/>
            <a:ext cx="497205" cy="108585"/>
          </a:xfrm>
          <a:custGeom>
            <a:avLst/>
            <a:gdLst/>
            <a:ahLst/>
            <a:cxnLst/>
            <a:rect l="l" t="t" r="r" b="b"/>
            <a:pathLst>
              <a:path w="497204" h="108585">
                <a:moveTo>
                  <a:pt x="496824" y="0"/>
                </a:moveTo>
                <a:lnTo>
                  <a:pt x="0" y="0"/>
                </a:lnTo>
                <a:lnTo>
                  <a:pt x="0" y="108203"/>
                </a:lnTo>
                <a:lnTo>
                  <a:pt x="496824" y="108203"/>
                </a:lnTo>
                <a:lnTo>
                  <a:pt x="496824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667255" y="1533144"/>
            <a:ext cx="0" cy="2273935"/>
          </a:xfrm>
          <a:custGeom>
            <a:avLst/>
            <a:gdLst/>
            <a:ahLst/>
            <a:cxnLst/>
            <a:rect l="l" t="t" r="r" b="b"/>
            <a:pathLst>
              <a:path w="0" h="2273935">
                <a:moveTo>
                  <a:pt x="0" y="2273807"/>
                </a:moveTo>
                <a:lnTo>
                  <a:pt x="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627632" y="3806952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627632" y="3698747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627632" y="3590544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627632" y="3482340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627632" y="3374135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1627632" y="3265932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627632" y="3157727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627632" y="3049523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627632" y="2941320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627632" y="2833116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627632" y="2724911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627632" y="2616707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1627632" y="2508504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1627632" y="2398776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1627632" y="2290572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1627632" y="2182367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1627632" y="2074164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1627632" y="1965960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1627632" y="1857755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1627632" y="1749551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1627632" y="1641348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1627632" y="1533144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1667255" y="3806952"/>
            <a:ext cx="4965700" cy="0"/>
          </a:xfrm>
          <a:custGeom>
            <a:avLst/>
            <a:gdLst/>
            <a:ahLst/>
            <a:cxnLst/>
            <a:rect l="l" t="t" r="r" b="b"/>
            <a:pathLst>
              <a:path w="4965700" h="0">
                <a:moveTo>
                  <a:pt x="0" y="0"/>
                </a:moveTo>
                <a:lnTo>
                  <a:pt x="496519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1667255" y="3806952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2909316" y="3806952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4149852" y="3806952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5391911" y="3806952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6632447" y="3806952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 txBox="1"/>
          <p:nvPr/>
        </p:nvSpPr>
        <p:spPr>
          <a:xfrm>
            <a:off x="1421638" y="1429892"/>
            <a:ext cx="141605" cy="245237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R="5080">
              <a:lnSpc>
                <a:spcPts val="1025"/>
              </a:lnSpc>
              <a:spcBef>
                <a:spcPts val="95"/>
              </a:spcBef>
            </a:pPr>
            <a:r>
              <a:rPr dirty="0" sz="1000" spc="-60">
                <a:latin typeface="Arial"/>
                <a:cs typeface="Arial"/>
              </a:rPr>
              <a:t>21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855"/>
              </a:lnSpc>
            </a:pPr>
            <a:r>
              <a:rPr dirty="0" sz="1000" spc="-60">
                <a:latin typeface="Arial"/>
                <a:cs typeface="Arial"/>
              </a:rPr>
              <a:t>20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855"/>
              </a:lnSpc>
            </a:pPr>
            <a:r>
              <a:rPr dirty="0" sz="1000" spc="-60">
                <a:latin typeface="Arial"/>
                <a:cs typeface="Arial"/>
              </a:rPr>
              <a:t>19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855"/>
              </a:lnSpc>
            </a:pPr>
            <a:r>
              <a:rPr dirty="0" sz="1000" spc="-60">
                <a:latin typeface="Arial"/>
                <a:cs typeface="Arial"/>
              </a:rPr>
              <a:t>18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855"/>
              </a:lnSpc>
            </a:pPr>
            <a:r>
              <a:rPr dirty="0" sz="1000" spc="-60">
                <a:latin typeface="Arial"/>
                <a:cs typeface="Arial"/>
              </a:rPr>
              <a:t>17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850"/>
              </a:lnSpc>
            </a:pPr>
            <a:r>
              <a:rPr dirty="0" sz="1000" spc="-60">
                <a:latin typeface="Arial"/>
                <a:cs typeface="Arial"/>
              </a:rPr>
              <a:t>16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855"/>
              </a:lnSpc>
            </a:pPr>
            <a:r>
              <a:rPr dirty="0" sz="1000" spc="-60">
                <a:latin typeface="Arial"/>
                <a:cs typeface="Arial"/>
              </a:rPr>
              <a:t>15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855"/>
              </a:lnSpc>
            </a:pPr>
            <a:r>
              <a:rPr dirty="0" sz="1000" spc="-60">
                <a:latin typeface="Arial"/>
                <a:cs typeface="Arial"/>
              </a:rPr>
              <a:t>14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855"/>
              </a:lnSpc>
            </a:pPr>
            <a:r>
              <a:rPr dirty="0" sz="1000" spc="-60">
                <a:latin typeface="Arial"/>
                <a:cs typeface="Arial"/>
              </a:rPr>
              <a:t>13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855"/>
              </a:lnSpc>
            </a:pPr>
            <a:r>
              <a:rPr dirty="0" sz="1000" spc="-60">
                <a:latin typeface="Arial"/>
                <a:cs typeface="Arial"/>
              </a:rPr>
              <a:t>12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850"/>
              </a:lnSpc>
            </a:pPr>
            <a:r>
              <a:rPr dirty="0" sz="1000" spc="-60">
                <a:latin typeface="Arial"/>
                <a:cs typeface="Arial"/>
              </a:rPr>
              <a:t>11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855"/>
              </a:lnSpc>
            </a:pPr>
            <a:r>
              <a:rPr dirty="0" sz="1000" spc="-60">
                <a:latin typeface="Arial"/>
                <a:cs typeface="Arial"/>
              </a:rPr>
              <a:t>10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855"/>
              </a:lnSpc>
            </a:pPr>
            <a:r>
              <a:rPr dirty="0" sz="1000" spc="-55">
                <a:latin typeface="Arial"/>
                <a:cs typeface="Arial"/>
              </a:rPr>
              <a:t>9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855"/>
              </a:lnSpc>
            </a:pPr>
            <a:r>
              <a:rPr dirty="0" sz="1000" spc="-55"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855"/>
              </a:lnSpc>
            </a:pPr>
            <a:r>
              <a:rPr dirty="0" sz="1000" spc="-55"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850"/>
              </a:lnSpc>
            </a:pPr>
            <a:r>
              <a:rPr dirty="0" sz="1000" spc="-55"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855"/>
              </a:lnSpc>
            </a:pPr>
            <a:r>
              <a:rPr dirty="0" sz="1000" spc="-55"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855"/>
              </a:lnSpc>
            </a:pPr>
            <a:r>
              <a:rPr dirty="0" sz="1000" spc="-55"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855"/>
              </a:lnSpc>
            </a:pPr>
            <a:r>
              <a:rPr dirty="0" sz="1000" spc="-55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855"/>
              </a:lnSpc>
            </a:pPr>
            <a:r>
              <a:rPr dirty="0" sz="1000" spc="-55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850"/>
              </a:lnSpc>
            </a:pPr>
            <a:r>
              <a:rPr dirty="0" sz="1000" spc="-55"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1025"/>
              </a:lnSpc>
            </a:pPr>
            <a:r>
              <a:rPr dirty="0" sz="1000" spc="-55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1130604" y="3798686"/>
            <a:ext cx="5678170" cy="517525"/>
          </a:xfrm>
          <a:prstGeom prst="rect">
            <a:avLst/>
          </a:prstGeom>
        </p:spPr>
        <p:txBody>
          <a:bodyPr wrap="square" lIns="0" tIns="83185" rIns="0" bIns="0" rtlCol="0" vert="horz">
            <a:spAutoFit/>
          </a:bodyPr>
          <a:lstStyle/>
          <a:p>
            <a:pPr marL="706755">
              <a:lnSpc>
                <a:spcPct val="100000"/>
              </a:lnSpc>
              <a:spcBef>
                <a:spcPts val="655"/>
              </a:spcBef>
              <a:tabLst>
                <a:tab pos="1885314" algn="l"/>
                <a:tab pos="3199130" algn="l"/>
                <a:tab pos="4503420" algn="l"/>
              </a:tabLst>
            </a:pPr>
            <a:r>
              <a:rPr dirty="0" sz="1000" spc="-45">
                <a:latin typeface="Arial"/>
                <a:cs typeface="Arial"/>
              </a:rPr>
              <a:t>Strongly </a:t>
            </a:r>
            <a:r>
              <a:rPr dirty="0" sz="1000" spc="-65">
                <a:latin typeface="Arial"/>
                <a:cs typeface="Arial"/>
              </a:rPr>
              <a:t>Disagree	</a:t>
            </a:r>
            <a:r>
              <a:rPr dirty="0" sz="1000" spc="-55">
                <a:latin typeface="Arial"/>
                <a:cs typeface="Arial"/>
              </a:rPr>
              <a:t>Somewhat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Disagree	</a:t>
            </a:r>
            <a:r>
              <a:rPr dirty="0" sz="1000" spc="-55">
                <a:latin typeface="Arial"/>
                <a:cs typeface="Arial"/>
              </a:rPr>
              <a:t>Somewhat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Agree	</a:t>
            </a:r>
            <a:r>
              <a:rPr dirty="0" sz="1000" spc="-45">
                <a:latin typeface="Arial"/>
                <a:cs typeface="Arial"/>
              </a:rPr>
              <a:t>Strongly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Agree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dirty="0" sz="1200" spc="-5">
                <a:latin typeface="Times New Roman"/>
                <a:cs typeface="Times New Roman"/>
              </a:rPr>
              <a:t>All </a:t>
            </a:r>
            <a:r>
              <a:rPr dirty="0" sz="1200">
                <a:latin typeface="Times New Roman"/>
                <a:cs typeface="Times New Roman"/>
              </a:rPr>
              <a:t>but 2 </a:t>
            </a:r>
            <a:r>
              <a:rPr dirty="0" sz="1200" spc="-5">
                <a:latin typeface="Times New Roman"/>
                <a:cs typeface="Times New Roman"/>
              </a:rPr>
              <a:t>participants disagreed </a:t>
            </a:r>
            <a:r>
              <a:rPr dirty="0" sz="1200">
                <a:latin typeface="Times New Roman"/>
                <a:cs typeface="Times New Roman"/>
              </a:rPr>
              <a:t>with the statement </a:t>
            </a:r>
            <a:r>
              <a:rPr dirty="0" sz="1200" spc="-5">
                <a:latin typeface="Times New Roman"/>
                <a:cs typeface="Times New Roman"/>
              </a:rPr>
              <a:t>that </a:t>
            </a:r>
            <a:r>
              <a:rPr dirty="0" sz="1200">
                <a:latin typeface="Times New Roman"/>
                <a:cs typeface="Times New Roman"/>
              </a:rPr>
              <a:t>they would never use the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information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1086332" y="1794550"/>
            <a:ext cx="307975" cy="175387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algn="ctr">
              <a:lnSpc>
                <a:spcPts val="1045"/>
              </a:lnSpc>
            </a:pPr>
            <a:r>
              <a:rPr dirty="0" sz="1000" spc="-55" b="1">
                <a:latin typeface="Trebuchet MS"/>
                <a:cs typeface="Trebuchet MS"/>
              </a:rPr>
              <a:t>Number </a:t>
            </a:r>
            <a:r>
              <a:rPr dirty="0" sz="1000" spc="-45" b="1">
                <a:latin typeface="Trebuchet MS"/>
                <a:cs typeface="Trebuchet MS"/>
              </a:rPr>
              <a:t>of </a:t>
            </a:r>
            <a:r>
              <a:rPr dirty="0" sz="1000" spc="-60" b="1">
                <a:latin typeface="Trebuchet MS"/>
                <a:cs typeface="Trebuchet MS"/>
              </a:rPr>
              <a:t>Participants</a:t>
            </a:r>
            <a:r>
              <a:rPr dirty="0" sz="1000" spc="-155" b="1">
                <a:latin typeface="Trebuchet MS"/>
                <a:cs typeface="Trebuchet MS"/>
              </a:rPr>
              <a:t> </a:t>
            </a:r>
            <a:r>
              <a:rPr dirty="0" sz="1000" spc="-60" b="1">
                <a:latin typeface="Trebuchet MS"/>
                <a:cs typeface="Trebuchet MS"/>
              </a:rPr>
              <a:t>Selecting</a:t>
            </a:r>
            <a:endParaRPr sz="100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  <a:spcBef>
                <a:spcPts val="25"/>
              </a:spcBef>
            </a:pPr>
            <a:r>
              <a:rPr dirty="0" sz="1000" spc="-55" b="1">
                <a:latin typeface="Trebuchet MS"/>
                <a:cs typeface="Trebuchet MS"/>
              </a:rPr>
              <a:t>Answer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914400" y="1391411"/>
            <a:ext cx="5858510" cy="2734310"/>
          </a:xfrm>
          <a:custGeom>
            <a:avLst/>
            <a:gdLst/>
            <a:ahLst/>
            <a:cxnLst/>
            <a:rect l="l" t="t" r="r" b="b"/>
            <a:pathLst>
              <a:path w="5858509" h="2734310">
                <a:moveTo>
                  <a:pt x="0" y="2734056"/>
                </a:moveTo>
                <a:lnTo>
                  <a:pt x="5858256" y="2734056"/>
                </a:lnTo>
                <a:lnTo>
                  <a:pt x="5858256" y="0"/>
                </a:lnTo>
                <a:lnTo>
                  <a:pt x="0" y="0"/>
                </a:lnTo>
                <a:lnTo>
                  <a:pt x="0" y="2734056"/>
                </a:lnTo>
                <a:close/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6365747" y="8333231"/>
            <a:ext cx="363220" cy="0"/>
          </a:xfrm>
          <a:custGeom>
            <a:avLst/>
            <a:gdLst/>
            <a:ahLst/>
            <a:cxnLst/>
            <a:rect l="l" t="t" r="r" b="b"/>
            <a:pathLst>
              <a:path w="363220" h="0">
                <a:moveTo>
                  <a:pt x="0" y="0"/>
                </a:moveTo>
                <a:lnTo>
                  <a:pt x="362711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5157215" y="8333231"/>
            <a:ext cx="725805" cy="0"/>
          </a:xfrm>
          <a:custGeom>
            <a:avLst/>
            <a:gdLst/>
            <a:ahLst/>
            <a:cxnLst/>
            <a:rect l="l" t="t" r="r" b="b"/>
            <a:pathLst>
              <a:path w="725804" h="0">
                <a:moveTo>
                  <a:pt x="0" y="0"/>
                </a:moveTo>
                <a:lnTo>
                  <a:pt x="7254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3950208" y="8333231"/>
            <a:ext cx="723900" cy="0"/>
          </a:xfrm>
          <a:custGeom>
            <a:avLst/>
            <a:gdLst/>
            <a:ahLst/>
            <a:cxnLst/>
            <a:rect l="l" t="t" r="r" b="b"/>
            <a:pathLst>
              <a:path w="723900" h="0">
                <a:moveTo>
                  <a:pt x="0" y="0"/>
                </a:moveTo>
                <a:lnTo>
                  <a:pt x="72390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2741676" y="8333231"/>
            <a:ext cx="725805" cy="0"/>
          </a:xfrm>
          <a:custGeom>
            <a:avLst/>
            <a:gdLst/>
            <a:ahLst/>
            <a:cxnLst/>
            <a:rect l="l" t="t" r="r" b="b"/>
            <a:pathLst>
              <a:path w="725804" h="0">
                <a:moveTo>
                  <a:pt x="0" y="0"/>
                </a:moveTo>
                <a:lnTo>
                  <a:pt x="7254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1895855" y="8333231"/>
            <a:ext cx="363220" cy="0"/>
          </a:xfrm>
          <a:custGeom>
            <a:avLst/>
            <a:gdLst/>
            <a:ahLst/>
            <a:cxnLst/>
            <a:rect l="l" t="t" r="r" b="b"/>
            <a:pathLst>
              <a:path w="363219" h="0">
                <a:moveTo>
                  <a:pt x="0" y="0"/>
                </a:moveTo>
                <a:lnTo>
                  <a:pt x="36271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5157215" y="8226552"/>
            <a:ext cx="1571625" cy="0"/>
          </a:xfrm>
          <a:custGeom>
            <a:avLst/>
            <a:gdLst/>
            <a:ahLst/>
            <a:cxnLst/>
            <a:rect l="l" t="t" r="r" b="b"/>
            <a:pathLst>
              <a:path w="1571625" h="0">
                <a:moveTo>
                  <a:pt x="0" y="0"/>
                </a:moveTo>
                <a:lnTo>
                  <a:pt x="1571243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3950208" y="8226552"/>
            <a:ext cx="723900" cy="0"/>
          </a:xfrm>
          <a:custGeom>
            <a:avLst/>
            <a:gdLst/>
            <a:ahLst/>
            <a:cxnLst/>
            <a:rect l="l" t="t" r="r" b="b"/>
            <a:pathLst>
              <a:path w="723900" h="0">
                <a:moveTo>
                  <a:pt x="0" y="0"/>
                </a:moveTo>
                <a:lnTo>
                  <a:pt x="72390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2741676" y="8226552"/>
            <a:ext cx="725805" cy="0"/>
          </a:xfrm>
          <a:custGeom>
            <a:avLst/>
            <a:gdLst/>
            <a:ahLst/>
            <a:cxnLst/>
            <a:rect l="l" t="t" r="r" b="b"/>
            <a:pathLst>
              <a:path w="725804" h="0">
                <a:moveTo>
                  <a:pt x="0" y="0"/>
                </a:moveTo>
                <a:lnTo>
                  <a:pt x="7254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1895855" y="8226552"/>
            <a:ext cx="363220" cy="0"/>
          </a:xfrm>
          <a:custGeom>
            <a:avLst/>
            <a:gdLst/>
            <a:ahLst/>
            <a:cxnLst/>
            <a:rect l="l" t="t" r="r" b="b"/>
            <a:pathLst>
              <a:path w="363219" h="0">
                <a:moveTo>
                  <a:pt x="0" y="0"/>
                </a:moveTo>
                <a:lnTo>
                  <a:pt x="36271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5157215" y="8121395"/>
            <a:ext cx="1571625" cy="0"/>
          </a:xfrm>
          <a:custGeom>
            <a:avLst/>
            <a:gdLst/>
            <a:ahLst/>
            <a:cxnLst/>
            <a:rect l="l" t="t" r="r" b="b"/>
            <a:pathLst>
              <a:path w="1571625" h="0">
                <a:moveTo>
                  <a:pt x="0" y="0"/>
                </a:moveTo>
                <a:lnTo>
                  <a:pt x="1571243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3950208" y="8121395"/>
            <a:ext cx="723900" cy="0"/>
          </a:xfrm>
          <a:custGeom>
            <a:avLst/>
            <a:gdLst/>
            <a:ahLst/>
            <a:cxnLst/>
            <a:rect l="l" t="t" r="r" b="b"/>
            <a:pathLst>
              <a:path w="723900" h="0">
                <a:moveTo>
                  <a:pt x="0" y="0"/>
                </a:moveTo>
                <a:lnTo>
                  <a:pt x="72390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2741676" y="8121395"/>
            <a:ext cx="725805" cy="0"/>
          </a:xfrm>
          <a:custGeom>
            <a:avLst/>
            <a:gdLst/>
            <a:ahLst/>
            <a:cxnLst/>
            <a:rect l="l" t="t" r="r" b="b"/>
            <a:pathLst>
              <a:path w="725804" h="0">
                <a:moveTo>
                  <a:pt x="0" y="0"/>
                </a:moveTo>
                <a:lnTo>
                  <a:pt x="7254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1895855" y="8121395"/>
            <a:ext cx="363220" cy="0"/>
          </a:xfrm>
          <a:custGeom>
            <a:avLst/>
            <a:gdLst/>
            <a:ahLst/>
            <a:cxnLst/>
            <a:rect l="l" t="t" r="r" b="b"/>
            <a:pathLst>
              <a:path w="363219" h="0">
                <a:moveTo>
                  <a:pt x="0" y="0"/>
                </a:moveTo>
                <a:lnTo>
                  <a:pt x="36271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5157215" y="8014716"/>
            <a:ext cx="1571625" cy="0"/>
          </a:xfrm>
          <a:custGeom>
            <a:avLst/>
            <a:gdLst/>
            <a:ahLst/>
            <a:cxnLst/>
            <a:rect l="l" t="t" r="r" b="b"/>
            <a:pathLst>
              <a:path w="1571625" h="0">
                <a:moveTo>
                  <a:pt x="0" y="0"/>
                </a:moveTo>
                <a:lnTo>
                  <a:pt x="1571243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3950208" y="8014716"/>
            <a:ext cx="723900" cy="0"/>
          </a:xfrm>
          <a:custGeom>
            <a:avLst/>
            <a:gdLst/>
            <a:ahLst/>
            <a:cxnLst/>
            <a:rect l="l" t="t" r="r" b="b"/>
            <a:pathLst>
              <a:path w="723900" h="0">
                <a:moveTo>
                  <a:pt x="0" y="0"/>
                </a:moveTo>
                <a:lnTo>
                  <a:pt x="72390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2741676" y="8014716"/>
            <a:ext cx="725805" cy="0"/>
          </a:xfrm>
          <a:custGeom>
            <a:avLst/>
            <a:gdLst/>
            <a:ahLst/>
            <a:cxnLst/>
            <a:rect l="l" t="t" r="r" b="b"/>
            <a:pathLst>
              <a:path w="725804" h="0">
                <a:moveTo>
                  <a:pt x="0" y="0"/>
                </a:moveTo>
                <a:lnTo>
                  <a:pt x="7254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1895855" y="8014716"/>
            <a:ext cx="363220" cy="0"/>
          </a:xfrm>
          <a:custGeom>
            <a:avLst/>
            <a:gdLst/>
            <a:ahLst/>
            <a:cxnLst/>
            <a:rect l="l" t="t" r="r" b="b"/>
            <a:pathLst>
              <a:path w="363219" h="0">
                <a:moveTo>
                  <a:pt x="0" y="0"/>
                </a:moveTo>
                <a:lnTo>
                  <a:pt x="36271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5157215" y="7908035"/>
            <a:ext cx="1571625" cy="0"/>
          </a:xfrm>
          <a:custGeom>
            <a:avLst/>
            <a:gdLst/>
            <a:ahLst/>
            <a:cxnLst/>
            <a:rect l="l" t="t" r="r" b="b"/>
            <a:pathLst>
              <a:path w="1571625" h="0">
                <a:moveTo>
                  <a:pt x="0" y="0"/>
                </a:moveTo>
                <a:lnTo>
                  <a:pt x="1571243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2741676" y="7908035"/>
            <a:ext cx="1932939" cy="0"/>
          </a:xfrm>
          <a:custGeom>
            <a:avLst/>
            <a:gdLst/>
            <a:ahLst/>
            <a:cxnLst/>
            <a:rect l="l" t="t" r="r" b="b"/>
            <a:pathLst>
              <a:path w="1932939" h="0">
                <a:moveTo>
                  <a:pt x="0" y="0"/>
                </a:moveTo>
                <a:lnTo>
                  <a:pt x="193243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1895855" y="7908035"/>
            <a:ext cx="363220" cy="0"/>
          </a:xfrm>
          <a:custGeom>
            <a:avLst/>
            <a:gdLst/>
            <a:ahLst/>
            <a:cxnLst/>
            <a:rect l="l" t="t" r="r" b="b"/>
            <a:pathLst>
              <a:path w="363219" h="0">
                <a:moveTo>
                  <a:pt x="0" y="0"/>
                </a:moveTo>
                <a:lnTo>
                  <a:pt x="36271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5157215" y="7801356"/>
            <a:ext cx="1571625" cy="0"/>
          </a:xfrm>
          <a:custGeom>
            <a:avLst/>
            <a:gdLst/>
            <a:ahLst/>
            <a:cxnLst/>
            <a:rect l="l" t="t" r="r" b="b"/>
            <a:pathLst>
              <a:path w="1571625" h="0">
                <a:moveTo>
                  <a:pt x="0" y="0"/>
                </a:moveTo>
                <a:lnTo>
                  <a:pt x="1571243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2741676" y="7801356"/>
            <a:ext cx="1932939" cy="0"/>
          </a:xfrm>
          <a:custGeom>
            <a:avLst/>
            <a:gdLst/>
            <a:ahLst/>
            <a:cxnLst/>
            <a:rect l="l" t="t" r="r" b="b"/>
            <a:pathLst>
              <a:path w="1932939" h="0">
                <a:moveTo>
                  <a:pt x="0" y="0"/>
                </a:moveTo>
                <a:lnTo>
                  <a:pt x="193243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1895855" y="7801356"/>
            <a:ext cx="363220" cy="0"/>
          </a:xfrm>
          <a:custGeom>
            <a:avLst/>
            <a:gdLst/>
            <a:ahLst/>
            <a:cxnLst/>
            <a:rect l="l" t="t" r="r" b="b"/>
            <a:pathLst>
              <a:path w="363219" h="0">
                <a:moveTo>
                  <a:pt x="0" y="0"/>
                </a:moveTo>
                <a:lnTo>
                  <a:pt x="36271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1895855" y="7694676"/>
            <a:ext cx="4832985" cy="0"/>
          </a:xfrm>
          <a:custGeom>
            <a:avLst/>
            <a:gdLst/>
            <a:ahLst/>
            <a:cxnLst/>
            <a:rect l="l" t="t" r="r" b="b"/>
            <a:pathLst>
              <a:path w="4832984" h="0">
                <a:moveTo>
                  <a:pt x="0" y="0"/>
                </a:moveTo>
                <a:lnTo>
                  <a:pt x="48326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1895855" y="7587995"/>
            <a:ext cx="4832985" cy="0"/>
          </a:xfrm>
          <a:custGeom>
            <a:avLst/>
            <a:gdLst/>
            <a:ahLst/>
            <a:cxnLst/>
            <a:rect l="l" t="t" r="r" b="b"/>
            <a:pathLst>
              <a:path w="4832984" h="0">
                <a:moveTo>
                  <a:pt x="0" y="0"/>
                </a:moveTo>
                <a:lnTo>
                  <a:pt x="48326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1895855" y="7481316"/>
            <a:ext cx="4832985" cy="0"/>
          </a:xfrm>
          <a:custGeom>
            <a:avLst/>
            <a:gdLst/>
            <a:ahLst/>
            <a:cxnLst/>
            <a:rect l="l" t="t" r="r" b="b"/>
            <a:pathLst>
              <a:path w="4832984" h="0">
                <a:moveTo>
                  <a:pt x="0" y="0"/>
                </a:moveTo>
                <a:lnTo>
                  <a:pt x="48326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1895855" y="7374635"/>
            <a:ext cx="4832985" cy="0"/>
          </a:xfrm>
          <a:custGeom>
            <a:avLst/>
            <a:gdLst/>
            <a:ahLst/>
            <a:cxnLst/>
            <a:rect l="l" t="t" r="r" b="b"/>
            <a:pathLst>
              <a:path w="4832984" h="0">
                <a:moveTo>
                  <a:pt x="0" y="0"/>
                </a:moveTo>
                <a:lnTo>
                  <a:pt x="48326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1895855" y="7269480"/>
            <a:ext cx="4832985" cy="0"/>
          </a:xfrm>
          <a:custGeom>
            <a:avLst/>
            <a:gdLst/>
            <a:ahLst/>
            <a:cxnLst/>
            <a:rect l="l" t="t" r="r" b="b"/>
            <a:pathLst>
              <a:path w="4832984" h="0">
                <a:moveTo>
                  <a:pt x="0" y="0"/>
                </a:moveTo>
                <a:lnTo>
                  <a:pt x="48326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1895855" y="7162800"/>
            <a:ext cx="4832985" cy="0"/>
          </a:xfrm>
          <a:custGeom>
            <a:avLst/>
            <a:gdLst/>
            <a:ahLst/>
            <a:cxnLst/>
            <a:rect l="l" t="t" r="r" b="b"/>
            <a:pathLst>
              <a:path w="4832984" h="0">
                <a:moveTo>
                  <a:pt x="0" y="0"/>
                </a:moveTo>
                <a:lnTo>
                  <a:pt x="48326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1895855" y="7056119"/>
            <a:ext cx="4832985" cy="0"/>
          </a:xfrm>
          <a:custGeom>
            <a:avLst/>
            <a:gdLst/>
            <a:ahLst/>
            <a:cxnLst/>
            <a:rect l="l" t="t" r="r" b="b"/>
            <a:pathLst>
              <a:path w="4832984" h="0">
                <a:moveTo>
                  <a:pt x="0" y="0"/>
                </a:moveTo>
                <a:lnTo>
                  <a:pt x="48326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1895855" y="6949440"/>
            <a:ext cx="4832985" cy="0"/>
          </a:xfrm>
          <a:custGeom>
            <a:avLst/>
            <a:gdLst/>
            <a:ahLst/>
            <a:cxnLst/>
            <a:rect l="l" t="t" r="r" b="b"/>
            <a:pathLst>
              <a:path w="4832984" h="0">
                <a:moveTo>
                  <a:pt x="0" y="0"/>
                </a:moveTo>
                <a:lnTo>
                  <a:pt x="48326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1895855" y="6842759"/>
            <a:ext cx="4832985" cy="0"/>
          </a:xfrm>
          <a:custGeom>
            <a:avLst/>
            <a:gdLst/>
            <a:ahLst/>
            <a:cxnLst/>
            <a:rect l="l" t="t" r="r" b="b"/>
            <a:pathLst>
              <a:path w="4832984" h="0">
                <a:moveTo>
                  <a:pt x="0" y="0"/>
                </a:moveTo>
                <a:lnTo>
                  <a:pt x="48326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1895855" y="6736080"/>
            <a:ext cx="4832985" cy="0"/>
          </a:xfrm>
          <a:custGeom>
            <a:avLst/>
            <a:gdLst/>
            <a:ahLst/>
            <a:cxnLst/>
            <a:rect l="l" t="t" r="r" b="b"/>
            <a:pathLst>
              <a:path w="4832984" h="0">
                <a:moveTo>
                  <a:pt x="0" y="0"/>
                </a:moveTo>
                <a:lnTo>
                  <a:pt x="48326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1895855" y="6629400"/>
            <a:ext cx="4832985" cy="0"/>
          </a:xfrm>
          <a:custGeom>
            <a:avLst/>
            <a:gdLst/>
            <a:ahLst/>
            <a:cxnLst/>
            <a:rect l="l" t="t" r="r" b="b"/>
            <a:pathLst>
              <a:path w="4832984" h="0">
                <a:moveTo>
                  <a:pt x="0" y="0"/>
                </a:moveTo>
                <a:lnTo>
                  <a:pt x="48326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1895855" y="6522719"/>
            <a:ext cx="4832985" cy="0"/>
          </a:xfrm>
          <a:custGeom>
            <a:avLst/>
            <a:gdLst/>
            <a:ahLst/>
            <a:cxnLst/>
            <a:rect l="l" t="t" r="r" b="b"/>
            <a:pathLst>
              <a:path w="4832984" h="0">
                <a:moveTo>
                  <a:pt x="0" y="0"/>
                </a:moveTo>
                <a:lnTo>
                  <a:pt x="48326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1895855" y="6417564"/>
            <a:ext cx="4832985" cy="0"/>
          </a:xfrm>
          <a:custGeom>
            <a:avLst/>
            <a:gdLst/>
            <a:ahLst/>
            <a:cxnLst/>
            <a:rect l="l" t="t" r="r" b="b"/>
            <a:pathLst>
              <a:path w="4832984" h="0">
                <a:moveTo>
                  <a:pt x="0" y="0"/>
                </a:moveTo>
                <a:lnTo>
                  <a:pt x="48326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1895855" y="6310884"/>
            <a:ext cx="4832985" cy="0"/>
          </a:xfrm>
          <a:custGeom>
            <a:avLst/>
            <a:gdLst/>
            <a:ahLst/>
            <a:cxnLst/>
            <a:rect l="l" t="t" r="r" b="b"/>
            <a:pathLst>
              <a:path w="4832984" h="0">
                <a:moveTo>
                  <a:pt x="0" y="0"/>
                </a:moveTo>
                <a:lnTo>
                  <a:pt x="48326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1895855" y="6204203"/>
            <a:ext cx="4832985" cy="0"/>
          </a:xfrm>
          <a:custGeom>
            <a:avLst/>
            <a:gdLst/>
            <a:ahLst/>
            <a:cxnLst/>
            <a:rect l="l" t="t" r="r" b="b"/>
            <a:pathLst>
              <a:path w="4832984" h="0">
                <a:moveTo>
                  <a:pt x="0" y="0"/>
                </a:moveTo>
                <a:lnTo>
                  <a:pt x="48326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2258567" y="7694676"/>
            <a:ext cx="483234" cy="745490"/>
          </a:xfrm>
          <a:custGeom>
            <a:avLst/>
            <a:gdLst/>
            <a:ahLst/>
            <a:cxnLst/>
            <a:rect l="l" t="t" r="r" b="b"/>
            <a:pathLst>
              <a:path w="483235" h="745490">
                <a:moveTo>
                  <a:pt x="483107" y="0"/>
                </a:moveTo>
                <a:lnTo>
                  <a:pt x="0" y="0"/>
                </a:lnTo>
                <a:lnTo>
                  <a:pt x="0" y="745236"/>
                </a:lnTo>
                <a:lnTo>
                  <a:pt x="483107" y="745236"/>
                </a:lnTo>
                <a:lnTo>
                  <a:pt x="483107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3467100" y="7908035"/>
            <a:ext cx="483234" cy="532130"/>
          </a:xfrm>
          <a:custGeom>
            <a:avLst/>
            <a:gdLst/>
            <a:ahLst/>
            <a:cxnLst/>
            <a:rect l="l" t="t" r="r" b="b"/>
            <a:pathLst>
              <a:path w="483235" h="532129">
                <a:moveTo>
                  <a:pt x="483108" y="0"/>
                </a:moveTo>
                <a:lnTo>
                  <a:pt x="0" y="0"/>
                </a:lnTo>
                <a:lnTo>
                  <a:pt x="0" y="531875"/>
                </a:lnTo>
                <a:lnTo>
                  <a:pt x="483108" y="531875"/>
                </a:lnTo>
                <a:lnTo>
                  <a:pt x="483108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4674108" y="7694676"/>
            <a:ext cx="483234" cy="745490"/>
          </a:xfrm>
          <a:custGeom>
            <a:avLst/>
            <a:gdLst/>
            <a:ahLst/>
            <a:cxnLst/>
            <a:rect l="l" t="t" r="r" b="b"/>
            <a:pathLst>
              <a:path w="483235" h="745490">
                <a:moveTo>
                  <a:pt x="483107" y="0"/>
                </a:moveTo>
                <a:lnTo>
                  <a:pt x="0" y="0"/>
                </a:lnTo>
                <a:lnTo>
                  <a:pt x="0" y="745236"/>
                </a:lnTo>
                <a:lnTo>
                  <a:pt x="483107" y="745236"/>
                </a:lnTo>
                <a:lnTo>
                  <a:pt x="483107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5882640" y="8226552"/>
            <a:ext cx="483234" cy="213360"/>
          </a:xfrm>
          <a:custGeom>
            <a:avLst/>
            <a:gdLst/>
            <a:ahLst/>
            <a:cxnLst/>
            <a:rect l="l" t="t" r="r" b="b"/>
            <a:pathLst>
              <a:path w="483235" h="213359">
                <a:moveTo>
                  <a:pt x="483108" y="0"/>
                </a:moveTo>
                <a:lnTo>
                  <a:pt x="0" y="0"/>
                </a:lnTo>
                <a:lnTo>
                  <a:pt x="0" y="213360"/>
                </a:lnTo>
                <a:lnTo>
                  <a:pt x="483108" y="213360"/>
                </a:lnTo>
                <a:lnTo>
                  <a:pt x="483108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1895855" y="6204203"/>
            <a:ext cx="0" cy="2235835"/>
          </a:xfrm>
          <a:custGeom>
            <a:avLst/>
            <a:gdLst/>
            <a:ahLst/>
            <a:cxnLst/>
            <a:rect l="l" t="t" r="r" b="b"/>
            <a:pathLst>
              <a:path w="0" h="2235834">
                <a:moveTo>
                  <a:pt x="0" y="2235708"/>
                </a:moveTo>
                <a:lnTo>
                  <a:pt x="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1856232" y="8439911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1856232" y="8333231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1856232" y="8226552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1856232" y="8121395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1856232" y="8014716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1856232" y="7908035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1856232" y="7801356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1856232" y="7694676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1856232" y="7587995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1856232" y="7481316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1856232" y="7374635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1856232" y="7269480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1856232" y="7162800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1856232" y="7056119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1856232" y="6949440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1856232" y="6842759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1856232" y="6736080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1856232" y="6629400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1856232" y="6522719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1856232" y="6417564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1856232" y="6310884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1856232" y="6204203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1895855" y="8439911"/>
            <a:ext cx="4832985" cy="0"/>
          </a:xfrm>
          <a:custGeom>
            <a:avLst/>
            <a:gdLst/>
            <a:ahLst/>
            <a:cxnLst/>
            <a:rect l="l" t="t" r="r" b="b"/>
            <a:pathLst>
              <a:path w="4832984" h="0">
                <a:moveTo>
                  <a:pt x="0" y="0"/>
                </a:moveTo>
                <a:lnTo>
                  <a:pt x="48326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1895855" y="8439911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3104388" y="8439911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4311396" y="8439911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5519928" y="8439911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6728459" y="8439911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 txBox="1"/>
          <p:nvPr/>
        </p:nvSpPr>
        <p:spPr>
          <a:xfrm>
            <a:off x="902004" y="4457827"/>
            <a:ext cx="5947410" cy="40576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learned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school. </a:t>
            </a:r>
            <a:r>
              <a:rPr dirty="0" sz="1200">
                <a:latin typeface="Times New Roman"/>
                <a:cs typeface="Times New Roman"/>
              </a:rPr>
              <a:t>Strongly </a:t>
            </a:r>
            <a:r>
              <a:rPr dirty="0" sz="1200" spc="-5">
                <a:latin typeface="Times New Roman"/>
                <a:cs typeface="Times New Roman"/>
              </a:rPr>
              <a:t>Disagree, </a:t>
            </a:r>
            <a:r>
              <a:rPr dirty="0" sz="1200">
                <a:latin typeface="Times New Roman"/>
                <a:cs typeface="Times New Roman"/>
              </a:rPr>
              <a:t>the majority </a:t>
            </a:r>
            <a:r>
              <a:rPr dirty="0" sz="1200" spc="-5">
                <a:latin typeface="Times New Roman"/>
                <a:cs typeface="Times New Roman"/>
              </a:rPr>
              <a:t>response, was chosen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11 of the 21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students.</a:t>
            </a:r>
            <a:endParaRPr sz="1200">
              <a:latin typeface="Times New Roman"/>
              <a:cs typeface="Times New Roman"/>
            </a:endParaRPr>
          </a:p>
          <a:p>
            <a:pPr marL="12700" marR="530225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second </a:t>
            </a:r>
            <a:r>
              <a:rPr dirty="0" sz="1200">
                <a:latin typeface="Times New Roman"/>
                <a:cs typeface="Times New Roman"/>
              </a:rPr>
              <a:t>most popular </a:t>
            </a:r>
            <a:r>
              <a:rPr dirty="0" sz="1200" spc="-5">
                <a:latin typeface="Times New Roman"/>
                <a:cs typeface="Times New Roman"/>
              </a:rPr>
              <a:t>answer was Somewhat Disagree </a:t>
            </a:r>
            <a:r>
              <a:rPr dirty="0" sz="1200">
                <a:latin typeface="Times New Roman"/>
                <a:cs typeface="Times New Roman"/>
              </a:rPr>
              <a:t>(8 </a:t>
            </a:r>
            <a:r>
              <a:rPr dirty="0" sz="1200" spc="-5">
                <a:latin typeface="Times New Roman"/>
                <a:cs typeface="Times New Roman"/>
              </a:rPr>
              <a:t>participants). Together,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Disagree responses consisted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90.5%.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236220">
              <a:lnSpc>
                <a:spcPts val="1380"/>
              </a:lnSpc>
            </a:pP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4.26 </a:t>
            </a:r>
            <a:r>
              <a:rPr dirty="0" sz="1200" spc="-5">
                <a:latin typeface="Times New Roman"/>
                <a:cs typeface="Times New Roman"/>
              </a:rPr>
              <a:t>.Participant Responses </a:t>
            </a:r>
            <a:r>
              <a:rPr dirty="0" sz="1200">
                <a:latin typeface="Times New Roman"/>
                <a:cs typeface="Times New Roman"/>
              </a:rPr>
              <a:t>to “Most of what I need to be </a:t>
            </a:r>
            <a:r>
              <a:rPr dirty="0" sz="1200" spc="-5">
                <a:latin typeface="Times New Roman"/>
                <a:cs typeface="Times New Roman"/>
              </a:rPr>
              <a:t>successful </a:t>
            </a:r>
            <a:r>
              <a:rPr dirty="0" sz="1200">
                <a:latin typeface="Times New Roman"/>
                <a:cs typeface="Times New Roman"/>
              </a:rPr>
              <a:t>in life I </a:t>
            </a:r>
            <a:r>
              <a:rPr dirty="0" sz="1200" spc="-5">
                <a:latin typeface="Times New Roman"/>
                <a:cs typeface="Times New Roman"/>
              </a:rPr>
              <a:t>can </a:t>
            </a:r>
            <a:r>
              <a:rPr dirty="0" sz="1200">
                <a:latin typeface="Times New Roman"/>
                <a:cs typeface="Times New Roman"/>
              </a:rPr>
              <a:t>learn  </a:t>
            </a:r>
            <a:r>
              <a:rPr dirty="0" sz="1200" spc="-5">
                <a:latin typeface="Times New Roman"/>
                <a:cs typeface="Times New Roman"/>
              </a:rPr>
              <a:t>from </a:t>
            </a:r>
            <a:r>
              <a:rPr dirty="0" sz="1200" spc="5">
                <a:latin typeface="Times New Roman"/>
                <a:cs typeface="Times New Roman"/>
              </a:rPr>
              <a:t>my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peers.”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50">
              <a:latin typeface="Times New Roman"/>
              <a:cs typeface="Times New Roman"/>
            </a:endParaRPr>
          </a:p>
          <a:p>
            <a:pPr algn="ctr" marR="4314825">
              <a:lnSpc>
                <a:spcPts val="1019"/>
              </a:lnSpc>
            </a:pPr>
            <a:r>
              <a:rPr dirty="0" sz="1000" spc="-60">
                <a:latin typeface="Arial"/>
                <a:cs typeface="Arial"/>
              </a:rPr>
              <a:t>21</a:t>
            </a:r>
            <a:endParaRPr sz="1000">
              <a:latin typeface="Arial"/>
              <a:cs typeface="Arial"/>
            </a:endParaRPr>
          </a:p>
          <a:p>
            <a:pPr algn="ctr" marR="4314825">
              <a:lnSpc>
                <a:spcPts val="840"/>
              </a:lnSpc>
            </a:pPr>
            <a:r>
              <a:rPr dirty="0" sz="1000" spc="-60">
                <a:latin typeface="Arial"/>
                <a:cs typeface="Arial"/>
              </a:rPr>
              <a:t>20</a:t>
            </a:r>
            <a:endParaRPr sz="1000">
              <a:latin typeface="Arial"/>
              <a:cs typeface="Arial"/>
            </a:endParaRPr>
          </a:p>
          <a:p>
            <a:pPr algn="ctr" marR="4314825">
              <a:lnSpc>
                <a:spcPts val="840"/>
              </a:lnSpc>
            </a:pPr>
            <a:r>
              <a:rPr dirty="0" sz="1000" spc="-60">
                <a:latin typeface="Arial"/>
                <a:cs typeface="Arial"/>
              </a:rPr>
              <a:t>19</a:t>
            </a:r>
            <a:endParaRPr sz="1000">
              <a:latin typeface="Arial"/>
              <a:cs typeface="Arial"/>
            </a:endParaRPr>
          </a:p>
          <a:p>
            <a:pPr algn="ctr" marR="4314825">
              <a:lnSpc>
                <a:spcPts val="840"/>
              </a:lnSpc>
            </a:pPr>
            <a:r>
              <a:rPr dirty="0" sz="1000" spc="-60">
                <a:latin typeface="Arial"/>
                <a:cs typeface="Arial"/>
              </a:rPr>
              <a:t>18</a:t>
            </a:r>
            <a:endParaRPr sz="1000">
              <a:latin typeface="Arial"/>
              <a:cs typeface="Arial"/>
            </a:endParaRPr>
          </a:p>
          <a:p>
            <a:pPr algn="ctr" marR="4314825">
              <a:lnSpc>
                <a:spcPts val="840"/>
              </a:lnSpc>
            </a:pPr>
            <a:r>
              <a:rPr dirty="0" sz="1000" spc="-60">
                <a:latin typeface="Arial"/>
                <a:cs typeface="Arial"/>
              </a:rPr>
              <a:t>17</a:t>
            </a:r>
            <a:endParaRPr sz="1000">
              <a:latin typeface="Arial"/>
              <a:cs typeface="Arial"/>
            </a:endParaRPr>
          </a:p>
          <a:p>
            <a:pPr algn="ctr" marR="4314825">
              <a:lnSpc>
                <a:spcPts val="840"/>
              </a:lnSpc>
            </a:pPr>
            <a:r>
              <a:rPr dirty="0" sz="1000" spc="-60">
                <a:latin typeface="Arial"/>
                <a:cs typeface="Arial"/>
              </a:rPr>
              <a:t>16</a:t>
            </a:r>
            <a:endParaRPr sz="1000">
              <a:latin typeface="Arial"/>
              <a:cs typeface="Arial"/>
            </a:endParaRPr>
          </a:p>
          <a:p>
            <a:pPr algn="ctr" marR="4314825">
              <a:lnSpc>
                <a:spcPts val="840"/>
              </a:lnSpc>
            </a:pPr>
            <a:r>
              <a:rPr dirty="0" sz="1000" spc="-60">
                <a:latin typeface="Arial"/>
                <a:cs typeface="Arial"/>
              </a:rPr>
              <a:t>15</a:t>
            </a:r>
            <a:endParaRPr sz="1000">
              <a:latin typeface="Arial"/>
              <a:cs typeface="Arial"/>
            </a:endParaRPr>
          </a:p>
          <a:p>
            <a:pPr algn="ctr" marR="4314825">
              <a:lnSpc>
                <a:spcPts val="840"/>
              </a:lnSpc>
            </a:pPr>
            <a:r>
              <a:rPr dirty="0" sz="1000" spc="-60">
                <a:latin typeface="Arial"/>
                <a:cs typeface="Arial"/>
              </a:rPr>
              <a:t>14</a:t>
            </a:r>
            <a:endParaRPr sz="1000">
              <a:latin typeface="Arial"/>
              <a:cs typeface="Arial"/>
            </a:endParaRPr>
          </a:p>
          <a:p>
            <a:pPr algn="ctr" marR="4314825">
              <a:lnSpc>
                <a:spcPts val="840"/>
              </a:lnSpc>
            </a:pPr>
            <a:r>
              <a:rPr dirty="0" sz="1000" spc="-60">
                <a:latin typeface="Arial"/>
                <a:cs typeface="Arial"/>
              </a:rPr>
              <a:t>13</a:t>
            </a:r>
            <a:endParaRPr sz="1000">
              <a:latin typeface="Arial"/>
              <a:cs typeface="Arial"/>
            </a:endParaRPr>
          </a:p>
          <a:p>
            <a:pPr algn="ctr" marR="4314825">
              <a:lnSpc>
                <a:spcPts val="840"/>
              </a:lnSpc>
            </a:pPr>
            <a:r>
              <a:rPr dirty="0" sz="1000" spc="-60">
                <a:latin typeface="Arial"/>
                <a:cs typeface="Arial"/>
              </a:rPr>
              <a:t>12</a:t>
            </a:r>
            <a:endParaRPr sz="1000">
              <a:latin typeface="Arial"/>
              <a:cs typeface="Arial"/>
            </a:endParaRPr>
          </a:p>
          <a:p>
            <a:pPr algn="ctr" marR="4314825">
              <a:lnSpc>
                <a:spcPts val="840"/>
              </a:lnSpc>
            </a:pPr>
            <a:r>
              <a:rPr dirty="0" sz="1000" spc="-60">
                <a:latin typeface="Arial"/>
                <a:cs typeface="Arial"/>
              </a:rPr>
              <a:t>11</a:t>
            </a:r>
            <a:endParaRPr sz="1000">
              <a:latin typeface="Arial"/>
              <a:cs typeface="Arial"/>
            </a:endParaRPr>
          </a:p>
          <a:p>
            <a:pPr algn="ctr" marR="4314825">
              <a:lnSpc>
                <a:spcPts val="840"/>
              </a:lnSpc>
            </a:pPr>
            <a:r>
              <a:rPr dirty="0" sz="1000" spc="-60">
                <a:latin typeface="Arial"/>
                <a:cs typeface="Arial"/>
              </a:rPr>
              <a:t>10</a:t>
            </a:r>
            <a:endParaRPr sz="1000">
              <a:latin typeface="Arial"/>
              <a:cs typeface="Arial"/>
            </a:endParaRPr>
          </a:p>
          <a:p>
            <a:pPr algn="ctr" marR="4250055">
              <a:lnSpc>
                <a:spcPts val="840"/>
              </a:lnSpc>
            </a:pPr>
            <a:r>
              <a:rPr dirty="0" sz="1000" spc="-55">
                <a:latin typeface="Arial"/>
                <a:cs typeface="Arial"/>
              </a:rPr>
              <a:t>9</a:t>
            </a:r>
            <a:endParaRPr sz="1000">
              <a:latin typeface="Arial"/>
              <a:cs typeface="Arial"/>
            </a:endParaRPr>
          </a:p>
          <a:p>
            <a:pPr algn="ctr" marR="4250055">
              <a:lnSpc>
                <a:spcPts val="840"/>
              </a:lnSpc>
            </a:pPr>
            <a:r>
              <a:rPr dirty="0" sz="1000" spc="-55"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  <a:p>
            <a:pPr algn="ctr" marR="4250055">
              <a:lnSpc>
                <a:spcPts val="840"/>
              </a:lnSpc>
            </a:pPr>
            <a:r>
              <a:rPr dirty="0" sz="1000" spc="-55"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  <a:p>
            <a:pPr algn="ctr" marR="4250055">
              <a:lnSpc>
                <a:spcPts val="840"/>
              </a:lnSpc>
            </a:pPr>
            <a:r>
              <a:rPr dirty="0" sz="1000" spc="-55"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  <a:p>
            <a:pPr algn="ctr" marR="4250055">
              <a:lnSpc>
                <a:spcPts val="840"/>
              </a:lnSpc>
            </a:pPr>
            <a:r>
              <a:rPr dirty="0" sz="1000" spc="-55"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  <a:p>
            <a:pPr algn="ctr" marR="4250055">
              <a:lnSpc>
                <a:spcPts val="840"/>
              </a:lnSpc>
            </a:pPr>
            <a:r>
              <a:rPr dirty="0" sz="1000" spc="-55"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  <a:p>
            <a:pPr algn="ctr" marR="4250055">
              <a:lnSpc>
                <a:spcPts val="840"/>
              </a:lnSpc>
            </a:pPr>
            <a:r>
              <a:rPr dirty="0" sz="1000" spc="-55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  <a:p>
            <a:pPr algn="ctr" marR="4250055">
              <a:lnSpc>
                <a:spcPts val="840"/>
              </a:lnSpc>
            </a:pPr>
            <a:r>
              <a:rPr dirty="0" sz="1000" spc="-55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  <a:p>
            <a:pPr algn="ctr" marR="4250055">
              <a:lnSpc>
                <a:spcPts val="840"/>
              </a:lnSpc>
            </a:pPr>
            <a:r>
              <a:rPr dirty="0" sz="1000" spc="-55"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  <a:p>
            <a:pPr algn="ctr" marR="4250055">
              <a:lnSpc>
                <a:spcPts val="1019"/>
              </a:lnSpc>
            </a:pPr>
            <a:r>
              <a:rPr dirty="0" sz="1000" spc="-55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0" name="object 150"/>
          <p:cNvSpPr txBox="1"/>
          <p:nvPr/>
        </p:nvSpPr>
        <p:spPr>
          <a:xfrm>
            <a:off x="2049779" y="8503411"/>
            <a:ext cx="332041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  <a:tabLst>
                <a:tab pos="1144905" algn="l"/>
                <a:tab pos="2425065" algn="l"/>
              </a:tabLst>
            </a:pPr>
            <a:r>
              <a:rPr dirty="0" sz="1000" spc="-45">
                <a:latin typeface="Arial"/>
                <a:cs typeface="Arial"/>
              </a:rPr>
              <a:t>Strongly </a:t>
            </a:r>
            <a:r>
              <a:rPr dirty="0" sz="1000" spc="-65">
                <a:latin typeface="Arial"/>
                <a:cs typeface="Arial"/>
              </a:rPr>
              <a:t>Disagree	</a:t>
            </a:r>
            <a:r>
              <a:rPr dirty="0" sz="1000" spc="-55">
                <a:latin typeface="Arial"/>
                <a:cs typeface="Arial"/>
              </a:rPr>
              <a:t>Somewhat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Disagree	</a:t>
            </a:r>
            <a:r>
              <a:rPr dirty="0" sz="1000" spc="-55">
                <a:latin typeface="Arial"/>
                <a:cs typeface="Arial"/>
              </a:rPr>
              <a:t>Somewhat</a:t>
            </a:r>
            <a:r>
              <a:rPr dirty="0" sz="1000" spc="-90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1" name="object 151"/>
          <p:cNvSpPr txBox="1"/>
          <p:nvPr/>
        </p:nvSpPr>
        <p:spPr>
          <a:xfrm>
            <a:off x="5746115" y="8503411"/>
            <a:ext cx="77025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45">
                <a:latin typeface="Arial"/>
                <a:cs typeface="Arial"/>
              </a:rPr>
              <a:t>Strongly</a:t>
            </a:r>
            <a:r>
              <a:rPr dirty="0" sz="1000" spc="-9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2" name="object 152"/>
          <p:cNvSpPr txBox="1"/>
          <p:nvPr/>
        </p:nvSpPr>
        <p:spPr>
          <a:xfrm>
            <a:off x="1314957" y="6447068"/>
            <a:ext cx="307340" cy="175387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algn="ctr">
              <a:lnSpc>
                <a:spcPts val="1045"/>
              </a:lnSpc>
            </a:pPr>
            <a:r>
              <a:rPr dirty="0" sz="1000" spc="-55" b="1">
                <a:latin typeface="Trebuchet MS"/>
                <a:cs typeface="Trebuchet MS"/>
              </a:rPr>
              <a:t>Number </a:t>
            </a:r>
            <a:r>
              <a:rPr dirty="0" sz="1000" spc="-45" b="1">
                <a:latin typeface="Trebuchet MS"/>
                <a:cs typeface="Trebuchet MS"/>
              </a:rPr>
              <a:t>of </a:t>
            </a:r>
            <a:r>
              <a:rPr dirty="0" sz="1000" spc="-60" b="1">
                <a:latin typeface="Trebuchet MS"/>
                <a:cs typeface="Trebuchet MS"/>
              </a:rPr>
              <a:t>Participants</a:t>
            </a:r>
            <a:r>
              <a:rPr dirty="0" sz="1000" spc="-155" b="1">
                <a:latin typeface="Trebuchet MS"/>
                <a:cs typeface="Trebuchet MS"/>
              </a:rPr>
              <a:t> </a:t>
            </a:r>
            <a:r>
              <a:rPr dirty="0" sz="1000" spc="-60" b="1">
                <a:latin typeface="Trebuchet MS"/>
                <a:cs typeface="Trebuchet MS"/>
              </a:rPr>
              <a:t>Selecting</a:t>
            </a:r>
            <a:endParaRPr sz="100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dirty="0" sz="1000" spc="-55" b="1">
                <a:latin typeface="Trebuchet MS"/>
                <a:cs typeface="Trebuchet MS"/>
              </a:rPr>
              <a:t>Answer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53" name="object 153"/>
          <p:cNvSpPr/>
          <p:nvPr/>
        </p:nvSpPr>
        <p:spPr>
          <a:xfrm>
            <a:off x="1143000" y="6062471"/>
            <a:ext cx="5724525" cy="2696210"/>
          </a:xfrm>
          <a:custGeom>
            <a:avLst/>
            <a:gdLst/>
            <a:ahLst/>
            <a:cxnLst/>
            <a:rect l="l" t="t" r="r" b="b"/>
            <a:pathLst>
              <a:path w="5724525" h="2696209">
                <a:moveTo>
                  <a:pt x="0" y="2695955"/>
                </a:moveTo>
                <a:lnTo>
                  <a:pt x="5724144" y="2695955"/>
                </a:lnTo>
                <a:lnTo>
                  <a:pt x="5724144" y="0"/>
                </a:lnTo>
                <a:lnTo>
                  <a:pt x="0" y="0"/>
                </a:lnTo>
                <a:lnTo>
                  <a:pt x="0" y="2695955"/>
                </a:lnTo>
                <a:close/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6177153"/>
            <a:ext cx="5946775" cy="16109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strongest responses concerning </a:t>
            </a:r>
            <a:r>
              <a:rPr dirty="0" sz="1200">
                <a:latin typeface="Times New Roman"/>
                <a:cs typeface="Times New Roman"/>
              </a:rPr>
              <a:t>lowering academic </a:t>
            </a:r>
            <a:r>
              <a:rPr dirty="0" sz="1200" spc="-5">
                <a:latin typeface="Times New Roman"/>
                <a:cs typeface="Times New Roman"/>
              </a:rPr>
              <a:t>requirements </a:t>
            </a:r>
            <a:r>
              <a:rPr dirty="0" sz="1200">
                <a:latin typeface="Times New Roman"/>
                <a:cs typeface="Times New Roman"/>
              </a:rPr>
              <a:t>to make </a:t>
            </a:r>
            <a:r>
              <a:rPr dirty="0" sz="1200" spc="-5">
                <a:latin typeface="Times New Roman"/>
                <a:cs typeface="Times New Roman"/>
              </a:rPr>
              <a:t>school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more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enjoyable (Figure </a:t>
            </a:r>
            <a:r>
              <a:rPr dirty="0" sz="1200">
                <a:latin typeface="Times New Roman"/>
                <a:cs typeface="Times New Roman"/>
              </a:rPr>
              <a:t>4.27) </a:t>
            </a:r>
            <a:r>
              <a:rPr dirty="0" sz="1200" spc="-5">
                <a:latin typeface="Times New Roman"/>
                <a:cs typeface="Times New Roman"/>
              </a:rPr>
              <a:t>were </a:t>
            </a:r>
            <a:r>
              <a:rPr dirty="0" sz="1200">
                <a:latin typeface="Times New Roman"/>
                <a:cs typeface="Times New Roman"/>
              </a:rPr>
              <a:t>Strongly </a:t>
            </a:r>
            <a:r>
              <a:rPr dirty="0" sz="1200" spc="-5">
                <a:latin typeface="Times New Roman"/>
                <a:cs typeface="Times New Roman"/>
              </a:rPr>
              <a:t>Disagree </a:t>
            </a:r>
            <a:r>
              <a:rPr dirty="0" sz="1200" spc="5">
                <a:latin typeface="Times New Roman"/>
                <a:cs typeface="Times New Roman"/>
              </a:rPr>
              <a:t>(8) </a:t>
            </a:r>
            <a:r>
              <a:rPr dirty="0" sz="1200" spc="-5">
                <a:latin typeface="Times New Roman"/>
                <a:cs typeface="Times New Roman"/>
              </a:rPr>
              <a:t>and Somewhat </a:t>
            </a:r>
            <a:r>
              <a:rPr dirty="0" sz="1200">
                <a:latin typeface="Times New Roman"/>
                <a:cs typeface="Times New Roman"/>
              </a:rPr>
              <a:t>Disagree </a:t>
            </a:r>
            <a:r>
              <a:rPr dirty="0" sz="1200" spc="-5">
                <a:latin typeface="Times New Roman"/>
                <a:cs typeface="Times New Roman"/>
              </a:rPr>
              <a:t>(6).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least  </a:t>
            </a:r>
            <a:r>
              <a:rPr dirty="0" sz="1200">
                <a:latin typeface="Times New Roman"/>
                <a:cs typeface="Times New Roman"/>
              </a:rPr>
              <a:t>popular </a:t>
            </a:r>
            <a:r>
              <a:rPr dirty="0" sz="1200" spc="-5">
                <a:latin typeface="Times New Roman"/>
                <a:cs typeface="Times New Roman"/>
              </a:rPr>
              <a:t>response was </a:t>
            </a:r>
            <a:r>
              <a:rPr dirty="0" sz="1200">
                <a:latin typeface="Times New Roman"/>
                <a:cs typeface="Times New Roman"/>
              </a:rPr>
              <a:t>Strongly </a:t>
            </a:r>
            <a:r>
              <a:rPr dirty="0" sz="1200" spc="-5">
                <a:latin typeface="Times New Roman"/>
                <a:cs typeface="Times New Roman"/>
              </a:rPr>
              <a:t>Agree,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5">
                <a:latin typeface="Times New Roman"/>
                <a:cs typeface="Times New Roman"/>
              </a:rPr>
              <a:t>only </a:t>
            </a:r>
            <a:r>
              <a:rPr dirty="0" sz="1200">
                <a:latin typeface="Times New Roman"/>
                <a:cs typeface="Times New Roman"/>
              </a:rPr>
              <a:t>2 </a:t>
            </a:r>
            <a:r>
              <a:rPr dirty="0" sz="1200" spc="-5">
                <a:latin typeface="Times New Roman"/>
                <a:cs typeface="Times New Roman"/>
              </a:rPr>
              <a:t>participants </a:t>
            </a:r>
            <a:r>
              <a:rPr dirty="0" sz="1200">
                <a:latin typeface="Times New Roman"/>
                <a:cs typeface="Times New Roman"/>
              </a:rPr>
              <a:t>choosing it. </a:t>
            </a:r>
            <a:r>
              <a:rPr dirty="0" sz="1200" spc="-5">
                <a:latin typeface="Times New Roman"/>
                <a:cs typeface="Times New Roman"/>
              </a:rPr>
              <a:t>Somewhat </a:t>
            </a:r>
            <a:r>
              <a:rPr dirty="0" sz="1200">
                <a:latin typeface="Times New Roman"/>
                <a:cs typeface="Times New Roman"/>
              </a:rPr>
              <a:t>Agree </a:t>
            </a:r>
            <a:r>
              <a:rPr dirty="0" sz="1200" spc="-5">
                <a:latin typeface="Times New Roman"/>
                <a:cs typeface="Times New Roman"/>
              </a:rPr>
              <a:t>was  selected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4 of the 21 students. Combining the </a:t>
            </a:r>
            <a:r>
              <a:rPr dirty="0" sz="1200" spc="-5">
                <a:latin typeface="Times New Roman"/>
                <a:cs typeface="Times New Roman"/>
              </a:rPr>
              <a:t>Agree answers, </a:t>
            </a:r>
            <a:r>
              <a:rPr dirty="0" sz="1200" spc="5">
                <a:latin typeface="Times New Roman"/>
                <a:cs typeface="Times New Roman"/>
              </a:rPr>
              <a:t>only </a:t>
            </a:r>
            <a:r>
              <a:rPr dirty="0" sz="1200">
                <a:latin typeface="Times New Roman"/>
                <a:cs typeface="Times New Roman"/>
              </a:rPr>
              <a:t>28.6% </a:t>
            </a:r>
            <a:r>
              <a:rPr dirty="0" sz="1200" spc="-5">
                <a:latin typeface="Times New Roman"/>
                <a:cs typeface="Times New Roman"/>
              </a:rPr>
              <a:t>felt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school  </a:t>
            </a:r>
            <a:r>
              <a:rPr dirty="0" sz="1200">
                <a:latin typeface="Times New Roman"/>
                <a:cs typeface="Times New Roman"/>
              </a:rPr>
              <a:t>would be more enjoyable if </a:t>
            </a:r>
            <a:r>
              <a:rPr dirty="0" sz="1200" spc="-5">
                <a:latin typeface="Times New Roman"/>
                <a:cs typeface="Times New Roman"/>
              </a:rPr>
              <a:t>there </a:t>
            </a:r>
            <a:r>
              <a:rPr dirty="0" sz="1200">
                <a:latin typeface="Times New Roman"/>
                <a:cs typeface="Times New Roman"/>
              </a:rPr>
              <a:t>were </a:t>
            </a:r>
            <a:r>
              <a:rPr dirty="0" sz="1200" spc="-5">
                <a:latin typeface="Times New Roman"/>
                <a:cs typeface="Times New Roman"/>
              </a:rPr>
              <a:t>fewer </a:t>
            </a:r>
            <a:r>
              <a:rPr dirty="0" sz="1200">
                <a:latin typeface="Times New Roman"/>
                <a:cs typeface="Times New Roman"/>
              </a:rPr>
              <a:t>academic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classes.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248400" y="5385815"/>
            <a:ext cx="384175" cy="0"/>
          </a:xfrm>
          <a:custGeom>
            <a:avLst/>
            <a:gdLst/>
            <a:ahLst/>
            <a:cxnLst/>
            <a:rect l="l" t="t" r="r" b="b"/>
            <a:pathLst>
              <a:path w="384175" h="0">
                <a:moveTo>
                  <a:pt x="0" y="0"/>
                </a:moveTo>
                <a:lnTo>
                  <a:pt x="3840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968240" y="5385815"/>
            <a:ext cx="768350" cy="0"/>
          </a:xfrm>
          <a:custGeom>
            <a:avLst/>
            <a:gdLst/>
            <a:ahLst/>
            <a:cxnLst/>
            <a:rect l="l" t="t" r="r" b="b"/>
            <a:pathLst>
              <a:path w="768350" h="0">
                <a:moveTo>
                  <a:pt x="0" y="0"/>
                </a:moveTo>
                <a:lnTo>
                  <a:pt x="76809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688079" y="5385815"/>
            <a:ext cx="768350" cy="0"/>
          </a:xfrm>
          <a:custGeom>
            <a:avLst/>
            <a:gdLst/>
            <a:ahLst/>
            <a:cxnLst/>
            <a:rect l="l" t="t" r="r" b="b"/>
            <a:pathLst>
              <a:path w="768350" h="0">
                <a:moveTo>
                  <a:pt x="0" y="0"/>
                </a:moveTo>
                <a:lnTo>
                  <a:pt x="76809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409444" y="5385815"/>
            <a:ext cx="767080" cy="0"/>
          </a:xfrm>
          <a:custGeom>
            <a:avLst/>
            <a:gdLst/>
            <a:ahLst/>
            <a:cxnLst/>
            <a:rect l="l" t="t" r="r" b="b"/>
            <a:pathLst>
              <a:path w="767080" h="0">
                <a:moveTo>
                  <a:pt x="0" y="0"/>
                </a:moveTo>
                <a:lnTo>
                  <a:pt x="76657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513332" y="5385815"/>
            <a:ext cx="384175" cy="0"/>
          </a:xfrm>
          <a:custGeom>
            <a:avLst/>
            <a:gdLst/>
            <a:ahLst/>
            <a:cxnLst/>
            <a:rect l="l" t="t" r="r" b="b"/>
            <a:pathLst>
              <a:path w="384175" h="0">
                <a:moveTo>
                  <a:pt x="0" y="0"/>
                </a:moveTo>
                <a:lnTo>
                  <a:pt x="3840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968240" y="5245608"/>
            <a:ext cx="1664335" cy="0"/>
          </a:xfrm>
          <a:custGeom>
            <a:avLst/>
            <a:gdLst/>
            <a:ahLst/>
            <a:cxnLst/>
            <a:rect l="l" t="t" r="r" b="b"/>
            <a:pathLst>
              <a:path w="1664334" h="0">
                <a:moveTo>
                  <a:pt x="0" y="0"/>
                </a:moveTo>
                <a:lnTo>
                  <a:pt x="166420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688079" y="5245608"/>
            <a:ext cx="768350" cy="0"/>
          </a:xfrm>
          <a:custGeom>
            <a:avLst/>
            <a:gdLst/>
            <a:ahLst/>
            <a:cxnLst/>
            <a:rect l="l" t="t" r="r" b="b"/>
            <a:pathLst>
              <a:path w="768350" h="0">
                <a:moveTo>
                  <a:pt x="0" y="0"/>
                </a:moveTo>
                <a:lnTo>
                  <a:pt x="76809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409444" y="5245608"/>
            <a:ext cx="767080" cy="0"/>
          </a:xfrm>
          <a:custGeom>
            <a:avLst/>
            <a:gdLst/>
            <a:ahLst/>
            <a:cxnLst/>
            <a:rect l="l" t="t" r="r" b="b"/>
            <a:pathLst>
              <a:path w="767080" h="0">
                <a:moveTo>
                  <a:pt x="0" y="0"/>
                </a:moveTo>
                <a:lnTo>
                  <a:pt x="76657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513332" y="5245608"/>
            <a:ext cx="384175" cy="0"/>
          </a:xfrm>
          <a:custGeom>
            <a:avLst/>
            <a:gdLst/>
            <a:ahLst/>
            <a:cxnLst/>
            <a:rect l="l" t="t" r="r" b="b"/>
            <a:pathLst>
              <a:path w="384175" h="0">
                <a:moveTo>
                  <a:pt x="0" y="0"/>
                </a:moveTo>
                <a:lnTo>
                  <a:pt x="3840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4968240" y="5105400"/>
            <a:ext cx="1664335" cy="0"/>
          </a:xfrm>
          <a:custGeom>
            <a:avLst/>
            <a:gdLst/>
            <a:ahLst/>
            <a:cxnLst/>
            <a:rect l="l" t="t" r="r" b="b"/>
            <a:pathLst>
              <a:path w="1664334" h="0">
                <a:moveTo>
                  <a:pt x="0" y="0"/>
                </a:moveTo>
                <a:lnTo>
                  <a:pt x="166420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688079" y="5105400"/>
            <a:ext cx="768350" cy="0"/>
          </a:xfrm>
          <a:custGeom>
            <a:avLst/>
            <a:gdLst/>
            <a:ahLst/>
            <a:cxnLst/>
            <a:rect l="l" t="t" r="r" b="b"/>
            <a:pathLst>
              <a:path w="768350" h="0">
                <a:moveTo>
                  <a:pt x="0" y="0"/>
                </a:moveTo>
                <a:lnTo>
                  <a:pt x="76809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409444" y="5105400"/>
            <a:ext cx="767080" cy="0"/>
          </a:xfrm>
          <a:custGeom>
            <a:avLst/>
            <a:gdLst/>
            <a:ahLst/>
            <a:cxnLst/>
            <a:rect l="l" t="t" r="r" b="b"/>
            <a:pathLst>
              <a:path w="767080" h="0">
                <a:moveTo>
                  <a:pt x="0" y="0"/>
                </a:moveTo>
                <a:lnTo>
                  <a:pt x="76657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513332" y="5105400"/>
            <a:ext cx="384175" cy="0"/>
          </a:xfrm>
          <a:custGeom>
            <a:avLst/>
            <a:gdLst/>
            <a:ahLst/>
            <a:cxnLst/>
            <a:rect l="l" t="t" r="r" b="b"/>
            <a:pathLst>
              <a:path w="384175" h="0">
                <a:moveTo>
                  <a:pt x="0" y="0"/>
                </a:moveTo>
                <a:lnTo>
                  <a:pt x="3840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688079" y="4965191"/>
            <a:ext cx="2944495" cy="0"/>
          </a:xfrm>
          <a:custGeom>
            <a:avLst/>
            <a:gdLst/>
            <a:ahLst/>
            <a:cxnLst/>
            <a:rect l="l" t="t" r="r" b="b"/>
            <a:pathLst>
              <a:path w="2944495" h="0">
                <a:moveTo>
                  <a:pt x="0" y="0"/>
                </a:moveTo>
                <a:lnTo>
                  <a:pt x="294436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409444" y="4965191"/>
            <a:ext cx="767080" cy="0"/>
          </a:xfrm>
          <a:custGeom>
            <a:avLst/>
            <a:gdLst/>
            <a:ahLst/>
            <a:cxnLst/>
            <a:rect l="l" t="t" r="r" b="b"/>
            <a:pathLst>
              <a:path w="767080" h="0">
                <a:moveTo>
                  <a:pt x="0" y="0"/>
                </a:moveTo>
                <a:lnTo>
                  <a:pt x="76657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513332" y="4965191"/>
            <a:ext cx="384175" cy="0"/>
          </a:xfrm>
          <a:custGeom>
            <a:avLst/>
            <a:gdLst/>
            <a:ahLst/>
            <a:cxnLst/>
            <a:rect l="l" t="t" r="r" b="b"/>
            <a:pathLst>
              <a:path w="384175" h="0">
                <a:moveTo>
                  <a:pt x="0" y="0"/>
                </a:moveTo>
                <a:lnTo>
                  <a:pt x="3840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688079" y="4824984"/>
            <a:ext cx="2944495" cy="0"/>
          </a:xfrm>
          <a:custGeom>
            <a:avLst/>
            <a:gdLst/>
            <a:ahLst/>
            <a:cxnLst/>
            <a:rect l="l" t="t" r="r" b="b"/>
            <a:pathLst>
              <a:path w="2944495" h="0">
                <a:moveTo>
                  <a:pt x="0" y="0"/>
                </a:moveTo>
                <a:lnTo>
                  <a:pt x="294436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409444" y="4824984"/>
            <a:ext cx="767080" cy="0"/>
          </a:xfrm>
          <a:custGeom>
            <a:avLst/>
            <a:gdLst/>
            <a:ahLst/>
            <a:cxnLst/>
            <a:rect l="l" t="t" r="r" b="b"/>
            <a:pathLst>
              <a:path w="767080" h="0">
                <a:moveTo>
                  <a:pt x="0" y="0"/>
                </a:moveTo>
                <a:lnTo>
                  <a:pt x="76657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513332" y="4824984"/>
            <a:ext cx="384175" cy="0"/>
          </a:xfrm>
          <a:custGeom>
            <a:avLst/>
            <a:gdLst/>
            <a:ahLst/>
            <a:cxnLst/>
            <a:rect l="l" t="t" r="r" b="b"/>
            <a:pathLst>
              <a:path w="384175" h="0">
                <a:moveTo>
                  <a:pt x="0" y="0"/>
                </a:moveTo>
                <a:lnTo>
                  <a:pt x="3840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409444" y="4684776"/>
            <a:ext cx="4223385" cy="0"/>
          </a:xfrm>
          <a:custGeom>
            <a:avLst/>
            <a:gdLst/>
            <a:ahLst/>
            <a:cxnLst/>
            <a:rect l="l" t="t" r="r" b="b"/>
            <a:pathLst>
              <a:path w="4223384" h="0">
                <a:moveTo>
                  <a:pt x="0" y="0"/>
                </a:moveTo>
                <a:lnTo>
                  <a:pt x="42230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513332" y="4684776"/>
            <a:ext cx="384175" cy="0"/>
          </a:xfrm>
          <a:custGeom>
            <a:avLst/>
            <a:gdLst/>
            <a:ahLst/>
            <a:cxnLst/>
            <a:rect l="l" t="t" r="r" b="b"/>
            <a:pathLst>
              <a:path w="384175" h="0">
                <a:moveTo>
                  <a:pt x="0" y="0"/>
                </a:moveTo>
                <a:lnTo>
                  <a:pt x="3840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409444" y="4544567"/>
            <a:ext cx="4223385" cy="0"/>
          </a:xfrm>
          <a:custGeom>
            <a:avLst/>
            <a:gdLst/>
            <a:ahLst/>
            <a:cxnLst/>
            <a:rect l="l" t="t" r="r" b="b"/>
            <a:pathLst>
              <a:path w="4223384" h="0">
                <a:moveTo>
                  <a:pt x="0" y="0"/>
                </a:moveTo>
                <a:lnTo>
                  <a:pt x="42230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513332" y="4544567"/>
            <a:ext cx="384175" cy="0"/>
          </a:xfrm>
          <a:custGeom>
            <a:avLst/>
            <a:gdLst/>
            <a:ahLst/>
            <a:cxnLst/>
            <a:rect l="l" t="t" r="r" b="b"/>
            <a:pathLst>
              <a:path w="384175" h="0">
                <a:moveTo>
                  <a:pt x="0" y="0"/>
                </a:moveTo>
                <a:lnTo>
                  <a:pt x="3840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513332" y="4405884"/>
            <a:ext cx="5119370" cy="0"/>
          </a:xfrm>
          <a:custGeom>
            <a:avLst/>
            <a:gdLst/>
            <a:ahLst/>
            <a:cxnLst/>
            <a:rect l="l" t="t" r="r" b="b"/>
            <a:pathLst>
              <a:path w="5119370" h="0">
                <a:moveTo>
                  <a:pt x="0" y="0"/>
                </a:moveTo>
                <a:lnTo>
                  <a:pt x="51191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513332" y="4265676"/>
            <a:ext cx="5119370" cy="0"/>
          </a:xfrm>
          <a:custGeom>
            <a:avLst/>
            <a:gdLst/>
            <a:ahLst/>
            <a:cxnLst/>
            <a:rect l="l" t="t" r="r" b="b"/>
            <a:pathLst>
              <a:path w="5119370" h="0">
                <a:moveTo>
                  <a:pt x="0" y="0"/>
                </a:moveTo>
                <a:lnTo>
                  <a:pt x="51191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513332" y="4125467"/>
            <a:ext cx="5119370" cy="0"/>
          </a:xfrm>
          <a:custGeom>
            <a:avLst/>
            <a:gdLst/>
            <a:ahLst/>
            <a:cxnLst/>
            <a:rect l="l" t="t" r="r" b="b"/>
            <a:pathLst>
              <a:path w="5119370" h="0">
                <a:moveTo>
                  <a:pt x="0" y="0"/>
                </a:moveTo>
                <a:lnTo>
                  <a:pt x="51191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513332" y="3985259"/>
            <a:ext cx="5119370" cy="0"/>
          </a:xfrm>
          <a:custGeom>
            <a:avLst/>
            <a:gdLst/>
            <a:ahLst/>
            <a:cxnLst/>
            <a:rect l="l" t="t" r="r" b="b"/>
            <a:pathLst>
              <a:path w="5119370" h="0">
                <a:moveTo>
                  <a:pt x="0" y="0"/>
                </a:moveTo>
                <a:lnTo>
                  <a:pt x="51191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513332" y="3845052"/>
            <a:ext cx="5119370" cy="0"/>
          </a:xfrm>
          <a:custGeom>
            <a:avLst/>
            <a:gdLst/>
            <a:ahLst/>
            <a:cxnLst/>
            <a:rect l="l" t="t" r="r" b="b"/>
            <a:pathLst>
              <a:path w="5119370" h="0">
                <a:moveTo>
                  <a:pt x="0" y="0"/>
                </a:moveTo>
                <a:lnTo>
                  <a:pt x="51191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513332" y="3704844"/>
            <a:ext cx="5119370" cy="0"/>
          </a:xfrm>
          <a:custGeom>
            <a:avLst/>
            <a:gdLst/>
            <a:ahLst/>
            <a:cxnLst/>
            <a:rect l="l" t="t" r="r" b="b"/>
            <a:pathLst>
              <a:path w="5119370" h="0">
                <a:moveTo>
                  <a:pt x="0" y="0"/>
                </a:moveTo>
                <a:lnTo>
                  <a:pt x="51191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513332" y="3564635"/>
            <a:ext cx="5119370" cy="0"/>
          </a:xfrm>
          <a:custGeom>
            <a:avLst/>
            <a:gdLst/>
            <a:ahLst/>
            <a:cxnLst/>
            <a:rect l="l" t="t" r="r" b="b"/>
            <a:pathLst>
              <a:path w="5119370" h="0">
                <a:moveTo>
                  <a:pt x="0" y="0"/>
                </a:moveTo>
                <a:lnTo>
                  <a:pt x="51191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513332" y="3424428"/>
            <a:ext cx="5119370" cy="0"/>
          </a:xfrm>
          <a:custGeom>
            <a:avLst/>
            <a:gdLst/>
            <a:ahLst/>
            <a:cxnLst/>
            <a:rect l="l" t="t" r="r" b="b"/>
            <a:pathLst>
              <a:path w="5119370" h="0">
                <a:moveTo>
                  <a:pt x="0" y="0"/>
                </a:moveTo>
                <a:lnTo>
                  <a:pt x="51191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513332" y="3284220"/>
            <a:ext cx="5119370" cy="0"/>
          </a:xfrm>
          <a:custGeom>
            <a:avLst/>
            <a:gdLst/>
            <a:ahLst/>
            <a:cxnLst/>
            <a:rect l="l" t="t" r="r" b="b"/>
            <a:pathLst>
              <a:path w="5119370" h="0">
                <a:moveTo>
                  <a:pt x="0" y="0"/>
                </a:moveTo>
                <a:lnTo>
                  <a:pt x="51191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513332" y="3144011"/>
            <a:ext cx="5119370" cy="0"/>
          </a:xfrm>
          <a:custGeom>
            <a:avLst/>
            <a:gdLst/>
            <a:ahLst/>
            <a:cxnLst/>
            <a:rect l="l" t="t" r="r" b="b"/>
            <a:pathLst>
              <a:path w="5119370" h="0">
                <a:moveTo>
                  <a:pt x="0" y="0"/>
                </a:moveTo>
                <a:lnTo>
                  <a:pt x="51191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513332" y="3005327"/>
            <a:ext cx="5119370" cy="0"/>
          </a:xfrm>
          <a:custGeom>
            <a:avLst/>
            <a:gdLst/>
            <a:ahLst/>
            <a:cxnLst/>
            <a:rect l="l" t="t" r="r" b="b"/>
            <a:pathLst>
              <a:path w="5119370" h="0">
                <a:moveTo>
                  <a:pt x="0" y="0"/>
                </a:moveTo>
                <a:lnTo>
                  <a:pt x="51191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513332" y="2865120"/>
            <a:ext cx="5119370" cy="0"/>
          </a:xfrm>
          <a:custGeom>
            <a:avLst/>
            <a:gdLst/>
            <a:ahLst/>
            <a:cxnLst/>
            <a:rect l="l" t="t" r="r" b="b"/>
            <a:pathLst>
              <a:path w="5119370" h="0">
                <a:moveTo>
                  <a:pt x="0" y="0"/>
                </a:moveTo>
                <a:lnTo>
                  <a:pt x="51191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513332" y="2724911"/>
            <a:ext cx="5119370" cy="0"/>
          </a:xfrm>
          <a:custGeom>
            <a:avLst/>
            <a:gdLst/>
            <a:ahLst/>
            <a:cxnLst/>
            <a:rect l="l" t="t" r="r" b="b"/>
            <a:pathLst>
              <a:path w="5119370" h="0">
                <a:moveTo>
                  <a:pt x="0" y="0"/>
                </a:moveTo>
                <a:lnTo>
                  <a:pt x="51191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513332" y="2584704"/>
            <a:ext cx="5119370" cy="0"/>
          </a:xfrm>
          <a:custGeom>
            <a:avLst/>
            <a:gdLst/>
            <a:ahLst/>
            <a:cxnLst/>
            <a:rect l="l" t="t" r="r" b="b"/>
            <a:pathLst>
              <a:path w="5119370" h="0">
                <a:moveTo>
                  <a:pt x="0" y="0"/>
                </a:moveTo>
                <a:lnTo>
                  <a:pt x="51191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897379" y="4405884"/>
            <a:ext cx="512445" cy="1120140"/>
          </a:xfrm>
          <a:custGeom>
            <a:avLst/>
            <a:gdLst/>
            <a:ahLst/>
            <a:cxnLst/>
            <a:rect l="l" t="t" r="r" b="b"/>
            <a:pathLst>
              <a:path w="512444" h="1120139">
                <a:moveTo>
                  <a:pt x="512063" y="0"/>
                </a:moveTo>
                <a:lnTo>
                  <a:pt x="0" y="0"/>
                </a:lnTo>
                <a:lnTo>
                  <a:pt x="0" y="1120139"/>
                </a:lnTo>
                <a:lnTo>
                  <a:pt x="512063" y="1120139"/>
                </a:lnTo>
                <a:lnTo>
                  <a:pt x="512063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3176016" y="4684776"/>
            <a:ext cx="512445" cy="841375"/>
          </a:xfrm>
          <a:custGeom>
            <a:avLst/>
            <a:gdLst/>
            <a:ahLst/>
            <a:cxnLst/>
            <a:rect l="l" t="t" r="r" b="b"/>
            <a:pathLst>
              <a:path w="512445" h="841375">
                <a:moveTo>
                  <a:pt x="512063" y="0"/>
                </a:moveTo>
                <a:lnTo>
                  <a:pt x="0" y="0"/>
                </a:lnTo>
                <a:lnTo>
                  <a:pt x="0" y="841248"/>
                </a:lnTo>
                <a:lnTo>
                  <a:pt x="512063" y="841248"/>
                </a:lnTo>
                <a:lnTo>
                  <a:pt x="512063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4456176" y="4965191"/>
            <a:ext cx="512445" cy="561340"/>
          </a:xfrm>
          <a:custGeom>
            <a:avLst/>
            <a:gdLst/>
            <a:ahLst/>
            <a:cxnLst/>
            <a:rect l="l" t="t" r="r" b="b"/>
            <a:pathLst>
              <a:path w="512445" h="561339">
                <a:moveTo>
                  <a:pt x="512063" y="0"/>
                </a:moveTo>
                <a:lnTo>
                  <a:pt x="0" y="0"/>
                </a:lnTo>
                <a:lnTo>
                  <a:pt x="0" y="560832"/>
                </a:lnTo>
                <a:lnTo>
                  <a:pt x="512063" y="560832"/>
                </a:lnTo>
                <a:lnTo>
                  <a:pt x="512063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5736335" y="5245608"/>
            <a:ext cx="512445" cy="280670"/>
          </a:xfrm>
          <a:custGeom>
            <a:avLst/>
            <a:gdLst/>
            <a:ahLst/>
            <a:cxnLst/>
            <a:rect l="l" t="t" r="r" b="b"/>
            <a:pathLst>
              <a:path w="512445" h="280670">
                <a:moveTo>
                  <a:pt x="512063" y="0"/>
                </a:moveTo>
                <a:lnTo>
                  <a:pt x="0" y="0"/>
                </a:lnTo>
                <a:lnTo>
                  <a:pt x="0" y="280415"/>
                </a:lnTo>
                <a:lnTo>
                  <a:pt x="512063" y="280415"/>
                </a:lnTo>
                <a:lnTo>
                  <a:pt x="512063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513332" y="2584704"/>
            <a:ext cx="0" cy="2941320"/>
          </a:xfrm>
          <a:custGeom>
            <a:avLst/>
            <a:gdLst/>
            <a:ahLst/>
            <a:cxnLst/>
            <a:rect l="l" t="t" r="r" b="b"/>
            <a:pathLst>
              <a:path w="0" h="2941320">
                <a:moveTo>
                  <a:pt x="0" y="2941320"/>
                </a:moveTo>
                <a:lnTo>
                  <a:pt x="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472183" y="552602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472183" y="5385815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472183" y="5245608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472183" y="510540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472183" y="4965191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472183" y="482498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1472183" y="4684776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472183" y="4544567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472183" y="440588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472183" y="4265676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472183" y="4125467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472183" y="3985259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472183" y="384505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1472183" y="370484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1472183" y="3564635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1472183" y="3424428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1472183" y="328422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1472183" y="3144011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1472183" y="3005327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1472183" y="286512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1472183" y="2724911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1472183" y="258470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1513332" y="5526023"/>
            <a:ext cx="5119370" cy="0"/>
          </a:xfrm>
          <a:custGeom>
            <a:avLst/>
            <a:gdLst/>
            <a:ahLst/>
            <a:cxnLst/>
            <a:rect l="l" t="t" r="r" b="b"/>
            <a:pathLst>
              <a:path w="5119370" h="0">
                <a:moveTo>
                  <a:pt x="0" y="0"/>
                </a:moveTo>
                <a:lnTo>
                  <a:pt x="51191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1513332" y="5526023"/>
            <a:ext cx="0" cy="40005"/>
          </a:xfrm>
          <a:custGeom>
            <a:avLst/>
            <a:gdLst/>
            <a:ahLst/>
            <a:cxnLst/>
            <a:rect l="l" t="t" r="r" b="b"/>
            <a:pathLst>
              <a:path w="0"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2793492" y="5526023"/>
            <a:ext cx="0" cy="40005"/>
          </a:xfrm>
          <a:custGeom>
            <a:avLst/>
            <a:gdLst/>
            <a:ahLst/>
            <a:cxnLst/>
            <a:rect l="l" t="t" r="r" b="b"/>
            <a:pathLst>
              <a:path w="0"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4072128" y="5526023"/>
            <a:ext cx="0" cy="40005"/>
          </a:xfrm>
          <a:custGeom>
            <a:avLst/>
            <a:gdLst/>
            <a:ahLst/>
            <a:cxnLst/>
            <a:rect l="l" t="t" r="r" b="b"/>
            <a:pathLst>
              <a:path w="0"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5352288" y="5526023"/>
            <a:ext cx="0" cy="40005"/>
          </a:xfrm>
          <a:custGeom>
            <a:avLst/>
            <a:gdLst/>
            <a:ahLst/>
            <a:cxnLst/>
            <a:rect l="l" t="t" r="r" b="b"/>
            <a:pathLst>
              <a:path w="0"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6632447" y="5526023"/>
            <a:ext cx="0" cy="40005"/>
          </a:xfrm>
          <a:custGeom>
            <a:avLst/>
            <a:gdLst/>
            <a:ahLst/>
            <a:cxnLst/>
            <a:rect l="l" t="t" r="r" b="b"/>
            <a:pathLst>
              <a:path w="0"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 txBox="1"/>
          <p:nvPr/>
        </p:nvSpPr>
        <p:spPr>
          <a:xfrm>
            <a:off x="902004" y="429259"/>
            <a:ext cx="5970270" cy="51714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94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307975" indent="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Even though </a:t>
            </a:r>
            <a:r>
              <a:rPr dirty="0" sz="1200" spc="5">
                <a:latin typeface="Times New Roman"/>
                <a:cs typeface="Times New Roman"/>
              </a:rPr>
              <a:t>only </a:t>
            </a:r>
            <a:r>
              <a:rPr dirty="0" sz="1200">
                <a:latin typeface="Times New Roman"/>
                <a:cs typeface="Times New Roman"/>
              </a:rPr>
              <a:t>6 students </a:t>
            </a:r>
            <a:r>
              <a:rPr dirty="0" sz="1200" spc="-5">
                <a:latin typeface="Times New Roman"/>
                <a:cs typeface="Times New Roman"/>
              </a:rPr>
              <a:t>stated </a:t>
            </a:r>
            <a:r>
              <a:rPr dirty="0" sz="1200">
                <a:latin typeface="Times New Roman"/>
                <a:cs typeface="Times New Roman"/>
              </a:rPr>
              <a:t>that they did not </a:t>
            </a:r>
            <a:r>
              <a:rPr dirty="0" sz="1200" spc="-5">
                <a:latin typeface="Times New Roman"/>
                <a:cs typeface="Times New Roman"/>
              </a:rPr>
              <a:t>need school </a:t>
            </a:r>
            <a:r>
              <a:rPr dirty="0" sz="1200">
                <a:latin typeface="Times New Roman"/>
                <a:cs typeface="Times New Roman"/>
              </a:rPr>
              <a:t>to be successful </a:t>
            </a:r>
            <a:r>
              <a:rPr dirty="0" sz="1200" spc="-5">
                <a:latin typeface="Times New Roman"/>
                <a:cs typeface="Times New Roman"/>
              </a:rPr>
              <a:t>(Figure  4.19), </a:t>
            </a:r>
            <a:r>
              <a:rPr dirty="0" sz="1200">
                <a:latin typeface="Times New Roman"/>
                <a:cs typeface="Times New Roman"/>
              </a:rPr>
              <a:t>9 </a:t>
            </a:r>
            <a:r>
              <a:rPr dirty="0" sz="1200" spc="-5">
                <a:latin typeface="Times New Roman"/>
                <a:cs typeface="Times New Roman"/>
              </a:rPr>
              <a:t>felt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>
                <a:latin typeface="Times New Roman"/>
                <a:cs typeface="Times New Roman"/>
              </a:rPr>
              <a:t>can </a:t>
            </a:r>
            <a:r>
              <a:rPr dirty="0" sz="1200" spc="-5">
                <a:latin typeface="Times New Roman"/>
                <a:cs typeface="Times New Roman"/>
              </a:rPr>
              <a:t>learn </a:t>
            </a:r>
            <a:r>
              <a:rPr dirty="0" sz="1200">
                <a:latin typeface="Times New Roman"/>
                <a:cs typeface="Times New Roman"/>
              </a:rPr>
              <a:t>most of </a:t>
            </a:r>
            <a:r>
              <a:rPr dirty="0" sz="1200" spc="-5">
                <a:latin typeface="Times New Roman"/>
                <a:cs typeface="Times New Roman"/>
              </a:rPr>
              <a:t>what </a:t>
            </a:r>
            <a:r>
              <a:rPr dirty="0" sz="1200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need from their </a:t>
            </a:r>
            <a:r>
              <a:rPr dirty="0" sz="1200">
                <a:latin typeface="Times New Roman"/>
                <a:cs typeface="Times New Roman"/>
              </a:rPr>
              <a:t>peers </a:t>
            </a:r>
            <a:r>
              <a:rPr dirty="0" sz="1200" spc="-5">
                <a:latin typeface="Times New Roman"/>
                <a:cs typeface="Times New Roman"/>
              </a:rPr>
              <a:t>(Figure </a:t>
            </a:r>
            <a:r>
              <a:rPr dirty="0" sz="1200">
                <a:latin typeface="Times New Roman"/>
                <a:cs typeface="Times New Roman"/>
              </a:rPr>
              <a:t>4.26). The  </a:t>
            </a:r>
            <a:r>
              <a:rPr dirty="0" sz="1200" spc="-5">
                <a:latin typeface="Times New Roman"/>
                <a:cs typeface="Times New Roman"/>
              </a:rPr>
              <a:t>variance </a:t>
            </a:r>
            <a:r>
              <a:rPr dirty="0" sz="1200">
                <a:latin typeface="Times New Roman"/>
                <a:cs typeface="Times New Roman"/>
              </a:rPr>
              <a:t>in the response to </a:t>
            </a:r>
            <a:r>
              <a:rPr dirty="0" sz="1200" spc="-5">
                <a:latin typeface="Times New Roman"/>
                <a:cs typeface="Times New Roman"/>
              </a:rPr>
              <a:t>these questions is discussed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Chapter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V.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226695">
              <a:lnSpc>
                <a:spcPts val="1380"/>
              </a:lnSpc>
            </a:pP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4.27. </a:t>
            </a:r>
            <a:r>
              <a:rPr dirty="0" sz="1200" spc="-5">
                <a:latin typeface="Times New Roman"/>
                <a:cs typeface="Times New Roman"/>
              </a:rPr>
              <a:t>Participant Responses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“If school </a:t>
            </a:r>
            <a:r>
              <a:rPr dirty="0" sz="1200">
                <a:latin typeface="Times New Roman"/>
                <a:cs typeface="Times New Roman"/>
              </a:rPr>
              <a:t>had less </a:t>
            </a:r>
            <a:r>
              <a:rPr dirty="0" sz="1200" spc="-5">
                <a:latin typeface="Times New Roman"/>
                <a:cs typeface="Times New Roman"/>
              </a:rPr>
              <a:t>academic </a:t>
            </a:r>
            <a:r>
              <a:rPr dirty="0" sz="1200">
                <a:latin typeface="Times New Roman"/>
                <a:cs typeface="Times New Roman"/>
              </a:rPr>
              <a:t>requirements I </a:t>
            </a:r>
            <a:r>
              <a:rPr dirty="0" sz="1200" spc="-5">
                <a:latin typeface="Times New Roman"/>
                <a:cs typeface="Times New Roman"/>
              </a:rPr>
              <a:t>would </a:t>
            </a:r>
            <a:r>
              <a:rPr dirty="0" sz="1200">
                <a:latin typeface="Times New Roman"/>
                <a:cs typeface="Times New Roman"/>
              </a:rPr>
              <a:t>have  </a:t>
            </a:r>
            <a:r>
              <a:rPr dirty="0" sz="1200" spc="-5">
                <a:latin typeface="Times New Roman"/>
                <a:cs typeface="Times New Roman"/>
              </a:rPr>
              <a:t>enjoyed </a:t>
            </a:r>
            <a:r>
              <a:rPr dirty="0" sz="1200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more.”</a:t>
            </a:r>
            <a:endParaRPr sz="1200">
              <a:latin typeface="Times New Roman"/>
              <a:cs typeface="Times New Roman"/>
            </a:endParaRPr>
          </a:p>
          <a:p>
            <a:pPr algn="ctr" marR="5105400">
              <a:lnSpc>
                <a:spcPts val="1150"/>
              </a:lnSpc>
              <a:spcBef>
                <a:spcPts val="420"/>
              </a:spcBef>
            </a:pPr>
            <a:r>
              <a:rPr dirty="0" sz="1000" spc="-60">
                <a:latin typeface="Arial"/>
                <a:cs typeface="Arial"/>
              </a:rPr>
              <a:t>21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105"/>
              </a:lnSpc>
            </a:pPr>
            <a:r>
              <a:rPr dirty="0" sz="1000" spc="-60">
                <a:latin typeface="Arial"/>
                <a:cs typeface="Arial"/>
              </a:rPr>
              <a:t>20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105"/>
              </a:lnSpc>
            </a:pPr>
            <a:r>
              <a:rPr dirty="0" sz="1000" spc="-60">
                <a:latin typeface="Arial"/>
                <a:cs typeface="Arial"/>
              </a:rPr>
              <a:t>19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105"/>
              </a:lnSpc>
            </a:pPr>
            <a:r>
              <a:rPr dirty="0" sz="1000" spc="-60">
                <a:latin typeface="Arial"/>
                <a:cs typeface="Arial"/>
              </a:rPr>
              <a:t>18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100"/>
              </a:lnSpc>
            </a:pPr>
            <a:r>
              <a:rPr dirty="0" sz="1000" spc="-60">
                <a:latin typeface="Arial"/>
                <a:cs typeface="Arial"/>
              </a:rPr>
              <a:t>17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105"/>
              </a:lnSpc>
            </a:pPr>
            <a:r>
              <a:rPr dirty="0" sz="1000" spc="-60">
                <a:latin typeface="Arial"/>
                <a:cs typeface="Arial"/>
              </a:rPr>
              <a:t>16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105"/>
              </a:lnSpc>
            </a:pPr>
            <a:r>
              <a:rPr dirty="0" sz="1000" spc="-60">
                <a:latin typeface="Arial"/>
                <a:cs typeface="Arial"/>
              </a:rPr>
              <a:t>15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105"/>
              </a:lnSpc>
            </a:pPr>
            <a:r>
              <a:rPr dirty="0" sz="1000" spc="-60">
                <a:latin typeface="Arial"/>
                <a:cs typeface="Arial"/>
              </a:rPr>
              <a:t>14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105"/>
              </a:lnSpc>
            </a:pPr>
            <a:r>
              <a:rPr dirty="0" sz="1000" spc="-60">
                <a:latin typeface="Arial"/>
                <a:cs typeface="Arial"/>
              </a:rPr>
              <a:t>13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105"/>
              </a:lnSpc>
            </a:pPr>
            <a:r>
              <a:rPr dirty="0" sz="1000" spc="-60">
                <a:latin typeface="Arial"/>
                <a:cs typeface="Arial"/>
              </a:rPr>
              <a:t>12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105"/>
              </a:lnSpc>
            </a:pPr>
            <a:r>
              <a:rPr dirty="0" sz="1000" spc="-60">
                <a:latin typeface="Arial"/>
                <a:cs typeface="Arial"/>
              </a:rPr>
              <a:t>11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100"/>
              </a:lnSpc>
            </a:pPr>
            <a:r>
              <a:rPr dirty="0" sz="1000" spc="-60">
                <a:latin typeface="Arial"/>
                <a:cs typeface="Arial"/>
              </a:rPr>
              <a:t>10</a:t>
            </a:r>
            <a:endParaRPr sz="1000">
              <a:latin typeface="Arial"/>
              <a:cs typeface="Arial"/>
            </a:endParaRPr>
          </a:p>
          <a:p>
            <a:pPr algn="ctr" marR="5040630">
              <a:lnSpc>
                <a:spcPts val="1100"/>
              </a:lnSpc>
            </a:pPr>
            <a:r>
              <a:rPr dirty="0" sz="1000" spc="-55">
                <a:latin typeface="Arial"/>
                <a:cs typeface="Arial"/>
              </a:rPr>
              <a:t>9</a:t>
            </a:r>
            <a:endParaRPr sz="1000">
              <a:latin typeface="Arial"/>
              <a:cs typeface="Arial"/>
            </a:endParaRPr>
          </a:p>
          <a:p>
            <a:pPr algn="ctr" marR="5040630">
              <a:lnSpc>
                <a:spcPts val="1105"/>
              </a:lnSpc>
            </a:pPr>
            <a:r>
              <a:rPr dirty="0" sz="1000" spc="-55"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  <a:p>
            <a:pPr algn="ctr" marR="5040630">
              <a:lnSpc>
                <a:spcPts val="1105"/>
              </a:lnSpc>
            </a:pPr>
            <a:r>
              <a:rPr dirty="0" sz="1000" spc="-55"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  <a:p>
            <a:pPr algn="ctr" marR="5040630">
              <a:lnSpc>
                <a:spcPts val="1105"/>
              </a:lnSpc>
            </a:pPr>
            <a:r>
              <a:rPr dirty="0" sz="1000" spc="-55"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  <a:p>
            <a:pPr algn="ctr" marR="5040630">
              <a:lnSpc>
                <a:spcPts val="1100"/>
              </a:lnSpc>
            </a:pPr>
            <a:r>
              <a:rPr dirty="0" sz="1000" spc="-55"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  <a:p>
            <a:pPr algn="ctr" marR="5040630">
              <a:lnSpc>
                <a:spcPts val="1105"/>
              </a:lnSpc>
            </a:pPr>
            <a:r>
              <a:rPr dirty="0" sz="1000" spc="-55"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  <a:p>
            <a:pPr algn="ctr" marR="5040630">
              <a:lnSpc>
                <a:spcPts val="1105"/>
              </a:lnSpc>
            </a:pPr>
            <a:r>
              <a:rPr dirty="0" sz="1000" spc="-55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  <a:p>
            <a:pPr algn="ctr" marR="5040630">
              <a:lnSpc>
                <a:spcPts val="1105"/>
              </a:lnSpc>
            </a:pPr>
            <a:r>
              <a:rPr dirty="0" sz="1000" spc="-55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  <a:p>
            <a:pPr algn="ctr" marR="5040630">
              <a:lnSpc>
                <a:spcPts val="1105"/>
              </a:lnSpc>
            </a:pPr>
            <a:r>
              <a:rPr dirty="0" sz="1000" spc="-55"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  <a:p>
            <a:pPr algn="ctr" marR="5040630">
              <a:lnSpc>
                <a:spcPts val="1150"/>
              </a:lnSpc>
            </a:pPr>
            <a:r>
              <a:rPr dirty="0" sz="1000" spc="-55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1702054" y="5588254"/>
            <a:ext cx="91376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45">
                <a:latin typeface="Arial"/>
                <a:cs typeface="Arial"/>
              </a:rPr>
              <a:t>Strongly</a:t>
            </a:r>
            <a:r>
              <a:rPr dirty="0" sz="1000" spc="-95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Disagree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2919348" y="5588254"/>
            <a:ext cx="1039494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55">
                <a:latin typeface="Arial"/>
                <a:cs typeface="Arial"/>
              </a:rPr>
              <a:t>Somewhat</a:t>
            </a:r>
            <a:r>
              <a:rPr dirty="0" sz="1000" spc="-80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Disagree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4271771" y="5588254"/>
            <a:ext cx="89471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55">
                <a:latin typeface="Arial"/>
                <a:cs typeface="Arial"/>
              </a:rPr>
              <a:t>Somewhat</a:t>
            </a:r>
            <a:r>
              <a:rPr dirty="0" sz="1000" spc="-9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5614670" y="5588254"/>
            <a:ext cx="77025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45">
                <a:latin typeface="Arial"/>
                <a:cs typeface="Arial"/>
              </a:rPr>
              <a:t>Strongly</a:t>
            </a:r>
            <a:r>
              <a:rPr dirty="0" sz="1000" spc="-9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1086332" y="2966048"/>
            <a:ext cx="152400" cy="218249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z="1000" spc="-55" b="1">
                <a:latin typeface="Trebuchet MS"/>
                <a:cs typeface="Trebuchet MS"/>
              </a:rPr>
              <a:t>Number </a:t>
            </a:r>
            <a:r>
              <a:rPr dirty="0" sz="1000" spc="-45" b="1">
                <a:latin typeface="Trebuchet MS"/>
                <a:cs typeface="Trebuchet MS"/>
              </a:rPr>
              <a:t>of </a:t>
            </a:r>
            <a:r>
              <a:rPr dirty="0" sz="1000" spc="-60" b="1">
                <a:latin typeface="Trebuchet MS"/>
                <a:cs typeface="Trebuchet MS"/>
              </a:rPr>
              <a:t>Participants Selecting</a:t>
            </a:r>
            <a:r>
              <a:rPr dirty="0" sz="1000" spc="-145" b="1">
                <a:latin typeface="Trebuchet MS"/>
                <a:cs typeface="Trebuchet MS"/>
              </a:rPr>
              <a:t> </a:t>
            </a:r>
            <a:r>
              <a:rPr dirty="0" sz="1000" spc="-55" b="1">
                <a:latin typeface="Trebuchet MS"/>
                <a:cs typeface="Trebuchet MS"/>
              </a:rPr>
              <a:t>Answer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914400" y="2442972"/>
            <a:ext cx="5858510" cy="3401695"/>
          </a:xfrm>
          <a:custGeom>
            <a:avLst/>
            <a:gdLst/>
            <a:ahLst/>
            <a:cxnLst/>
            <a:rect l="l" t="t" r="r" b="b"/>
            <a:pathLst>
              <a:path w="5858509" h="3401695">
                <a:moveTo>
                  <a:pt x="0" y="3401567"/>
                </a:moveTo>
                <a:lnTo>
                  <a:pt x="5858256" y="3401567"/>
                </a:lnTo>
                <a:lnTo>
                  <a:pt x="5858256" y="0"/>
                </a:lnTo>
                <a:lnTo>
                  <a:pt x="0" y="0"/>
                </a:lnTo>
                <a:lnTo>
                  <a:pt x="0" y="3401567"/>
                </a:lnTo>
                <a:close/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94169" y="429259"/>
            <a:ext cx="1778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95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1013206"/>
            <a:ext cx="41370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4.28. </a:t>
            </a:r>
            <a:r>
              <a:rPr dirty="0" sz="1200" spc="-5">
                <a:latin typeface="Times New Roman"/>
                <a:cs typeface="Times New Roman"/>
              </a:rPr>
              <a:t>Participant Responses </a:t>
            </a:r>
            <a:r>
              <a:rPr dirty="0" sz="1200">
                <a:latin typeface="Times New Roman"/>
                <a:cs typeface="Times New Roman"/>
              </a:rPr>
              <a:t>to “School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waste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time”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4630039"/>
            <a:ext cx="5878830" cy="10852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stated earlier, these </a:t>
            </a:r>
            <a:r>
              <a:rPr dirty="0" sz="1200">
                <a:latin typeface="Times New Roman"/>
                <a:cs typeface="Times New Roman"/>
              </a:rPr>
              <a:t>participants </a:t>
            </a:r>
            <a:r>
              <a:rPr dirty="0" sz="1200" spc="-5">
                <a:latin typeface="Times New Roman"/>
                <a:cs typeface="Times New Roman"/>
              </a:rPr>
              <a:t>made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decision </a:t>
            </a:r>
            <a:r>
              <a:rPr dirty="0" sz="1200">
                <a:latin typeface="Times New Roman"/>
                <a:cs typeface="Times New Roman"/>
              </a:rPr>
              <a:t>on their own to </a:t>
            </a:r>
            <a:r>
              <a:rPr dirty="0" sz="1200" spc="-5">
                <a:latin typeface="Times New Roman"/>
                <a:cs typeface="Times New Roman"/>
              </a:rPr>
              <a:t>continue </a:t>
            </a:r>
            <a:r>
              <a:rPr dirty="0" sz="1200">
                <a:latin typeface="Times New Roman"/>
                <a:cs typeface="Times New Roman"/>
              </a:rPr>
              <a:t>their </a:t>
            </a:r>
            <a:r>
              <a:rPr dirty="0" sz="1200" spc="-5">
                <a:latin typeface="Times New Roman"/>
                <a:cs typeface="Times New Roman"/>
              </a:rPr>
              <a:t>education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after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dropping </a:t>
            </a:r>
            <a:r>
              <a:rPr dirty="0" sz="1200">
                <a:latin typeface="Times New Roman"/>
                <a:cs typeface="Times New Roman"/>
              </a:rPr>
              <a:t>out of traditional </a:t>
            </a:r>
            <a:r>
              <a:rPr dirty="0" sz="1200" spc="-5">
                <a:latin typeface="Times New Roman"/>
                <a:cs typeface="Times New Roman"/>
              </a:rPr>
              <a:t>high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school.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47625">
              <a:lnSpc>
                <a:spcPts val="1380"/>
              </a:lnSpc>
            </a:pP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4.29. </a:t>
            </a:r>
            <a:r>
              <a:rPr dirty="0" sz="1200" spc="-5">
                <a:latin typeface="Times New Roman"/>
                <a:cs typeface="Times New Roman"/>
              </a:rPr>
              <a:t>Participant Responses </a:t>
            </a:r>
            <a:r>
              <a:rPr dirty="0" sz="1200">
                <a:latin typeface="Times New Roman"/>
                <a:cs typeface="Times New Roman"/>
              </a:rPr>
              <a:t>to “A </a:t>
            </a:r>
            <a:r>
              <a:rPr dirty="0" sz="1200" spc="-5">
                <a:latin typeface="Times New Roman"/>
                <a:cs typeface="Times New Roman"/>
              </a:rPr>
              <a:t>better </a:t>
            </a:r>
            <a:r>
              <a:rPr dirty="0" sz="1200">
                <a:latin typeface="Times New Roman"/>
                <a:cs typeface="Times New Roman"/>
              </a:rPr>
              <a:t>use of my time </a:t>
            </a:r>
            <a:r>
              <a:rPr dirty="0" sz="1200" spc="-5">
                <a:latin typeface="Times New Roman"/>
                <a:cs typeface="Times New Roman"/>
              </a:rPr>
              <a:t>would </a:t>
            </a:r>
            <a:r>
              <a:rPr dirty="0" sz="1200" spc="5">
                <a:latin typeface="Times New Roman"/>
                <a:cs typeface="Times New Roman"/>
              </a:rPr>
              <a:t>be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learn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skill such as  electrician, </a:t>
            </a:r>
            <a:r>
              <a:rPr dirty="0" sz="1200">
                <a:latin typeface="Times New Roman"/>
                <a:cs typeface="Times New Roman"/>
              </a:rPr>
              <a:t>plumber, or </a:t>
            </a:r>
            <a:r>
              <a:rPr dirty="0" sz="1200" spc="-5">
                <a:latin typeface="Times New Roman"/>
                <a:cs typeface="Times New Roman"/>
              </a:rPr>
              <a:t>construction worker.”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8699703"/>
            <a:ext cx="58420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Only 23.8% </a:t>
            </a:r>
            <a:r>
              <a:rPr dirty="0" sz="1200" spc="-5">
                <a:latin typeface="Times New Roman"/>
                <a:cs typeface="Times New Roman"/>
              </a:rPr>
              <a:t>(5 </a:t>
            </a:r>
            <a:r>
              <a:rPr dirty="0" sz="1200">
                <a:latin typeface="Times New Roman"/>
                <a:cs typeface="Times New Roman"/>
              </a:rPr>
              <a:t>out of 21) </a:t>
            </a:r>
            <a:r>
              <a:rPr dirty="0" sz="1200" spc="-5">
                <a:latin typeface="Times New Roman"/>
                <a:cs typeface="Times New Roman"/>
              </a:rPr>
              <a:t>agreed </a:t>
            </a:r>
            <a:r>
              <a:rPr dirty="0" sz="1200">
                <a:latin typeface="Times New Roman"/>
                <a:cs typeface="Times New Roman"/>
              </a:rPr>
              <a:t>with the idea that </a:t>
            </a:r>
            <a:r>
              <a:rPr dirty="0" sz="1200" spc="-5">
                <a:latin typeface="Times New Roman"/>
                <a:cs typeface="Times New Roman"/>
              </a:rPr>
              <a:t>learning </a:t>
            </a:r>
            <a:r>
              <a:rPr dirty="0" sz="1200">
                <a:latin typeface="Times New Roman"/>
                <a:cs typeface="Times New Roman"/>
              </a:rPr>
              <a:t>a skill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a better </a:t>
            </a:r>
            <a:r>
              <a:rPr dirty="0" sz="1200" spc="-5">
                <a:latin typeface="Times New Roman"/>
                <a:cs typeface="Times New Roman"/>
              </a:rPr>
              <a:t>use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their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time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916679" y="3870959"/>
            <a:ext cx="2944495" cy="0"/>
          </a:xfrm>
          <a:custGeom>
            <a:avLst/>
            <a:gdLst/>
            <a:ahLst/>
            <a:cxnLst/>
            <a:rect l="l" t="t" r="r" b="b"/>
            <a:pathLst>
              <a:path w="2944495" h="0">
                <a:moveTo>
                  <a:pt x="0" y="0"/>
                </a:moveTo>
                <a:lnTo>
                  <a:pt x="294436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638044" y="3870959"/>
            <a:ext cx="767080" cy="0"/>
          </a:xfrm>
          <a:custGeom>
            <a:avLst/>
            <a:gdLst/>
            <a:ahLst/>
            <a:cxnLst/>
            <a:rect l="l" t="t" r="r" b="b"/>
            <a:pathLst>
              <a:path w="767079" h="0">
                <a:moveTo>
                  <a:pt x="0" y="0"/>
                </a:moveTo>
                <a:lnTo>
                  <a:pt x="766571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41932" y="3870959"/>
            <a:ext cx="384175" cy="0"/>
          </a:xfrm>
          <a:custGeom>
            <a:avLst/>
            <a:gdLst/>
            <a:ahLst/>
            <a:cxnLst/>
            <a:rect l="l" t="t" r="r" b="b"/>
            <a:pathLst>
              <a:path w="384175" h="0">
                <a:moveTo>
                  <a:pt x="0" y="0"/>
                </a:moveTo>
                <a:lnTo>
                  <a:pt x="3840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638044" y="3755135"/>
            <a:ext cx="4223385" cy="0"/>
          </a:xfrm>
          <a:custGeom>
            <a:avLst/>
            <a:gdLst/>
            <a:ahLst/>
            <a:cxnLst/>
            <a:rect l="l" t="t" r="r" b="b"/>
            <a:pathLst>
              <a:path w="4223384" h="0">
                <a:moveTo>
                  <a:pt x="0" y="0"/>
                </a:moveTo>
                <a:lnTo>
                  <a:pt x="42230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741932" y="3755135"/>
            <a:ext cx="384175" cy="0"/>
          </a:xfrm>
          <a:custGeom>
            <a:avLst/>
            <a:gdLst/>
            <a:ahLst/>
            <a:cxnLst/>
            <a:rect l="l" t="t" r="r" b="b"/>
            <a:pathLst>
              <a:path w="384175" h="0">
                <a:moveTo>
                  <a:pt x="0" y="0"/>
                </a:moveTo>
                <a:lnTo>
                  <a:pt x="3840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638044" y="3637788"/>
            <a:ext cx="4223385" cy="0"/>
          </a:xfrm>
          <a:custGeom>
            <a:avLst/>
            <a:gdLst/>
            <a:ahLst/>
            <a:cxnLst/>
            <a:rect l="l" t="t" r="r" b="b"/>
            <a:pathLst>
              <a:path w="4223384" h="0">
                <a:moveTo>
                  <a:pt x="0" y="0"/>
                </a:moveTo>
                <a:lnTo>
                  <a:pt x="42230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741932" y="3637788"/>
            <a:ext cx="384175" cy="0"/>
          </a:xfrm>
          <a:custGeom>
            <a:avLst/>
            <a:gdLst/>
            <a:ahLst/>
            <a:cxnLst/>
            <a:rect l="l" t="t" r="r" b="b"/>
            <a:pathLst>
              <a:path w="384175" h="0">
                <a:moveTo>
                  <a:pt x="0" y="0"/>
                </a:moveTo>
                <a:lnTo>
                  <a:pt x="3840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638044" y="3520440"/>
            <a:ext cx="4223385" cy="0"/>
          </a:xfrm>
          <a:custGeom>
            <a:avLst/>
            <a:gdLst/>
            <a:ahLst/>
            <a:cxnLst/>
            <a:rect l="l" t="t" r="r" b="b"/>
            <a:pathLst>
              <a:path w="4223384" h="0">
                <a:moveTo>
                  <a:pt x="0" y="0"/>
                </a:moveTo>
                <a:lnTo>
                  <a:pt x="42230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741932" y="3520440"/>
            <a:ext cx="384175" cy="0"/>
          </a:xfrm>
          <a:custGeom>
            <a:avLst/>
            <a:gdLst/>
            <a:ahLst/>
            <a:cxnLst/>
            <a:rect l="l" t="t" r="r" b="b"/>
            <a:pathLst>
              <a:path w="384175" h="0">
                <a:moveTo>
                  <a:pt x="0" y="0"/>
                </a:moveTo>
                <a:lnTo>
                  <a:pt x="3840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638044" y="3403091"/>
            <a:ext cx="4223385" cy="0"/>
          </a:xfrm>
          <a:custGeom>
            <a:avLst/>
            <a:gdLst/>
            <a:ahLst/>
            <a:cxnLst/>
            <a:rect l="l" t="t" r="r" b="b"/>
            <a:pathLst>
              <a:path w="4223384" h="0">
                <a:moveTo>
                  <a:pt x="0" y="0"/>
                </a:moveTo>
                <a:lnTo>
                  <a:pt x="42230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741932" y="3403091"/>
            <a:ext cx="384175" cy="0"/>
          </a:xfrm>
          <a:custGeom>
            <a:avLst/>
            <a:gdLst/>
            <a:ahLst/>
            <a:cxnLst/>
            <a:rect l="l" t="t" r="r" b="b"/>
            <a:pathLst>
              <a:path w="384175" h="0">
                <a:moveTo>
                  <a:pt x="0" y="0"/>
                </a:moveTo>
                <a:lnTo>
                  <a:pt x="3840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638044" y="3287267"/>
            <a:ext cx="4223385" cy="0"/>
          </a:xfrm>
          <a:custGeom>
            <a:avLst/>
            <a:gdLst/>
            <a:ahLst/>
            <a:cxnLst/>
            <a:rect l="l" t="t" r="r" b="b"/>
            <a:pathLst>
              <a:path w="4223384" h="0">
                <a:moveTo>
                  <a:pt x="0" y="0"/>
                </a:moveTo>
                <a:lnTo>
                  <a:pt x="42230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741932" y="3287267"/>
            <a:ext cx="384175" cy="0"/>
          </a:xfrm>
          <a:custGeom>
            <a:avLst/>
            <a:gdLst/>
            <a:ahLst/>
            <a:cxnLst/>
            <a:rect l="l" t="t" r="r" b="b"/>
            <a:pathLst>
              <a:path w="384175" h="0">
                <a:moveTo>
                  <a:pt x="0" y="0"/>
                </a:moveTo>
                <a:lnTo>
                  <a:pt x="3840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638044" y="3169920"/>
            <a:ext cx="4223385" cy="0"/>
          </a:xfrm>
          <a:custGeom>
            <a:avLst/>
            <a:gdLst/>
            <a:ahLst/>
            <a:cxnLst/>
            <a:rect l="l" t="t" r="r" b="b"/>
            <a:pathLst>
              <a:path w="4223384" h="0">
                <a:moveTo>
                  <a:pt x="0" y="0"/>
                </a:moveTo>
                <a:lnTo>
                  <a:pt x="42230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741932" y="3169920"/>
            <a:ext cx="384175" cy="0"/>
          </a:xfrm>
          <a:custGeom>
            <a:avLst/>
            <a:gdLst/>
            <a:ahLst/>
            <a:cxnLst/>
            <a:rect l="l" t="t" r="r" b="b"/>
            <a:pathLst>
              <a:path w="384175" h="0">
                <a:moveTo>
                  <a:pt x="0" y="0"/>
                </a:moveTo>
                <a:lnTo>
                  <a:pt x="3840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2638044" y="3052572"/>
            <a:ext cx="4223385" cy="0"/>
          </a:xfrm>
          <a:custGeom>
            <a:avLst/>
            <a:gdLst/>
            <a:ahLst/>
            <a:cxnLst/>
            <a:rect l="l" t="t" r="r" b="b"/>
            <a:pathLst>
              <a:path w="4223384" h="0">
                <a:moveTo>
                  <a:pt x="0" y="0"/>
                </a:moveTo>
                <a:lnTo>
                  <a:pt x="42230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741932" y="3052572"/>
            <a:ext cx="384175" cy="0"/>
          </a:xfrm>
          <a:custGeom>
            <a:avLst/>
            <a:gdLst/>
            <a:ahLst/>
            <a:cxnLst/>
            <a:rect l="l" t="t" r="r" b="b"/>
            <a:pathLst>
              <a:path w="384175" h="0">
                <a:moveTo>
                  <a:pt x="0" y="0"/>
                </a:moveTo>
                <a:lnTo>
                  <a:pt x="3840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638044" y="2936748"/>
            <a:ext cx="4223385" cy="0"/>
          </a:xfrm>
          <a:custGeom>
            <a:avLst/>
            <a:gdLst/>
            <a:ahLst/>
            <a:cxnLst/>
            <a:rect l="l" t="t" r="r" b="b"/>
            <a:pathLst>
              <a:path w="4223384" h="0">
                <a:moveTo>
                  <a:pt x="0" y="0"/>
                </a:moveTo>
                <a:lnTo>
                  <a:pt x="42230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741932" y="2936748"/>
            <a:ext cx="384175" cy="0"/>
          </a:xfrm>
          <a:custGeom>
            <a:avLst/>
            <a:gdLst/>
            <a:ahLst/>
            <a:cxnLst/>
            <a:rect l="l" t="t" r="r" b="b"/>
            <a:pathLst>
              <a:path w="384175" h="0">
                <a:moveTo>
                  <a:pt x="0" y="0"/>
                </a:moveTo>
                <a:lnTo>
                  <a:pt x="3840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2638044" y="2819400"/>
            <a:ext cx="4223385" cy="0"/>
          </a:xfrm>
          <a:custGeom>
            <a:avLst/>
            <a:gdLst/>
            <a:ahLst/>
            <a:cxnLst/>
            <a:rect l="l" t="t" r="r" b="b"/>
            <a:pathLst>
              <a:path w="4223384" h="0">
                <a:moveTo>
                  <a:pt x="0" y="0"/>
                </a:moveTo>
                <a:lnTo>
                  <a:pt x="42230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741932" y="2819400"/>
            <a:ext cx="384175" cy="0"/>
          </a:xfrm>
          <a:custGeom>
            <a:avLst/>
            <a:gdLst/>
            <a:ahLst/>
            <a:cxnLst/>
            <a:rect l="l" t="t" r="r" b="b"/>
            <a:pathLst>
              <a:path w="384175" h="0">
                <a:moveTo>
                  <a:pt x="0" y="0"/>
                </a:moveTo>
                <a:lnTo>
                  <a:pt x="3840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2638044" y="2702051"/>
            <a:ext cx="4223385" cy="0"/>
          </a:xfrm>
          <a:custGeom>
            <a:avLst/>
            <a:gdLst/>
            <a:ahLst/>
            <a:cxnLst/>
            <a:rect l="l" t="t" r="r" b="b"/>
            <a:pathLst>
              <a:path w="4223384" h="0">
                <a:moveTo>
                  <a:pt x="0" y="0"/>
                </a:moveTo>
                <a:lnTo>
                  <a:pt x="42230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741932" y="2702051"/>
            <a:ext cx="384175" cy="0"/>
          </a:xfrm>
          <a:custGeom>
            <a:avLst/>
            <a:gdLst/>
            <a:ahLst/>
            <a:cxnLst/>
            <a:rect l="l" t="t" r="r" b="b"/>
            <a:pathLst>
              <a:path w="384175" h="0">
                <a:moveTo>
                  <a:pt x="0" y="0"/>
                </a:moveTo>
                <a:lnTo>
                  <a:pt x="3840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638044" y="2584704"/>
            <a:ext cx="4223385" cy="0"/>
          </a:xfrm>
          <a:custGeom>
            <a:avLst/>
            <a:gdLst/>
            <a:ahLst/>
            <a:cxnLst/>
            <a:rect l="l" t="t" r="r" b="b"/>
            <a:pathLst>
              <a:path w="4223384" h="0">
                <a:moveTo>
                  <a:pt x="0" y="0"/>
                </a:moveTo>
                <a:lnTo>
                  <a:pt x="42230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741932" y="2584704"/>
            <a:ext cx="384175" cy="0"/>
          </a:xfrm>
          <a:custGeom>
            <a:avLst/>
            <a:gdLst/>
            <a:ahLst/>
            <a:cxnLst/>
            <a:rect l="l" t="t" r="r" b="b"/>
            <a:pathLst>
              <a:path w="384175" h="0">
                <a:moveTo>
                  <a:pt x="0" y="0"/>
                </a:moveTo>
                <a:lnTo>
                  <a:pt x="3840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2638044" y="2468879"/>
            <a:ext cx="4223385" cy="0"/>
          </a:xfrm>
          <a:custGeom>
            <a:avLst/>
            <a:gdLst/>
            <a:ahLst/>
            <a:cxnLst/>
            <a:rect l="l" t="t" r="r" b="b"/>
            <a:pathLst>
              <a:path w="4223384" h="0">
                <a:moveTo>
                  <a:pt x="0" y="0"/>
                </a:moveTo>
                <a:lnTo>
                  <a:pt x="42230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741932" y="2468879"/>
            <a:ext cx="384175" cy="0"/>
          </a:xfrm>
          <a:custGeom>
            <a:avLst/>
            <a:gdLst/>
            <a:ahLst/>
            <a:cxnLst/>
            <a:rect l="l" t="t" r="r" b="b"/>
            <a:pathLst>
              <a:path w="384175" h="0">
                <a:moveTo>
                  <a:pt x="0" y="0"/>
                </a:moveTo>
                <a:lnTo>
                  <a:pt x="3840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638044" y="2351532"/>
            <a:ext cx="4223385" cy="0"/>
          </a:xfrm>
          <a:custGeom>
            <a:avLst/>
            <a:gdLst/>
            <a:ahLst/>
            <a:cxnLst/>
            <a:rect l="l" t="t" r="r" b="b"/>
            <a:pathLst>
              <a:path w="4223384" h="0">
                <a:moveTo>
                  <a:pt x="0" y="0"/>
                </a:moveTo>
                <a:lnTo>
                  <a:pt x="42230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741932" y="2351532"/>
            <a:ext cx="384175" cy="0"/>
          </a:xfrm>
          <a:custGeom>
            <a:avLst/>
            <a:gdLst/>
            <a:ahLst/>
            <a:cxnLst/>
            <a:rect l="l" t="t" r="r" b="b"/>
            <a:pathLst>
              <a:path w="384175" h="0">
                <a:moveTo>
                  <a:pt x="0" y="0"/>
                </a:moveTo>
                <a:lnTo>
                  <a:pt x="3840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2638044" y="2234183"/>
            <a:ext cx="4223385" cy="0"/>
          </a:xfrm>
          <a:custGeom>
            <a:avLst/>
            <a:gdLst/>
            <a:ahLst/>
            <a:cxnLst/>
            <a:rect l="l" t="t" r="r" b="b"/>
            <a:pathLst>
              <a:path w="4223384" h="0">
                <a:moveTo>
                  <a:pt x="0" y="0"/>
                </a:moveTo>
                <a:lnTo>
                  <a:pt x="42230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741932" y="2234183"/>
            <a:ext cx="384175" cy="0"/>
          </a:xfrm>
          <a:custGeom>
            <a:avLst/>
            <a:gdLst/>
            <a:ahLst/>
            <a:cxnLst/>
            <a:rect l="l" t="t" r="r" b="b"/>
            <a:pathLst>
              <a:path w="384175" h="0">
                <a:moveTo>
                  <a:pt x="0" y="0"/>
                </a:moveTo>
                <a:lnTo>
                  <a:pt x="3840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2638044" y="2118360"/>
            <a:ext cx="4223385" cy="0"/>
          </a:xfrm>
          <a:custGeom>
            <a:avLst/>
            <a:gdLst/>
            <a:ahLst/>
            <a:cxnLst/>
            <a:rect l="l" t="t" r="r" b="b"/>
            <a:pathLst>
              <a:path w="4223384" h="0">
                <a:moveTo>
                  <a:pt x="0" y="0"/>
                </a:moveTo>
                <a:lnTo>
                  <a:pt x="42230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741932" y="2118360"/>
            <a:ext cx="384175" cy="0"/>
          </a:xfrm>
          <a:custGeom>
            <a:avLst/>
            <a:gdLst/>
            <a:ahLst/>
            <a:cxnLst/>
            <a:rect l="l" t="t" r="r" b="b"/>
            <a:pathLst>
              <a:path w="384175" h="0">
                <a:moveTo>
                  <a:pt x="0" y="0"/>
                </a:moveTo>
                <a:lnTo>
                  <a:pt x="3840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741932" y="2001011"/>
            <a:ext cx="5119370" cy="0"/>
          </a:xfrm>
          <a:custGeom>
            <a:avLst/>
            <a:gdLst/>
            <a:ahLst/>
            <a:cxnLst/>
            <a:rect l="l" t="t" r="r" b="b"/>
            <a:pathLst>
              <a:path w="5119370" h="0">
                <a:moveTo>
                  <a:pt x="0" y="0"/>
                </a:moveTo>
                <a:lnTo>
                  <a:pt x="51191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741932" y="1883664"/>
            <a:ext cx="5119370" cy="0"/>
          </a:xfrm>
          <a:custGeom>
            <a:avLst/>
            <a:gdLst/>
            <a:ahLst/>
            <a:cxnLst/>
            <a:rect l="l" t="t" r="r" b="b"/>
            <a:pathLst>
              <a:path w="5119370" h="0">
                <a:moveTo>
                  <a:pt x="0" y="0"/>
                </a:moveTo>
                <a:lnTo>
                  <a:pt x="51191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741932" y="1766316"/>
            <a:ext cx="5119370" cy="0"/>
          </a:xfrm>
          <a:custGeom>
            <a:avLst/>
            <a:gdLst/>
            <a:ahLst/>
            <a:cxnLst/>
            <a:rect l="l" t="t" r="r" b="b"/>
            <a:pathLst>
              <a:path w="5119370" h="0">
                <a:moveTo>
                  <a:pt x="0" y="0"/>
                </a:moveTo>
                <a:lnTo>
                  <a:pt x="51191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741932" y="1650492"/>
            <a:ext cx="5119370" cy="0"/>
          </a:xfrm>
          <a:custGeom>
            <a:avLst/>
            <a:gdLst/>
            <a:ahLst/>
            <a:cxnLst/>
            <a:rect l="l" t="t" r="r" b="b"/>
            <a:pathLst>
              <a:path w="5119370" h="0">
                <a:moveTo>
                  <a:pt x="0" y="0"/>
                </a:moveTo>
                <a:lnTo>
                  <a:pt x="51191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741932" y="1533144"/>
            <a:ext cx="5119370" cy="0"/>
          </a:xfrm>
          <a:custGeom>
            <a:avLst/>
            <a:gdLst/>
            <a:ahLst/>
            <a:cxnLst/>
            <a:rect l="l" t="t" r="r" b="b"/>
            <a:pathLst>
              <a:path w="5119370" h="0">
                <a:moveTo>
                  <a:pt x="0" y="0"/>
                </a:moveTo>
                <a:lnTo>
                  <a:pt x="51191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2125979" y="2001011"/>
            <a:ext cx="512445" cy="1987550"/>
          </a:xfrm>
          <a:custGeom>
            <a:avLst/>
            <a:gdLst/>
            <a:ahLst/>
            <a:cxnLst/>
            <a:rect l="l" t="t" r="r" b="b"/>
            <a:pathLst>
              <a:path w="512444" h="1987550">
                <a:moveTo>
                  <a:pt x="512063" y="0"/>
                </a:moveTo>
                <a:lnTo>
                  <a:pt x="0" y="0"/>
                </a:lnTo>
                <a:lnTo>
                  <a:pt x="0" y="1987296"/>
                </a:lnTo>
                <a:lnTo>
                  <a:pt x="512063" y="1987296"/>
                </a:lnTo>
                <a:lnTo>
                  <a:pt x="512063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3404615" y="3755135"/>
            <a:ext cx="512445" cy="233679"/>
          </a:xfrm>
          <a:custGeom>
            <a:avLst/>
            <a:gdLst/>
            <a:ahLst/>
            <a:cxnLst/>
            <a:rect l="l" t="t" r="r" b="b"/>
            <a:pathLst>
              <a:path w="512445" h="233679">
                <a:moveTo>
                  <a:pt x="512063" y="0"/>
                </a:moveTo>
                <a:lnTo>
                  <a:pt x="0" y="0"/>
                </a:lnTo>
                <a:lnTo>
                  <a:pt x="0" y="233172"/>
                </a:lnTo>
                <a:lnTo>
                  <a:pt x="512063" y="233172"/>
                </a:lnTo>
                <a:lnTo>
                  <a:pt x="512063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4684776" y="3870959"/>
            <a:ext cx="512445" cy="117475"/>
          </a:xfrm>
          <a:custGeom>
            <a:avLst/>
            <a:gdLst/>
            <a:ahLst/>
            <a:cxnLst/>
            <a:rect l="l" t="t" r="r" b="b"/>
            <a:pathLst>
              <a:path w="512445" h="117475">
                <a:moveTo>
                  <a:pt x="512063" y="0"/>
                </a:moveTo>
                <a:lnTo>
                  <a:pt x="0" y="0"/>
                </a:lnTo>
                <a:lnTo>
                  <a:pt x="0" y="117348"/>
                </a:lnTo>
                <a:lnTo>
                  <a:pt x="512063" y="117348"/>
                </a:lnTo>
                <a:lnTo>
                  <a:pt x="512063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5964935" y="3870959"/>
            <a:ext cx="512445" cy="117475"/>
          </a:xfrm>
          <a:custGeom>
            <a:avLst/>
            <a:gdLst/>
            <a:ahLst/>
            <a:cxnLst/>
            <a:rect l="l" t="t" r="r" b="b"/>
            <a:pathLst>
              <a:path w="512445" h="117475">
                <a:moveTo>
                  <a:pt x="512063" y="0"/>
                </a:moveTo>
                <a:lnTo>
                  <a:pt x="0" y="0"/>
                </a:lnTo>
                <a:lnTo>
                  <a:pt x="0" y="117348"/>
                </a:lnTo>
                <a:lnTo>
                  <a:pt x="512063" y="117348"/>
                </a:lnTo>
                <a:lnTo>
                  <a:pt x="512063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741932" y="1533144"/>
            <a:ext cx="0" cy="2455545"/>
          </a:xfrm>
          <a:custGeom>
            <a:avLst/>
            <a:gdLst/>
            <a:ahLst/>
            <a:cxnLst/>
            <a:rect l="l" t="t" r="r" b="b"/>
            <a:pathLst>
              <a:path w="0" h="2455545">
                <a:moveTo>
                  <a:pt x="0" y="2455164"/>
                </a:moveTo>
                <a:lnTo>
                  <a:pt x="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700783" y="3988308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700783" y="3870959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1700783" y="3755135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700783" y="3637788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700783" y="352044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700783" y="3403091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700783" y="3287267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700783" y="316992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700783" y="305257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1700783" y="2936748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1700783" y="281940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1700783" y="2702051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1700783" y="258470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1700783" y="2468879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1700783" y="235153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1700783" y="223418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1700783" y="211836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1700783" y="2001011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1700783" y="188366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1700783" y="1766316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1700783" y="165049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1700783" y="153314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1741932" y="3988308"/>
            <a:ext cx="5119370" cy="0"/>
          </a:xfrm>
          <a:custGeom>
            <a:avLst/>
            <a:gdLst/>
            <a:ahLst/>
            <a:cxnLst/>
            <a:rect l="l" t="t" r="r" b="b"/>
            <a:pathLst>
              <a:path w="5119370" h="0">
                <a:moveTo>
                  <a:pt x="0" y="0"/>
                </a:moveTo>
                <a:lnTo>
                  <a:pt x="51191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1741932" y="3988308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3022092" y="3988308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4300728" y="3988308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5580888" y="3988308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6861047" y="3988308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 txBox="1"/>
          <p:nvPr/>
        </p:nvSpPr>
        <p:spPr>
          <a:xfrm>
            <a:off x="1495044" y="1429892"/>
            <a:ext cx="141605" cy="263334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R="5715">
              <a:lnSpc>
                <a:spcPts val="1060"/>
              </a:lnSpc>
              <a:spcBef>
                <a:spcPts val="95"/>
              </a:spcBef>
            </a:pPr>
            <a:r>
              <a:rPr dirty="0" sz="1000" spc="-60">
                <a:latin typeface="Arial"/>
                <a:cs typeface="Arial"/>
              </a:rPr>
              <a:t>21</a:t>
            </a:r>
            <a:endParaRPr sz="1000">
              <a:latin typeface="Arial"/>
              <a:cs typeface="Arial"/>
            </a:endParaRPr>
          </a:p>
          <a:p>
            <a:pPr algn="ctr" marR="5715">
              <a:lnSpc>
                <a:spcPts val="919"/>
              </a:lnSpc>
            </a:pPr>
            <a:r>
              <a:rPr dirty="0" sz="1000" spc="-60">
                <a:latin typeface="Arial"/>
                <a:cs typeface="Arial"/>
              </a:rPr>
              <a:t>20</a:t>
            </a:r>
            <a:endParaRPr sz="1000">
              <a:latin typeface="Arial"/>
              <a:cs typeface="Arial"/>
            </a:endParaRPr>
          </a:p>
          <a:p>
            <a:pPr algn="ctr" marR="5715">
              <a:lnSpc>
                <a:spcPts val="919"/>
              </a:lnSpc>
            </a:pPr>
            <a:r>
              <a:rPr dirty="0" sz="1000" spc="-60">
                <a:latin typeface="Arial"/>
                <a:cs typeface="Arial"/>
              </a:rPr>
              <a:t>19</a:t>
            </a:r>
            <a:endParaRPr sz="1000">
              <a:latin typeface="Arial"/>
              <a:cs typeface="Arial"/>
            </a:endParaRPr>
          </a:p>
          <a:p>
            <a:pPr algn="ctr" marR="5715">
              <a:lnSpc>
                <a:spcPts val="919"/>
              </a:lnSpc>
            </a:pPr>
            <a:r>
              <a:rPr dirty="0" sz="1000" spc="-60">
                <a:latin typeface="Arial"/>
                <a:cs typeface="Arial"/>
              </a:rPr>
              <a:t>18</a:t>
            </a:r>
            <a:endParaRPr sz="1000">
              <a:latin typeface="Arial"/>
              <a:cs typeface="Arial"/>
            </a:endParaRPr>
          </a:p>
          <a:p>
            <a:pPr algn="ctr" marR="5715">
              <a:lnSpc>
                <a:spcPts val="919"/>
              </a:lnSpc>
            </a:pPr>
            <a:r>
              <a:rPr dirty="0" sz="1000" spc="-60">
                <a:latin typeface="Arial"/>
                <a:cs typeface="Arial"/>
              </a:rPr>
              <a:t>17</a:t>
            </a:r>
            <a:endParaRPr sz="1000">
              <a:latin typeface="Arial"/>
              <a:cs typeface="Arial"/>
            </a:endParaRPr>
          </a:p>
          <a:p>
            <a:pPr algn="ctr" marR="5715">
              <a:lnSpc>
                <a:spcPts val="919"/>
              </a:lnSpc>
            </a:pPr>
            <a:r>
              <a:rPr dirty="0" sz="1000" spc="-60">
                <a:latin typeface="Arial"/>
                <a:cs typeface="Arial"/>
              </a:rPr>
              <a:t>16</a:t>
            </a:r>
            <a:endParaRPr sz="1000">
              <a:latin typeface="Arial"/>
              <a:cs typeface="Arial"/>
            </a:endParaRPr>
          </a:p>
          <a:p>
            <a:pPr algn="ctr" marR="5715">
              <a:lnSpc>
                <a:spcPts val="919"/>
              </a:lnSpc>
            </a:pPr>
            <a:r>
              <a:rPr dirty="0" sz="1000" spc="-60">
                <a:latin typeface="Arial"/>
                <a:cs typeface="Arial"/>
              </a:rPr>
              <a:t>15</a:t>
            </a:r>
            <a:endParaRPr sz="1000">
              <a:latin typeface="Arial"/>
              <a:cs typeface="Arial"/>
            </a:endParaRPr>
          </a:p>
          <a:p>
            <a:pPr algn="ctr" marR="5715">
              <a:lnSpc>
                <a:spcPts val="919"/>
              </a:lnSpc>
            </a:pPr>
            <a:r>
              <a:rPr dirty="0" sz="1000" spc="-60">
                <a:latin typeface="Arial"/>
                <a:cs typeface="Arial"/>
              </a:rPr>
              <a:t>14</a:t>
            </a:r>
            <a:endParaRPr sz="1000">
              <a:latin typeface="Arial"/>
              <a:cs typeface="Arial"/>
            </a:endParaRPr>
          </a:p>
          <a:p>
            <a:pPr algn="ctr" marR="5715">
              <a:lnSpc>
                <a:spcPts val="919"/>
              </a:lnSpc>
            </a:pPr>
            <a:r>
              <a:rPr dirty="0" sz="1000" spc="-60">
                <a:latin typeface="Arial"/>
                <a:cs typeface="Arial"/>
              </a:rPr>
              <a:t>13</a:t>
            </a:r>
            <a:endParaRPr sz="1000">
              <a:latin typeface="Arial"/>
              <a:cs typeface="Arial"/>
            </a:endParaRPr>
          </a:p>
          <a:p>
            <a:pPr algn="ctr" marR="5715">
              <a:lnSpc>
                <a:spcPts val="919"/>
              </a:lnSpc>
            </a:pPr>
            <a:r>
              <a:rPr dirty="0" sz="1000" spc="-60">
                <a:latin typeface="Arial"/>
                <a:cs typeface="Arial"/>
              </a:rPr>
              <a:t>12</a:t>
            </a:r>
            <a:endParaRPr sz="1000">
              <a:latin typeface="Arial"/>
              <a:cs typeface="Arial"/>
            </a:endParaRPr>
          </a:p>
          <a:p>
            <a:pPr algn="ctr" marR="5715">
              <a:lnSpc>
                <a:spcPts val="919"/>
              </a:lnSpc>
            </a:pPr>
            <a:r>
              <a:rPr dirty="0" sz="1000" spc="-60">
                <a:latin typeface="Arial"/>
                <a:cs typeface="Arial"/>
              </a:rPr>
              <a:t>11</a:t>
            </a:r>
            <a:endParaRPr sz="1000">
              <a:latin typeface="Arial"/>
              <a:cs typeface="Arial"/>
            </a:endParaRPr>
          </a:p>
          <a:p>
            <a:pPr algn="ctr" marR="5715">
              <a:lnSpc>
                <a:spcPts val="919"/>
              </a:lnSpc>
            </a:pPr>
            <a:r>
              <a:rPr dirty="0" sz="1000" spc="-60">
                <a:latin typeface="Arial"/>
                <a:cs typeface="Arial"/>
              </a:rPr>
              <a:t>10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919"/>
              </a:lnSpc>
            </a:pPr>
            <a:r>
              <a:rPr dirty="0" sz="1000" spc="-55">
                <a:latin typeface="Arial"/>
                <a:cs typeface="Arial"/>
              </a:rPr>
              <a:t>9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919"/>
              </a:lnSpc>
            </a:pPr>
            <a:r>
              <a:rPr dirty="0" sz="1000" spc="-55"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919"/>
              </a:lnSpc>
            </a:pPr>
            <a:r>
              <a:rPr dirty="0" sz="1000" spc="-55"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919"/>
              </a:lnSpc>
            </a:pPr>
            <a:r>
              <a:rPr dirty="0" sz="1000" spc="-55"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919"/>
              </a:lnSpc>
            </a:pPr>
            <a:r>
              <a:rPr dirty="0" sz="1000" spc="-55"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919"/>
              </a:lnSpc>
            </a:pPr>
            <a:r>
              <a:rPr dirty="0" sz="1000" spc="-55"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919"/>
              </a:lnSpc>
            </a:pPr>
            <a:r>
              <a:rPr dirty="0" sz="1000" spc="-55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919"/>
              </a:lnSpc>
            </a:pPr>
            <a:r>
              <a:rPr dirty="0" sz="1000" spc="-55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919"/>
              </a:lnSpc>
            </a:pPr>
            <a:r>
              <a:rPr dirty="0" sz="1000" spc="-55"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1060"/>
              </a:lnSpc>
            </a:pPr>
            <a:r>
              <a:rPr dirty="0" sz="1000" spc="-55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1130604" y="3987166"/>
            <a:ext cx="5591175" cy="501015"/>
          </a:xfrm>
          <a:prstGeom prst="rect">
            <a:avLst/>
          </a:prstGeom>
        </p:spPr>
        <p:txBody>
          <a:bodyPr wrap="square" lIns="0" tIns="75565" rIns="0" bIns="0" rtlCol="0" vert="horz">
            <a:spAutoFit/>
          </a:bodyPr>
          <a:lstStyle/>
          <a:p>
            <a:pPr marL="799465">
              <a:lnSpc>
                <a:spcPct val="100000"/>
              </a:lnSpc>
              <a:spcBef>
                <a:spcPts val="595"/>
              </a:spcBef>
              <a:tabLst>
                <a:tab pos="2016760" algn="l"/>
                <a:tab pos="3369310" algn="l"/>
                <a:tab pos="4712335" algn="l"/>
              </a:tabLst>
            </a:pPr>
            <a:r>
              <a:rPr dirty="0" sz="1000" spc="-45">
                <a:latin typeface="Arial"/>
                <a:cs typeface="Arial"/>
              </a:rPr>
              <a:t>Strongly </a:t>
            </a:r>
            <a:r>
              <a:rPr dirty="0" sz="1000" spc="-65">
                <a:latin typeface="Arial"/>
                <a:cs typeface="Arial"/>
              </a:rPr>
              <a:t>Disagree	</a:t>
            </a:r>
            <a:r>
              <a:rPr dirty="0" sz="1000" spc="-55">
                <a:latin typeface="Arial"/>
                <a:cs typeface="Arial"/>
              </a:rPr>
              <a:t>Somewhat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Disagree	</a:t>
            </a:r>
            <a:r>
              <a:rPr dirty="0" sz="1000" spc="-55">
                <a:latin typeface="Arial"/>
                <a:cs typeface="Arial"/>
              </a:rPr>
              <a:t>Somewhat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Agree	</a:t>
            </a:r>
            <a:r>
              <a:rPr dirty="0" sz="1000" spc="-45">
                <a:latin typeface="Arial"/>
                <a:cs typeface="Arial"/>
              </a:rPr>
              <a:t>Strongly</a:t>
            </a:r>
            <a:r>
              <a:rPr dirty="0" sz="1000" spc="-6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Agree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05"/>
              </a:spcBef>
            </a:pPr>
            <a:r>
              <a:rPr dirty="0" sz="1200">
                <a:latin typeface="Times New Roman"/>
                <a:cs typeface="Times New Roman"/>
              </a:rPr>
              <a:t>When </a:t>
            </a:r>
            <a:r>
              <a:rPr dirty="0" sz="1200" spc="-5">
                <a:latin typeface="Times New Roman"/>
                <a:cs typeface="Times New Roman"/>
              </a:rPr>
              <a:t>asked </a:t>
            </a:r>
            <a:r>
              <a:rPr dirty="0" sz="1200">
                <a:latin typeface="Times New Roman"/>
                <a:cs typeface="Times New Roman"/>
              </a:rPr>
              <a:t>if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was a </a:t>
            </a:r>
            <a:r>
              <a:rPr dirty="0" sz="1200" spc="-5">
                <a:latin typeface="Times New Roman"/>
                <a:cs typeface="Times New Roman"/>
              </a:rPr>
              <a:t>waste </a:t>
            </a:r>
            <a:r>
              <a:rPr dirty="0" sz="1200">
                <a:latin typeface="Times New Roman"/>
                <a:cs typeface="Times New Roman"/>
              </a:rPr>
              <a:t>of time, 81% (17 out of 21) </a:t>
            </a:r>
            <a:r>
              <a:rPr dirty="0" sz="1200" spc="-5">
                <a:latin typeface="Times New Roman"/>
                <a:cs typeface="Times New Roman"/>
              </a:rPr>
              <a:t>chose </a:t>
            </a:r>
            <a:r>
              <a:rPr dirty="0" sz="1200">
                <a:latin typeface="Times New Roman"/>
                <a:cs typeface="Times New Roman"/>
              </a:rPr>
              <a:t>Strongly </a:t>
            </a:r>
            <a:r>
              <a:rPr dirty="0" sz="1200" spc="-5">
                <a:latin typeface="Times New Roman"/>
                <a:cs typeface="Times New Roman"/>
              </a:rPr>
              <a:t>Disagree.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1314957" y="1656964"/>
            <a:ext cx="152400" cy="221170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z="1000" spc="-55" b="1">
                <a:latin typeface="Trebuchet MS"/>
                <a:cs typeface="Trebuchet MS"/>
              </a:rPr>
              <a:t>Number </a:t>
            </a:r>
            <a:r>
              <a:rPr dirty="0" sz="1000" spc="-45" b="1">
                <a:latin typeface="Trebuchet MS"/>
                <a:cs typeface="Trebuchet MS"/>
              </a:rPr>
              <a:t>of </a:t>
            </a:r>
            <a:r>
              <a:rPr dirty="0" sz="1000" spc="-60" b="1">
                <a:latin typeface="Trebuchet MS"/>
                <a:cs typeface="Trebuchet MS"/>
              </a:rPr>
              <a:t>Participants Selecting</a:t>
            </a:r>
            <a:r>
              <a:rPr dirty="0" sz="1000" spc="85" b="1">
                <a:latin typeface="Trebuchet MS"/>
                <a:cs typeface="Trebuchet MS"/>
              </a:rPr>
              <a:t> </a:t>
            </a:r>
            <a:r>
              <a:rPr dirty="0" sz="1000" spc="-55" b="1">
                <a:latin typeface="Trebuchet MS"/>
                <a:cs typeface="Trebuchet MS"/>
              </a:rPr>
              <a:t>Answer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1143000" y="1391411"/>
            <a:ext cx="5858510" cy="2915920"/>
          </a:xfrm>
          <a:custGeom>
            <a:avLst/>
            <a:gdLst/>
            <a:ahLst/>
            <a:cxnLst/>
            <a:rect l="l" t="t" r="r" b="b"/>
            <a:pathLst>
              <a:path w="5858509" h="2915920">
                <a:moveTo>
                  <a:pt x="0" y="2915412"/>
                </a:moveTo>
                <a:lnTo>
                  <a:pt x="5858256" y="2915412"/>
                </a:lnTo>
                <a:lnTo>
                  <a:pt x="5858256" y="0"/>
                </a:lnTo>
                <a:lnTo>
                  <a:pt x="0" y="0"/>
                </a:lnTo>
                <a:lnTo>
                  <a:pt x="0" y="2915412"/>
                </a:lnTo>
                <a:close/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6268211" y="7946135"/>
            <a:ext cx="373380" cy="0"/>
          </a:xfrm>
          <a:custGeom>
            <a:avLst/>
            <a:gdLst/>
            <a:ahLst/>
            <a:cxnLst/>
            <a:rect l="l" t="t" r="r" b="b"/>
            <a:pathLst>
              <a:path w="373379" h="0">
                <a:moveTo>
                  <a:pt x="0" y="0"/>
                </a:moveTo>
                <a:lnTo>
                  <a:pt x="37338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5024628" y="7946135"/>
            <a:ext cx="745490" cy="0"/>
          </a:xfrm>
          <a:custGeom>
            <a:avLst/>
            <a:gdLst/>
            <a:ahLst/>
            <a:cxnLst/>
            <a:rect l="l" t="t" r="r" b="b"/>
            <a:pathLst>
              <a:path w="745489" h="0">
                <a:moveTo>
                  <a:pt x="0" y="0"/>
                </a:moveTo>
                <a:lnTo>
                  <a:pt x="74523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3781044" y="7946135"/>
            <a:ext cx="746760" cy="0"/>
          </a:xfrm>
          <a:custGeom>
            <a:avLst/>
            <a:gdLst/>
            <a:ahLst/>
            <a:cxnLst/>
            <a:rect l="l" t="t" r="r" b="b"/>
            <a:pathLst>
              <a:path w="746760" h="0">
                <a:moveTo>
                  <a:pt x="0" y="0"/>
                </a:moveTo>
                <a:lnTo>
                  <a:pt x="746759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2537460" y="7946135"/>
            <a:ext cx="746760" cy="0"/>
          </a:xfrm>
          <a:custGeom>
            <a:avLst/>
            <a:gdLst/>
            <a:ahLst/>
            <a:cxnLst/>
            <a:rect l="l" t="t" r="r" b="b"/>
            <a:pathLst>
              <a:path w="746760" h="0">
                <a:moveTo>
                  <a:pt x="0" y="0"/>
                </a:moveTo>
                <a:lnTo>
                  <a:pt x="7467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1667255" y="7946135"/>
            <a:ext cx="373380" cy="0"/>
          </a:xfrm>
          <a:custGeom>
            <a:avLst/>
            <a:gdLst/>
            <a:ahLst/>
            <a:cxnLst/>
            <a:rect l="l" t="t" r="r" b="b"/>
            <a:pathLst>
              <a:path w="373380" h="0">
                <a:moveTo>
                  <a:pt x="0" y="0"/>
                </a:moveTo>
                <a:lnTo>
                  <a:pt x="37338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5024628" y="7840980"/>
            <a:ext cx="1617345" cy="0"/>
          </a:xfrm>
          <a:custGeom>
            <a:avLst/>
            <a:gdLst/>
            <a:ahLst/>
            <a:cxnLst/>
            <a:rect l="l" t="t" r="r" b="b"/>
            <a:pathLst>
              <a:path w="1617345" h="0">
                <a:moveTo>
                  <a:pt x="0" y="0"/>
                </a:moveTo>
                <a:lnTo>
                  <a:pt x="161696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3781044" y="7840980"/>
            <a:ext cx="746760" cy="0"/>
          </a:xfrm>
          <a:custGeom>
            <a:avLst/>
            <a:gdLst/>
            <a:ahLst/>
            <a:cxnLst/>
            <a:rect l="l" t="t" r="r" b="b"/>
            <a:pathLst>
              <a:path w="746760" h="0">
                <a:moveTo>
                  <a:pt x="0" y="0"/>
                </a:moveTo>
                <a:lnTo>
                  <a:pt x="746759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2537460" y="7840980"/>
            <a:ext cx="746760" cy="0"/>
          </a:xfrm>
          <a:custGeom>
            <a:avLst/>
            <a:gdLst/>
            <a:ahLst/>
            <a:cxnLst/>
            <a:rect l="l" t="t" r="r" b="b"/>
            <a:pathLst>
              <a:path w="746760" h="0">
                <a:moveTo>
                  <a:pt x="0" y="0"/>
                </a:moveTo>
                <a:lnTo>
                  <a:pt x="7467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1667255" y="7840980"/>
            <a:ext cx="373380" cy="0"/>
          </a:xfrm>
          <a:custGeom>
            <a:avLst/>
            <a:gdLst/>
            <a:ahLst/>
            <a:cxnLst/>
            <a:rect l="l" t="t" r="r" b="b"/>
            <a:pathLst>
              <a:path w="373380" h="0">
                <a:moveTo>
                  <a:pt x="0" y="0"/>
                </a:moveTo>
                <a:lnTo>
                  <a:pt x="37338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3781044" y="7735823"/>
            <a:ext cx="2860675" cy="0"/>
          </a:xfrm>
          <a:custGeom>
            <a:avLst/>
            <a:gdLst/>
            <a:ahLst/>
            <a:cxnLst/>
            <a:rect l="l" t="t" r="r" b="b"/>
            <a:pathLst>
              <a:path w="2860675" h="0">
                <a:moveTo>
                  <a:pt x="0" y="0"/>
                </a:moveTo>
                <a:lnTo>
                  <a:pt x="28605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2537460" y="7735823"/>
            <a:ext cx="746760" cy="0"/>
          </a:xfrm>
          <a:custGeom>
            <a:avLst/>
            <a:gdLst/>
            <a:ahLst/>
            <a:cxnLst/>
            <a:rect l="l" t="t" r="r" b="b"/>
            <a:pathLst>
              <a:path w="746760" h="0">
                <a:moveTo>
                  <a:pt x="0" y="0"/>
                </a:moveTo>
                <a:lnTo>
                  <a:pt x="7467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1667255" y="7735823"/>
            <a:ext cx="373380" cy="0"/>
          </a:xfrm>
          <a:custGeom>
            <a:avLst/>
            <a:gdLst/>
            <a:ahLst/>
            <a:cxnLst/>
            <a:rect l="l" t="t" r="r" b="b"/>
            <a:pathLst>
              <a:path w="373380" h="0">
                <a:moveTo>
                  <a:pt x="0" y="0"/>
                </a:moveTo>
                <a:lnTo>
                  <a:pt x="37338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3781044" y="7630668"/>
            <a:ext cx="2860675" cy="0"/>
          </a:xfrm>
          <a:custGeom>
            <a:avLst/>
            <a:gdLst/>
            <a:ahLst/>
            <a:cxnLst/>
            <a:rect l="l" t="t" r="r" b="b"/>
            <a:pathLst>
              <a:path w="2860675" h="0">
                <a:moveTo>
                  <a:pt x="0" y="0"/>
                </a:moveTo>
                <a:lnTo>
                  <a:pt x="28605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2537460" y="7630668"/>
            <a:ext cx="746760" cy="0"/>
          </a:xfrm>
          <a:custGeom>
            <a:avLst/>
            <a:gdLst/>
            <a:ahLst/>
            <a:cxnLst/>
            <a:rect l="l" t="t" r="r" b="b"/>
            <a:pathLst>
              <a:path w="746760" h="0">
                <a:moveTo>
                  <a:pt x="0" y="0"/>
                </a:moveTo>
                <a:lnTo>
                  <a:pt x="7467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1667255" y="7630668"/>
            <a:ext cx="373380" cy="0"/>
          </a:xfrm>
          <a:custGeom>
            <a:avLst/>
            <a:gdLst/>
            <a:ahLst/>
            <a:cxnLst/>
            <a:rect l="l" t="t" r="r" b="b"/>
            <a:pathLst>
              <a:path w="373380" h="0">
                <a:moveTo>
                  <a:pt x="0" y="0"/>
                </a:moveTo>
                <a:lnTo>
                  <a:pt x="37338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3781044" y="7527035"/>
            <a:ext cx="2860675" cy="0"/>
          </a:xfrm>
          <a:custGeom>
            <a:avLst/>
            <a:gdLst/>
            <a:ahLst/>
            <a:cxnLst/>
            <a:rect l="l" t="t" r="r" b="b"/>
            <a:pathLst>
              <a:path w="2860675" h="0">
                <a:moveTo>
                  <a:pt x="0" y="0"/>
                </a:moveTo>
                <a:lnTo>
                  <a:pt x="28605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2537460" y="7527035"/>
            <a:ext cx="746760" cy="0"/>
          </a:xfrm>
          <a:custGeom>
            <a:avLst/>
            <a:gdLst/>
            <a:ahLst/>
            <a:cxnLst/>
            <a:rect l="l" t="t" r="r" b="b"/>
            <a:pathLst>
              <a:path w="746760" h="0">
                <a:moveTo>
                  <a:pt x="0" y="0"/>
                </a:moveTo>
                <a:lnTo>
                  <a:pt x="7467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1667255" y="7527035"/>
            <a:ext cx="373380" cy="0"/>
          </a:xfrm>
          <a:custGeom>
            <a:avLst/>
            <a:gdLst/>
            <a:ahLst/>
            <a:cxnLst/>
            <a:rect l="l" t="t" r="r" b="b"/>
            <a:pathLst>
              <a:path w="373380" h="0">
                <a:moveTo>
                  <a:pt x="0" y="0"/>
                </a:moveTo>
                <a:lnTo>
                  <a:pt x="37338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3781044" y="7421880"/>
            <a:ext cx="2860675" cy="0"/>
          </a:xfrm>
          <a:custGeom>
            <a:avLst/>
            <a:gdLst/>
            <a:ahLst/>
            <a:cxnLst/>
            <a:rect l="l" t="t" r="r" b="b"/>
            <a:pathLst>
              <a:path w="2860675" h="0">
                <a:moveTo>
                  <a:pt x="0" y="0"/>
                </a:moveTo>
                <a:lnTo>
                  <a:pt x="28605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2537460" y="7421880"/>
            <a:ext cx="746760" cy="0"/>
          </a:xfrm>
          <a:custGeom>
            <a:avLst/>
            <a:gdLst/>
            <a:ahLst/>
            <a:cxnLst/>
            <a:rect l="l" t="t" r="r" b="b"/>
            <a:pathLst>
              <a:path w="746760" h="0">
                <a:moveTo>
                  <a:pt x="0" y="0"/>
                </a:moveTo>
                <a:lnTo>
                  <a:pt x="7467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1667255" y="7421880"/>
            <a:ext cx="373380" cy="0"/>
          </a:xfrm>
          <a:custGeom>
            <a:avLst/>
            <a:gdLst/>
            <a:ahLst/>
            <a:cxnLst/>
            <a:rect l="l" t="t" r="r" b="b"/>
            <a:pathLst>
              <a:path w="373380" h="0">
                <a:moveTo>
                  <a:pt x="0" y="0"/>
                </a:moveTo>
                <a:lnTo>
                  <a:pt x="37338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2537460" y="7316723"/>
            <a:ext cx="4104640" cy="0"/>
          </a:xfrm>
          <a:custGeom>
            <a:avLst/>
            <a:gdLst/>
            <a:ahLst/>
            <a:cxnLst/>
            <a:rect l="l" t="t" r="r" b="b"/>
            <a:pathLst>
              <a:path w="4104640" h="0">
                <a:moveTo>
                  <a:pt x="0" y="0"/>
                </a:moveTo>
                <a:lnTo>
                  <a:pt x="410413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1667255" y="7316723"/>
            <a:ext cx="373380" cy="0"/>
          </a:xfrm>
          <a:custGeom>
            <a:avLst/>
            <a:gdLst/>
            <a:ahLst/>
            <a:cxnLst/>
            <a:rect l="l" t="t" r="r" b="b"/>
            <a:pathLst>
              <a:path w="373380" h="0">
                <a:moveTo>
                  <a:pt x="0" y="0"/>
                </a:moveTo>
                <a:lnTo>
                  <a:pt x="37338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2537460" y="7211568"/>
            <a:ext cx="4104640" cy="0"/>
          </a:xfrm>
          <a:custGeom>
            <a:avLst/>
            <a:gdLst/>
            <a:ahLst/>
            <a:cxnLst/>
            <a:rect l="l" t="t" r="r" b="b"/>
            <a:pathLst>
              <a:path w="4104640" h="0">
                <a:moveTo>
                  <a:pt x="0" y="0"/>
                </a:moveTo>
                <a:lnTo>
                  <a:pt x="410413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1667255" y="7211568"/>
            <a:ext cx="373380" cy="0"/>
          </a:xfrm>
          <a:custGeom>
            <a:avLst/>
            <a:gdLst/>
            <a:ahLst/>
            <a:cxnLst/>
            <a:rect l="l" t="t" r="r" b="b"/>
            <a:pathLst>
              <a:path w="373380" h="0">
                <a:moveTo>
                  <a:pt x="0" y="0"/>
                </a:moveTo>
                <a:lnTo>
                  <a:pt x="37338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1667255" y="7107935"/>
            <a:ext cx="4974590" cy="0"/>
          </a:xfrm>
          <a:custGeom>
            <a:avLst/>
            <a:gdLst/>
            <a:ahLst/>
            <a:cxnLst/>
            <a:rect l="l" t="t" r="r" b="b"/>
            <a:pathLst>
              <a:path w="4974590" h="0">
                <a:moveTo>
                  <a:pt x="0" y="0"/>
                </a:moveTo>
                <a:lnTo>
                  <a:pt x="497433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1667255" y="7002780"/>
            <a:ext cx="4974590" cy="0"/>
          </a:xfrm>
          <a:custGeom>
            <a:avLst/>
            <a:gdLst/>
            <a:ahLst/>
            <a:cxnLst/>
            <a:rect l="l" t="t" r="r" b="b"/>
            <a:pathLst>
              <a:path w="4974590" h="0">
                <a:moveTo>
                  <a:pt x="0" y="0"/>
                </a:moveTo>
                <a:lnTo>
                  <a:pt x="497433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1667255" y="6897623"/>
            <a:ext cx="4974590" cy="0"/>
          </a:xfrm>
          <a:custGeom>
            <a:avLst/>
            <a:gdLst/>
            <a:ahLst/>
            <a:cxnLst/>
            <a:rect l="l" t="t" r="r" b="b"/>
            <a:pathLst>
              <a:path w="4974590" h="0">
                <a:moveTo>
                  <a:pt x="0" y="0"/>
                </a:moveTo>
                <a:lnTo>
                  <a:pt x="497433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1667255" y="6792468"/>
            <a:ext cx="4974590" cy="0"/>
          </a:xfrm>
          <a:custGeom>
            <a:avLst/>
            <a:gdLst/>
            <a:ahLst/>
            <a:cxnLst/>
            <a:rect l="l" t="t" r="r" b="b"/>
            <a:pathLst>
              <a:path w="4974590" h="0">
                <a:moveTo>
                  <a:pt x="0" y="0"/>
                </a:moveTo>
                <a:lnTo>
                  <a:pt x="497433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1667255" y="6687311"/>
            <a:ext cx="4974590" cy="0"/>
          </a:xfrm>
          <a:custGeom>
            <a:avLst/>
            <a:gdLst/>
            <a:ahLst/>
            <a:cxnLst/>
            <a:rect l="l" t="t" r="r" b="b"/>
            <a:pathLst>
              <a:path w="4974590" h="0">
                <a:moveTo>
                  <a:pt x="0" y="0"/>
                </a:moveTo>
                <a:lnTo>
                  <a:pt x="497433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1667255" y="6583680"/>
            <a:ext cx="4974590" cy="0"/>
          </a:xfrm>
          <a:custGeom>
            <a:avLst/>
            <a:gdLst/>
            <a:ahLst/>
            <a:cxnLst/>
            <a:rect l="l" t="t" r="r" b="b"/>
            <a:pathLst>
              <a:path w="4974590" h="0">
                <a:moveTo>
                  <a:pt x="0" y="0"/>
                </a:moveTo>
                <a:lnTo>
                  <a:pt x="497433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1667255" y="6478523"/>
            <a:ext cx="4974590" cy="0"/>
          </a:xfrm>
          <a:custGeom>
            <a:avLst/>
            <a:gdLst/>
            <a:ahLst/>
            <a:cxnLst/>
            <a:rect l="l" t="t" r="r" b="b"/>
            <a:pathLst>
              <a:path w="4974590" h="0">
                <a:moveTo>
                  <a:pt x="0" y="0"/>
                </a:moveTo>
                <a:lnTo>
                  <a:pt x="497433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1667255" y="6373367"/>
            <a:ext cx="4974590" cy="0"/>
          </a:xfrm>
          <a:custGeom>
            <a:avLst/>
            <a:gdLst/>
            <a:ahLst/>
            <a:cxnLst/>
            <a:rect l="l" t="t" r="r" b="b"/>
            <a:pathLst>
              <a:path w="4974590" h="0">
                <a:moveTo>
                  <a:pt x="0" y="0"/>
                </a:moveTo>
                <a:lnTo>
                  <a:pt x="497433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1667255" y="6268211"/>
            <a:ext cx="4974590" cy="0"/>
          </a:xfrm>
          <a:custGeom>
            <a:avLst/>
            <a:gdLst/>
            <a:ahLst/>
            <a:cxnLst/>
            <a:rect l="l" t="t" r="r" b="b"/>
            <a:pathLst>
              <a:path w="4974590" h="0">
                <a:moveTo>
                  <a:pt x="0" y="0"/>
                </a:moveTo>
                <a:lnTo>
                  <a:pt x="497433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1667255" y="6164579"/>
            <a:ext cx="4974590" cy="0"/>
          </a:xfrm>
          <a:custGeom>
            <a:avLst/>
            <a:gdLst/>
            <a:ahLst/>
            <a:cxnLst/>
            <a:rect l="l" t="t" r="r" b="b"/>
            <a:pathLst>
              <a:path w="4974590" h="0">
                <a:moveTo>
                  <a:pt x="0" y="0"/>
                </a:moveTo>
                <a:lnTo>
                  <a:pt x="497433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1667255" y="6059423"/>
            <a:ext cx="4974590" cy="0"/>
          </a:xfrm>
          <a:custGeom>
            <a:avLst/>
            <a:gdLst/>
            <a:ahLst/>
            <a:cxnLst/>
            <a:rect l="l" t="t" r="r" b="b"/>
            <a:pathLst>
              <a:path w="4974590" h="0">
                <a:moveTo>
                  <a:pt x="0" y="0"/>
                </a:moveTo>
                <a:lnTo>
                  <a:pt x="497433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1667255" y="5954267"/>
            <a:ext cx="4974590" cy="0"/>
          </a:xfrm>
          <a:custGeom>
            <a:avLst/>
            <a:gdLst/>
            <a:ahLst/>
            <a:cxnLst/>
            <a:rect l="l" t="t" r="r" b="b"/>
            <a:pathLst>
              <a:path w="4974590" h="0">
                <a:moveTo>
                  <a:pt x="0" y="0"/>
                </a:moveTo>
                <a:lnTo>
                  <a:pt x="497433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1667255" y="5849111"/>
            <a:ext cx="4974590" cy="0"/>
          </a:xfrm>
          <a:custGeom>
            <a:avLst/>
            <a:gdLst/>
            <a:ahLst/>
            <a:cxnLst/>
            <a:rect l="l" t="t" r="r" b="b"/>
            <a:pathLst>
              <a:path w="4974590" h="0">
                <a:moveTo>
                  <a:pt x="0" y="0"/>
                </a:moveTo>
                <a:lnTo>
                  <a:pt x="497433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2040635" y="7107935"/>
            <a:ext cx="497205" cy="942340"/>
          </a:xfrm>
          <a:custGeom>
            <a:avLst/>
            <a:gdLst/>
            <a:ahLst/>
            <a:cxnLst/>
            <a:rect l="l" t="t" r="r" b="b"/>
            <a:pathLst>
              <a:path w="497205" h="942340">
                <a:moveTo>
                  <a:pt x="496824" y="0"/>
                </a:moveTo>
                <a:lnTo>
                  <a:pt x="0" y="0"/>
                </a:lnTo>
                <a:lnTo>
                  <a:pt x="0" y="941831"/>
                </a:lnTo>
                <a:lnTo>
                  <a:pt x="496824" y="941831"/>
                </a:lnTo>
                <a:lnTo>
                  <a:pt x="496824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3284220" y="7316723"/>
            <a:ext cx="497205" cy="733425"/>
          </a:xfrm>
          <a:custGeom>
            <a:avLst/>
            <a:gdLst/>
            <a:ahLst/>
            <a:cxnLst/>
            <a:rect l="l" t="t" r="r" b="b"/>
            <a:pathLst>
              <a:path w="497204" h="733425">
                <a:moveTo>
                  <a:pt x="496824" y="0"/>
                </a:moveTo>
                <a:lnTo>
                  <a:pt x="0" y="0"/>
                </a:lnTo>
                <a:lnTo>
                  <a:pt x="0" y="733044"/>
                </a:lnTo>
                <a:lnTo>
                  <a:pt x="496824" y="733044"/>
                </a:lnTo>
                <a:lnTo>
                  <a:pt x="496824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4527803" y="7735823"/>
            <a:ext cx="497205" cy="314325"/>
          </a:xfrm>
          <a:custGeom>
            <a:avLst/>
            <a:gdLst/>
            <a:ahLst/>
            <a:cxnLst/>
            <a:rect l="l" t="t" r="r" b="b"/>
            <a:pathLst>
              <a:path w="497204" h="314325">
                <a:moveTo>
                  <a:pt x="496824" y="0"/>
                </a:moveTo>
                <a:lnTo>
                  <a:pt x="0" y="0"/>
                </a:lnTo>
                <a:lnTo>
                  <a:pt x="0" y="313944"/>
                </a:lnTo>
                <a:lnTo>
                  <a:pt x="496824" y="313944"/>
                </a:lnTo>
                <a:lnTo>
                  <a:pt x="496824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5769864" y="7840980"/>
            <a:ext cx="498475" cy="208915"/>
          </a:xfrm>
          <a:custGeom>
            <a:avLst/>
            <a:gdLst/>
            <a:ahLst/>
            <a:cxnLst/>
            <a:rect l="l" t="t" r="r" b="b"/>
            <a:pathLst>
              <a:path w="498475" h="208915">
                <a:moveTo>
                  <a:pt x="498348" y="0"/>
                </a:moveTo>
                <a:lnTo>
                  <a:pt x="0" y="0"/>
                </a:lnTo>
                <a:lnTo>
                  <a:pt x="0" y="208788"/>
                </a:lnTo>
                <a:lnTo>
                  <a:pt x="498348" y="208788"/>
                </a:lnTo>
                <a:lnTo>
                  <a:pt x="498348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1667255" y="5849111"/>
            <a:ext cx="0" cy="2200910"/>
          </a:xfrm>
          <a:custGeom>
            <a:avLst/>
            <a:gdLst/>
            <a:ahLst/>
            <a:cxnLst/>
            <a:rect l="l" t="t" r="r" b="b"/>
            <a:pathLst>
              <a:path w="0" h="2200909">
                <a:moveTo>
                  <a:pt x="0" y="2200656"/>
                </a:moveTo>
                <a:lnTo>
                  <a:pt x="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1627632" y="8049768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1627632" y="7946135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1627632" y="7840980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1627632" y="7735823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1627632" y="7630668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1627632" y="7527035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1627632" y="7421880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1627632" y="7316723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1627632" y="7211568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1627632" y="7107935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1627632" y="7002780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1627632" y="6897623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1627632" y="6792468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1627632" y="6687311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1627632" y="6583680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1627632" y="6478523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1627632" y="6373367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1627632" y="6268211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1627632" y="6164579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1627632" y="6059423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1627632" y="5954267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1627632" y="5849111"/>
            <a:ext cx="40005" cy="0"/>
          </a:xfrm>
          <a:custGeom>
            <a:avLst/>
            <a:gdLst/>
            <a:ahLst/>
            <a:cxnLst/>
            <a:rect l="l" t="t" r="r" b="b"/>
            <a:pathLst>
              <a:path w="40005" h="0">
                <a:moveTo>
                  <a:pt x="0" y="0"/>
                </a:moveTo>
                <a:lnTo>
                  <a:pt x="396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1667255" y="8049768"/>
            <a:ext cx="4974590" cy="0"/>
          </a:xfrm>
          <a:custGeom>
            <a:avLst/>
            <a:gdLst/>
            <a:ahLst/>
            <a:cxnLst/>
            <a:rect l="l" t="t" r="r" b="b"/>
            <a:pathLst>
              <a:path w="4974590" h="0">
                <a:moveTo>
                  <a:pt x="0" y="0"/>
                </a:moveTo>
                <a:lnTo>
                  <a:pt x="497433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1667255" y="8049768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2910839" y="8049768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4154423" y="8049768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5398008" y="8049768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6641592" y="8049768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 txBox="1"/>
          <p:nvPr/>
        </p:nvSpPr>
        <p:spPr>
          <a:xfrm>
            <a:off x="1421638" y="5747130"/>
            <a:ext cx="141605" cy="237871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R="5080">
              <a:lnSpc>
                <a:spcPts val="1015"/>
              </a:lnSpc>
              <a:spcBef>
                <a:spcPts val="95"/>
              </a:spcBef>
            </a:pPr>
            <a:r>
              <a:rPr dirty="0" sz="1000" spc="-60">
                <a:latin typeface="Arial"/>
                <a:cs typeface="Arial"/>
              </a:rPr>
              <a:t>21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825"/>
              </a:lnSpc>
            </a:pPr>
            <a:r>
              <a:rPr dirty="0" sz="1000" spc="-60">
                <a:latin typeface="Arial"/>
                <a:cs typeface="Arial"/>
              </a:rPr>
              <a:t>20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825"/>
              </a:lnSpc>
            </a:pPr>
            <a:r>
              <a:rPr dirty="0" sz="1000" spc="-60">
                <a:latin typeface="Arial"/>
                <a:cs typeface="Arial"/>
              </a:rPr>
              <a:t>19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825"/>
              </a:lnSpc>
            </a:pPr>
            <a:r>
              <a:rPr dirty="0" sz="1000" spc="-60">
                <a:latin typeface="Arial"/>
                <a:cs typeface="Arial"/>
              </a:rPr>
              <a:t>18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825"/>
              </a:lnSpc>
            </a:pPr>
            <a:r>
              <a:rPr dirty="0" sz="1000" spc="-60">
                <a:latin typeface="Arial"/>
                <a:cs typeface="Arial"/>
              </a:rPr>
              <a:t>17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825"/>
              </a:lnSpc>
            </a:pPr>
            <a:r>
              <a:rPr dirty="0" sz="1000" spc="-60">
                <a:latin typeface="Arial"/>
                <a:cs typeface="Arial"/>
              </a:rPr>
              <a:t>16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825"/>
              </a:lnSpc>
            </a:pPr>
            <a:r>
              <a:rPr dirty="0" sz="1000" spc="-60">
                <a:latin typeface="Arial"/>
                <a:cs typeface="Arial"/>
              </a:rPr>
              <a:t>15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825"/>
              </a:lnSpc>
            </a:pPr>
            <a:r>
              <a:rPr dirty="0" sz="1000" spc="-60">
                <a:latin typeface="Arial"/>
                <a:cs typeface="Arial"/>
              </a:rPr>
              <a:t>14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825"/>
              </a:lnSpc>
            </a:pPr>
            <a:r>
              <a:rPr dirty="0" sz="1000" spc="-60">
                <a:latin typeface="Arial"/>
                <a:cs typeface="Arial"/>
              </a:rPr>
              <a:t>13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825"/>
              </a:lnSpc>
            </a:pPr>
            <a:r>
              <a:rPr dirty="0" sz="1000" spc="-60">
                <a:latin typeface="Arial"/>
                <a:cs typeface="Arial"/>
              </a:rPr>
              <a:t>12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825"/>
              </a:lnSpc>
            </a:pPr>
            <a:r>
              <a:rPr dirty="0" sz="1000" spc="-60">
                <a:latin typeface="Arial"/>
                <a:cs typeface="Arial"/>
              </a:rPr>
              <a:t>11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825"/>
              </a:lnSpc>
            </a:pPr>
            <a:r>
              <a:rPr dirty="0" sz="1000" spc="-60">
                <a:latin typeface="Arial"/>
                <a:cs typeface="Arial"/>
              </a:rPr>
              <a:t>10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825"/>
              </a:lnSpc>
            </a:pPr>
            <a:r>
              <a:rPr dirty="0" sz="1000" spc="-55">
                <a:latin typeface="Arial"/>
                <a:cs typeface="Arial"/>
              </a:rPr>
              <a:t>9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825"/>
              </a:lnSpc>
            </a:pPr>
            <a:r>
              <a:rPr dirty="0" sz="1000" spc="-55"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825"/>
              </a:lnSpc>
            </a:pPr>
            <a:r>
              <a:rPr dirty="0" sz="1000" spc="-55"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825"/>
              </a:lnSpc>
            </a:pPr>
            <a:r>
              <a:rPr dirty="0" sz="1000" spc="-55"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825"/>
              </a:lnSpc>
            </a:pPr>
            <a:r>
              <a:rPr dirty="0" sz="1000" spc="-55"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825"/>
              </a:lnSpc>
            </a:pPr>
            <a:r>
              <a:rPr dirty="0" sz="1000" spc="-55"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825"/>
              </a:lnSpc>
            </a:pPr>
            <a:r>
              <a:rPr dirty="0" sz="1000" spc="-55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825"/>
              </a:lnSpc>
            </a:pPr>
            <a:r>
              <a:rPr dirty="0" sz="1000" spc="-55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825"/>
              </a:lnSpc>
            </a:pPr>
            <a:r>
              <a:rPr dirty="0" sz="1000" spc="-55"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1015"/>
              </a:lnSpc>
            </a:pPr>
            <a:r>
              <a:rPr dirty="0" sz="1000" spc="-55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3" name="object 153"/>
          <p:cNvSpPr txBox="1"/>
          <p:nvPr/>
        </p:nvSpPr>
        <p:spPr>
          <a:xfrm>
            <a:off x="1130604" y="8043867"/>
            <a:ext cx="5502275" cy="513715"/>
          </a:xfrm>
          <a:prstGeom prst="rect">
            <a:avLst/>
          </a:prstGeom>
        </p:spPr>
        <p:txBody>
          <a:bodyPr wrap="square" lIns="0" tIns="81915" rIns="0" bIns="0" rtlCol="0" vert="horz">
            <a:spAutoFit/>
          </a:bodyPr>
          <a:lstStyle/>
          <a:p>
            <a:pPr marL="708025">
              <a:lnSpc>
                <a:spcPct val="100000"/>
              </a:lnSpc>
              <a:spcBef>
                <a:spcPts val="645"/>
              </a:spcBef>
              <a:tabLst>
                <a:tab pos="1888489" algn="l"/>
                <a:tab pos="3204210" algn="l"/>
                <a:tab pos="4510405" algn="l"/>
              </a:tabLst>
            </a:pPr>
            <a:r>
              <a:rPr dirty="0" sz="1000" spc="-45">
                <a:latin typeface="Arial"/>
                <a:cs typeface="Arial"/>
              </a:rPr>
              <a:t>Strongly </a:t>
            </a:r>
            <a:r>
              <a:rPr dirty="0" sz="1000" spc="-65">
                <a:latin typeface="Arial"/>
                <a:cs typeface="Arial"/>
              </a:rPr>
              <a:t>Disagree	</a:t>
            </a:r>
            <a:r>
              <a:rPr dirty="0" sz="1000" spc="-55">
                <a:latin typeface="Arial"/>
                <a:cs typeface="Arial"/>
              </a:rPr>
              <a:t>Somewhat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Disagree	</a:t>
            </a:r>
            <a:r>
              <a:rPr dirty="0" sz="1000" spc="-55">
                <a:latin typeface="Arial"/>
                <a:cs typeface="Arial"/>
              </a:rPr>
              <a:t>Somewhat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Agree	</a:t>
            </a:r>
            <a:r>
              <a:rPr dirty="0" sz="1000" spc="-45">
                <a:latin typeface="Arial"/>
                <a:cs typeface="Arial"/>
              </a:rPr>
              <a:t>Strongly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Agree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60"/>
              </a:spcBef>
            </a:pPr>
            <a:r>
              <a:rPr dirty="0" sz="1200">
                <a:latin typeface="Times New Roman"/>
                <a:cs typeface="Times New Roman"/>
              </a:rPr>
              <a:t>The majority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the participants did not </a:t>
            </a:r>
            <a:r>
              <a:rPr dirty="0" sz="1200" spc="-5">
                <a:latin typeface="Times New Roman"/>
                <a:cs typeface="Times New Roman"/>
              </a:rPr>
              <a:t>agree </a:t>
            </a:r>
            <a:r>
              <a:rPr dirty="0" sz="1200">
                <a:latin typeface="Times New Roman"/>
                <a:cs typeface="Times New Roman"/>
              </a:rPr>
              <a:t>with the </a:t>
            </a:r>
            <a:r>
              <a:rPr dirty="0" sz="1200" spc="-5">
                <a:latin typeface="Times New Roman"/>
                <a:cs typeface="Times New Roman"/>
              </a:rPr>
              <a:t>statement presented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Figure</a:t>
            </a:r>
            <a:r>
              <a:rPr dirty="0" sz="1200">
                <a:latin typeface="Times New Roman"/>
                <a:cs typeface="Times New Roman"/>
              </a:rPr>
              <a:t> 4.29.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54" name="object 154"/>
          <p:cNvSpPr txBox="1"/>
          <p:nvPr/>
        </p:nvSpPr>
        <p:spPr>
          <a:xfrm>
            <a:off x="1086332" y="6075720"/>
            <a:ext cx="307975" cy="175387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algn="ctr">
              <a:lnSpc>
                <a:spcPts val="1045"/>
              </a:lnSpc>
            </a:pPr>
            <a:r>
              <a:rPr dirty="0" sz="1000" spc="-55" b="1">
                <a:latin typeface="Trebuchet MS"/>
                <a:cs typeface="Trebuchet MS"/>
              </a:rPr>
              <a:t>Number </a:t>
            </a:r>
            <a:r>
              <a:rPr dirty="0" sz="1000" spc="-45" b="1">
                <a:latin typeface="Trebuchet MS"/>
                <a:cs typeface="Trebuchet MS"/>
              </a:rPr>
              <a:t>of </a:t>
            </a:r>
            <a:r>
              <a:rPr dirty="0" sz="1000" spc="-60" b="1">
                <a:latin typeface="Trebuchet MS"/>
                <a:cs typeface="Trebuchet MS"/>
              </a:rPr>
              <a:t>Participants</a:t>
            </a:r>
            <a:r>
              <a:rPr dirty="0" sz="1000" spc="-155" b="1">
                <a:latin typeface="Trebuchet MS"/>
                <a:cs typeface="Trebuchet MS"/>
              </a:rPr>
              <a:t> </a:t>
            </a:r>
            <a:r>
              <a:rPr dirty="0" sz="1000" spc="-60" b="1">
                <a:latin typeface="Trebuchet MS"/>
                <a:cs typeface="Trebuchet MS"/>
              </a:rPr>
              <a:t>Selecting</a:t>
            </a:r>
            <a:endParaRPr sz="1000">
              <a:latin typeface="Trebuchet MS"/>
              <a:cs typeface="Trebuchet MS"/>
            </a:endParaRPr>
          </a:p>
          <a:p>
            <a:pPr algn="ctr" marL="1270">
              <a:lnSpc>
                <a:spcPct val="100000"/>
              </a:lnSpc>
              <a:spcBef>
                <a:spcPts val="25"/>
              </a:spcBef>
            </a:pPr>
            <a:r>
              <a:rPr dirty="0" sz="1000" spc="-55" b="1">
                <a:latin typeface="Trebuchet MS"/>
                <a:cs typeface="Trebuchet MS"/>
              </a:rPr>
              <a:t>Answer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55" name="object 155"/>
          <p:cNvSpPr/>
          <p:nvPr/>
        </p:nvSpPr>
        <p:spPr>
          <a:xfrm>
            <a:off x="914400" y="5708903"/>
            <a:ext cx="5866130" cy="2659380"/>
          </a:xfrm>
          <a:custGeom>
            <a:avLst/>
            <a:gdLst/>
            <a:ahLst/>
            <a:cxnLst/>
            <a:rect l="l" t="t" r="r" b="b"/>
            <a:pathLst>
              <a:path w="5866130" h="2659379">
                <a:moveTo>
                  <a:pt x="0" y="2659380"/>
                </a:moveTo>
                <a:lnTo>
                  <a:pt x="5865876" y="2659380"/>
                </a:lnTo>
                <a:lnTo>
                  <a:pt x="5865876" y="0"/>
                </a:lnTo>
                <a:lnTo>
                  <a:pt x="0" y="0"/>
                </a:lnTo>
                <a:lnTo>
                  <a:pt x="0" y="2659380"/>
                </a:lnTo>
                <a:close/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27697" y="429259"/>
            <a:ext cx="14732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10">
                <a:latin typeface="Times New Roman"/>
                <a:cs typeface="Times New Roman"/>
              </a:rPr>
              <a:t>xi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50463" y="1014730"/>
            <a:ext cx="87121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List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Tables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87704" y="1521036"/>
          <a:ext cx="6083300" cy="40239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657215"/>
                <a:gridCol w="425450"/>
              </a:tblGrid>
              <a:tr h="609600">
                <a:tc>
                  <a:txBody>
                    <a:bodyPr/>
                    <a:lstStyle/>
                    <a:p>
                      <a:pPr marL="127000">
                        <a:lnSpc>
                          <a:spcPts val="131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Table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2.1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Tennessee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Graduation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Rates vs Economically Disadvantaged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Six</a:t>
                      </a:r>
                      <a:r>
                        <a:rPr dirty="0" sz="1200" spc="10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Districts,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Listed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from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Low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high Economically</a:t>
                      </a:r>
                      <a:r>
                        <a:rPr dirty="0" sz="1200" spc="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Disadvantaged…………………………………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  <a:spcBef>
                          <a:spcPts val="113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50520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Table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4.1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Question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1: Coding –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Race……………………………………………………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72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</a:tr>
              <a:tr h="349885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Table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4.2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Question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2: Coding –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Household</a:t>
                      </a:r>
                      <a:r>
                        <a:rPr dirty="0" sz="12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Income……………………………………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72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</a:tr>
              <a:tr h="350520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Table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4.3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Question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3: Coding – Public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School Lunch</a:t>
                      </a:r>
                      <a:r>
                        <a:rPr dirty="0" sz="1200" spc="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Program………………………...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72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</a:tr>
              <a:tr h="350520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Table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4.4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Question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7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8: Coding –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Parental Education</a:t>
                      </a:r>
                      <a:r>
                        <a:rPr dirty="0" sz="1200" spc="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Level………………………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73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</a:tr>
              <a:tr h="350520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Table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4.5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Mean,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Median,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Mode for Likert-type</a:t>
                      </a:r>
                      <a:r>
                        <a:rPr dirty="0" sz="1200" spc="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questions………………………….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98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</a:tr>
              <a:tr h="350520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Table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4.6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Restating Likert-type</a:t>
                      </a:r>
                      <a:r>
                        <a:rPr dirty="0" sz="1200" spc="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Questions………………………………………………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101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</a:tr>
              <a:tr h="700405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Table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4.7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Chi-squared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Test Values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for Likert-type Questions based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dirty="0" sz="12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25%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Distribution…………………………………………………………………………………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6985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102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608330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Table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4.8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Chi-squared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Test Values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for Likert-type Questions based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dirty="0" sz="12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50%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27000">
                        <a:lnSpc>
                          <a:spcPts val="136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Distribution………………………………………………………………………………..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69850">
                        <a:lnSpc>
                          <a:spcPts val="136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103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5837301"/>
            <a:ext cx="5899785" cy="16122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When </a:t>
            </a:r>
            <a:r>
              <a:rPr dirty="0" sz="1200" spc="-5">
                <a:latin typeface="Times New Roman"/>
                <a:cs typeface="Times New Roman"/>
              </a:rPr>
              <a:t>responding </a:t>
            </a:r>
            <a:r>
              <a:rPr dirty="0" sz="1200">
                <a:latin typeface="Times New Roman"/>
                <a:cs typeface="Times New Roman"/>
              </a:rPr>
              <a:t>to the statement that dropping out of </a:t>
            </a:r>
            <a:r>
              <a:rPr dirty="0" sz="1200" spc="-5">
                <a:latin typeface="Times New Roman"/>
                <a:cs typeface="Times New Roman"/>
              </a:rPr>
              <a:t>school was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good </a:t>
            </a:r>
            <a:r>
              <a:rPr dirty="0" sz="1200">
                <a:latin typeface="Times New Roman"/>
                <a:cs typeface="Times New Roman"/>
              </a:rPr>
              <a:t>idea, 14 strongly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disagreed, </a:t>
            </a:r>
            <a:r>
              <a:rPr dirty="0" sz="1200">
                <a:latin typeface="Times New Roman"/>
                <a:cs typeface="Times New Roman"/>
              </a:rPr>
              <a:t>while </a:t>
            </a:r>
            <a:r>
              <a:rPr dirty="0" sz="1200" spc="5">
                <a:latin typeface="Times New Roman"/>
                <a:cs typeface="Times New Roman"/>
              </a:rPr>
              <a:t>only </a:t>
            </a:r>
            <a:r>
              <a:rPr dirty="0" sz="1200">
                <a:latin typeface="Times New Roman"/>
                <a:cs typeface="Times New Roman"/>
              </a:rPr>
              <a:t>3 either </a:t>
            </a:r>
            <a:r>
              <a:rPr dirty="0" sz="1200" spc="-5">
                <a:latin typeface="Times New Roman"/>
                <a:cs typeface="Times New Roman"/>
              </a:rPr>
              <a:t>agreed </a:t>
            </a:r>
            <a:r>
              <a:rPr dirty="0" sz="1200">
                <a:latin typeface="Times New Roman"/>
                <a:cs typeface="Times New Roman"/>
              </a:rPr>
              <a:t>or strongly agreed. Out of the 21 </a:t>
            </a:r>
            <a:r>
              <a:rPr dirty="0" sz="1200" spc="-5">
                <a:latin typeface="Times New Roman"/>
                <a:cs typeface="Times New Roman"/>
              </a:rPr>
              <a:t>students </a:t>
            </a:r>
            <a:r>
              <a:rPr dirty="0" sz="1200">
                <a:latin typeface="Times New Roman"/>
                <a:cs typeface="Times New Roman"/>
              </a:rPr>
              <a:t>involved </a:t>
            </a:r>
            <a:r>
              <a:rPr dirty="0" sz="1200" spc="-5">
                <a:latin typeface="Times New Roman"/>
                <a:cs typeface="Times New Roman"/>
              </a:rPr>
              <a:t>with 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survey, </a:t>
            </a:r>
            <a:r>
              <a:rPr dirty="0" sz="1200">
                <a:latin typeface="Times New Roman"/>
                <a:cs typeface="Times New Roman"/>
              </a:rPr>
              <a:t>3 did not respond. The </a:t>
            </a:r>
            <a:r>
              <a:rPr dirty="0" sz="1200" spc="-5">
                <a:latin typeface="Times New Roman"/>
                <a:cs typeface="Times New Roman"/>
              </a:rPr>
              <a:t>reason that </a:t>
            </a:r>
            <a:r>
              <a:rPr dirty="0" sz="1200">
                <a:latin typeface="Times New Roman"/>
                <a:cs typeface="Times New Roman"/>
              </a:rPr>
              <a:t>they chose not to </a:t>
            </a:r>
            <a:r>
              <a:rPr dirty="0" sz="1200" spc="-5">
                <a:latin typeface="Times New Roman"/>
                <a:cs typeface="Times New Roman"/>
              </a:rPr>
              <a:t>answer </a:t>
            </a:r>
            <a:r>
              <a:rPr dirty="0" sz="1200">
                <a:latin typeface="Times New Roman"/>
                <a:cs typeface="Times New Roman"/>
              </a:rPr>
              <a:t>this question </a:t>
            </a:r>
            <a:r>
              <a:rPr dirty="0" sz="1200" spc="-5">
                <a:latin typeface="Times New Roman"/>
                <a:cs typeface="Times New Roman"/>
              </a:rPr>
              <a:t>is unclear. 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disregarding the </a:t>
            </a:r>
            <a:r>
              <a:rPr dirty="0" sz="1200" spc="-5">
                <a:latin typeface="Times New Roman"/>
                <a:cs typeface="Times New Roman"/>
              </a:rPr>
              <a:t>non-responses, </a:t>
            </a:r>
            <a:r>
              <a:rPr dirty="0" sz="1200">
                <a:latin typeface="Times New Roman"/>
                <a:cs typeface="Times New Roman"/>
              </a:rPr>
              <a:t>83.3% who did </a:t>
            </a:r>
            <a:r>
              <a:rPr dirty="0" sz="1200" spc="-5">
                <a:latin typeface="Times New Roman"/>
                <a:cs typeface="Times New Roman"/>
              </a:rPr>
              <a:t>respond </a:t>
            </a:r>
            <a:r>
              <a:rPr dirty="0" sz="1200">
                <a:latin typeface="Times New Roman"/>
                <a:cs typeface="Times New Roman"/>
              </a:rPr>
              <a:t>did not think dropping out of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school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good </a:t>
            </a:r>
            <a:r>
              <a:rPr dirty="0" sz="1200">
                <a:latin typeface="Times New Roman"/>
                <a:cs typeface="Times New Roman"/>
              </a:rPr>
              <a:t>idea. </a:t>
            </a:r>
            <a:r>
              <a:rPr dirty="0" sz="1200" spc="-5">
                <a:latin typeface="Times New Roman"/>
                <a:cs typeface="Times New Roman"/>
              </a:rPr>
              <a:t>A high percentage seems logical </a:t>
            </a:r>
            <a:r>
              <a:rPr dirty="0" sz="1200">
                <a:latin typeface="Times New Roman"/>
                <a:cs typeface="Times New Roman"/>
              </a:rPr>
              <a:t>since this </a:t>
            </a:r>
            <a:r>
              <a:rPr dirty="0" sz="1200" spc="-5">
                <a:latin typeface="Times New Roman"/>
                <a:cs typeface="Times New Roman"/>
              </a:rPr>
              <a:t>population has returned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school.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152644" y="5254752"/>
            <a:ext cx="1641475" cy="0"/>
          </a:xfrm>
          <a:custGeom>
            <a:avLst/>
            <a:gdLst/>
            <a:ahLst/>
            <a:cxnLst/>
            <a:rect l="l" t="t" r="r" b="b"/>
            <a:pathLst>
              <a:path w="1641475" h="0">
                <a:moveTo>
                  <a:pt x="0" y="0"/>
                </a:moveTo>
                <a:lnTo>
                  <a:pt x="16413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625851" y="5254752"/>
            <a:ext cx="2021205" cy="0"/>
          </a:xfrm>
          <a:custGeom>
            <a:avLst/>
            <a:gdLst/>
            <a:ahLst/>
            <a:cxnLst/>
            <a:rect l="l" t="t" r="r" b="b"/>
            <a:pathLst>
              <a:path w="2021204" h="0">
                <a:moveTo>
                  <a:pt x="0" y="0"/>
                </a:moveTo>
                <a:lnTo>
                  <a:pt x="20208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741932" y="5254752"/>
            <a:ext cx="378460" cy="0"/>
          </a:xfrm>
          <a:custGeom>
            <a:avLst/>
            <a:gdLst/>
            <a:ahLst/>
            <a:cxnLst/>
            <a:rect l="l" t="t" r="r" b="b"/>
            <a:pathLst>
              <a:path w="378460" h="0">
                <a:moveTo>
                  <a:pt x="0" y="0"/>
                </a:moveTo>
                <a:lnTo>
                  <a:pt x="377951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625851" y="5138928"/>
            <a:ext cx="4168140" cy="0"/>
          </a:xfrm>
          <a:custGeom>
            <a:avLst/>
            <a:gdLst/>
            <a:ahLst/>
            <a:cxnLst/>
            <a:rect l="l" t="t" r="r" b="b"/>
            <a:pathLst>
              <a:path w="4168140" h="0">
                <a:moveTo>
                  <a:pt x="0" y="0"/>
                </a:moveTo>
                <a:lnTo>
                  <a:pt x="416814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741932" y="5138928"/>
            <a:ext cx="378460" cy="0"/>
          </a:xfrm>
          <a:custGeom>
            <a:avLst/>
            <a:gdLst/>
            <a:ahLst/>
            <a:cxnLst/>
            <a:rect l="l" t="t" r="r" b="b"/>
            <a:pathLst>
              <a:path w="378460" h="0">
                <a:moveTo>
                  <a:pt x="0" y="0"/>
                </a:moveTo>
                <a:lnTo>
                  <a:pt x="377951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625851" y="5023103"/>
            <a:ext cx="4168140" cy="0"/>
          </a:xfrm>
          <a:custGeom>
            <a:avLst/>
            <a:gdLst/>
            <a:ahLst/>
            <a:cxnLst/>
            <a:rect l="l" t="t" r="r" b="b"/>
            <a:pathLst>
              <a:path w="4168140" h="0">
                <a:moveTo>
                  <a:pt x="0" y="0"/>
                </a:moveTo>
                <a:lnTo>
                  <a:pt x="416814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741932" y="5023103"/>
            <a:ext cx="378460" cy="0"/>
          </a:xfrm>
          <a:custGeom>
            <a:avLst/>
            <a:gdLst/>
            <a:ahLst/>
            <a:cxnLst/>
            <a:rect l="l" t="t" r="r" b="b"/>
            <a:pathLst>
              <a:path w="378460" h="0">
                <a:moveTo>
                  <a:pt x="0" y="0"/>
                </a:moveTo>
                <a:lnTo>
                  <a:pt x="377951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625851" y="4907279"/>
            <a:ext cx="4168140" cy="0"/>
          </a:xfrm>
          <a:custGeom>
            <a:avLst/>
            <a:gdLst/>
            <a:ahLst/>
            <a:cxnLst/>
            <a:rect l="l" t="t" r="r" b="b"/>
            <a:pathLst>
              <a:path w="4168140" h="0">
                <a:moveTo>
                  <a:pt x="0" y="0"/>
                </a:moveTo>
                <a:lnTo>
                  <a:pt x="416814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741932" y="4907279"/>
            <a:ext cx="378460" cy="0"/>
          </a:xfrm>
          <a:custGeom>
            <a:avLst/>
            <a:gdLst/>
            <a:ahLst/>
            <a:cxnLst/>
            <a:rect l="l" t="t" r="r" b="b"/>
            <a:pathLst>
              <a:path w="378460" h="0">
                <a:moveTo>
                  <a:pt x="0" y="0"/>
                </a:moveTo>
                <a:lnTo>
                  <a:pt x="377951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625851" y="4791455"/>
            <a:ext cx="4168140" cy="0"/>
          </a:xfrm>
          <a:custGeom>
            <a:avLst/>
            <a:gdLst/>
            <a:ahLst/>
            <a:cxnLst/>
            <a:rect l="l" t="t" r="r" b="b"/>
            <a:pathLst>
              <a:path w="4168140" h="0">
                <a:moveTo>
                  <a:pt x="0" y="0"/>
                </a:moveTo>
                <a:lnTo>
                  <a:pt x="416814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741932" y="4791455"/>
            <a:ext cx="378460" cy="0"/>
          </a:xfrm>
          <a:custGeom>
            <a:avLst/>
            <a:gdLst/>
            <a:ahLst/>
            <a:cxnLst/>
            <a:rect l="l" t="t" r="r" b="b"/>
            <a:pathLst>
              <a:path w="378460" h="0">
                <a:moveTo>
                  <a:pt x="0" y="0"/>
                </a:moveTo>
                <a:lnTo>
                  <a:pt x="377951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625851" y="4675632"/>
            <a:ext cx="4168140" cy="0"/>
          </a:xfrm>
          <a:custGeom>
            <a:avLst/>
            <a:gdLst/>
            <a:ahLst/>
            <a:cxnLst/>
            <a:rect l="l" t="t" r="r" b="b"/>
            <a:pathLst>
              <a:path w="4168140" h="0">
                <a:moveTo>
                  <a:pt x="0" y="0"/>
                </a:moveTo>
                <a:lnTo>
                  <a:pt x="416814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741932" y="4675632"/>
            <a:ext cx="378460" cy="0"/>
          </a:xfrm>
          <a:custGeom>
            <a:avLst/>
            <a:gdLst/>
            <a:ahLst/>
            <a:cxnLst/>
            <a:rect l="l" t="t" r="r" b="b"/>
            <a:pathLst>
              <a:path w="378460" h="0">
                <a:moveTo>
                  <a:pt x="0" y="0"/>
                </a:moveTo>
                <a:lnTo>
                  <a:pt x="377951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625851" y="4559808"/>
            <a:ext cx="4168140" cy="0"/>
          </a:xfrm>
          <a:custGeom>
            <a:avLst/>
            <a:gdLst/>
            <a:ahLst/>
            <a:cxnLst/>
            <a:rect l="l" t="t" r="r" b="b"/>
            <a:pathLst>
              <a:path w="4168140" h="0">
                <a:moveTo>
                  <a:pt x="0" y="0"/>
                </a:moveTo>
                <a:lnTo>
                  <a:pt x="416814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741932" y="4559808"/>
            <a:ext cx="378460" cy="0"/>
          </a:xfrm>
          <a:custGeom>
            <a:avLst/>
            <a:gdLst/>
            <a:ahLst/>
            <a:cxnLst/>
            <a:rect l="l" t="t" r="r" b="b"/>
            <a:pathLst>
              <a:path w="378460" h="0">
                <a:moveTo>
                  <a:pt x="0" y="0"/>
                </a:moveTo>
                <a:lnTo>
                  <a:pt x="377951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625851" y="4442459"/>
            <a:ext cx="4168140" cy="0"/>
          </a:xfrm>
          <a:custGeom>
            <a:avLst/>
            <a:gdLst/>
            <a:ahLst/>
            <a:cxnLst/>
            <a:rect l="l" t="t" r="r" b="b"/>
            <a:pathLst>
              <a:path w="4168140" h="0">
                <a:moveTo>
                  <a:pt x="0" y="0"/>
                </a:moveTo>
                <a:lnTo>
                  <a:pt x="416814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741932" y="4442459"/>
            <a:ext cx="378460" cy="0"/>
          </a:xfrm>
          <a:custGeom>
            <a:avLst/>
            <a:gdLst/>
            <a:ahLst/>
            <a:cxnLst/>
            <a:rect l="l" t="t" r="r" b="b"/>
            <a:pathLst>
              <a:path w="378460" h="0">
                <a:moveTo>
                  <a:pt x="0" y="0"/>
                </a:moveTo>
                <a:lnTo>
                  <a:pt x="377951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625851" y="4326635"/>
            <a:ext cx="4168140" cy="0"/>
          </a:xfrm>
          <a:custGeom>
            <a:avLst/>
            <a:gdLst/>
            <a:ahLst/>
            <a:cxnLst/>
            <a:rect l="l" t="t" r="r" b="b"/>
            <a:pathLst>
              <a:path w="4168140" h="0">
                <a:moveTo>
                  <a:pt x="0" y="0"/>
                </a:moveTo>
                <a:lnTo>
                  <a:pt x="416814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741932" y="4326635"/>
            <a:ext cx="378460" cy="0"/>
          </a:xfrm>
          <a:custGeom>
            <a:avLst/>
            <a:gdLst/>
            <a:ahLst/>
            <a:cxnLst/>
            <a:rect l="l" t="t" r="r" b="b"/>
            <a:pathLst>
              <a:path w="378460" h="0">
                <a:moveTo>
                  <a:pt x="0" y="0"/>
                </a:moveTo>
                <a:lnTo>
                  <a:pt x="377951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2625851" y="4210811"/>
            <a:ext cx="4168140" cy="0"/>
          </a:xfrm>
          <a:custGeom>
            <a:avLst/>
            <a:gdLst/>
            <a:ahLst/>
            <a:cxnLst/>
            <a:rect l="l" t="t" r="r" b="b"/>
            <a:pathLst>
              <a:path w="4168140" h="0">
                <a:moveTo>
                  <a:pt x="0" y="0"/>
                </a:moveTo>
                <a:lnTo>
                  <a:pt x="416814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741932" y="4210811"/>
            <a:ext cx="378460" cy="0"/>
          </a:xfrm>
          <a:custGeom>
            <a:avLst/>
            <a:gdLst/>
            <a:ahLst/>
            <a:cxnLst/>
            <a:rect l="l" t="t" r="r" b="b"/>
            <a:pathLst>
              <a:path w="378460" h="0">
                <a:moveTo>
                  <a:pt x="0" y="0"/>
                </a:moveTo>
                <a:lnTo>
                  <a:pt x="377951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2625851" y="4094988"/>
            <a:ext cx="4168140" cy="0"/>
          </a:xfrm>
          <a:custGeom>
            <a:avLst/>
            <a:gdLst/>
            <a:ahLst/>
            <a:cxnLst/>
            <a:rect l="l" t="t" r="r" b="b"/>
            <a:pathLst>
              <a:path w="4168140" h="0">
                <a:moveTo>
                  <a:pt x="0" y="0"/>
                </a:moveTo>
                <a:lnTo>
                  <a:pt x="416814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741932" y="4094988"/>
            <a:ext cx="378460" cy="0"/>
          </a:xfrm>
          <a:custGeom>
            <a:avLst/>
            <a:gdLst/>
            <a:ahLst/>
            <a:cxnLst/>
            <a:rect l="l" t="t" r="r" b="b"/>
            <a:pathLst>
              <a:path w="378460" h="0">
                <a:moveTo>
                  <a:pt x="0" y="0"/>
                </a:moveTo>
                <a:lnTo>
                  <a:pt x="377951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2625851" y="3979164"/>
            <a:ext cx="4168140" cy="0"/>
          </a:xfrm>
          <a:custGeom>
            <a:avLst/>
            <a:gdLst/>
            <a:ahLst/>
            <a:cxnLst/>
            <a:rect l="l" t="t" r="r" b="b"/>
            <a:pathLst>
              <a:path w="4168140" h="0">
                <a:moveTo>
                  <a:pt x="0" y="0"/>
                </a:moveTo>
                <a:lnTo>
                  <a:pt x="416814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741932" y="3979164"/>
            <a:ext cx="378460" cy="0"/>
          </a:xfrm>
          <a:custGeom>
            <a:avLst/>
            <a:gdLst/>
            <a:ahLst/>
            <a:cxnLst/>
            <a:rect l="l" t="t" r="r" b="b"/>
            <a:pathLst>
              <a:path w="378460" h="0">
                <a:moveTo>
                  <a:pt x="0" y="0"/>
                </a:moveTo>
                <a:lnTo>
                  <a:pt x="377951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625851" y="3863340"/>
            <a:ext cx="4168140" cy="0"/>
          </a:xfrm>
          <a:custGeom>
            <a:avLst/>
            <a:gdLst/>
            <a:ahLst/>
            <a:cxnLst/>
            <a:rect l="l" t="t" r="r" b="b"/>
            <a:pathLst>
              <a:path w="4168140" h="0">
                <a:moveTo>
                  <a:pt x="0" y="0"/>
                </a:moveTo>
                <a:lnTo>
                  <a:pt x="416814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741932" y="3863340"/>
            <a:ext cx="378460" cy="0"/>
          </a:xfrm>
          <a:custGeom>
            <a:avLst/>
            <a:gdLst/>
            <a:ahLst/>
            <a:cxnLst/>
            <a:rect l="l" t="t" r="r" b="b"/>
            <a:pathLst>
              <a:path w="378460" h="0">
                <a:moveTo>
                  <a:pt x="0" y="0"/>
                </a:moveTo>
                <a:lnTo>
                  <a:pt x="377951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741932" y="3747515"/>
            <a:ext cx="5052060" cy="0"/>
          </a:xfrm>
          <a:custGeom>
            <a:avLst/>
            <a:gdLst/>
            <a:ahLst/>
            <a:cxnLst/>
            <a:rect l="l" t="t" r="r" b="b"/>
            <a:pathLst>
              <a:path w="5052059" h="0">
                <a:moveTo>
                  <a:pt x="0" y="0"/>
                </a:moveTo>
                <a:lnTo>
                  <a:pt x="50520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741932" y="3631691"/>
            <a:ext cx="5052060" cy="0"/>
          </a:xfrm>
          <a:custGeom>
            <a:avLst/>
            <a:gdLst/>
            <a:ahLst/>
            <a:cxnLst/>
            <a:rect l="l" t="t" r="r" b="b"/>
            <a:pathLst>
              <a:path w="5052059" h="0">
                <a:moveTo>
                  <a:pt x="0" y="0"/>
                </a:moveTo>
                <a:lnTo>
                  <a:pt x="50520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741932" y="3514344"/>
            <a:ext cx="5052060" cy="0"/>
          </a:xfrm>
          <a:custGeom>
            <a:avLst/>
            <a:gdLst/>
            <a:ahLst/>
            <a:cxnLst/>
            <a:rect l="l" t="t" r="r" b="b"/>
            <a:pathLst>
              <a:path w="5052059" h="0">
                <a:moveTo>
                  <a:pt x="0" y="0"/>
                </a:moveTo>
                <a:lnTo>
                  <a:pt x="50520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741932" y="3398520"/>
            <a:ext cx="5052060" cy="0"/>
          </a:xfrm>
          <a:custGeom>
            <a:avLst/>
            <a:gdLst/>
            <a:ahLst/>
            <a:cxnLst/>
            <a:rect l="l" t="t" r="r" b="b"/>
            <a:pathLst>
              <a:path w="5052059" h="0">
                <a:moveTo>
                  <a:pt x="0" y="0"/>
                </a:moveTo>
                <a:lnTo>
                  <a:pt x="50520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741932" y="3282696"/>
            <a:ext cx="5052060" cy="0"/>
          </a:xfrm>
          <a:custGeom>
            <a:avLst/>
            <a:gdLst/>
            <a:ahLst/>
            <a:cxnLst/>
            <a:rect l="l" t="t" r="r" b="b"/>
            <a:pathLst>
              <a:path w="5052059" h="0">
                <a:moveTo>
                  <a:pt x="0" y="0"/>
                </a:moveTo>
                <a:lnTo>
                  <a:pt x="50520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741932" y="3166872"/>
            <a:ext cx="5052060" cy="0"/>
          </a:xfrm>
          <a:custGeom>
            <a:avLst/>
            <a:gdLst/>
            <a:ahLst/>
            <a:cxnLst/>
            <a:rect l="l" t="t" r="r" b="b"/>
            <a:pathLst>
              <a:path w="5052059" h="0">
                <a:moveTo>
                  <a:pt x="0" y="0"/>
                </a:moveTo>
                <a:lnTo>
                  <a:pt x="50520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741932" y="3051048"/>
            <a:ext cx="5052060" cy="0"/>
          </a:xfrm>
          <a:custGeom>
            <a:avLst/>
            <a:gdLst/>
            <a:ahLst/>
            <a:cxnLst/>
            <a:rect l="l" t="t" r="r" b="b"/>
            <a:pathLst>
              <a:path w="5052059" h="0">
                <a:moveTo>
                  <a:pt x="0" y="0"/>
                </a:moveTo>
                <a:lnTo>
                  <a:pt x="50520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741932" y="2935223"/>
            <a:ext cx="5052060" cy="0"/>
          </a:xfrm>
          <a:custGeom>
            <a:avLst/>
            <a:gdLst/>
            <a:ahLst/>
            <a:cxnLst/>
            <a:rect l="l" t="t" r="r" b="b"/>
            <a:pathLst>
              <a:path w="5052059" h="0">
                <a:moveTo>
                  <a:pt x="0" y="0"/>
                </a:moveTo>
                <a:lnTo>
                  <a:pt x="50520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2119883" y="3747515"/>
            <a:ext cx="506095" cy="1624965"/>
          </a:xfrm>
          <a:custGeom>
            <a:avLst/>
            <a:gdLst/>
            <a:ahLst/>
            <a:cxnLst/>
            <a:rect l="l" t="t" r="r" b="b"/>
            <a:pathLst>
              <a:path w="506094" h="1624964">
                <a:moveTo>
                  <a:pt x="505968" y="0"/>
                </a:moveTo>
                <a:lnTo>
                  <a:pt x="0" y="0"/>
                </a:lnTo>
                <a:lnTo>
                  <a:pt x="0" y="1624584"/>
                </a:lnTo>
                <a:lnTo>
                  <a:pt x="505968" y="1624584"/>
                </a:lnTo>
                <a:lnTo>
                  <a:pt x="505968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3383279" y="5254752"/>
            <a:ext cx="506095" cy="117475"/>
          </a:xfrm>
          <a:custGeom>
            <a:avLst/>
            <a:gdLst/>
            <a:ahLst/>
            <a:cxnLst/>
            <a:rect l="l" t="t" r="r" b="b"/>
            <a:pathLst>
              <a:path w="506095" h="117475">
                <a:moveTo>
                  <a:pt x="505968" y="0"/>
                </a:moveTo>
                <a:lnTo>
                  <a:pt x="0" y="0"/>
                </a:lnTo>
                <a:lnTo>
                  <a:pt x="0" y="117348"/>
                </a:lnTo>
                <a:lnTo>
                  <a:pt x="505968" y="117348"/>
                </a:lnTo>
                <a:lnTo>
                  <a:pt x="505968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4646676" y="5138928"/>
            <a:ext cx="506095" cy="233679"/>
          </a:xfrm>
          <a:custGeom>
            <a:avLst/>
            <a:gdLst/>
            <a:ahLst/>
            <a:cxnLst/>
            <a:rect l="l" t="t" r="r" b="b"/>
            <a:pathLst>
              <a:path w="506095" h="233679">
                <a:moveTo>
                  <a:pt x="505968" y="0"/>
                </a:moveTo>
                <a:lnTo>
                  <a:pt x="0" y="0"/>
                </a:lnTo>
                <a:lnTo>
                  <a:pt x="0" y="233172"/>
                </a:lnTo>
                <a:lnTo>
                  <a:pt x="505968" y="233172"/>
                </a:lnTo>
                <a:lnTo>
                  <a:pt x="505968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5910071" y="5254752"/>
            <a:ext cx="506095" cy="117475"/>
          </a:xfrm>
          <a:custGeom>
            <a:avLst/>
            <a:gdLst/>
            <a:ahLst/>
            <a:cxnLst/>
            <a:rect l="l" t="t" r="r" b="b"/>
            <a:pathLst>
              <a:path w="506095" h="117475">
                <a:moveTo>
                  <a:pt x="505967" y="0"/>
                </a:moveTo>
                <a:lnTo>
                  <a:pt x="0" y="0"/>
                </a:lnTo>
                <a:lnTo>
                  <a:pt x="0" y="117348"/>
                </a:lnTo>
                <a:lnTo>
                  <a:pt x="505967" y="117348"/>
                </a:lnTo>
                <a:lnTo>
                  <a:pt x="505967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741932" y="2935223"/>
            <a:ext cx="0" cy="2437130"/>
          </a:xfrm>
          <a:custGeom>
            <a:avLst/>
            <a:gdLst/>
            <a:ahLst/>
            <a:cxnLst/>
            <a:rect l="l" t="t" r="r" b="b"/>
            <a:pathLst>
              <a:path w="0" h="2437129">
                <a:moveTo>
                  <a:pt x="0" y="2436876"/>
                </a:moveTo>
                <a:lnTo>
                  <a:pt x="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700783" y="537210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700783" y="525475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700783" y="5138928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700783" y="502310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700783" y="4907279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700783" y="4791455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700783" y="467563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700783" y="4559808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1700783" y="4442459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700783" y="4326635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700783" y="4210811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700783" y="4094988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700783" y="397916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700783" y="386334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700783" y="3747515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1700783" y="3631691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1700783" y="351434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1700783" y="339852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1700783" y="3282696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1700783" y="316687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1700783" y="3051048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1700783" y="293522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1741932" y="5372100"/>
            <a:ext cx="5052060" cy="0"/>
          </a:xfrm>
          <a:custGeom>
            <a:avLst/>
            <a:gdLst/>
            <a:ahLst/>
            <a:cxnLst/>
            <a:rect l="l" t="t" r="r" b="b"/>
            <a:pathLst>
              <a:path w="5052059" h="0">
                <a:moveTo>
                  <a:pt x="0" y="0"/>
                </a:moveTo>
                <a:lnTo>
                  <a:pt x="50520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1741932" y="5372100"/>
            <a:ext cx="0" cy="40005"/>
          </a:xfrm>
          <a:custGeom>
            <a:avLst/>
            <a:gdLst/>
            <a:ahLst/>
            <a:cxnLst/>
            <a:rect l="l" t="t" r="r" b="b"/>
            <a:pathLst>
              <a:path w="0"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3005327" y="5372100"/>
            <a:ext cx="0" cy="40005"/>
          </a:xfrm>
          <a:custGeom>
            <a:avLst/>
            <a:gdLst/>
            <a:ahLst/>
            <a:cxnLst/>
            <a:rect l="l" t="t" r="r" b="b"/>
            <a:pathLst>
              <a:path w="0"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4268723" y="5372100"/>
            <a:ext cx="0" cy="40005"/>
          </a:xfrm>
          <a:custGeom>
            <a:avLst/>
            <a:gdLst/>
            <a:ahLst/>
            <a:cxnLst/>
            <a:rect l="l" t="t" r="r" b="b"/>
            <a:pathLst>
              <a:path w="0"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5530596" y="5372100"/>
            <a:ext cx="0" cy="40005"/>
          </a:xfrm>
          <a:custGeom>
            <a:avLst/>
            <a:gdLst/>
            <a:ahLst/>
            <a:cxnLst/>
            <a:rect l="l" t="t" r="r" b="b"/>
            <a:pathLst>
              <a:path w="0"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6793992" y="5372100"/>
            <a:ext cx="0" cy="40005"/>
          </a:xfrm>
          <a:custGeom>
            <a:avLst/>
            <a:gdLst/>
            <a:ahLst/>
            <a:cxnLst/>
            <a:rect l="l" t="t" r="r" b="b"/>
            <a:pathLst>
              <a:path w="0"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 txBox="1"/>
          <p:nvPr/>
        </p:nvSpPr>
        <p:spPr>
          <a:xfrm>
            <a:off x="902004" y="429259"/>
            <a:ext cx="5970270" cy="50171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045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96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125095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than </a:t>
            </a:r>
            <a:r>
              <a:rPr dirty="0" sz="1200" spc="-5">
                <a:latin typeface="Times New Roman"/>
                <a:cs typeface="Times New Roman"/>
              </a:rPr>
              <a:t>attending </a:t>
            </a:r>
            <a:r>
              <a:rPr dirty="0" sz="1200">
                <a:latin typeface="Times New Roman"/>
                <a:cs typeface="Times New Roman"/>
              </a:rPr>
              <a:t>school. With </a:t>
            </a:r>
            <a:r>
              <a:rPr dirty="0" sz="1200" spc="-5">
                <a:latin typeface="Times New Roman"/>
                <a:cs typeface="Times New Roman"/>
              </a:rPr>
              <a:t>almost </a:t>
            </a:r>
            <a:r>
              <a:rPr dirty="0" sz="1200">
                <a:latin typeface="Times New Roman"/>
                <a:cs typeface="Times New Roman"/>
              </a:rPr>
              <a:t>all of </a:t>
            </a:r>
            <a:r>
              <a:rPr dirty="0" sz="1200" spc="-5">
                <a:latin typeface="Times New Roman"/>
                <a:cs typeface="Times New Roman"/>
              </a:rPr>
              <a:t>these </a:t>
            </a:r>
            <a:r>
              <a:rPr dirty="0" sz="1200">
                <a:latin typeface="Times New Roman"/>
                <a:cs typeface="Times New Roman"/>
              </a:rPr>
              <a:t>students </a:t>
            </a:r>
            <a:r>
              <a:rPr dirty="0" sz="1200" spc="-5">
                <a:latin typeface="Times New Roman"/>
                <a:cs typeface="Times New Roman"/>
              </a:rPr>
              <a:t>indicating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want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attend  college </a:t>
            </a:r>
            <a:r>
              <a:rPr dirty="0" sz="1200">
                <a:latin typeface="Times New Roman"/>
                <a:cs typeface="Times New Roman"/>
              </a:rPr>
              <a:t>(90% </a:t>
            </a:r>
            <a:r>
              <a:rPr dirty="0" sz="1200" spc="-5">
                <a:latin typeface="Times New Roman"/>
                <a:cs typeface="Times New Roman"/>
              </a:rPr>
              <a:t>from Figure </a:t>
            </a:r>
            <a:r>
              <a:rPr dirty="0" sz="1200">
                <a:latin typeface="Times New Roman"/>
                <a:cs typeface="Times New Roman"/>
              </a:rPr>
              <a:t>4.9), it </a:t>
            </a:r>
            <a:r>
              <a:rPr dirty="0" sz="1200" spc="-5">
                <a:latin typeface="Times New Roman"/>
                <a:cs typeface="Times New Roman"/>
              </a:rPr>
              <a:t>makes sense </a:t>
            </a:r>
            <a:r>
              <a:rPr dirty="0" sz="1200">
                <a:latin typeface="Times New Roman"/>
                <a:cs typeface="Times New Roman"/>
              </a:rPr>
              <a:t>that they would see </a:t>
            </a:r>
            <a:r>
              <a:rPr dirty="0" sz="1200" spc="-5">
                <a:latin typeface="Times New Roman"/>
                <a:cs typeface="Times New Roman"/>
              </a:rPr>
              <a:t>going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school as an  important step </a:t>
            </a:r>
            <a:r>
              <a:rPr dirty="0" sz="1200">
                <a:latin typeface="Times New Roman"/>
                <a:cs typeface="Times New Roman"/>
              </a:rPr>
              <a:t>in their </a:t>
            </a:r>
            <a:r>
              <a:rPr dirty="0" sz="1200" spc="-5">
                <a:latin typeface="Times New Roman"/>
                <a:cs typeface="Times New Roman"/>
              </a:rPr>
              <a:t>future. </a:t>
            </a:r>
            <a:r>
              <a:rPr dirty="0" sz="1200" spc="-10">
                <a:latin typeface="Times New Roman"/>
                <a:cs typeface="Times New Roman"/>
              </a:rPr>
              <a:t>If </a:t>
            </a:r>
            <a:r>
              <a:rPr dirty="0" sz="1200">
                <a:latin typeface="Times New Roman"/>
                <a:cs typeface="Times New Roman"/>
              </a:rPr>
              <a:t>the population </a:t>
            </a:r>
            <a:r>
              <a:rPr dirty="0" sz="1200" spc="-5">
                <a:latin typeface="Times New Roman"/>
                <a:cs typeface="Times New Roman"/>
              </a:rPr>
              <a:t>changed </a:t>
            </a:r>
            <a:r>
              <a:rPr dirty="0" sz="1200">
                <a:latin typeface="Times New Roman"/>
                <a:cs typeface="Times New Roman"/>
              </a:rPr>
              <a:t>to dropouts </a:t>
            </a:r>
            <a:r>
              <a:rPr dirty="0" sz="1200" spc="-5">
                <a:latin typeface="Times New Roman"/>
                <a:cs typeface="Times New Roman"/>
              </a:rPr>
              <a:t>that </a:t>
            </a:r>
            <a:r>
              <a:rPr dirty="0" sz="1200">
                <a:latin typeface="Times New Roman"/>
                <a:cs typeface="Times New Roman"/>
              </a:rPr>
              <a:t>did not </a:t>
            </a:r>
            <a:r>
              <a:rPr dirty="0" sz="1200" spc="-5">
                <a:latin typeface="Times New Roman"/>
                <a:cs typeface="Times New Roman"/>
              </a:rPr>
              <a:t>return </a:t>
            </a:r>
            <a:r>
              <a:rPr dirty="0" sz="1200">
                <a:latin typeface="Times New Roman"/>
                <a:cs typeface="Times New Roman"/>
              </a:rPr>
              <a:t>to a </a:t>
            </a:r>
            <a:r>
              <a:rPr dirty="0" sz="1200" spc="-5">
                <a:latin typeface="Times New Roman"/>
                <a:cs typeface="Times New Roman"/>
              </a:rPr>
              <a:t>high  school environment, </a:t>
            </a:r>
            <a:r>
              <a:rPr dirty="0" sz="1200">
                <a:latin typeface="Times New Roman"/>
                <a:cs typeface="Times New Roman"/>
              </a:rPr>
              <a:t>then this </a:t>
            </a:r>
            <a:r>
              <a:rPr dirty="0" sz="1200" spc="-5">
                <a:latin typeface="Times New Roman"/>
                <a:cs typeface="Times New Roman"/>
              </a:rPr>
              <a:t>question could have had </a:t>
            </a:r>
            <a:r>
              <a:rPr dirty="0" sz="1200">
                <a:latin typeface="Times New Roman"/>
                <a:cs typeface="Times New Roman"/>
              </a:rPr>
              <a:t>very different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results.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4.30. Dropping out of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was a </a:t>
            </a:r>
            <a:r>
              <a:rPr dirty="0" sz="1200" spc="-5">
                <a:latin typeface="Times New Roman"/>
                <a:cs typeface="Times New Roman"/>
              </a:rPr>
              <a:t>good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idea.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50">
              <a:latin typeface="Times New Roman"/>
              <a:cs typeface="Times New Roman"/>
            </a:endParaRPr>
          </a:p>
          <a:p>
            <a:pPr algn="ctr" marR="4648200">
              <a:lnSpc>
                <a:spcPts val="1055"/>
              </a:lnSpc>
              <a:spcBef>
                <a:spcPts val="5"/>
              </a:spcBef>
            </a:pPr>
            <a:r>
              <a:rPr dirty="0" sz="1000" spc="-60">
                <a:latin typeface="Arial"/>
                <a:cs typeface="Arial"/>
              </a:rPr>
              <a:t>21</a:t>
            </a:r>
            <a:endParaRPr sz="1000">
              <a:latin typeface="Arial"/>
              <a:cs typeface="Arial"/>
            </a:endParaRPr>
          </a:p>
          <a:p>
            <a:pPr algn="ctr" marR="4648200">
              <a:lnSpc>
                <a:spcPts val="915"/>
              </a:lnSpc>
            </a:pPr>
            <a:r>
              <a:rPr dirty="0" sz="1000" spc="-60">
                <a:latin typeface="Arial"/>
                <a:cs typeface="Arial"/>
              </a:rPr>
              <a:t>20</a:t>
            </a:r>
            <a:endParaRPr sz="1000">
              <a:latin typeface="Arial"/>
              <a:cs typeface="Arial"/>
            </a:endParaRPr>
          </a:p>
          <a:p>
            <a:pPr algn="ctr" marR="4648200">
              <a:lnSpc>
                <a:spcPts val="915"/>
              </a:lnSpc>
            </a:pPr>
            <a:r>
              <a:rPr dirty="0" sz="1000" spc="-60">
                <a:latin typeface="Arial"/>
                <a:cs typeface="Arial"/>
              </a:rPr>
              <a:t>19</a:t>
            </a:r>
            <a:endParaRPr sz="1000">
              <a:latin typeface="Arial"/>
              <a:cs typeface="Arial"/>
            </a:endParaRPr>
          </a:p>
          <a:p>
            <a:pPr algn="ctr" marR="4648200">
              <a:lnSpc>
                <a:spcPts val="915"/>
              </a:lnSpc>
            </a:pPr>
            <a:r>
              <a:rPr dirty="0" sz="1000" spc="-60">
                <a:latin typeface="Arial"/>
                <a:cs typeface="Arial"/>
              </a:rPr>
              <a:t>18</a:t>
            </a:r>
            <a:endParaRPr sz="1000">
              <a:latin typeface="Arial"/>
              <a:cs typeface="Arial"/>
            </a:endParaRPr>
          </a:p>
          <a:p>
            <a:pPr algn="ctr" marR="4648200">
              <a:lnSpc>
                <a:spcPts val="915"/>
              </a:lnSpc>
            </a:pPr>
            <a:r>
              <a:rPr dirty="0" sz="1000" spc="-60">
                <a:latin typeface="Arial"/>
                <a:cs typeface="Arial"/>
              </a:rPr>
              <a:t>17</a:t>
            </a:r>
            <a:endParaRPr sz="1000">
              <a:latin typeface="Arial"/>
              <a:cs typeface="Arial"/>
            </a:endParaRPr>
          </a:p>
          <a:p>
            <a:pPr algn="ctr" marR="4648200">
              <a:lnSpc>
                <a:spcPts val="915"/>
              </a:lnSpc>
            </a:pPr>
            <a:r>
              <a:rPr dirty="0" sz="1000" spc="-60">
                <a:latin typeface="Arial"/>
                <a:cs typeface="Arial"/>
              </a:rPr>
              <a:t>16</a:t>
            </a:r>
            <a:endParaRPr sz="1000">
              <a:latin typeface="Arial"/>
              <a:cs typeface="Arial"/>
            </a:endParaRPr>
          </a:p>
          <a:p>
            <a:pPr algn="ctr" marR="4648200">
              <a:lnSpc>
                <a:spcPts val="915"/>
              </a:lnSpc>
            </a:pPr>
            <a:r>
              <a:rPr dirty="0" sz="1000" spc="-60">
                <a:latin typeface="Arial"/>
                <a:cs typeface="Arial"/>
              </a:rPr>
              <a:t>15</a:t>
            </a:r>
            <a:endParaRPr sz="1000">
              <a:latin typeface="Arial"/>
              <a:cs typeface="Arial"/>
            </a:endParaRPr>
          </a:p>
          <a:p>
            <a:pPr algn="ctr" marR="4648200">
              <a:lnSpc>
                <a:spcPts val="915"/>
              </a:lnSpc>
            </a:pPr>
            <a:r>
              <a:rPr dirty="0" sz="1000" spc="-60">
                <a:latin typeface="Arial"/>
                <a:cs typeface="Arial"/>
              </a:rPr>
              <a:t>14</a:t>
            </a:r>
            <a:endParaRPr sz="1000">
              <a:latin typeface="Arial"/>
              <a:cs typeface="Arial"/>
            </a:endParaRPr>
          </a:p>
          <a:p>
            <a:pPr algn="ctr" marR="4648200">
              <a:lnSpc>
                <a:spcPts val="915"/>
              </a:lnSpc>
            </a:pPr>
            <a:r>
              <a:rPr dirty="0" sz="1000" spc="-60">
                <a:latin typeface="Arial"/>
                <a:cs typeface="Arial"/>
              </a:rPr>
              <a:t>13</a:t>
            </a:r>
            <a:endParaRPr sz="1000">
              <a:latin typeface="Arial"/>
              <a:cs typeface="Arial"/>
            </a:endParaRPr>
          </a:p>
          <a:p>
            <a:pPr algn="ctr" marR="4648200">
              <a:lnSpc>
                <a:spcPts val="915"/>
              </a:lnSpc>
            </a:pPr>
            <a:r>
              <a:rPr dirty="0" sz="1000" spc="-60">
                <a:latin typeface="Arial"/>
                <a:cs typeface="Arial"/>
              </a:rPr>
              <a:t>12</a:t>
            </a:r>
            <a:endParaRPr sz="1000">
              <a:latin typeface="Arial"/>
              <a:cs typeface="Arial"/>
            </a:endParaRPr>
          </a:p>
          <a:p>
            <a:pPr algn="ctr" marR="4648200">
              <a:lnSpc>
                <a:spcPts val="915"/>
              </a:lnSpc>
            </a:pPr>
            <a:r>
              <a:rPr dirty="0" sz="1000" spc="-60">
                <a:latin typeface="Arial"/>
                <a:cs typeface="Arial"/>
              </a:rPr>
              <a:t>11</a:t>
            </a:r>
            <a:endParaRPr sz="1000">
              <a:latin typeface="Arial"/>
              <a:cs typeface="Arial"/>
            </a:endParaRPr>
          </a:p>
          <a:p>
            <a:pPr algn="ctr" marR="4648200">
              <a:lnSpc>
                <a:spcPts val="915"/>
              </a:lnSpc>
            </a:pPr>
            <a:r>
              <a:rPr dirty="0" sz="1000" spc="-60">
                <a:latin typeface="Arial"/>
                <a:cs typeface="Arial"/>
              </a:rPr>
              <a:t>10</a:t>
            </a:r>
            <a:endParaRPr sz="1000">
              <a:latin typeface="Arial"/>
              <a:cs typeface="Arial"/>
            </a:endParaRPr>
          </a:p>
          <a:p>
            <a:pPr algn="ctr" marR="4582795">
              <a:lnSpc>
                <a:spcPts val="915"/>
              </a:lnSpc>
            </a:pPr>
            <a:r>
              <a:rPr dirty="0" sz="1000" spc="-55">
                <a:latin typeface="Arial"/>
                <a:cs typeface="Arial"/>
              </a:rPr>
              <a:t>9</a:t>
            </a:r>
            <a:endParaRPr sz="1000">
              <a:latin typeface="Arial"/>
              <a:cs typeface="Arial"/>
            </a:endParaRPr>
          </a:p>
          <a:p>
            <a:pPr algn="ctr" marR="4582795">
              <a:lnSpc>
                <a:spcPts val="915"/>
              </a:lnSpc>
            </a:pPr>
            <a:r>
              <a:rPr dirty="0" sz="1000" spc="-55"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  <a:p>
            <a:pPr algn="ctr" marR="4582795">
              <a:lnSpc>
                <a:spcPts val="915"/>
              </a:lnSpc>
            </a:pPr>
            <a:r>
              <a:rPr dirty="0" sz="1000" spc="-55"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  <a:p>
            <a:pPr algn="ctr" marR="4582795">
              <a:lnSpc>
                <a:spcPts val="915"/>
              </a:lnSpc>
            </a:pPr>
            <a:r>
              <a:rPr dirty="0" sz="1000" spc="-55"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  <a:p>
            <a:pPr algn="ctr" marR="4582795">
              <a:lnSpc>
                <a:spcPts val="915"/>
              </a:lnSpc>
            </a:pPr>
            <a:r>
              <a:rPr dirty="0" sz="1000" spc="-55"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  <a:p>
            <a:pPr algn="ctr" marR="4582795">
              <a:lnSpc>
                <a:spcPts val="915"/>
              </a:lnSpc>
            </a:pPr>
            <a:r>
              <a:rPr dirty="0" sz="1000" spc="-55"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  <a:p>
            <a:pPr algn="ctr" marR="4582795">
              <a:lnSpc>
                <a:spcPts val="915"/>
              </a:lnSpc>
            </a:pPr>
            <a:r>
              <a:rPr dirty="0" sz="1000" spc="-55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  <a:p>
            <a:pPr algn="ctr" marR="4582795">
              <a:lnSpc>
                <a:spcPts val="915"/>
              </a:lnSpc>
            </a:pPr>
            <a:r>
              <a:rPr dirty="0" sz="1000" spc="-55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  <a:p>
            <a:pPr algn="ctr" marR="4582795">
              <a:lnSpc>
                <a:spcPts val="915"/>
              </a:lnSpc>
            </a:pPr>
            <a:r>
              <a:rPr dirty="0" sz="1000" spc="-55"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  <a:p>
            <a:pPr algn="ctr" marR="4582795">
              <a:lnSpc>
                <a:spcPts val="1055"/>
              </a:lnSpc>
            </a:pPr>
            <a:r>
              <a:rPr dirty="0" sz="1000" spc="-55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1922398" y="5434076"/>
            <a:ext cx="91376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45">
                <a:latin typeface="Arial"/>
                <a:cs typeface="Arial"/>
              </a:rPr>
              <a:t>Strongly</a:t>
            </a:r>
            <a:r>
              <a:rPr dirty="0" sz="1000" spc="-95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Disagree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3122929" y="5434076"/>
            <a:ext cx="1039494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55">
                <a:latin typeface="Arial"/>
                <a:cs typeface="Arial"/>
              </a:rPr>
              <a:t>Somewhat</a:t>
            </a:r>
            <a:r>
              <a:rPr dirty="0" sz="1000" spc="-80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Disagree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4458589" y="5434076"/>
            <a:ext cx="89471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55">
                <a:latin typeface="Arial"/>
                <a:cs typeface="Arial"/>
              </a:rPr>
              <a:t>Somewhat</a:t>
            </a:r>
            <a:r>
              <a:rPr dirty="0" sz="1000" spc="-9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5785103" y="5434076"/>
            <a:ext cx="77025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45">
                <a:latin typeface="Arial"/>
                <a:cs typeface="Arial"/>
              </a:rPr>
              <a:t>Strongly</a:t>
            </a:r>
            <a:r>
              <a:rPr dirty="0" sz="1000" spc="-9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1314957" y="3096602"/>
            <a:ext cx="152400" cy="211899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z="1000" spc="-55" b="1">
                <a:latin typeface="Trebuchet MS"/>
                <a:cs typeface="Trebuchet MS"/>
              </a:rPr>
              <a:t>Number </a:t>
            </a:r>
            <a:r>
              <a:rPr dirty="0" sz="1000" spc="-45" b="1">
                <a:latin typeface="Trebuchet MS"/>
                <a:cs typeface="Trebuchet MS"/>
              </a:rPr>
              <a:t>of </a:t>
            </a:r>
            <a:r>
              <a:rPr dirty="0" sz="1000" spc="-60" b="1">
                <a:latin typeface="Trebuchet MS"/>
                <a:cs typeface="Trebuchet MS"/>
              </a:rPr>
              <a:t>Participants Selcting</a:t>
            </a:r>
            <a:r>
              <a:rPr dirty="0" sz="1000" spc="-135" b="1">
                <a:latin typeface="Trebuchet MS"/>
                <a:cs typeface="Trebuchet MS"/>
              </a:rPr>
              <a:t> </a:t>
            </a:r>
            <a:r>
              <a:rPr dirty="0" sz="1000" spc="-55" b="1">
                <a:latin typeface="Trebuchet MS"/>
                <a:cs typeface="Trebuchet MS"/>
              </a:rPr>
              <a:t>Answer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77" name="object 77"/>
          <p:cNvSpPr/>
          <p:nvPr/>
        </p:nvSpPr>
        <p:spPr>
          <a:xfrm>
            <a:off x="1143000" y="2793492"/>
            <a:ext cx="5791200" cy="2895600"/>
          </a:xfrm>
          <a:custGeom>
            <a:avLst/>
            <a:gdLst/>
            <a:ahLst/>
            <a:cxnLst/>
            <a:rect l="l" t="t" r="r" b="b"/>
            <a:pathLst>
              <a:path w="5791200" h="2895600">
                <a:moveTo>
                  <a:pt x="0" y="2895599"/>
                </a:moveTo>
                <a:lnTo>
                  <a:pt x="5791200" y="2895599"/>
                </a:lnTo>
                <a:lnTo>
                  <a:pt x="5791200" y="0"/>
                </a:lnTo>
                <a:lnTo>
                  <a:pt x="0" y="0"/>
                </a:lnTo>
                <a:lnTo>
                  <a:pt x="0" y="2895599"/>
                </a:lnTo>
                <a:close/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9677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97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500">
              <a:latin typeface="Times New Roman"/>
              <a:cs typeface="Times New Roman"/>
            </a:endParaRPr>
          </a:p>
          <a:p>
            <a:pPr marL="12700" marR="245110">
              <a:lnSpc>
                <a:spcPts val="138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4.31. </a:t>
            </a:r>
            <a:r>
              <a:rPr dirty="0" sz="1200" spc="-5">
                <a:latin typeface="Times New Roman"/>
                <a:cs typeface="Times New Roman"/>
              </a:rPr>
              <a:t>Participant Responses </a:t>
            </a:r>
            <a:r>
              <a:rPr dirty="0" sz="1200">
                <a:latin typeface="Times New Roman"/>
                <a:cs typeface="Times New Roman"/>
              </a:rPr>
              <a:t>to “I </a:t>
            </a:r>
            <a:r>
              <a:rPr dirty="0" sz="1200" spc="-5">
                <a:latin typeface="Times New Roman"/>
                <a:cs typeface="Times New Roman"/>
              </a:rPr>
              <a:t>would </a:t>
            </a:r>
            <a:r>
              <a:rPr dirty="0" sz="1200">
                <a:latin typeface="Times New Roman"/>
                <a:cs typeface="Times New Roman"/>
              </a:rPr>
              <a:t>advise </a:t>
            </a:r>
            <a:r>
              <a:rPr dirty="0" sz="1200" spc="-5">
                <a:latin typeface="Times New Roman"/>
                <a:cs typeface="Times New Roman"/>
              </a:rPr>
              <a:t>current </a:t>
            </a:r>
            <a:r>
              <a:rPr dirty="0" sz="1200">
                <a:latin typeface="Times New Roman"/>
                <a:cs typeface="Times New Roman"/>
              </a:rPr>
              <a:t>students to stay in </a:t>
            </a:r>
            <a:r>
              <a:rPr dirty="0" sz="1200" spc="-5">
                <a:latin typeface="Times New Roman"/>
                <a:cs typeface="Times New Roman"/>
              </a:rPr>
              <a:t>and graduate  high school.”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4648327"/>
            <a:ext cx="5947410" cy="10852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(Figure </a:t>
            </a:r>
            <a:r>
              <a:rPr dirty="0" sz="1200">
                <a:latin typeface="Times New Roman"/>
                <a:cs typeface="Times New Roman"/>
              </a:rPr>
              <a:t>4.31). Many </a:t>
            </a:r>
            <a:r>
              <a:rPr dirty="0" sz="1200" spc="-5">
                <a:latin typeface="Times New Roman"/>
                <a:cs typeface="Times New Roman"/>
              </a:rPr>
              <a:t>implications </a:t>
            </a:r>
            <a:r>
              <a:rPr dirty="0" sz="1200">
                <a:latin typeface="Times New Roman"/>
                <a:cs typeface="Times New Roman"/>
              </a:rPr>
              <a:t>of why this </a:t>
            </a:r>
            <a:r>
              <a:rPr dirty="0" sz="1200" spc="-5">
                <a:latin typeface="Times New Roman"/>
                <a:cs typeface="Times New Roman"/>
              </a:rPr>
              <a:t>is and </a:t>
            </a:r>
            <a:r>
              <a:rPr dirty="0" sz="1200">
                <a:latin typeface="Times New Roman"/>
                <a:cs typeface="Times New Roman"/>
              </a:rPr>
              <a:t>how this idea </a:t>
            </a:r>
            <a:r>
              <a:rPr dirty="0" sz="1200" spc="-5">
                <a:latin typeface="Times New Roman"/>
                <a:cs typeface="Times New Roman"/>
              </a:rPr>
              <a:t>can </a:t>
            </a:r>
            <a:r>
              <a:rPr dirty="0" sz="1200">
                <a:latin typeface="Times New Roman"/>
                <a:cs typeface="Times New Roman"/>
              </a:rPr>
              <a:t>be used to </a:t>
            </a:r>
            <a:r>
              <a:rPr dirty="0" sz="1200" spc="-5">
                <a:latin typeface="Times New Roman"/>
                <a:cs typeface="Times New Roman"/>
              </a:rPr>
              <a:t>keep students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school are </a:t>
            </a:r>
            <a:r>
              <a:rPr dirty="0" sz="1200">
                <a:latin typeface="Times New Roman"/>
                <a:cs typeface="Times New Roman"/>
              </a:rPr>
              <a:t>discussed in </a:t>
            </a:r>
            <a:r>
              <a:rPr dirty="0" sz="1200" spc="-5">
                <a:latin typeface="Times New Roman"/>
                <a:cs typeface="Times New Roman"/>
              </a:rPr>
              <a:t>Chapter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V.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403225">
              <a:lnSpc>
                <a:spcPts val="1380"/>
              </a:lnSpc>
            </a:pP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4.32. </a:t>
            </a:r>
            <a:r>
              <a:rPr dirty="0" sz="1200" spc="-5">
                <a:latin typeface="Times New Roman"/>
                <a:cs typeface="Times New Roman"/>
              </a:rPr>
              <a:t>Participant Responses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“If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could </a:t>
            </a:r>
            <a:r>
              <a:rPr dirty="0" sz="1200">
                <a:latin typeface="Times New Roman"/>
                <a:cs typeface="Times New Roman"/>
              </a:rPr>
              <a:t>do it </a:t>
            </a:r>
            <a:r>
              <a:rPr dirty="0" sz="1200" spc="-5">
                <a:latin typeface="Times New Roman"/>
                <a:cs typeface="Times New Roman"/>
              </a:rPr>
              <a:t>all over,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would </a:t>
            </a:r>
            <a:r>
              <a:rPr dirty="0" sz="1200">
                <a:latin typeface="Times New Roman"/>
                <a:cs typeface="Times New Roman"/>
              </a:rPr>
              <a:t>have </a:t>
            </a:r>
            <a:r>
              <a:rPr dirty="0" sz="1200" spc="-5">
                <a:latin typeface="Times New Roman"/>
                <a:cs typeface="Times New Roman"/>
              </a:rPr>
              <a:t>stayed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high  school </a:t>
            </a:r>
            <a:r>
              <a:rPr dirty="0" sz="1200">
                <a:latin typeface="Times New Roman"/>
                <a:cs typeface="Times New Roman"/>
              </a:rPr>
              <a:t>and not </a:t>
            </a:r>
            <a:r>
              <a:rPr dirty="0" sz="1200" spc="-5">
                <a:latin typeface="Times New Roman"/>
                <a:cs typeface="Times New Roman"/>
              </a:rPr>
              <a:t>dropped</a:t>
            </a:r>
            <a:r>
              <a:rPr dirty="0" sz="1200">
                <a:latin typeface="Times New Roman"/>
                <a:cs typeface="Times New Roman"/>
              </a:rPr>
              <a:t> out.”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8870391"/>
            <a:ext cx="58978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4.23, </a:t>
            </a:r>
            <a:r>
              <a:rPr dirty="0" sz="1200" spc="5">
                <a:latin typeface="Times New Roman"/>
                <a:cs typeface="Times New Roman"/>
              </a:rPr>
              <a:t>only </a:t>
            </a:r>
            <a:r>
              <a:rPr dirty="0" sz="1200">
                <a:latin typeface="Times New Roman"/>
                <a:cs typeface="Times New Roman"/>
              </a:rPr>
              <a:t>2 students </a:t>
            </a:r>
            <a:r>
              <a:rPr dirty="0" sz="1200" spc="-5">
                <a:latin typeface="Times New Roman"/>
                <a:cs typeface="Times New Roman"/>
              </a:rPr>
              <a:t>disagreed with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statement, “If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could </a:t>
            </a:r>
            <a:r>
              <a:rPr dirty="0" sz="1200">
                <a:latin typeface="Times New Roman"/>
                <a:cs typeface="Times New Roman"/>
              </a:rPr>
              <a:t>do it all </a:t>
            </a:r>
            <a:r>
              <a:rPr dirty="0" sz="1200" spc="-5">
                <a:latin typeface="Times New Roman"/>
                <a:cs typeface="Times New Roman"/>
              </a:rPr>
              <a:t>over,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would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have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248400" y="3880103"/>
            <a:ext cx="384175" cy="0"/>
          </a:xfrm>
          <a:custGeom>
            <a:avLst/>
            <a:gdLst/>
            <a:ahLst/>
            <a:cxnLst/>
            <a:rect l="l" t="t" r="r" b="b"/>
            <a:pathLst>
              <a:path w="384175" h="0">
                <a:moveTo>
                  <a:pt x="0" y="0"/>
                </a:moveTo>
                <a:lnTo>
                  <a:pt x="3840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968240" y="3880103"/>
            <a:ext cx="768350" cy="0"/>
          </a:xfrm>
          <a:custGeom>
            <a:avLst/>
            <a:gdLst/>
            <a:ahLst/>
            <a:cxnLst/>
            <a:rect l="l" t="t" r="r" b="b"/>
            <a:pathLst>
              <a:path w="768350" h="0">
                <a:moveTo>
                  <a:pt x="0" y="0"/>
                </a:moveTo>
                <a:lnTo>
                  <a:pt x="76809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513332" y="3880103"/>
            <a:ext cx="2943225" cy="0"/>
          </a:xfrm>
          <a:custGeom>
            <a:avLst/>
            <a:gdLst/>
            <a:ahLst/>
            <a:cxnLst/>
            <a:rect l="l" t="t" r="r" b="b"/>
            <a:pathLst>
              <a:path w="2943225" h="0">
                <a:moveTo>
                  <a:pt x="0" y="0"/>
                </a:moveTo>
                <a:lnTo>
                  <a:pt x="294284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248400" y="3762755"/>
            <a:ext cx="384175" cy="0"/>
          </a:xfrm>
          <a:custGeom>
            <a:avLst/>
            <a:gdLst/>
            <a:ahLst/>
            <a:cxnLst/>
            <a:rect l="l" t="t" r="r" b="b"/>
            <a:pathLst>
              <a:path w="384175" h="0">
                <a:moveTo>
                  <a:pt x="0" y="0"/>
                </a:moveTo>
                <a:lnTo>
                  <a:pt x="3840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513332" y="3762755"/>
            <a:ext cx="4223385" cy="0"/>
          </a:xfrm>
          <a:custGeom>
            <a:avLst/>
            <a:gdLst/>
            <a:ahLst/>
            <a:cxnLst/>
            <a:rect l="l" t="t" r="r" b="b"/>
            <a:pathLst>
              <a:path w="4223385" h="0">
                <a:moveTo>
                  <a:pt x="0" y="0"/>
                </a:moveTo>
                <a:lnTo>
                  <a:pt x="42230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6248400" y="3645408"/>
            <a:ext cx="384175" cy="0"/>
          </a:xfrm>
          <a:custGeom>
            <a:avLst/>
            <a:gdLst/>
            <a:ahLst/>
            <a:cxnLst/>
            <a:rect l="l" t="t" r="r" b="b"/>
            <a:pathLst>
              <a:path w="384175" h="0">
                <a:moveTo>
                  <a:pt x="0" y="0"/>
                </a:moveTo>
                <a:lnTo>
                  <a:pt x="3840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513332" y="3645408"/>
            <a:ext cx="4223385" cy="0"/>
          </a:xfrm>
          <a:custGeom>
            <a:avLst/>
            <a:gdLst/>
            <a:ahLst/>
            <a:cxnLst/>
            <a:rect l="l" t="t" r="r" b="b"/>
            <a:pathLst>
              <a:path w="4223385" h="0">
                <a:moveTo>
                  <a:pt x="0" y="0"/>
                </a:moveTo>
                <a:lnTo>
                  <a:pt x="42230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248400" y="3528059"/>
            <a:ext cx="384175" cy="0"/>
          </a:xfrm>
          <a:custGeom>
            <a:avLst/>
            <a:gdLst/>
            <a:ahLst/>
            <a:cxnLst/>
            <a:rect l="l" t="t" r="r" b="b"/>
            <a:pathLst>
              <a:path w="384175" h="0">
                <a:moveTo>
                  <a:pt x="0" y="0"/>
                </a:moveTo>
                <a:lnTo>
                  <a:pt x="3840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513332" y="3528059"/>
            <a:ext cx="4223385" cy="0"/>
          </a:xfrm>
          <a:custGeom>
            <a:avLst/>
            <a:gdLst/>
            <a:ahLst/>
            <a:cxnLst/>
            <a:rect l="l" t="t" r="r" b="b"/>
            <a:pathLst>
              <a:path w="4223385" h="0">
                <a:moveTo>
                  <a:pt x="0" y="0"/>
                </a:moveTo>
                <a:lnTo>
                  <a:pt x="42230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248400" y="3410711"/>
            <a:ext cx="384175" cy="0"/>
          </a:xfrm>
          <a:custGeom>
            <a:avLst/>
            <a:gdLst/>
            <a:ahLst/>
            <a:cxnLst/>
            <a:rect l="l" t="t" r="r" b="b"/>
            <a:pathLst>
              <a:path w="384175" h="0">
                <a:moveTo>
                  <a:pt x="0" y="0"/>
                </a:moveTo>
                <a:lnTo>
                  <a:pt x="3840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513332" y="3410711"/>
            <a:ext cx="4223385" cy="0"/>
          </a:xfrm>
          <a:custGeom>
            <a:avLst/>
            <a:gdLst/>
            <a:ahLst/>
            <a:cxnLst/>
            <a:rect l="l" t="t" r="r" b="b"/>
            <a:pathLst>
              <a:path w="4223385" h="0">
                <a:moveTo>
                  <a:pt x="0" y="0"/>
                </a:moveTo>
                <a:lnTo>
                  <a:pt x="42230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248400" y="3293364"/>
            <a:ext cx="384175" cy="0"/>
          </a:xfrm>
          <a:custGeom>
            <a:avLst/>
            <a:gdLst/>
            <a:ahLst/>
            <a:cxnLst/>
            <a:rect l="l" t="t" r="r" b="b"/>
            <a:pathLst>
              <a:path w="384175" h="0">
                <a:moveTo>
                  <a:pt x="0" y="0"/>
                </a:moveTo>
                <a:lnTo>
                  <a:pt x="3840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513332" y="3293364"/>
            <a:ext cx="4223385" cy="0"/>
          </a:xfrm>
          <a:custGeom>
            <a:avLst/>
            <a:gdLst/>
            <a:ahLst/>
            <a:cxnLst/>
            <a:rect l="l" t="t" r="r" b="b"/>
            <a:pathLst>
              <a:path w="4223385" h="0">
                <a:moveTo>
                  <a:pt x="0" y="0"/>
                </a:moveTo>
                <a:lnTo>
                  <a:pt x="42230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248400" y="3176016"/>
            <a:ext cx="384175" cy="0"/>
          </a:xfrm>
          <a:custGeom>
            <a:avLst/>
            <a:gdLst/>
            <a:ahLst/>
            <a:cxnLst/>
            <a:rect l="l" t="t" r="r" b="b"/>
            <a:pathLst>
              <a:path w="384175" h="0">
                <a:moveTo>
                  <a:pt x="0" y="0"/>
                </a:moveTo>
                <a:lnTo>
                  <a:pt x="3840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513332" y="3176016"/>
            <a:ext cx="4223385" cy="0"/>
          </a:xfrm>
          <a:custGeom>
            <a:avLst/>
            <a:gdLst/>
            <a:ahLst/>
            <a:cxnLst/>
            <a:rect l="l" t="t" r="r" b="b"/>
            <a:pathLst>
              <a:path w="4223385" h="0">
                <a:moveTo>
                  <a:pt x="0" y="0"/>
                </a:moveTo>
                <a:lnTo>
                  <a:pt x="42230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248400" y="3058667"/>
            <a:ext cx="384175" cy="0"/>
          </a:xfrm>
          <a:custGeom>
            <a:avLst/>
            <a:gdLst/>
            <a:ahLst/>
            <a:cxnLst/>
            <a:rect l="l" t="t" r="r" b="b"/>
            <a:pathLst>
              <a:path w="384175" h="0">
                <a:moveTo>
                  <a:pt x="0" y="0"/>
                </a:moveTo>
                <a:lnTo>
                  <a:pt x="3840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513332" y="3058667"/>
            <a:ext cx="4223385" cy="0"/>
          </a:xfrm>
          <a:custGeom>
            <a:avLst/>
            <a:gdLst/>
            <a:ahLst/>
            <a:cxnLst/>
            <a:rect l="l" t="t" r="r" b="b"/>
            <a:pathLst>
              <a:path w="4223385" h="0">
                <a:moveTo>
                  <a:pt x="0" y="0"/>
                </a:moveTo>
                <a:lnTo>
                  <a:pt x="42230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248400" y="2941320"/>
            <a:ext cx="384175" cy="0"/>
          </a:xfrm>
          <a:custGeom>
            <a:avLst/>
            <a:gdLst/>
            <a:ahLst/>
            <a:cxnLst/>
            <a:rect l="l" t="t" r="r" b="b"/>
            <a:pathLst>
              <a:path w="384175" h="0">
                <a:moveTo>
                  <a:pt x="0" y="0"/>
                </a:moveTo>
                <a:lnTo>
                  <a:pt x="3840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513332" y="2941320"/>
            <a:ext cx="4223385" cy="0"/>
          </a:xfrm>
          <a:custGeom>
            <a:avLst/>
            <a:gdLst/>
            <a:ahLst/>
            <a:cxnLst/>
            <a:rect l="l" t="t" r="r" b="b"/>
            <a:pathLst>
              <a:path w="4223385" h="0">
                <a:moveTo>
                  <a:pt x="0" y="0"/>
                </a:moveTo>
                <a:lnTo>
                  <a:pt x="42230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6248400" y="2823972"/>
            <a:ext cx="384175" cy="0"/>
          </a:xfrm>
          <a:custGeom>
            <a:avLst/>
            <a:gdLst/>
            <a:ahLst/>
            <a:cxnLst/>
            <a:rect l="l" t="t" r="r" b="b"/>
            <a:pathLst>
              <a:path w="384175" h="0">
                <a:moveTo>
                  <a:pt x="0" y="0"/>
                </a:moveTo>
                <a:lnTo>
                  <a:pt x="3840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513332" y="2823972"/>
            <a:ext cx="4223385" cy="0"/>
          </a:xfrm>
          <a:custGeom>
            <a:avLst/>
            <a:gdLst/>
            <a:ahLst/>
            <a:cxnLst/>
            <a:rect l="l" t="t" r="r" b="b"/>
            <a:pathLst>
              <a:path w="4223385" h="0">
                <a:moveTo>
                  <a:pt x="0" y="0"/>
                </a:moveTo>
                <a:lnTo>
                  <a:pt x="42230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6248400" y="2706623"/>
            <a:ext cx="384175" cy="0"/>
          </a:xfrm>
          <a:custGeom>
            <a:avLst/>
            <a:gdLst/>
            <a:ahLst/>
            <a:cxnLst/>
            <a:rect l="l" t="t" r="r" b="b"/>
            <a:pathLst>
              <a:path w="384175" h="0">
                <a:moveTo>
                  <a:pt x="0" y="0"/>
                </a:moveTo>
                <a:lnTo>
                  <a:pt x="3840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513332" y="2706623"/>
            <a:ext cx="4223385" cy="0"/>
          </a:xfrm>
          <a:custGeom>
            <a:avLst/>
            <a:gdLst/>
            <a:ahLst/>
            <a:cxnLst/>
            <a:rect l="l" t="t" r="r" b="b"/>
            <a:pathLst>
              <a:path w="4223385" h="0">
                <a:moveTo>
                  <a:pt x="0" y="0"/>
                </a:moveTo>
                <a:lnTo>
                  <a:pt x="42230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248400" y="2589276"/>
            <a:ext cx="384175" cy="0"/>
          </a:xfrm>
          <a:custGeom>
            <a:avLst/>
            <a:gdLst/>
            <a:ahLst/>
            <a:cxnLst/>
            <a:rect l="l" t="t" r="r" b="b"/>
            <a:pathLst>
              <a:path w="384175" h="0">
                <a:moveTo>
                  <a:pt x="0" y="0"/>
                </a:moveTo>
                <a:lnTo>
                  <a:pt x="3840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513332" y="2589276"/>
            <a:ext cx="4223385" cy="0"/>
          </a:xfrm>
          <a:custGeom>
            <a:avLst/>
            <a:gdLst/>
            <a:ahLst/>
            <a:cxnLst/>
            <a:rect l="l" t="t" r="r" b="b"/>
            <a:pathLst>
              <a:path w="4223385" h="0">
                <a:moveTo>
                  <a:pt x="0" y="0"/>
                </a:moveTo>
                <a:lnTo>
                  <a:pt x="42230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6248400" y="2471927"/>
            <a:ext cx="384175" cy="0"/>
          </a:xfrm>
          <a:custGeom>
            <a:avLst/>
            <a:gdLst/>
            <a:ahLst/>
            <a:cxnLst/>
            <a:rect l="l" t="t" r="r" b="b"/>
            <a:pathLst>
              <a:path w="384175" h="0">
                <a:moveTo>
                  <a:pt x="0" y="0"/>
                </a:moveTo>
                <a:lnTo>
                  <a:pt x="3840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513332" y="2471927"/>
            <a:ext cx="4223385" cy="0"/>
          </a:xfrm>
          <a:custGeom>
            <a:avLst/>
            <a:gdLst/>
            <a:ahLst/>
            <a:cxnLst/>
            <a:rect l="l" t="t" r="r" b="b"/>
            <a:pathLst>
              <a:path w="4223385" h="0">
                <a:moveTo>
                  <a:pt x="0" y="0"/>
                </a:moveTo>
                <a:lnTo>
                  <a:pt x="42230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6248400" y="2354579"/>
            <a:ext cx="384175" cy="0"/>
          </a:xfrm>
          <a:custGeom>
            <a:avLst/>
            <a:gdLst/>
            <a:ahLst/>
            <a:cxnLst/>
            <a:rect l="l" t="t" r="r" b="b"/>
            <a:pathLst>
              <a:path w="384175" h="0">
                <a:moveTo>
                  <a:pt x="0" y="0"/>
                </a:moveTo>
                <a:lnTo>
                  <a:pt x="3840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513332" y="2354579"/>
            <a:ext cx="4223385" cy="0"/>
          </a:xfrm>
          <a:custGeom>
            <a:avLst/>
            <a:gdLst/>
            <a:ahLst/>
            <a:cxnLst/>
            <a:rect l="l" t="t" r="r" b="b"/>
            <a:pathLst>
              <a:path w="4223385" h="0">
                <a:moveTo>
                  <a:pt x="0" y="0"/>
                </a:moveTo>
                <a:lnTo>
                  <a:pt x="42230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6248400" y="2237232"/>
            <a:ext cx="384175" cy="0"/>
          </a:xfrm>
          <a:custGeom>
            <a:avLst/>
            <a:gdLst/>
            <a:ahLst/>
            <a:cxnLst/>
            <a:rect l="l" t="t" r="r" b="b"/>
            <a:pathLst>
              <a:path w="384175" h="0">
                <a:moveTo>
                  <a:pt x="0" y="0"/>
                </a:moveTo>
                <a:lnTo>
                  <a:pt x="3840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513332" y="2237232"/>
            <a:ext cx="4223385" cy="0"/>
          </a:xfrm>
          <a:custGeom>
            <a:avLst/>
            <a:gdLst/>
            <a:ahLst/>
            <a:cxnLst/>
            <a:rect l="l" t="t" r="r" b="b"/>
            <a:pathLst>
              <a:path w="4223385" h="0">
                <a:moveTo>
                  <a:pt x="0" y="0"/>
                </a:moveTo>
                <a:lnTo>
                  <a:pt x="42230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6248400" y="2119883"/>
            <a:ext cx="384175" cy="0"/>
          </a:xfrm>
          <a:custGeom>
            <a:avLst/>
            <a:gdLst/>
            <a:ahLst/>
            <a:cxnLst/>
            <a:rect l="l" t="t" r="r" b="b"/>
            <a:pathLst>
              <a:path w="384175" h="0">
                <a:moveTo>
                  <a:pt x="0" y="0"/>
                </a:moveTo>
                <a:lnTo>
                  <a:pt x="3840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513332" y="2119883"/>
            <a:ext cx="4223385" cy="0"/>
          </a:xfrm>
          <a:custGeom>
            <a:avLst/>
            <a:gdLst/>
            <a:ahLst/>
            <a:cxnLst/>
            <a:rect l="l" t="t" r="r" b="b"/>
            <a:pathLst>
              <a:path w="4223385" h="0">
                <a:moveTo>
                  <a:pt x="0" y="0"/>
                </a:moveTo>
                <a:lnTo>
                  <a:pt x="42230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6248400" y="2002535"/>
            <a:ext cx="384175" cy="0"/>
          </a:xfrm>
          <a:custGeom>
            <a:avLst/>
            <a:gdLst/>
            <a:ahLst/>
            <a:cxnLst/>
            <a:rect l="l" t="t" r="r" b="b"/>
            <a:pathLst>
              <a:path w="384175" h="0">
                <a:moveTo>
                  <a:pt x="0" y="0"/>
                </a:moveTo>
                <a:lnTo>
                  <a:pt x="3840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513332" y="2002535"/>
            <a:ext cx="4223385" cy="0"/>
          </a:xfrm>
          <a:custGeom>
            <a:avLst/>
            <a:gdLst/>
            <a:ahLst/>
            <a:cxnLst/>
            <a:rect l="l" t="t" r="r" b="b"/>
            <a:pathLst>
              <a:path w="4223385" h="0">
                <a:moveTo>
                  <a:pt x="0" y="0"/>
                </a:moveTo>
                <a:lnTo>
                  <a:pt x="42230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6248400" y="1885188"/>
            <a:ext cx="384175" cy="0"/>
          </a:xfrm>
          <a:custGeom>
            <a:avLst/>
            <a:gdLst/>
            <a:ahLst/>
            <a:cxnLst/>
            <a:rect l="l" t="t" r="r" b="b"/>
            <a:pathLst>
              <a:path w="384175" h="0">
                <a:moveTo>
                  <a:pt x="0" y="0"/>
                </a:moveTo>
                <a:lnTo>
                  <a:pt x="3840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513332" y="1885188"/>
            <a:ext cx="4223385" cy="0"/>
          </a:xfrm>
          <a:custGeom>
            <a:avLst/>
            <a:gdLst/>
            <a:ahLst/>
            <a:cxnLst/>
            <a:rect l="l" t="t" r="r" b="b"/>
            <a:pathLst>
              <a:path w="4223385" h="0">
                <a:moveTo>
                  <a:pt x="0" y="0"/>
                </a:moveTo>
                <a:lnTo>
                  <a:pt x="42230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513332" y="1767839"/>
            <a:ext cx="5119370" cy="0"/>
          </a:xfrm>
          <a:custGeom>
            <a:avLst/>
            <a:gdLst/>
            <a:ahLst/>
            <a:cxnLst/>
            <a:rect l="l" t="t" r="r" b="b"/>
            <a:pathLst>
              <a:path w="5119370" h="0">
                <a:moveTo>
                  <a:pt x="0" y="0"/>
                </a:moveTo>
                <a:lnTo>
                  <a:pt x="51191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513332" y="1650492"/>
            <a:ext cx="5119370" cy="0"/>
          </a:xfrm>
          <a:custGeom>
            <a:avLst/>
            <a:gdLst/>
            <a:ahLst/>
            <a:cxnLst/>
            <a:rect l="l" t="t" r="r" b="b"/>
            <a:pathLst>
              <a:path w="5119370" h="0">
                <a:moveTo>
                  <a:pt x="0" y="0"/>
                </a:moveTo>
                <a:lnTo>
                  <a:pt x="51191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1513332" y="1533144"/>
            <a:ext cx="5119370" cy="0"/>
          </a:xfrm>
          <a:custGeom>
            <a:avLst/>
            <a:gdLst/>
            <a:ahLst/>
            <a:cxnLst/>
            <a:rect l="l" t="t" r="r" b="b"/>
            <a:pathLst>
              <a:path w="5119370" h="0">
                <a:moveTo>
                  <a:pt x="0" y="0"/>
                </a:moveTo>
                <a:lnTo>
                  <a:pt x="51191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4456176" y="3762755"/>
            <a:ext cx="512445" cy="234950"/>
          </a:xfrm>
          <a:custGeom>
            <a:avLst/>
            <a:gdLst/>
            <a:ahLst/>
            <a:cxnLst/>
            <a:rect l="l" t="t" r="r" b="b"/>
            <a:pathLst>
              <a:path w="512445" h="234950">
                <a:moveTo>
                  <a:pt x="512063" y="0"/>
                </a:moveTo>
                <a:lnTo>
                  <a:pt x="0" y="0"/>
                </a:lnTo>
                <a:lnTo>
                  <a:pt x="0" y="234696"/>
                </a:lnTo>
                <a:lnTo>
                  <a:pt x="512063" y="234696"/>
                </a:lnTo>
                <a:lnTo>
                  <a:pt x="512063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5736335" y="1767839"/>
            <a:ext cx="512445" cy="2230120"/>
          </a:xfrm>
          <a:custGeom>
            <a:avLst/>
            <a:gdLst/>
            <a:ahLst/>
            <a:cxnLst/>
            <a:rect l="l" t="t" r="r" b="b"/>
            <a:pathLst>
              <a:path w="512445" h="2230120">
                <a:moveTo>
                  <a:pt x="512063" y="0"/>
                </a:moveTo>
                <a:lnTo>
                  <a:pt x="0" y="0"/>
                </a:lnTo>
                <a:lnTo>
                  <a:pt x="0" y="2229611"/>
                </a:lnTo>
                <a:lnTo>
                  <a:pt x="512063" y="2229611"/>
                </a:lnTo>
                <a:lnTo>
                  <a:pt x="512063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513332" y="1533144"/>
            <a:ext cx="0" cy="2464435"/>
          </a:xfrm>
          <a:custGeom>
            <a:avLst/>
            <a:gdLst/>
            <a:ahLst/>
            <a:cxnLst/>
            <a:rect l="l" t="t" r="r" b="b"/>
            <a:pathLst>
              <a:path w="0" h="2464435">
                <a:moveTo>
                  <a:pt x="0" y="2464307"/>
                </a:moveTo>
                <a:lnTo>
                  <a:pt x="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472183" y="399745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472183" y="388010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472183" y="3762755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1472183" y="3645408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472183" y="3528059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472183" y="3410711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472183" y="329336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472183" y="3176016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472183" y="3058667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472183" y="294132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1472183" y="282397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1472183" y="270662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1472183" y="2589276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1472183" y="2471927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1472183" y="2354579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1472183" y="223723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1472183" y="211988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1472183" y="2002535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1472183" y="1885188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1472183" y="1767839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1472183" y="165049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1472183" y="153314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1513332" y="3997452"/>
            <a:ext cx="5119370" cy="0"/>
          </a:xfrm>
          <a:custGeom>
            <a:avLst/>
            <a:gdLst/>
            <a:ahLst/>
            <a:cxnLst/>
            <a:rect l="l" t="t" r="r" b="b"/>
            <a:pathLst>
              <a:path w="5119370" h="0">
                <a:moveTo>
                  <a:pt x="0" y="0"/>
                </a:moveTo>
                <a:lnTo>
                  <a:pt x="51191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1513332" y="3997452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2793492" y="3997452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4072128" y="3997452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5352288" y="3997452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6632447" y="3997452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 txBox="1"/>
          <p:nvPr/>
        </p:nvSpPr>
        <p:spPr>
          <a:xfrm>
            <a:off x="1266444" y="1429892"/>
            <a:ext cx="141605" cy="264287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R="5080">
              <a:lnSpc>
                <a:spcPts val="1060"/>
              </a:lnSpc>
              <a:spcBef>
                <a:spcPts val="95"/>
              </a:spcBef>
            </a:pPr>
            <a:r>
              <a:rPr dirty="0" sz="1000" spc="-60">
                <a:latin typeface="Arial"/>
                <a:cs typeface="Arial"/>
              </a:rPr>
              <a:t>21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925"/>
              </a:lnSpc>
            </a:pPr>
            <a:r>
              <a:rPr dirty="0" sz="1000" spc="-60">
                <a:latin typeface="Arial"/>
                <a:cs typeface="Arial"/>
              </a:rPr>
              <a:t>20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925"/>
              </a:lnSpc>
            </a:pPr>
            <a:r>
              <a:rPr dirty="0" sz="1000" spc="-60">
                <a:latin typeface="Arial"/>
                <a:cs typeface="Arial"/>
              </a:rPr>
              <a:t>19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925"/>
              </a:lnSpc>
            </a:pPr>
            <a:r>
              <a:rPr dirty="0" sz="1000" spc="-60">
                <a:latin typeface="Arial"/>
                <a:cs typeface="Arial"/>
              </a:rPr>
              <a:t>18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925"/>
              </a:lnSpc>
            </a:pPr>
            <a:r>
              <a:rPr dirty="0" sz="1000" spc="-60">
                <a:latin typeface="Arial"/>
                <a:cs typeface="Arial"/>
              </a:rPr>
              <a:t>17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925"/>
              </a:lnSpc>
            </a:pPr>
            <a:r>
              <a:rPr dirty="0" sz="1000" spc="-60">
                <a:latin typeface="Arial"/>
                <a:cs typeface="Arial"/>
              </a:rPr>
              <a:t>16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925"/>
              </a:lnSpc>
            </a:pPr>
            <a:r>
              <a:rPr dirty="0" sz="1000" spc="-60">
                <a:latin typeface="Arial"/>
                <a:cs typeface="Arial"/>
              </a:rPr>
              <a:t>15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925"/>
              </a:lnSpc>
            </a:pPr>
            <a:r>
              <a:rPr dirty="0" sz="1000" spc="-60">
                <a:latin typeface="Arial"/>
                <a:cs typeface="Arial"/>
              </a:rPr>
              <a:t>14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925"/>
              </a:lnSpc>
            </a:pPr>
            <a:r>
              <a:rPr dirty="0" sz="1000" spc="-60">
                <a:latin typeface="Arial"/>
                <a:cs typeface="Arial"/>
              </a:rPr>
              <a:t>13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925"/>
              </a:lnSpc>
            </a:pPr>
            <a:r>
              <a:rPr dirty="0" sz="1000" spc="-60">
                <a:latin typeface="Arial"/>
                <a:cs typeface="Arial"/>
              </a:rPr>
              <a:t>12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925"/>
              </a:lnSpc>
            </a:pPr>
            <a:r>
              <a:rPr dirty="0" sz="1000" spc="-60">
                <a:latin typeface="Arial"/>
                <a:cs typeface="Arial"/>
              </a:rPr>
              <a:t>11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925"/>
              </a:lnSpc>
            </a:pPr>
            <a:r>
              <a:rPr dirty="0" sz="1000" spc="-60">
                <a:latin typeface="Arial"/>
                <a:cs typeface="Arial"/>
              </a:rPr>
              <a:t>10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925"/>
              </a:lnSpc>
            </a:pPr>
            <a:r>
              <a:rPr dirty="0" sz="1000" spc="-55">
                <a:latin typeface="Arial"/>
                <a:cs typeface="Arial"/>
              </a:rPr>
              <a:t>9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925"/>
              </a:lnSpc>
            </a:pPr>
            <a:r>
              <a:rPr dirty="0" sz="1000" spc="-55"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925"/>
              </a:lnSpc>
            </a:pPr>
            <a:r>
              <a:rPr dirty="0" sz="1000" spc="-55"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925"/>
              </a:lnSpc>
            </a:pPr>
            <a:r>
              <a:rPr dirty="0" sz="1000" spc="-55"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925"/>
              </a:lnSpc>
            </a:pPr>
            <a:r>
              <a:rPr dirty="0" sz="1000" spc="-55"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925"/>
              </a:lnSpc>
            </a:pPr>
            <a:r>
              <a:rPr dirty="0" sz="1000" spc="-55"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925"/>
              </a:lnSpc>
            </a:pPr>
            <a:r>
              <a:rPr dirty="0" sz="1000" spc="-55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925"/>
              </a:lnSpc>
            </a:pPr>
            <a:r>
              <a:rPr dirty="0" sz="1000" spc="-55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925"/>
              </a:lnSpc>
            </a:pPr>
            <a:r>
              <a:rPr dirty="0" sz="1000" spc="-55"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1060"/>
              </a:lnSpc>
            </a:pPr>
            <a:r>
              <a:rPr dirty="0" sz="1000" spc="-55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1130604" y="3989186"/>
            <a:ext cx="5655945" cy="517525"/>
          </a:xfrm>
          <a:prstGeom prst="rect">
            <a:avLst/>
          </a:prstGeom>
        </p:spPr>
        <p:txBody>
          <a:bodyPr wrap="square" lIns="0" tIns="83185" rIns="0" bIns="0" rtlCol="0" vert="horz">
            <a:spAutoFit/>
          </a:bodyPr>
          <a:lstStyle/>
          <a:p>
            <a:pPr marL="570865">
              <a:lnSpc>
                <a:spcPct val="100000"/>
              </a:lnSpc>
              <a:spcBef>
                <a:spcPts val="655"/>
              </a:spcBef>
              <a:tabLst>
                <a:tab pos="1788160" algn="l"/>
                <a:tab pos="3140710" algn="l"/>
                <a:tab pos="4483735" algn="l"/>
              </a:tabLst>
            </a:pPr>
            <a:r>
              <a:rPr dirty="0" sz="1000" spc="-45">
                <a:latin typeface="Arial"/>
                <a:cs typeface="Arial"/>
              </a:rPr>
              <a:t>Strongly </a:t>
            </a:r>
            <a:r>
              <a:rPr dirty="0" sz="1000" spc="-65">
                <a:latin typeface="Arial"/>
                <a:cs typeface="Arial"/>
              </a:rPr>
              <a:t>Disagree	</a:t>
            </a:r>
            <a:r>
              <a:rPr dirty="0" sz="1000" spc="-55">
                <a:latin typeface="Arial"/>
                <a:cs typeface="Arial"/>
              </a:rPr>
              <a:t>Somewhat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Disagree	</a:t>
            </a:r>
            <a:r>
              <a:rPr dirty="0" sz="1000" spc="-55">
                <a:latin typeface="Arial"/>
                <a:cs typeface="Arial"/>
              </a:rPr>
              <a:t>Somewhat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Agree	</a:t>
            </a:r>
            <a:r>
              <a:rPr dirty="0" sz="1000" spc="-45">
                <a:latin typeface="Arial"/>
                <a:cs typeface="Arial"/>
              </a:rPr>
              <a:t>Strongly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Agree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dirty="0" sz="1200" spc="-5">
                <a:latin typeface="Times New Roman"/>
                <a:cs typeface="Times New Roman"/>
              </a:rPr>
              <a:t>Not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single participant disagreed </a:t>
            </a:r>
            <a:r>
              <a:rPr dirty="0" sz="1200">
                <a:latin typeface="Times New Roman"/>
                <a:cs typeface="Times New Roman"/>
              </a:rPr>
              <a:t>with the idea of </a:t>
            </a:r>
            <a:r>
              <a:rPr dirty="0" sz="1200" spc="-5">
                <a:latin typeface="Times New Roman"/>
                <a:cs typeface="Times New Roman"/>
              </a:rPr>
              <a:t>advising current students </a:t>
            </a:r>
            <a:r>
              <a:rPr dirty="0" sz="1200">
                <a:latin typeface="Times New Roman"/>
                <a:cs typeface="Times New Roman"/>
              </a:rPr>
              <a:t>to stay in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school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1086332" y="1676110"/>
            <a:ext cx="152400" cy="218249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z="1000" spc="-55" b="1">
                <a:latin typeface="Trebuchet MS"/>
                <a:cs typeface="Trebuchet MS"/>
              </a:rPr>
              <a:t>Number </a:t>
            </a:r>
            <a:r>
              <a:rPr dirty="0" sz="1000" spc="-45" b="1">
                <a:latin typeface="Trebuchet MS"/>
                <a:cs typeface="Trebuchet MS"/>
              </a:rPr>
              <a:t>of </a:t>
            </a:r>
            <a:r>
              <a:rPr dirty="0" sz="1000" spc="-60" b="1">
                <a:latin typeface="Trebuchet MS"/>
                <a:cs typeface="Trebuchet MS"/>
              </a:rPr>
              <a:t>Participants Selecting</a:t>
            </a:r>
            <a:r>
              <a:rPr dirty="0" sz="1000" spc="-145" b="1">
                <a:latin typeface="Trebuchet MS"/>
                <a:cs typeface="Trebuchet MS"/>
              </a:rPr>
              <a:t> </a:t>
            </a:r>
            <a:r>
              <a:rPr dirty="0" sz="1000" spc="-55" b="1">
                <a:latin typeface="Trebuchet MS"/>
                <a:cs typeface="Trebuchet MS"/>
              </a:rPr>
              <a:t>Answer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79" name="object 79"/>
          <p:cNvSpPr/>
          <p:nvPr/>
        </p:nvSpPr>
        <p:spPr>
          <a:xfrm>
            <a:off x="914400" y="1391411"/>
            <a:ext cx="5858510" cy="2924810"/>
          </a:xfrm>
          <a:custGeom>
            <a:avLst/>
            <a:gdLst/>
            <a:ahLst/>
            <a:cxnLst/>
            <a:rect l="l" t="t" r="r" b="b"/>
            <a:pathLst>
              <a:path w="5858509" h="2924810">
                <a:moveTo>
                  <a:pt x="0" y="2924556"/>
                </a:moveTo>
                <a:lnTo>
                  <a:pt x="5858256" y="2924556"/>
                </a:lnTo>
                <a:lnTo>
                  <a:pt x="5858256" y="0"/>
                </a:lnTo>
                <a:lnTo>
                  <a:pt x="0" y="0"/>
                </a:lnTo>
                <a:lnTo>
                  <a:pt x="0" y="2924556"/>
                </a:lnTo>
                <a:close/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6362700" y="8095488"/>
            <a:ext cx="393700" cy="0"/>
          </a:xfrm>
          <a:custGeom>
            <a:avLst/>
            <a:gdLst/>
            <a:ahLst/>
            <a:cxnLst/>
            <a:rect l="l" t="t" r="r" b="b"/>
            <a:pathLst>
              <a:path w="393700" h="0">
                <a:moveTo>
                  <a:pt x="0" y="0"/>
                </a:moveTo>
                <a:lnTo>
                  <a:pt x="39319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2430779" y="8095488"/>
            <a:ext cx="3408045" cy="0"/>
          </a:xfrm>
          <a:custGeom>
            <a:avLst/>
            <a:gdLst/>
            <a:ahLst/>
            <a:cxnLst/>
            <a:rect l="l" t="t" r="r" b="b"/>
            <a:pathLst>
              <a:path w="3408045" h="0">
                <a:moveTo>
                  <a:pt x="0" y="0"/>
                </a:moveTo>
                <a:lnTo>
                  <a:pt x="340766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1513332" y="8095488"/>
            <a:ext cx="393700" cy="0"/>
          </a:xfrm>
          <a:custGeom>
            <a:avLst/>
            <a:gdLst/>
            <a:ahLst/>
            <a:cxnLst/>
            <a:rect l="l" t="t" r="r" b="b"/>
            <a:pathLst>
              <a:path w="393700" h="0">
                <a:moveTo>
                  <a:pt x="0" y="0"/>
                </a:moveTo>
                <a:lnTo>
                  <a:pt x="39319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6362700" y="7972043"/>
            <a:ext cx="393700" cy="0"/>
          </a:xfrm>
          <a:custGeom>
            <a:avLst/>
            <a:gdLst/>
            <a:ahLst/>
            <a:cxnLst/>
            <a:rect l="l" t="t" r="r" b="b"/>
            <a:pathLst>
              <a:path w="393700" h="0">
                <a:moveTo>
                  <a:pt x="0" y="0"/>
                </a:moveTo>
                <a:lnTo>
                  <a:pt x="39319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1513332" y="7972043"/>
            <a:ext cx="4325620" cy="0"/>
          </a:xfrm>
          <a:custGeom>
            <a:avLst/>
            <a:gdLst/>
            <a:ahLst/>
            <a:cxnLst/>
            <a:rect l="l" t="t" r="r" b="b"/>
            <a:pathLst>
              <a:path w="4325620" h="0">
                <a:moveTo>
                  <a:pt x="0" y="0"/>
                </a:moveTo>
                <a:lnTo>
                  <a:pt x="432511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6362700" y="7848600"/>
            <a:ext cx="393700" cy="0"/>
          </a:xfrm>
          <a:custGeom>
            <a:avLst/>
            <a:gdLst/>
            <a:ahLst/>
            <a:cxnLst/>
            <a:rect l="l" t="t" r="r" b="b"/>
            <a:pathLst>
              <a:path w="393700" h="0">
                <a:moveTo>
                  <a:pt x="0" y="0"/>
                </a:moveTo>
                <a:lnTo>
                  <a:pt x="39319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1513332" y="7848600"/>
            <a:ext cx="4325620" cy="0"/>
          </a:xfrm>
          <a:custGeom>
            <a:avLst/>
            <a:gdLst/>
            <a:ahLst/>
            <a:cxnLst/>
            <a:rect l="l" t="t" r="r" b="b"/>
            <a:pathLst>
              <a:path w="4325620" h="0">
                <a:moveTo>
                  <a:pt x="0" y="0"/>
                </a:moveTo>
                <a:lnTo>
                  <a:pt x="432511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6362700" y="7725156"/>
            <a:ext cx="393700" cy="0"/>
          </a:xfrm>
          <a:custGeom>
            <a:avLst/>
            <a:gdLst/>
            <a:ahLst/>
            <a:cxnLst/>
            <a:rect l="l" t="t" r="r" b="b"/>
            <a:pathLst>
              <a:path w="393700" h="0">
                <a:moveTo>
                  <a:pt x="0" y="0"/>
                </a:moveTo>
                <a:lnTo>
                  <a:pt x="39319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1513332" y="7725156"/>
            <a:ext cx="4325620" cy="0"/>
          </a:xfrm>
          <a:custGeom>
            <a:avLst/>
            <a:gdLst/>
            <a:ahLst/>
            <a:cxnLst/>
            <a:rect l="l" t="t" r="r" b="b"/>
            <a:pathLst>
              <a:path w="4325620" h="0">
                <a:moveTo>
                  <a:pt x="0" y="0"/>
                </a:moveTo>
                <a:lnTo>
                  <a:pt x="432511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6362700" y="7600188"/>
            <a:ext cx="393700" cy="0"/>
          </a:xfrm>
          <a:custGeom>
            <a:avLst/>
            <a:gdLst/>
            <a:ahLst/>
            <a:cxnLst/>
            <a:rect l="l" t="t" r="r" b="b"/>
            <a:pathLst>
              <a:path w="393700" h="0">
                <a:moveTo>
                  <a:pt x="0" y="0"/>
                </a:moveTo>
                <a:lnTo>
                  <a:pt x="39319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1513332" y="7600188"/>
            <a:ext cx="4325620" cy="0"/>
          </a:xfrm>
          <a:custGeom>
            <a:avLst/>
            <a:gdLst/>
            <a:ahLst/>
            <a:cxnLst/>
            <a:rect l="l" t="t" r="r" b="b"/>
            <a:pathLst>
              <a:path w="4325620" h="0">
                <a:moveTo>
                  <a:pt x="0" y="0"/>
                </a:moveTo>
                <a:lnTo>
                  <a:pt x="432511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6362700" y="7476743"/>
            <a:ext cx="393700" cy="0"/>
          </a:xfrm>
          <a:custGeom>
            <a:avLst/>
            <a:gdLst/>
            <a:ahLst/>
            <a:cxnLst/>
            <a:rect l="l" t="t" r="r" b="b"/>
            <a:pathLst>
              <a:path w="393700" h="0">
                <a:moveTo>
                  <a:pt x="0" y="0"/>
                </a:moveTo>
                <a:lnTo>
                  <a:pt x="39319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1513332" y="7476743"/>
            <a:ext cx="4325620" cy="0"/>
          </a:xfrm>
          <a:custGeom>
            <a:avLst/>
            <a:gdLst/>
            <a:ahLst/>
            <a:cxnLst/>
            <a:rect l="l" t="t" r="r" b="b"/>
            <a:pathLst>
              <a:path w="4325620" h="0">
                <a:moveTo>
                  <a:pt x="0" y="0"/>
                </a:moveTo>
                <a:lnTo>
                  <a:pt x="432511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6362700" y="7353300"/>
            <a:ext cx="393700" cy="0"/>
          </a:xfrm>
          <a:custGeom>
            <a:avLst/>
            <a:gdLst/>
            <a:ahLst/>
            <a:cxnLst/>
            <a:rect l="l" t="t" r="r" b="b"/>
            <a:pathLst>
              <a:path w="393700" h="0">
                <a:moveTo>
                  <a:pt x="0" y="0"/>
                </a:moveTo>
                <a:lnTo>
                  <a:pt x="39319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1513332" y="7353300"/>
            <a:ext cx="4325620" cy="0"/>
          </a:xfrm>
          <a:custGeom>
            <a:avLst/>
            <a:gdLst/>
            <a:ahLst/>
            <a:cxnLst/>
            <a:rect l="l" t="t" r="r" b="b"/>
            <a:pathLst>
              <a:path w="4325620" h="0">
                <a:moveTo>
                  <a:pt x="0" y="0"/>
                </a:moveTo>
                <a:lnTo>
                  <a:pt x="432511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6362700" y="7229856"/>
            <a:ext cx="393700" cy="0"/>
          </a:xfrm>
          <a:custGeom>
            <a:avLst/>
            <a:gdLst/>
            <a:ahLst/>
            <a:cxnLst/>
            <a:rect l="l" t="t" r="r" b="b"/>
            <a:pathLst>
              <a:path w="393700" h="0">
                <a:moveTo>
                  <a:pt x="0" y="0"/>
                </a:moveTo>
                <a:lnTo>
                  <a:pt x="39319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1513332" y="7229856"/>
            <a:ext cx="4325620" cy="0"/>
          </a:xfrm>
          <a:custGeom>
            <a:avLst/>
            <a:gdLst/>
            <a:ahLst/>
            <a:cxnLst/>
            <a:rect l="l" t="t" r="r" b="b"/>
            <a:pathLst>
              <a:path w="4325620" h="0">
                <a:moveTo>
                  <a:pt x="0" y="0"/>
                </a:moveTo>
                <a:lnTo>
                  <a:pt x="432511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6362700" y="7106411"/>
            <a:ext cx="393700" cy="0"/>
          </a:xfrm>
          <a:custGeom>
            <a:avLst/>
            <a:gdLst/>
            <a:ahLst/>
            <a:cxnLst/>
            <a:rect l="l" t="t" r="r" b="b"/>
            <a:pathLst>
              <a:path w="393700" h="0">
                <a:moveTo>
                  <a:pt x="0" y="0"/>
                </a:moveTo>
                <a:lnTo>
                  <a:pt x="39319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1513332" y="7106411"/>
            <a:ext cx="4325620" cy="0"/>
          </a:xfrm>
          <a:custGeom>
            <a:avLst/>
            <a:gdLst/>
            <a:ahLst/>
            <a:cxnLst/>
            <a:rect l="l" t="t" r="r" b="b"/>
            <a:pathLst>
              <a:path w="4325620" h="0">
                <a:moveTo>
                  <a:pt x="0" y="0"/>
                </a:moveTo>
                <a:lnTo>
                  <a:pt x="432511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6362700" y="6981443"/>
            <a:ext cx="393700" cy="0"/>
          </a:xfrm>
          <a:custGeom>
            <a:avLst/>
            <a:gdLst/>
            <a:ahLst/>
            <a:cxnLst/>
            <a:rect l="l" t="t" r="r" b="b"/>
            <a:pathLst>
              <a:path w="393700" h="0">
                <a:moveTo>
                  <a:pt x="0" y="0"/>
                </a:moveTo>
                <a:lnTo>
                  <a:pt x="39319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1513332" y="6981443"/>
            <a:ext cx="4325620" cy="0"/>
          </a:xfrm>
          <a:custGeom>
            <a:avLst/>
            <a:gdLst/>
            <a:ahLst/>
            <a:cxnLst/>
            <a:rect l="l" t="t" r="r" b="b"/>
            <a:pathLst>
              <a:path w="4325620" h="0">
                <a:moveTo>
                  <a:pt x="0" y="0"/>
                </a:moveTo>
                <a:lnTo>
                  <a:pt x="432511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6362700" y="6858000"/>
            <a:ext cx="393700" cy="0"/>
          </a:xfrm>
          <a:custGeom>
            <a:avLst/>
            <a:gdLst/>
            <a:ahLst/>
            <a:cxnLst/>
            <a:rect l="l" t="t" r="r" b="b"/>
            <a:pathLst>
              <a:path w="393700" h="0">
                <a:moveTo>
                  <a:pt x="0" y="0"/>
                </a:moveTo>
                <a:lnTo>
                  <a:pt x="39319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1513332" y="6858000"/>
            <a:ext cx="4325620" cy="0"/>
          </a:xfrm>
          <a:custGeom>
            <a:avLst/>
            <a:gdLst/>
            <a:ahLst/>
            <a:cxnLst/>
            <a:rect l="l" t="t" r="r" b="b"/>
            <a:pathLst>
              <a:path w="4325620" h="0">
                <a:moveTo>
                  <a:pt x="0" y="0"/>
                </a:moveTo>
                <a:lnTo>
                  <a:pt x="432511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6362700" y="6734556"/>
            <a:ext cx="393700" cy="0"/>
          </a:xfrm>
          <a:custGeom>
            <a:avLst/>
            <a:gdLst/>
            <a:ahLst/>
            <a:cxnLst/>
            <a:rect l="l" t="t" r="r" b="b"/>
            <a:pathLst>
              <a:path w="393700" h="0">
                <a:moveTo>
                  <a:pt x="0" y="0"/>
                </a:moveTo>
                <a:lnTo>
                  <a:pt x="39319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1513332" y="6734556"/>
            <a:ext cx="4325620" cy="0"/>
          </a:xfrm>
          <a:custGeom>
            <a:avLst/>
            <a:gdLst/>
            <a:ahLst/>
            <a:cxnLst/>
            <a:rect l="l" t="t" r="r" b="b"/>
            <a:pathLst>
              <a:path w="4325620" h="0">
                <a:moveTo>
                  <a:pt x="0" y="0"/>
                </a:moveTo>
                <a:lnTo>
                  <a:pt x="432511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6362700" y="6611111"/>
            <a:ext cx="393700" cy="0"/>
          </a:xfrm>
          <a:custGeom>
            <a:avLst/>
            <a:gdLst/>
            <a:ahLst/>
            <a:cxnLst/>
            <a:rect l="l" t="t" r="r" b="b"/>
            <a:pathLst>
              <a:path w="393700" h="0">
                <a:moveTo>
                  <a:pt x="0" y="0"/>
                </a:moveTo>
                <a:lnTo>
                  <a:pt x="39319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1513332" y="6611111"/>
            <a:ext cx="4325620" cy="0"/>
          </a:xfrm>
          <a:custGeom>
            <a:avLst/>
            <a:gdLst/>
            <a:ahLst/>
            <a:cxnLst/>
            <a:rect l="l" t="t" r="r" b="b"/>
            <a:pathLst>
              <a:path w="4325620" h="0">
                <a:moveTo>
                  <a:pt x="0" y="0"/>
                </a:moveTo>
                <a:lnTo>
                  <a:pt x="432511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6362700" y="6487667"/>
            <a:ext cx="393700" cy="0"/>
          </a:xfrm>
          <a:custGeom>
            <a:avLst/>
            <a:gdLst/>
            <a:ahLst/>
            <a:cxnLst/>
            <a:rect l="l" t="t" r="r" b="b"/>
            <a:pathLst>
              <a:path w="393700" h="0">
                <a:moveTo>
                  <a:pt x="0" y="0"/>
                </a:moveTo>
                <a:lnTo>
                  <a:pt x="39319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1513332" y="6487667"/>
            <a:ext cx="4325620" cy="0"/>
          </a:xfrm>
          <a:custGeom>
            <a:avLst/>
            <a:gdLst/>
            <a:ahLst/>
            <a:cxnLst/>
            <a:rect l="l" t="t" r="r" b="b"/>
            <a:pathLst>
              <a:path w="4325620" h="0">
                <a:moveTo>
                  <a:pt x="0" y="0"/>
                </a:moveTo>
                <a:lnTo>
                  <a:pt x="432511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6362700" y="6364223"/>
            <a:ext cx="393700" cy="0"/>
          </a:xfrm>
          <a:custGeom>
            <a:avLst/>
            <a:gdLst/>
            <a:ahLst/>
            <a:cxnLst/>
            <a:rect l="l" t="t" r="r" b="b"/>
            <a:pathLst>
              <a:path w="393700" h="0">
                <a:moveTo>
                  <a:pt x="0" y="0"/>
                </a:moveTo>
                <a:lnTo>
                  <a:pt x="39319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1513332" y="6364223"/>
            <a:ext cx="4325620" cy="0"/>
          </a:xfrm>
          <a:custGeom>
            <a:avLst/>
            <a:gdLst/>
            <a:ahLst/>
            <a:cxnLst/>
            <a:rect l="l" t="t" r="r" b="b"/>
            <a:pathLst>
              <a:path w="4325620" h="0">
                <a:moveTo>
                  <a:pt x="0" y="0"/>
                </a:moveTo>
                <a:lnTo>
                  <a:pt x="432511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1513332" y="6239255"/>
            <a:ext cx="5242560" cy="0"/>
          </a:xfrm>
          <a:custGeom>
            <a:avLst/>
            <a:gdLst/>
            <a:ahLst/>
            <a:cxnLst/>
            <a:rect l="l" t="t" r="r" b="b"/>
            <a:pathLst>
              <a:path w="5242559" h="0">
                <a:moveTo>
                  <a:pt x="0" y="0"/>
                </a:moveTo>
                <a:lnTo>
                  <a:pt x="52425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1513332" y="6115811"/>
            <a:ext cx="5242560" cy="0"/>
          </a:xfrm>
          <a:custGeom>
            <a:avLst/>
            <a:gdLst/>
            <a:ahLst/>
            <a:cxnLst/>
            <a:rect l="l" t="t" r="r" b="b"/>
            <a:pathLst>
              <a:path w="5242559" h="0">
                <a:moveTo>
                  <a:pt x="0" y="0"/>
                </a:moveTo>
                <a:lnTo>
                  <a:pt x="52425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1513332" y="5992367"/>
            <a:ext cx="5242560" cy="0"/>
          </a:xfrm>
          <a:custGeom>
            <a:avLst/>
            <a:gdLst/>
            <a:ahLst/>
            <a:cxnLst/>
            <a:rect l="l" t="t" r="r" b="b"/>
            <a:pathLst>
              <a:path w="5242559" h="0">
                <a:moveTo>
                  <a:pt x="0" y="0"/>
                </a:moveTo>
                <a:lnTo>
                  <a:pt x="52425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1513332" y="5868923"/>
            <a:ext cx="5242560" cy="0"/>
          </a:xfrm>
          <a:custGeom>
            <a:avLst/>
            <a:gdLst/>
            <a:ahLst/>
            <a:cxnLst/>
            <a:rect l="l" t="t" r="r" b="b"/>
            <a:pathLst>
              <a:path w="5242559" h="0">
                <a:moveTo>
                  <a:pt x="0" y="0"/>
                </a:moveTo>
                <a:lnTo>
                  <a:pt x="52425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1906523" y="7972043"/>
            <a:ext cx="524510" cy="247015"/>
          </a:xfrm>
          <a:custGeom>
            <a:avLst/>
            <a:gdLst/>
            <a:ahLst/>
            <a:cxnLst/>
            <a:rect l="l" t="t" r="r" b="b"/>
            <a:pathLst>
              <a:path w="524510" h="247015">
                <a:moveTo>
                  <a:pt x="524256" y="0"/>
                </a:moveTo>
                <a:lnTo>
                  <a:pt x="0" y="0"/>
                </a:lnTo>
                <a:lnTo>
                  <a:pt x="0" y="246887"/>
                </a:lnTo>
                <a:lnTo>
                  <a:pt x="524256" y="246887"/>
                </a:lnTo>
                <a:lnTo>
                  <a:pt x="524256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4527803" y="8095488"/>
            <a:ext cx="524510" cy="123825"/>
          </a:xfrm>
          <a:custGeom>
            <a:avLst/>
            <a:gdLst/>
            <a:ahLst/>
            <a:cxnLst/>
            <a:rect l="l" t="t" r="r" b="b"/>
            <a:pathLst>
              <a:path w="524510" h="123825">
                <a:moveTo>
                  <a:pt x="524256" y="0"/>
                </a:moveTo>
                <a:lnTo>
                  <a:pt x="0" y="0"/>
                </a:lnTo>
                <a:lnTo>
                  <a:pt x="0" y="123443"/>
                </a:lnTo>
                <a:lnTo>
                  <a:pt x="524256" y="123443"/>
                </a:lnTo>
                <a:lnTo>
                  <a:pt x="524256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5838444" y="6239255"/>
            <a:ext cx="524510" cy="1979930"/>
          </a:xfrm>
          <a:custGeom>
            <a:avLst/>
            <a:gdLst/>
            <a:ahLst/>
            <a:cxnLst/>
            <a:rect l="l" t="t" r="r" b="b"/>
            <a:pathLst>
              <a:path w="524510" h="1979929">
                <a:moveTo>
                  <a:pt x="524255" y="0"/>
                </a:moveTo>
                <a:lnTo>
                  <a:pt x="0" y="0"/>
                </a:lnTo>
                <a:lnTo>
                  <a:pt x="0" y="1979676"/>
                </a:lnTo>
                <a:lnTo>
                  <a:pt x="524255" y="1979676"/>
                </a:lnTo>
                <a:lnTo>
                  <a:pt x="524255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1513332" y="5868923"/>
            <a:ext cx="0" cy="2350135"/>
          </a:xfrm>
          <a:custGeom>
            <a:avLst/>
            <a:gdLst/>
            <a:ahLst/>
            <a:cxnLst/>
            <a:rect l="l" t="t" r="r" b="b"/>
            <a:pathLst>
              <a:path w="0" h="2350134">
                <a:moveTo>
                  <a:pt x="0" y="2350008"/>
                </a:moveTo>
                <a:lnTo>
                  <a:pt x="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1472183" y="8218931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1472183" y="8095488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1472183" y="797204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1472183" y="784860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1472183" y="7725156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1472183" y="7600188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1472183" y="747674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1472183" y="735330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1472183" y="7229856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1472183" y="7106411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1472183" y="698144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1472183" y="685800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1472183" y="6734556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1472183" y="6611111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1472183" y="6487667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1472183" y="636422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1472183" y="6239255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1472183" y="6115811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1472183" y="5992367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1472183" y="586892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1513332" y="8218931"/>
            <a:ext cx="5242560" cy="0"/>
          </a:xfrm>
          <a:custGeom>
            <a:avLst/>
            <a:gdLst/>
            <a:ahLst/>
            <a:cxnLst/>
            <a:rect l="l" t="t" r="r" b="b"/>
            <a:pathLst>
              <a:path w="5242559" h="0">
                <a:moveTo>
                  <a:pt x="0" y="0"/>
                </a:moveTo>
                <a:lnTo>
                  <a:pt x="52425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1513332" y="8218931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2823972" y="8218931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4134611" y="8218931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5445252" y="8218931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6755892" y="8218931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 txBox="1"/>
          <p:nvPr/>
        </p:nvSpPr>
        <p:spPr>
          <a:xfrm>
            <a:off x="1266444" y="5766308"/>
            <a:ext cx="141605" cy="252857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 marR="5080">
              <a:lnSpc>
                <a:spcPts val="1085"/>
              </a:lnSpc>
              <a:spcBef>
                <a:spcPts val="95"/>
              </a:spcBef>
            </a:pPr>
            <a:r>
              <a:rPr dirty="0" sz="1000" spc="-60">
                <a:latin typeface="Arial"/>
                <a:cs typeface="Arial"/>
              </a:rPr>
              <a:t>19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975"/>
              </a:lnSpc>
            </a:pPr>
            <a:r>
              <a:rPr dirty="0" sz="1000" spc="-60">
                <a:latin typeface="Arial"/>
                <a:cs typeface="Arial"/>
              </a:rPr>
              <a:t>18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975"/>
              </a:lnSpc>
            </a:pPr>
            <a:r>
              <a:rPr dirty="0" sz="1000" spc="-60">
                <a:latin typeface="Arial"/>
                <a:cs typeface="Arial"/>
              </a:rPr>
              <a:t>17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975"/>
              </a:lnSpc>
            </a:pPr>
            <a:r>
              <a:rPr dirty="0" sz="1000" spc="-60">
                <a:latin typeface="Arial"/>
                <a:cs typeface="Arial"/>
              </a:rPr>
              <a:t>16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975"/>
              </a:lnSpc>
            </a:pPr>
            <a:r>
              <a:rPr dirty="0" sz="1000" spc="-60">
                <a:latin typeface="Arial"/>
                <a:cs typeface="Arial"/>
              </a:rPr>
              <a:t>15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975"/>
              </a:lnSpc>
            </a:pPr>
            <a:r>
              <a:rPr dirty="0" sz="1000" spc="-60">
                <a:latin typeface="Arial"/>
                <a:cs typeface="Arial"/>
              </a:rPr>
              <a:t>14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975"/>
              </a:lnSpc>
            </a:pPr>
            <a:r>
              <a:rPr dirty="0" sz="1000" spc="-60">
                <a:latin typeface="Arial"/>
                <a:cs typeface="Arial"/>
              </a:rPr>
              <a:t>13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975"/>
              </a:lnSpc>
            </a:pPr>
            <a:r>
              <a:rPr dirty="0" sz="1000" spc="-60">
                <a:latin typeface="Arial"/>
                <a:cs typeface="Arial"/>
              </a:rPr>
              <a:t>12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975"/>
              </a:lnSpc>
            </a:pPr>
            <a:r>
              <a:rPr dirty="0" sz="1000" spc="-60">
                <a:latin typeface="Arial"/>
                <a:cs typeface="Arial"/>
              </a:rPr>
              <a:t>11</a:t>
            </a:r>
            <a:endParaRPr sz="1000">
              <a:latin typeface="Arial"/>
              <a:cs typeface="Arial"/>
            </a:endParaRPr>
          </a:p>
          <a:p>
            <a:pPr algn="ctr" marR="5080">
              <a:lnSpc>
                <a:spcPts val="975"/>
              </a:lnSpc>
            </a:pPr>
            <a:r>
              <a:rPr dirty="0" sz="1000" spc="-60">
                <a:latin typeface="Arial"/>
                <a:cs typeface="Arial"/>
              </a:rPr>
              <a:t>10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975"/>
              </a:lnSpc>
            </a:pPr>
            <a:r>
              <a:rPr dirty="0" sz="1000" spc="-55">
                <a:latin typeface="Arial"/>
                <a:cs typeface="Arial"/>
              </a:rPr>
              <a:t>9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975"/>
              </a:lnSpc>
            </a:pPr>
            <a:r>
              <a:rPr dirty="0" sz="1000" spc="-55"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975"/>
              </a:lnSpc>
            </a:pPr>
            <a:r>
              <a:rPr dirty="0" sz="1000" spc="-55"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975"/>
              </a:lnSpc>
            </a:pPr>
            <a:r>
              <a:rPr dirty="0" sz="1000" spc="-55"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975"/>
              </a:lnSpc>
            </a:pPr>
            <a:r>
              <a:rPr dirty="0" sz="1000" spc="-55"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975"/>
              </a:lnSpc>
            </a:pPr>
            <a:r>
              <a:rPr dirty="0" sz="1000" spc="-55"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975"/>
              </a:lnSpc>
            </a:pPr>
            <a:r>
              <a:rPr dirty="0" sz="1000" spc="-55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975"/>
              </a:lnSpc>
            </a:pPr>
            <a:r>
              <a:rPr dirty="0" sz="1000" spc="-55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975"/>
              </a:lnSpc>
            </a:pPr>
            <a:r>
              <a:rPr dirty="0" sz="1000" spc="-55"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  <a:p>
            <a:pPr algn="ctr" marL="51435">
              <a:lnSpc>
                <a:spcPts val="1085"/>
              </a:lnSpc>
            </a:pPr>
            <a:r>
              <a:rPr dirty="0" sz="1000" spc="-55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6" name="object 146"/>
          <p:cNvSpPr txBox="1"/>
          <p:nvPr/>
        </p:nvSpPr>
        <p:spPr>
          <a:xfrm>
            <a:off x="1130604" y="8211301"/>
            <a:ext cx="5578475" cy="517525"/>
          </a:xfrm>
          <a:prstGeom prst="rect">
            <a:avLst/>
          </a:prstGeom>
        </p:spPr>
        <p:txBody>
          <a:bodyPr wrap="square" lIns="0" tIns="83185" rIns="0" bIns="0" rtlCol="0" vert="horz">
            <a:spAutoFit/>
          </a:bodyPr>
          <a:lstStyle/>
          <a:p>
            <a:pPr marL="586740">
              <a:lnSpc>
                <a:spcPct val="100000"/>
              </a:lnSpc>
              <a:spcBef>
                <a:spcPts val="655"/>
              </a:spcBef>
              <a:tabLst>
                <a:tab pos="1835150" algn="l"/>
                <a:tab pos="3218180" algn="l"/>
                <a:tab pos="4592320" algn="l"/>
              </a:tabLst>
            </a:pPr>
            <a:r>
              <a:rPr dirty="0" sz="1000" spc="-45">
                <a:latin typeface="Arial"/>
                <a:cs typeface="Arial"/>
              </a:rPr>
              <a:t>Strongly </a:t>
            </a:r>
            <a:r>
              <a:rPr dirty="0" sz="1000" spc="-65">
                <a:latin typeface="Arial"/>
                <a:cs typeface="Arial"/>
              </a:rPr>
              <a:t>Disagree	</a:t>
            </a:r>
            <a:r>
              <a:rPr dirty="0" sz="1000" spc="-55">
                <a:latin typeface="Arial"/>
                <a:cs typeface="Arial"/>
              </a:rPr>
              <a:t>Somewhat</a:t>
            </a:r>
            <a:r>
              <a:rPr dirty="0" sz="1000" spc="-40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Disagree	</a:t>
            </a:r>
            <a:r>
              <a:rPr dirty="0" sz="1000" spc="-55">
                <a:latin typeface="Arial"/>
                <a:cs typeface="Arial"/>
              </a:rPr>
              <a:t>Somewhat</a:t>
            </a:r>
            <a:r>
              <a:rPr dirty="0" sz="1000" spc="-4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Agree	</a:t>
            </a:r>
            <a:r>
              <a:rPr dirty="0" sz="1000" spc="-45">
                <a:latin typeface="Arial"/>
                <a:cs typeface="Arial"/>
              </a:rPr>
              <a:t>Strongly</a:t>
            </a:r>
            <a:r>
              <a:rPr dirty="0" sz="1000" spc="-5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Agree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dirty="0" sz="1200" spc="-5">
                <a:latin typeface="Times New Roman"/>
                <a:cs typeface="Times New Roman"/>
              </a:rPr>
              <a:t>Two </a:t>
            </a:r>
            <a:r>
              <a:rPr dirty="0" sz="1200">
                <a:latin typeface="Times New Roman"/>
                <a:cs typeface="Times New Roman"/>
              </a:rPr>
              <a:t>of the 21 participants did not </a:t>
            </a:r>
            <a:r>
              <a:rPr dirty="0" sz="1200" spc="-5">
                <a:latin typeface="Times New Roman"/>
                <a:cs typeface="Times New Roman"/>
              </a:rPr>
              <a:t>answer </a:t>
            </a:r>
            <a:r>
              <a:rPr dirty="0" sz="1200">
                <a:latin typeface="Times New Roman"/>
                <a:cs typeface="Times New Roman"/>
              </a:rPr>
              <a:t>the question </a:t>
            </a:r>
            <a:r>
              <a:rPr dirty="0" sz="1200" spc="-5">
                <a:latin typeface="Times New Roman"/>
                <a:cs typeface="Times New Roman"/>
              </a:rPr>
              <a:t>displayed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4.32. </a:t>
            </a:r>
            <a:r>
              <a:rPr dirty="0" sz="1200" spc="-5">
                <a:latin typeface="Times New Roman"/>
                <a:cs typeface="Times New Roman"/>
              </a:rPr>
              <a:t>As seen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147" name="object 147"/>
          <p:cNvSpPr txBox="1"/>
          <p:nvPr/>
        </p:nvSpPr>
        <p:spPr>
          <a:xfrm>
            <a:off x="1086332" y="5955245"/>
            <a:ext cx="152400" cy="218249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z="1000" spc="-55" b="1">
                <a:latin typeface="Trebuchet MS"/>
                <a:cs typeface="Trebuchet MS"/>
              </a:rPr>
              <a:t>Number </a:t>
            </a:r>
            <a:r>
              <a:rPr dirty="0" sz="1000" spc="-45" b="1">
                <a:latin typeface="Trebuchet MS"/>
                <a:cs typeface="Trebuchet MS"/>
              </a:rPr>
              <a:t>of </a:t>
            </a:r>
            <a:r>
              <a:rPr dirty="0" sz="1000" spc="-60" b="1">
                <a:latin typeface="Trebuchet MS"/>
                <a:cs typeface="Trebuchet MS"/>
              </a:rPr>
              <a:t>Participanst Selecting</a:t>
            </a:r>
            <a:r>
              <a:rPr dirty="0" sz="1000" spc="-145" b="1">
                <a:latin typeface="Trebuchet MS"/>
                <a:cs typeface="Trebuchet MS"/>
              </a:rPr>
              <a:t> </a:t>
            </a:r>
            <a:r>
              <a:rPr dirty="0" sz="1000" spc="-55" b="1">
                <a:latin typeface="Trebuchet MS"/>
                <a:cs typeface="Trebuchet MS"/>
              </a:rPr>
              <a:t>Answer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148" name="object 148"/>
          <p:cNvSpPr/>
          <p:nvPr/>
        </p:nvSpPr>
        <p:spPr>
          <a:xfrm>
            <a:off x="914400" y="5727191"/>
            <a:ext cx="5981700" cy="2810510"/>
          </a:xfrm>
          <a:custGeom>
            <a:avLst/>
            <a:gdLst/>
            <a:ahLst/>
            <a:cxnLst/>
            <a:rect l="l" t="t" r="r" b="b"/>
            <a:pathLst>
              <a:path w="5981700" h="2810509">
                <a:moveTo>
                  <a:pt x="0" y="2810256"/>
                </a:moveTo>
                <a:lnTo>
                  <a:pt x="5981700" y="2810256"/>
                </a:lnTo>
                <a:lnTo>
                  <a:pt x="5981700" y="0"/>
                </a:lnTo>
                <a:lnTo>
                  <a:pt x="0" y="0"/>
                </a:lnTo>
                <a:lnTo>
                  <a:pt x="0" y="2810256"/>
                </a:lnTo>
                <a:close/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28962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045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98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104775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stayed </a:t>
            </a:r>
            <a:r>
              <a:rPr dirty="0" sz="1200">
                <a:latin typeface="Times New Roman"/>
                <a:cs typeface="Times New Roman"/>
              </a:rPr>
              <a:t>in high school.” Sixteen </a:t>
            </a:r>
            <a:r>
              <a:rPr dirty="0" sz="1200" spc="-5">
                <a:latin typeface="Times New Roman"/>
                <a:cs typeface="Times New Roman"/>
              </a:rPr>
              <a:t>selected </a:t>
            </a:r>
            <a:r>
              <a:rPr dirty="0" sz="1200">
                <a:latin typeface="Times New Roman"/>
                <a:cs typeface="Times New Roman"/>
              </a:rPr>
              <a:t>Strongly </a:t>
            </a:r>
            <a:r>
              <a:rPr dirty="0" sz="1200" spc="-5">
                <a:latin typeface="Times New Roman"/>
                <a:cs typeface="Times New Roman"/>
              </a:rPr>
              <a:t>Agree and </a:t>
            </a:r>
            <a:r>
              <a:rPr dirty="0" sz="1200">
                <a:latin typeface="Times New Roman"/>
                <a:cs typeface="Times New Roman"/>
              </a:rPr>
              <a:t>one </a:t>
            </a:r>
            <a:r>
              <a:rPr dirty="0" sz="1200" spc="-5">
                <a:latin typeface="Times New Roman"/>
                <a:cs typeface="Times New Roman"/>
              </a:rPr>
              <a:t>selected Somewhat </a:t>
            </a:r>
            <a:r>
              <a:rPr dirty="0" sz="1200">
                <a:latin typeface="Times New Roman"/>
                <a:cs typeface="Times New Roman"/>
              </a:rPr>
              <a:t>Agree. </a:t>
            </a:r>
            <a:r>
              <a:rPr dirty="0" sz="1200" spc="-5">
                <a:latin typeface="Times New Roman"/>
                <a:cs typeface="Times New Roman"/>
              </a:rPr>
              <a:t>The  combined total </a:t>
            </a:r>
            <a:r>
              <a:rPr dirty="0" sz="1200">
                <a:latin typeface="Times New Roman"/>
                <a:cs typeface="Times New Roman"/>
              </a:rPr>
              <a:t>(16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 spc="5">
                <a:latin typeface="Times New Roman"/>
                <a:cs typeface="Times New Roman"/>
              </a:rPr>
              <a:t>1) </a:t>
            </a:r>
            <a:r>
              <a:rPr dirty="0" sz="1200">
                <a:latin typeface="Times New Roman"/>
                <a:cs typeface="Times New Roman"/>
              </a:rPr>
              <a:t>who </a:t>
            </a:r>
            <a:r>
              <a:rPr dirty="0" sz="1200" spc="-5">
                <a:latin typeface="Times New Roman"/>
                <a:cs typeface="Times New Roman"/>
              </a:rPr>
              <a:t>agreed </a:t>
            </a:r>
            <a:r>
              <a:rPr dirty="0" sz="1200">
                <a:latin typeface="Times New Roman"/>
                <a:cs typeface="Times New Roman"/>
              </a:rPr>
              <a:t>with this </a:t>
            </a:r>
            <a:r>
              <a:rPr dirty="0" sz="1200" spc="-5">
                <a:latin typeface="Times New Roman"/>
                <a:cs typeface="Times New Roman"/>
              </a:rPr>
              <a:t>statement was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89.5%</a:t>
            </a:r>
            <a:endParaRPr sz="1200">
              <a:latin typeface="Times New Roman"/>
              <a:cs typeface="Times New Roman"/>
            </a:endParaRPr>
          </a:p>
          <a:p>
            <a:pPr marL="12700" marR="99695" indent="228600">
              <a:lnSpc>
                <a:spcPct val="191700"/>
              </a:lnSpc>
            </a:pPr>
            <a:r>
              <a:rPr dirty="0" sz="1200" spc="-5" b="1">
                <a:latin typeface="Times New Roman"/>
                <a:cs typeface="Times New Roman"/>
              </a:rPr>
              <a:t>Descriptive </a:t>
            </a:r>
            <a:r>
              <a:rPr dirty="0" sz="1200" b="1">
                <a:latin typeface="Times New Roman"/>
                <a:cs typeface="Times New Roman"/>
              </a:rPr>
              <a:t>analysis of </a:t>
            </a:r>
            <a:r>
              <a:rPr dirty="0" sz="1200" spc="-5" b="1">
                <a:latin typeface="Times New Roman"/>
                <a:cs typeface="Times New Roman"/>
              </a:rPr>
              <a:t>questions </a:t>
            </a:r>
            <a:r>
              <a:rPr dirty="0" sz="1200" b="1">
                <a:latin typeface="Times New Roman"/>
                <a:cs typeface="Times New Roman"/>
              </a:rPr>
              <a:t>11–33. </a:t>
            </a:r>
            <a:r>
              <a:rPr dirty="0" sz="1200" spc="-5">
                <a:latin typeface="Times New Roman"/>
                <a:cs typeface="Times New Roman"/>
              </a:rPr>
              <a:t>Using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same </a:t>
            </a:r>
            <a:r>
              <a:rPr dirty="0" sz="1200">
                <a:latin typeface="Times New Roman"/>
                <a:cs typeface="Times New Roman"/>
              </a:rPr>
              <a:t>coding </a:t>
            </a:r>
            <a:r>
              <a:rPr dirty="0" sz="1200" spc="-5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described </a:t>
            </a:r>
            <a:r>
              <a:rPr dirty="0" sz="1200" spc="-5">
                <a:latin typeface="Times New Roman"/>
                <a:cs typeface="Times New Roman"/>
              </a:rPr>
              <a:t>earlier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this  chapter, </a:t>
            </a:r>
            <a:r>
              <a:rPr dirty="0" sz="1200">
                <a:latin typeface="Times New Roman"/>
                <a:cs typeface="Times New Roman"/>
              </a:rPr>
              <a:t>in which </a:t>
            </a:r>
            <a:r>
              <a:rPr dirty="0" sz="1200" spc="-5">
                <a:latin typeface="Times New Roman"/>
                <a:cs typeface="Times New Roman"/>
              </a:rPr>
              <a:t>-2, -1, </a:t>
            </a:r>
            <a:r>
              <a:rPr dirty="0" sz="1200">
                <a:latin typeface="Times New Roman"/>
                <a:cs typeface="Times New Roman"/>
              </a:rPr>
              <a:t>1,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2 </a:t>
            </a:r>
            <a:r>
              <a:rPr dirty="0" sz="1200" spc="-5">
                <a:latin typeface="Times New Roman"/>
                <a:cs typeface="Times New Roman"/>
              </a:rPr>
              <a:t>were assigned </a:t>
            </a:r>
            <a:r>
              <a:rPr dirty="0" sz="1200">
                <a:latin typeface="Times New Roman"/>
                <a:cs typeface="Times New Roman"/>
              </a:rPr>
              <a:t>to Strongly </a:t>
            </a:r>
            <a:r>
              <a:rPr dirty="0" sz="1200" spc="-5">
                <a:latin typeface="Times New Roman"/>
                <a:cs typeface="Times New Roman"/>
              </a:rPr>
              <a:t>Disagree, Somewhat Disagree,  Somewhat Agree, and </a:t>
            </a:r>
            <a:r>
              <a:rPr dirty="0" sz="1200">
                <a:latin typeface="Times New Roman"/>
                <a:cs typeface="Times New Roman"/>
              </a:rPr>
              <a:t>Strongly </a:t>
            </a:r>
            <a:r>
              <a:rPr dirty="0" sz="1200" spc="-5">
                <a:latin typeface="Times New Roman"/>
                <a:cs typeface="Times New Roman"/>
              </a:rPr>
              <a:t>Agree respectively, </a:t>
            </a:r>
            <a:r>
              <a:rPr dirty="0" sz="1200">
                <a:latin typeface="Times New Roman"/>
                <a:cs typeface="Times New Roman"/>
              </a:rPr>
              <a:t>the mean, </a:t>
            </a:r>
            <a:r>
              <a:rPr dirty="0" sz="1200" spc="-5">
                <a:latin typeface="Times New Roman"/>
                <a:cs typeface="Times New Roman"/>
              </a:rPr>
              <a:t>median, and </a:t>
            </a:r>
            <a:r>
              <a:rPr dirty="0" sz="1200">
                <a:latin typeface="Times New Roman"/>
                <a:cs typeface="Times New Roman"/>
              </a:rPr>
              <a:t>mode of </a:t>
            </a:r>
            <a:r>
              <a:rPr dirty="0" sz="1200" spc="-5">
                <a:latin typeface="Times New Roman"/>
                <a:cs typeface="Times New Roman"/>
              </a:rPr>
              <a:t>each </a:t>
            </a:r>
            <a:r>
              <a:rPr dirty="0" sz="1200">
                <a:latin typeface="Times New Roman"/>
                <a:cs typeface="Times New Roman"/>
              </a:rPr>
              <a:t>of the  </a:t>
            </a:r>
            <a:r>
              <a:rPr dirty="0" sz="1200" spc="-5">
                <a:latin typeface="Times New Roman"/>
                <a:cs typeface="Times New Roman"/>
              </a:rPr>
              <a:t>Likert-type questions has been </a:t>
            </a:r>
            <a:r>
              <a:rPr dirty="0" sz="1200">
                <a:latin typeface="Times New Roman"/>
                <a:cs typeface="Times New Roman"/>
              </a:rPr>
              <a:t>calculated. The </a:t>
            </a:r>
            <a:r>
              <a:rPr dirty="0" sz="1200" spc="-5">
                <a:latin typeface="Times New Roman"/>
                <a:cs typeface="Times New Roman"/>
              </a:rPr>
              <a:t>results </a:t>
            </a:r>
            <a:r>
              <a:rPr dirty="0" sz="1200">
                <a:latin typeface="Times New Roman"/>
                <a:cs typeface="Times New Roman"/>
              </a:rPr>
              <a:t>of these </a:t>
            </a:r>
            <a:r>
              <a:rPr dirty="0" sz="1200" spc="-5">
                <a:latin typeface="Times New Roman"/>
                <a:cs typeface="Times New Roman"/>
              </a:rPr>
              <a:t>calculations are </a:t>
            </a:r>
            <a:r>
              <a:rPr dirty="0" sz="1200">
                <a:latin typeface="Times New Roman"/>
                <a:cs typeface="Times New Roman"/>
              </a:rPr>
              <a:t>listed in Table  4.5.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87704" y="3496521"/>
          <a:ext cx="6123305" cy="26257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1694"/>
                <a:gridCol w="813434"/>
                <a:gridCol w="725169"/>
                <a:gridCol w="615315"/>
                <a:gridCol w="894714"/>
                <a:gridCol w="832485"/>
                <a:gridCol w="765175"/>
                <a:gridCol w="613410"/>
              </a:tblGrid>
              <a:tr h="348615">
                <a:tc gridSpan="8">
                  <a:txBody>
                    <a:bodyPr/>
                    <a:lstStyle/>
                    <a:p>
                      <a:pPr marL="127000">
                        <a:lnSpc>
                          <a:spcPts val="12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Table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127000">
                        <a:lnSpc>
                          <a:spcPts val="1365"/>
                        </a:lnSpc>
                      </a:pPr>
                      <a:r>
                        <a:rPr dirty="0" sz="1200" spc="-5" i="1">
                          <a:latin typeface="Times New Roman"/>
                          <a:cs typeface="Times New Roman"/>
                        </a:rPr>
                        <a:t>Mean, Median, </a:t>
                      </a:r>
                      <a:r>
                        <a:rPr dirty="0" sz="1200" i="1">
                          <a:latin typeface="Times New Roman"/>
                          <a:cs typeface="Times New Roman"/>
                        </a:rPr>
                        <a:t>and Mode </a:t>
                      </a:r>
                      <a:r>
                        <a:rPr dirty="0" sz="1200" spc="-5" i="1">
                          <a:latin typeface="Times New Roman"/>
                          <a:cs typeface="Times New Roman"/>
                        </a:rPr>
                        <a:t>for </a:t>
                      </a:r>
                      <a:r>
                        <a:rPr dirty="0" sz="1200" i="1">
                          <a:latin typeface="Times New Roman"/>
                          <a:cs typeface="Times New Roman"/>
                        </a:rPr>
                        <a:t>Likert-type</a:t>
                      </a:r>
                      <a:r>
                        <a:rPr dirty="0" sz="1200" spc="1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latin typeface="Times New Roman"/>
                          <a:cs typeface="Times New Roman"/>
                        </a:rPr>
                        <a:t>Questions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6530">
                <a:tc>
                  <a:txBody>
                    <a:bodyPr/>
                    <a:lstStyle/>
                    <a:p>
                      <a:pPr algn="ctr" marL="635">
                        <a:lnSpc>
                          <a:spcPts val="1290"/>
                        </a:lnSpc>
                      </a:pPr>
                      <a:r>
                        <a:rPr dirty="0" u="heavy" sz="1200" spc="-5" b="1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Question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90"/>
                        </a:lnSpc>
                      </a:pPr>
                      <a:r>
                        <a:rPr dirty="0" u="heavy" sz="1200" spc="-5" b="1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Mean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4135">
                        <a:lnSpc>
                          <a:spcPts val="1290"/>
                        </a:lnSpc>
                      </a:pPr>
                      <a:r>
                        <a:rPr dirty="0" u="heavy" sz="1200" spc="-5" b="1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Median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68580">
                        <a:lnSpc>
                          <a:spcPts val="1290"/>
                        </a:lnSpc>
                      </a:pPr>
                      <a:r>
                        <a:rPr dirty="0" u="heavy" sz="1200" spc="-5" b="1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Mode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4604">
                        <a:lnSpc>
                          <a:spcPts val="1290"/>
                        </a:lnSpc>
                      </a:pPr>
                      <a:r>
                        <a:rPr dirty="0" u="heavy" sz="1200" spc="-5" b="1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Question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90"/>
                        </a:lnSpc>
                      </a:pPr>
                      <a:r>
                        <a:rPr dirty="0" u="heavy" sz="1200" spc="-5" b="1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Mean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40640">
                        <a:lnSpc>
                          <a:spcPts val="1290"/>
                        </a:lnSpc>
                      </a:pPr>
                      <a:r>
                        <a:rPr dirty="0" u="heavy" sz="1200" spc="-5" b="1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Median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1905">
                        <a:lnSpc>
                          <a:spcPts val="1290"/>
                        </a:lnSpc>
                      </a:pPr>
                      <a:r>
                        <a:rPr dirty="0" u="heavy" sz="1200" spc="-5" b="1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Mode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4625"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dirty="0" sz="1100" spc="-55">
                          <a:latin typeface="Arial"/>
                          <a:cs typeface="Arial"/>
                        </a:rPr>
                        <a:t>1.047619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6040">
                        <a:lnSpc>
                          <a:spcPts val="128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68580">
                        <a:lnSpc>
                          <a:spcPts val="128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ts val="12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23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dirty="0" sz="1100" spc="-50">
                          <a:latin typeface="Arial"/>
                          <a:cs typeface="Arial"/>
                        </a:rPr>
                        <a:t>-0.2381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42545">
                        <a:lnSpc>
                          <a:spcPts val="1280"/>
                        </a:lnSpc>
                      </a:pPr>
                      <a:r>
                        <a:rPr dirty="0" sz="1100" spc="-45">
                          <a:latin typeface="Arial"/>
                          <a:cs typeface="Arial"/>
                        </a:rPr>
                        <a:t>-1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1905">
                        <a:lnSpc>
                          <a:spcPts val="1280"/>
                        </a:lnSpc>
                      </a:pPr>
                      <a:r>
                        <a:rPr dirty="0" sz="1100" spc="-45">
                          <a:latin typeface="Arial"/>
                          <a:cs typeface="Arial"/>
                        </a:rPr>
                        <a:t>-1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75260"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dirty="0" sz="1100" spc="-55">
                          <a:latin typeface="Arial"/>
                          <a:cs typeface="Arial"/>
                        </a:rPr>
                        <a:t>1.428571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6040">
                        <a:lnSpc>
                          <a:spcPts val="128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68580">
                        <a:lnSpc>
                          <a:spcPts val="128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ts val="12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24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dirty="0" sz="1100" spc="-55">
                          <a:latin typeface="Arial"/>
                          <a:cs typeface="Arial"/>
                        </a:rPr>
                        <a:t>-0.85714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42545">
                        <a:lnSpc>
                          <a:spcPts val="1280"/>
                        </a:lnSpc>
                      </a:pPr>
                      <a:r>
                        <a:rPr dirty="0" sz="1100" spc="-45">
                          <a:latin typeface="Arial"/>
                          <a:cs typeface="Arial"/>
                        </a:rPr>
                        <a:t>-1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1905">
                        <a:lnSpc>
                          <a:spcPts val="1280"/>
                        </a:lnSpc>
                      </a:pPr>
                      <a:r>
                        <a:rPr dirty="0" sz="1100" spc="-45">
                          <a:latin typeface="Arial"/>
                          <a:cs typeface="Arial"/>
                        </a:rPr>
                        <a:t>-1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74625"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dirty="0" sz="1100" spc="-55">
                          <a:latin typeface="Arial"/>
                          <a:cs typeface="Arial"/>
                        </a:rPr>
                        <a:t>0.238095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6040">
                        <a:lnSpc>
                          <a:spcPts val="128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68580">
                        <a:lnSpc>
                          <a:spcPts val="128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ts val="12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25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dirty="0" sz="1100" spc="-55">
                          <a:latin typeface="Arial"/>
                          <a:cs typeface="Arial"/>
                        </a:rPr>
                        <a:t>-0.42857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42545">
                        <a:lnSpc>
                          <a:spcPts val="1280"/>
                        </a:lnSpc>
                      </a:pPr>
                      <a:r>
                        <a:rPr dirty="0" sz="1100" spc="-45">
                          <a:latin typeface="Arial"/>
                          <a:cs typeface="Arial"/>
                        </a:rPr>
                        <a:t>-1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1905">
                        <a:lnSpc>
                          <a:spcPts val="128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75260"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dirty="0" sz="1100" spc="-55">
                          <a:latin typeface="Arial"/>
                          <a:cs typeface="Arial"/>
                        </a:rPr>
                        <a:t>1.142857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6040">
                        <a:lnSpc>
                          <a:spcPts val="128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68580">
                        <a:lnSpc>
                          <a:spcPts val="128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ts val="12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26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dirty="0" sz="1100" spc="-55">
                          <a:latin typeface="Arial"/>
                          <a:cs typeface="Arial"/>
                        </a:rPr>
                        <a:t>-1.28571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42545">
                        <a:lnSpc>
                          <a:spcPts val="1280"/>
                        </a:lnSpc>
                      </a:pPr>
                      <a:r>
                        <a:rPr dirty="0" sz="1100" spc="-45">
                          <a:latin typeface="Arial"/>
                          <a:cs typeface="Arial"/>
                        </a:rPr>
                        <a:t>-2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1905">
                        <a:lnSpc>
                          <a:spcPts val="1280"/>
                        </a:lnSpc>
                      </a:pPr>
                      <a:r>
                        <a:rPr dirty="0" sz="1100" spc="-45">
                          <a:latin typeface="Arial"/>
                          <a:cs typeface="Arial"/>
                        </a:rPr>
                        <a:t>-2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74625"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6040">
                        <a:lnSpc>
                          <a:spcPts val="128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68580">
                        <a:lnSpc>
                          <a:spcPts val="128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ts val="12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27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dirty="0" sz="1100" spc="-55">
                          <a:latin typeface="Arial"/>
                          <a:cs typeface="Arial"/>
                        </a:rPr>
                        <a:t>-0.38095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42545">
                        <a:lnSpc>
                          <a:spcPts val="1280"/>
                        </a:lnSpc>
                      </a:pPr>
                      <a:r>
                        <a:rPr dirty="0" sz="1100" spc="-45">
                          <a:latin typeface="Arial"/>
                          <a:cs typeface="Arial"/>
                        </a:rPr>
                        <a:t>-1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1905">
                        <a:lnSpc>
                          <a:spcPts val="128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74625"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dirty="0" sz="1100" spc="-55">
                          <a:latin typeface="Arial"/>
                          <a:cs typeface="Arial"/>
                        </a:rPr>
                        <a:t>-0.04762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6040">
                        <a:lnSpc>
                          <a:spcPts val="128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68580">
                        <a:lnSpc>
                          <a:spcPts val="128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ts val="12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28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dirty="0" sz="1100" spc="-55">
                          <a:latin typeface="Arial"/>
                          <a:cs typeface="Arial"/>
                        </a:rPr>
                        <a:t>-0.66667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42545">
                        <a:lnSpc>
                          <a:spcPts val="1280"/>
                        </a:lnSpc>
                      </a:pPr>
                      <a:r>
                        <a:rPr dirty="0" sz="1100" spc="-45">
                          <a:latin typeface="Arial"/>
                          <a:cs typeface="Arial"/>
                        </a:rPr>
                        <a:t>-1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1905">
                        <a:lnSpc>
                          <a:spcPts val="1280"/>
                        </a:lnSpc>
                      </a:pPr>
                      <a:r>
                        <a:rPr dirty="0" sz="1100" spc="-45">
                          <a:latin typeface="Arial"/>
                          <a:cs typeface="Arial"/>
                        </a:rPr>
                        <a:t>-2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75260"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dirty="0" sz="1100" spc="-55">
                          <a:latin typeface="Arial"/>
                          <a:cs typeface="Arial"/>
                        </a:rPr>
                        <a:t>-0.61905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2865">
                        <a:lnSpc>
                          <a:spcPts val="1280"/>
                        </a:lnSpc>
                      </a:pPr>
                      <a:r>
                        <a:rPr dirty="0" sz="1100" spc="-45">
                          <a:latin typeface="Arial"/>
                          <a:cs typeface="Arial"/>
                        </a:rPr>
                        <a:t>-1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68580">
                        <a:lnSpc>
                          <a:spcPts val="1280"/>
                        </a:lnSpc>
                      </a:pPr>
                      <a:r>
                        <a:rPr dirty="0" sz="1100" spc="-45">
                          <a:latin typeface="Arial"/>
                          <a:cs typeface="Arial"/>
                        </a:rPr>
                        <a:t>-2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ts val="12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29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dirty="0" sz="1100" spc="-55">
                          <a:latin typeface="Arial"/>
                          <a:cs typeface="Arial"/>
                        </a:rPr>
                        <a:t>-1.57143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42545">
                        <a:lnSpc>
                          <a:spcPts val="1280"/>
                        </a:lnSpc>
                      </a:pPr>
                      <a:r>
                        <a:rPr dirty="0" sz="1100" spc="-45">
                          <a:latin typeface="Arial"/>
                          <a:cs typeface="Arial"/>
                        </a:rPr>
                        <a:t>-2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1905">
                        <a:lnSpc>
                          <a:spcPts val="1280"/>
                        </a:lnSpc>
                      </a:pPr>
                      <a:r>
                        <a:rPr dirty="0" sz="1100" spc="-45">
                          <a:latin typeface="Arial"/>
                          <a:cs typeface="Arial"/>
                        </a:rPr>
                        <a:t>-2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75260"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dirty="0" sz="1100" spc="-55">
                          <a:latin typeface="Arial"/>
                          <a:cs typeface="Arial"/>
                        </a:rPr>
                        <a:t>-0.52381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2865">
                        <a:lnSpc>
                          <a:spcPts val="1280"/>
                        </a:lnSpc>
                      </a:pPr>
                      <a:r>
                        <a:rPr dirty="0" sz="1100" spc="-45">
                          <a:latin typeface="Arial"/>
                          <a:cs typeface="Arial"/>
                        </a:rPr>
                        <a:t>-1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68580">
                        <a:lnSpc>
                          <a:spcPts val="1280"/>
                        </a:lnSpc>
                      </a:pPr>
                      <a:r>
                        <a:rPr dirty="0" sz="1100" spc="-45">
                          <a:latin typeface="Arial"/>
                          <a:cs typeface="Arial"/>
                        </a:rPr>
                        <a:t>-1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ts val="12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30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dirty="0" sz="1100" spc="-55">
                          <a:latin typeface="Arial"/>
                          <a:cs typeface="Arial"/>
                        </a:rPr>
                        <a:t>-0.85714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42545">
                        <a:lnSpc>
                          <a:spcPts val="1280"/>
                        </a:lnSpc>
                      </a:pPr>
                      <a:r>
                        <a:rPr dirty="0" sz="1100" spc="-45">
                          <a:latin typeface="Arial"/>
                          <a:cs typeface="Arial"/>
                        </a:rPr>
                        <a:t>-1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1905">
                        <a:lnSpc>
                          <a:spcPts val="1280"/>
                        </a:lnSpc>
                      </a:pPr>
                      <a:r>
                        <a:rPr dirty="0" sz="1100" spc="-45">
                          <a:latin typeface="Arial"/>
                          <a:cs typeface="Arial"/>
                        </a:rPr>
                        <a:t>-2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75260"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dirty="0" sz="1100" spc="-55">
                          <a:latin typeface="Arial"/>
                          <a:cs typeface="Arial"/>
                        </a:rPr>
                        <a:t>-1.14286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2865">
                        <a:lnSpc>
                          <a:spcPts val="1280"/>
                        </a:lnSpc>
                      </a:pPr>
                      <a:r>
                        <a:rPr dirty="0" sz="1100" spc="-45">
                          <a:latin typeface="Arial"/>
                          <a:cs typeface="Arial"/>
                        </a:rPr>
                        <a:t>-2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68580">
                        <a:lnSpc>
                          <a:spcPts val="1280"/>
                        </a:lnSpc>
                      </a:pPr>
                      <a:r>
                        <a:rPr dirty="0" sz="1100" spc="-45">
                          <a:latin typeface="Arial"/>
                          <a:cs typeface="Arial"/>
                        </a:rPr>
                        <a:t>-2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ts val="12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31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dirty="0" sz="1100" spc="-55">
                          <a:latin typeface="Arial"/>
                          <a:cs typeface="Arial"/>
                        </a:rPr>
                        <a:t>-1.19048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42545">
                        <a:lnSpc>
                          <a:spcPts val="1280"/>
                        </a:lnSpc>
                      </a:pPr>
                      <a:r>
                        <a:rPr dirty="0" sz="1100" spc="-45">
                          <a:latin typeface="Arial"/>
                          <a:cs typeface="Arial"/>
                        </a:rPr>
                        <a:t>-2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1905">
                        <a:lnSpc>
                          <a:spcPts val="1280"/>
                        </a:lnSpc>
                      </a:pPr>
                      <a:r>
                        <a:rPr dirty="0" sz="1100" spc="-45">
                          <a:latin typeface="Arial"/>
                          <a:cs typeface="Arial"/>
                        </a:rPr>
                        <a:t>-2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74625"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dirty="0" sz="1100" spc="-55">
                          <a:latin typeface="Arial"/>
                          <a:cs typeface="Arial"/>
                        </a:rPr>
                        <a:t>-0.80952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2865">
                        <a:lnSpc>
                          <a:spcPts val="1280"/>
                        </a:lnSpc>
                      </a:pPr>
                      <a:r>
                        <a:rPr dirty="0" sz="1100" spc="-45">
                          <a:latin typeface="Arial"/>
                          <a:cs typeface="Arial"/>
                        </a:rPr>
                        <a:t>-1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68580">
                        <a:lnSpc>
                          <a:spcPts val="1280"/>
                        </a:lnSpc>
                      </a:pPr>
                      <a:r>
                        <a:rPr dirty="0" sz="1100" spc="-45">
                          <a:latin typeface="Arial"/>
                          <a:cs typeface="Arial"/>
                        </a:rPr>
                        <a:t>-2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ts val="12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32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dirty="0" sz="1100" spc="-55">
                          <a:latin typeface="Arial"/>
                          <a:cs typeface="Arial"/>
                        </a:rPr>
                        <a:t>1.904762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42545">
                        <a:lnSpc>
                          <a:spcPts val="128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1905">
                        <a:lnSpc>
                          <a:spcPts val="128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75260"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dirty="0" sz="1100" spc="-55">
                          <a:latin typeface="Arial"/>
                          <a:cs typeface="Arial"/>
                        </a:rPr>
                        <a:t>1.238095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6040">
                        <a:lnSpc>
                          <a:spcPts val="128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68580">
                        <a:lnSpc>
                          <a:spcPts val="128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ts val="1280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33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80"/>
                        </a:lnSpc>
                      </a:pPr>
                      <a:r>
                        <a:rPr dirty="0" sz="1100" spc="-55">
                          <a:latin typeface="Arial"/>
                          <a:cs typeface="Arial"/>
                        </a:rPr>
                        <a:t>1.380952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42545">
                        <a:lnSpc>
                          <a:spcPts val="128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1905">
                        <a:lnSpc>
                          <a:spcPts val="128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</a:tr>
              <a:tr h="171450">
                <a:tc>
                  <a:txBody>
                    <a:bodyPr/>
                    <a:lstStyle/>
                    <a:p>
                      <a:pPr algn="ctr">
                        <a:lnSpc>
                          <a:spcPts val="1255"/>
                        </a:lnSpc>
                      </a:pPr>
                      <a:r>
                        <a:rPr dirty="0" sz="1200" b="1">
                          <a:latin typeface="Times New Roman"/>
                          <a:cs typeface="Times New Roman"/>
                        </a:rPr>
                        <a:t>22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55"/>
                        </a:lnSpc>
                      </a:pPr>
                      <a:r>
                        <a:rPr dirty="0" sz="1100" spc="-55">
                          <a:latin typeface="Arial"/>
                          <a:cs typeface="Arial"/>
                        </a:rPr>
                        <a:t>-0.85714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62865">
                        <a:lnSpc>
                          <a:spcPts val="1255"/>
                        </a:lnSpc>
                      </a:pPr>
                      <a:r>
                        <a:rPr dirty="0" sz="1100" spc="-45">
                          <a:latin typeface="Arial"/>
                          <a:cs typeface="Arial"/>
                        </a:rPr>
                        <a:t>-1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68580">
                        <a:lnSpc>
                          <a:spcPts val="1255"/>
                        </a:lnSpc>
                      </a:pPr>
                      <a:r>
                        <a:rPr dirty="0" sz="1100" spc="-45">
                          <a:latin typeface="Arial"/>
                          <a:cs typeface="Arial"/>
                        </a:rPr>
                        <a:t>-1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902004" y="6446901"/>
            <a:ext cx="5968365" cy="23120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Statistical correlations </a:t>
            </a:r>
            <a:r>
              <a:rPr dirty="0" sz="1200" b="1">
                <a:latin typeface="Times New Roman"/>
                <a:cs typeface="Times New Roman"/>
              </a:rPr>
              <a:t>of </a:t>
            </a:r>
            <a:r>
              <a:rPr dirty="0" sz="1200" spc="-5" b="1">
                <a:latin typeface="Times New Roman"/>
                <a:cs typeface="Times New Roman"/>
              </a:rPr>
              <a:t>responses </a:t>
            </a:r>
            <a:r>
              <a:rPr dirty="0" sz="1200" b="1">
                <a:latin typeface="Times New Roman"/>
                <a:cs typeface="Times New Roman"/>
              </a:rPr>
              <a:t>for </a:t>
            </a:r>
            <a:r>
              <a:rPr dirty="0" sz="1200" spc="-5" b="1">
                <a:latin typeface="Times New Roman"/>
                <a:cs typeface="Times New Roman"/>
              </a:rPr>
              <a:t>questions </a:t>
            </a:r>
            <a:r>
              <a:rPr dirty="0" sz="1200" b="1">
                <a:latin typeface="Times New Roman"/>
                <a:cs typeface="Times New Roman"/>
              </a:rPr>
              <a:t>11–33. </a:t>
            </a:r>
            <a:r>
              <a:rPr dirty="0" sz="1200" spc="-15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order to </a:t>
            </a:r>
            <a:r>
              <a:rPr dirty="0" sz="1200" spc="-5">
                <a:latin typeface="Times New Roman"/>
                <a:cs typeface="Times New Roman"/>
              </a:rPr>
              <a:t>compare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Likert-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type </a:t>
            </a:r>
            <a:r>
              <a:rPr dirty="0" sz="1200">
                <a:latin typeface="Times New Roman"/>
                <a:cs typeface="Times New Roman"/>
              </a:rPr>
              <a:t>questions to look for any </a:t>
            </a:r>
            <a:r>
              <a:rPr dirty="0" sz="1200" spc="-5">
                <a:latin typeface="Times New Roman"/>
                <a:cs typeface="Times New Roman"/>
              </a:rPr>
              <a:t>statistical </a:t>
            </a:r>
            <a:r>
              <a:rPr dirty="0" sz="1200">
                <a:latin typeface="Times New Roman"/>
                <a:cs typeface="Times New Roman"/>
              </a:rPr>
              <a:t>similarities, a </a:t>
            </a:r>
            <a:r>
              <a:rPr dirty="0" sz="1200" spc="-5">
                <a:latin typeface="Times New Roman"/>
                <a:cs typeface="Times New Roman"/>
              </a:rPr>
              <a:t>statistical analysis program </a:t>
            </a:r>
            <a:r>
              <a:rPr dirty="0" sz="1200">
                <a:latin typeface="Times New Roman"/>
                <a:cs typeface="Times New Roman"/>
              </a:rPr>
              <a:t>entitled </a:t>
            </a:r>
            <a:r>
              <a:rPr dirty="0" sz="1200" spc="-5">
                <a:latin typeface="Times New Roman"/>
                <a:cs typeface="Times New Roman"/>
              </a:rPr>
              <a:t>CRAN  was used.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responses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each </a:t>
            </a:r>
            <a:r>
              <a:rPr dirty="0" sz="1200">
                <a:latin typeface="Times New Roman"/>
                <a:cs typeface="Times New Roman"/>
              </a:rPr>
              <a:t>question </a:t>
            </a:r>
            <a:r>
              <a:rPr dirty="0" sz="1200" spc="-5">
                <a:latin typeface="Times New Roman"/>
                <a:cs typeface="Times New Roman"/>
              </a:rPr>
              <a:t>were </a:t>
            </a:r>
            <a:r>
              <a:rPr dirty="0" sz="1200">
                <a:latin typeface="Times New Roman"/>
                <a:cs typeface="Times New Roman"/>
              </a:rPr>
              <a:t>compared. </a:t>
            </a:r>
            <a:r>
              <a:rPr dirty="0" sz="1200" spc="-5">
                <a:latin typeface="Times New Roman"/>
                <a:cs typeface="Times New Roman"/>
              </a:rPr>
              <a:t>Figures </a:t>
            </a:r>
            <a:r>
              <a:rPr dirty="0" sz="1200">
                <a:latin typeface="Times New Roman"/>
                <a:cs typeface="Times New Roman"/>
              </a:rPr>
              <a:t>4.33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4.34 </a:t>
            </a:r>
            <a:r>
              <a:rPr dirty="0" sz="1200" spc="-5">
                <a:latin typeface="Times New Roman"/>
                <a:cs typeface="Times New Roman"/>
              </a:rPr>
              <a:t>show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results</a:t>
            </a:r>
            <a:endParaRPr sz="1200">
              <a:latin typeface="Times New Roman"/>
              <a:cs typeface="Times New Roman"/>
            </a:endParaRPr>
          </a:p>
          <a:p>
            <a:pPr marL="12700" marR="32384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of this </a:t>
            </a:r>
            <a:r>
              <a:rPr dirty="0" sz="1200" spc="-5">
                <a:latin typeface="Times New Roman"/>
                <a:cs typeface="Times New Roman"/>
              </a:rPr>
              <a:t>comparison, </a:t>
            </a:r>
            <a:r>
              <a:rPr dirty="0" sz="1200">
                <a:latin typeface="Times New Roman"/>
                <a:cs typeface="Times New Roman"/>
              </a:rPr>
              <a:t>in which only </a:t>
            </a:r>
            <a:r>
              <a:rPr dirty="0" sz="1200" spc="-5">
                <a:latin typeface="Times New Roman"/>
                <a:cs typeface="Times New Roman"/>
              </a:rPr>
              <a:t>statistically significant correlations </a:t>
            </a:r>
            <a:r>
              <a:rPr dirty="0" sz="1200">
                <a:latin typeface="Times New Roman"/>
                <a:cs typeface="Times New Roman"/>
              </a:rPr>
              <a:t>are shown </a:t>
            </a:r>
            <a:r>
              <a:rPr dirty="0" sz="1200" spc="-5">
                <a:latin typeface="Times New Roman"/>
                <a:cs typeface="Times New Roman"/>
              </a:rPr>
              <a:t>with an </a:t>
            </a:r>
            <a:r>
              <a:rPr dirty="0" sz="1200">
                <a:latin typeface="Times New Roman"/>
                <a:cs typeface="Times New Roman"/>
              </a:rPr>
              <a:t>α = 0.05 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df = 27 - 2 = 25,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critical </a:t>
            </a:r>
            <a:r>
              <a:rPr dirty="0" sz="1200">
                <a:latin typeface="Times New Roman"/>
                <a:cs typeface="Times New Roman"/>
              </a:rPr>
              <a:t>ρ </a:t>
            </a:r>
            <a:r>
              <a:rPr dirty="0" sz="1200" spc="-5">
                <a:latin typeface="Times New Roman"/>
                <a:cs typeface="Times New Roman"/>
              </a:rPr>
              <a:t>value (Pearson's corr. Coefficient) </a:t>
            </a:r>
            <a:r>
              <a:rPr dirty="0" sz="1200">
                <a:latin typeface="Times New Roman"/>
                <a:cs typeface="Times New Roman"/>
              </a:rPr>
              <a:t>is 0.381. </a:t>
            </a:r>
            <a:r>
              <a:rPr dirty="0" sz="1200" spc="-15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other  </a:t>
            </a:r>
            <a:r>
              <a:rPr dirty="0" sz="1200" spc="-5">
                <a:latin typeface="Times New Roman"/>
                <a:cs typeface="Times New Roman"/>
              </a:rPr>
              <a:t>words, pair-wise </a:t>
            </a:r>
            <a:r>
              <a:rPr dirty="0" sz="1200">
                <a:latin typeface="Times New Roman"/>
                <a:cs typeface="Times New Roman"/>
              </a:rPr>
              <a:t>correlations </a:t>
            </a:r>
            <a:r>
              <a:rPr dirty="0" sz="1200" spc="-5">
                <a:latin typeface="Times New Roman"/>
                <a:cs typeface="Times New Roman"/>
              </a:rPr>
              <a:t>with </a:t>
            </a:r>
            <a:r>
              <a:rPr dirty="0" sz="1200" spc="-10">
                <a:latin typeface="Times New Roman"/>
                <a:cs typeface="Times New Roman"/>
              </a:rPr>
              <a:t>|r| </a:t>
            </a:r>
            <a:r>
              <a:rPr dirty="0" sz="1200">
                <a:latin typeface="Times New Roman"/>
                <a:cs typeface="Times New Roman"/>
              </a:rPr>
              <a:t>&gt; 0.381 </a:t>
            </a:r>
            <a:r>
              <a:rPr dirty="0" sz="1200" spc="-5">
                <a:latin typeface="Times New Roman"/>
                <a:cs typeface="Times New Roman"/>
              </a:rPr>
              <a:t>are </a:t>
            </a:r>
            <a:r>
              <a:rPr dirty="0" sz="1200">
                <a:latin typeface="Times New Roman"/>
                <a:cs typeface="Times New Roman"/>
              </a:rPr>
              <a:t>significant. Note that the </a:t>
            </a:r>
            <a:r>
              <a:rPr dirty="0" sz="1200" spc="-5">
                <a:latin typeface="Times New Roman"/>
                <a:cs typeface="Times New Roman"/>
              </a:rPr>
              <a:t>questions are  numbered </a:t>
            </a:r>
            <a:r>
              <a:rPr dirty="0" sz="1200">
                <a:latin typeface="Times New Roman"/>
                <a:cs typeface="Times New Roman"/>
              </a:rPr>
              <a:t>11–33, corresponding to the 23 </a:t>
            </a:r>
            <a:r>
              <a:rPr dirty="0" sz="1200" spc="-5">
                <a:latin typeface="Times New Roman"/>
                <a:cs typeface="Times New Roman"/>
              </a:rPr>
              <a:t>Likert-type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questions.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94169" y="429259"/>
            <a:ext cx="1778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99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1013206"/>
            <a:ext cx="347535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4.33. </a:t>
            </a:r>
            <a:r>
              <a:rPr dirty="0" sz="1200" spc="-5">
                <a:latin typeface="Times New Roman"/>
                <a:cs typeface="Times New Roman"/>
              </a:rPr>
              <a:t>Likert-Type Questions Correlations </a:t>
            </a:r>
            <a:r>
              <a:rPr dirty="0" sz="1200">
                <a:latin typeface="Times New Roman"/>
                <a:cs typeface="Times New Roman"/>
              </a:rPr>
              <a:t>11 –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5024754"/>
            <a:ext cx="5669915" cy="470534"/>
          </a:xfrm>
          <a:prstGeom prst="rect">
            <a:avLst/>
          </a:prstGeom>
        </p:spPr>
        <p:txBody>
          <a:bodyPr wrap="square" lIns="0" tIns="22225" rIns="0" bIns="0" rtlCol="0" vert="horz">
            <a:spAutoFit/>
          </a:bodyPr>
          <a:lstStyle/>
          <a:p>
            <a:pPr algn="just" marL="12700" marR="5080">
              <a:lnSpc>
                <a:spcPts val="1150"/>
              </a:lnSpc>
              <a:spcBef>
                <a:spcPts val="175"/>
              </a:spcBef>
            </a:pPr>
            <a:r>
              <a:rPr dirty="0" sz="1000" spc="-5">
                <a:latin typeface="Times New Roman"/>
                <a:cs typeface="Times New Roman"/>
              </a:rPr>
              <a:t>Note – the ten strongest correlations </a:t>
            </a:r>
            <a:r>
              <a:rPr dirty="0" sz="1000">
                <a:latin typeface="Times New Roman"/>
                <a:cs typeface="Times New Roman"/>
              </a:rPr>
              <a:t>are bolded, </a:t>
            </a:r>
            <a:r>
              <a:rPr dirty="0" sz="1000" spc="-5">
                <a:latin typeface="Times New Roman"/>
                <a:cs typeface="Times New Roman"/>
              </a:rPr>
              <a:t>italicized, </a:t>
            </a:r>
            <a:r>
              <a:rPr dirty="0" sz="1000" spc="-10">
                <a:latin typeface="Times New Roman"/>
                <a:cs typeface="Times New Roman"/>
              </a:rPr>
              <a:t>and </a:t>
            </a:r>
            <a:r>
              <a:rPr dirty="0" sz="1000">
                <a:latin typeface="Times New Roman"/>
                <a:cs typeface="Times New Roman"/>
              </a:rPr>
              <a:t>boxed. </a:t>
            </a:r>
            <a:r>
              <a:rPr dirty="0" sz="1000" spc="-5">
                <a:latin typeface="Times New Roman"/>
                <a:cs typeface="Times New Roman"/>
              </a:rPr>
              <a:t>Only </a:t>
            </a:r>
            <a:r>
              <a:rPr dirty="0" sz="1000">
                <a:latin typeface="Times New Roman"/>
                <a:cs typeface="Times New Roman"/>
              </a:rPr>
              <a:t>statistically </a:t>
            </a:r>
            <a:r>
              <a:rPr dirty="0" sz="1000" spc="-5">
                <a:latin typeface="Times New Roman"/>
                <a:cs typeface="Times New Roman"/>
              </a:rPr>
              <a:t>significant correlations  </a:t>
            </a:r>
            <a:r>
              <a:rPr dirty="0" sz="1000">
                <a:latin typeface="Times New Roman"/>
                <a:cs typeface="Times New Roman"/>
              </a:rPr>
              <a:t>are </a:t>
            </a:r>
            <a:r>
              <a:rPr dirty="0" sz="1000" spc="-10">
                <a:latin typeface="Times New Roman"/>
                <a:cs typeface="Times New Roman"/>
              </a:rPr>
              <a:t>shown </a:t>
            </a:r>
            <a:r>
              <a:rPr dirty="0" sz="1000" spc="-5">
                <a:latin typeface="Times New Roman"/>
                <a:cs typeface="Times New Roman"/>
              </a:rPr>
              <a:t>here at α=0.05 and </a:t>
            </a:r>
            <a:r>
              <a:rPr dirty="0" sz="1000">
                <a:latin typeface="Times New Roman"/>
                <a:cs typeface="Times New Roman"/>
              </a:rPr>
              <a:t>df </a:t>
            </a:r>
            <a:r>
              <a:rPr dirty="0" sz="1000" spc="-5">
                <a:latin typeface="Times New Roman"/>
                <a:cs typeface="Times New Roman"/>
              </a:rPr>
              <a:t>= </a:t>
            </a:r>
            <a:r>
              <a:rPr dirty="0" sz="1000">
                <a:latin typeface="Times New Roman"/>
                <a:cs typeface="Times New Roman"/>
              </a:rPr>
              <a:t>27 </a:t>
            </a:r>
            <a:r>
              <a:rPr dirty="0" sz="1000" spc="-5">
                <a:latin typeface="Times New Roman"/>
                <a:cs typeface="Times New Roman"/>
              </a:rPr>
              <a:t>- 2 = 25, the critical ρ value (Pearson's corr. Coefficient) is </a:t>
            </a:r>
            <a:r>
              <a:rPr dirty="0" sz="1000">
                <a:latin typeface="Times New Roman"/>
                <a:cs typeface="Times New Roman"/>
              </a:rPr>
              <a:t>0.38, </a:t>
            </a:r>
            <a:r>
              <a:rPr dirty="0" sz="1000" spc="-5">
                <a:latin typeface="Times New Roman"/>
                <a:cs typeface="Times New Roman"/>
              </a:rPr>
              <a:t>in other  words, pair-wise correlations with |r| &gt; </a:t>
            </a:r>
            <a:r>
              <a:rPr dirty="0" sz="1000">
                <a:latin typeface="Times New Roman"/>
                <a:cs typeface="Times New Roman"/>
              </a:rPr>
              <a:t>0.381 are</a:t>
            </a:r>
            <a:r>
              <a:rPr dirty="0" sz="1000" spc="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significant</a:t>
            </a:r>
            <a:endParaRPr sz="10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143000" y="1391412"/>
          <a:ext cx="5951220" cy="36531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6565"/>
                <a:gridCol w="456565"/>
                <a:gridCol w="456565"/>
                <a:gridCol w="456565"/>
                <a:gridCol w="456564"/>
                <a:gridCol w="456564"/>
                <a:gridCol w="456564"/>
                <a:gridCol w="457200"/>
                <a:gridCol w="456564"/>
                <a:gridCol w="456564"/>
                <a:gridCol w="456564"/>
                <a:gridCol w="456564"/>
                <a:gridCol w="453389"/>
              </a:tblGrid>
              <a:tr h="149225">
                <a:tc>
                  <a:txBody>
                    <a:bodyPr/>
                    <a:lstStyle/>
                    <a:p>
                      <a:pPr algn="r" marR="2222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850" spc="-10">
                          <a:latin typeface="Arial"/>
                          <a:cs typeface="Arial"/>
                        </a:rPr>
                        <a:t>Q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u</a:t>
                      </a:r>
                      <a:r>
                        <a:rPr dirty="0" sz="850" spc="25">
                          <a:latin typeface="Arial"/>
                          <a:cs typeface="Arial"/>
                        </a:rPr>
                        <a:t>e</a:t>
                      </a:r>
                      <a:r>
                        <a:rPr dirty="0" sz="850" spc="5">
                          <a:latin typeface="Arial"/>
                          <a:cs typeface="Arial"/>
                        </a:rPr>
                        <a:t>s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850" spc="25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o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n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850" spc="-35">
                          <a:latin typeface="Arial"/>
                          <a:cs typeface="Arial"/>
                        </a:rPr>
                        <a:t>11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850" spc="-35">
                          <a:latin typeface="Arial"/>
                          <a:cs typeface="Arial"/>
                        </a:rPr>
                        <a:t>12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98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850" spc="-35">
                          <a:latin typeface="Arial"/>
                          <a:cs typeface="Arial"/>
                        </a:rPr>
                        <a:t>13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850" spc="-35">
                          <a:latin typeface="Arial"/>
                          <a:cs typeface="Arial"/>
                        </a:rPr>
                        <a:t>14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850" spc="-35">
                          <a:latin typeface="Arial"/>
                          <a:cs typeface="Arial"/>
                        </a:rPr>
                        <a:t>15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850" spc="-35">
                          <a:latin typeface="Arial"/>
                          <a:cs typeface="Arial"/>
                        </a:rPr>
                        <a:t>16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850" spc="-35">
                          <a:latin typeface="Arial"/>
                          <a:cs typeface="Arial"/>
                        </a:rPr>
                        <a:t>17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850" spc="-35">
                          <a:latin typeface="Arial"/>
                          <a:cs typeface="Arial"/>
                        </a:rPr>
                        <a:t>18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850" spc="-35">
                          <a:latin typeface="Arial"/>
                          <a:cs typeface="Arial"/>
                        </a:rPr>
                        <a:t>19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850" spc="-35">
                          <a:latin typeface="Arial"/>
                          <a:cs typeface="Arial"/>
                        </a:rPr>
                        <a:t>20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850" spc="-35">
                          <a:latin typeface="Arial"/>
                          <a:cs typeface="Arial"/>
                        </a:rPr>
                        <a:t>21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254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850" spc="-35">
                          <a:latin typeface="Arial"/>
                          <a:cs typeface="Arial"/>
                        </a:rPr>
                        <a:t>22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6845"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850" spc="-35">
                          <a:latin typeface="Arial"/>
                          <a:cs typeface="Arial"/>
                        </a:rPr>
                        <a:t>11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850" spc="-60">
                          <a:latin typeface="Arial"/>
                          <a:cs typeface="Arial"/>
                        </a:rPr>
                        <a:t>NA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850" spc="-60">
                          <a:latin typeface="Arial"/>
                          <a:cs typeface="Arial"/>
                        </a:rPr>
                        <a:t>NA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D3D3D3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850" spc="-70" b="1" i="1">
                          <a:latin typeface="Arial"/>
                          <a:cs typeface="Arial"/>
                        </a:rPr>
                        <a:t>0.622518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0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850" spc="-3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85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850" spc="-35">
                          <a:latin typeface="Arial"/>
                          <a:cs typeface="Arial"/>
                        </a:rPr>
                        <a:t>4300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5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285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850" spc="-60">
                          <a:latin typeface="Arial"/>
                          <a:cs typeface="Arial"/>
                        </a:rPr>
                        <a:t>NA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0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850" spc="20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850" spc="-3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85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850" spc="-35">
                          <a:latin typeface="Arial"/>
                          <a:cs typeface="Arial"/>
                        </a:rPr>
                        <a:t>4473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5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0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850" spc="-3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85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850" spc="-35">
                          <a:latin typeface="Arial"/>
                          <a:cs typeface="Arial"/>
                        </a:rPr>
                        <a:t>48689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7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850" spc="-60">
                          <a:latin typeface="Arial"/>
                          <a:cs typeface="Arial"/>
                        </a:rPr>
                        <a:t>NA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850" spc="-60">
                          <a:latin typeface="Arial"/>
                          <a:cs typeface="Arial"/>
                        </a:rPr>
                        <a:t>NA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850" spc="-60">
                          <a:latin typeface="Arial"/>
                          <a:cs typeface="Arial"/>
                        </a:rPr>
                        <a:t>NA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D3D3D3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70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850" spc="20" b="1" i="1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850" spc="-35" b="1" i="1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850" spc="-5" b="1" i="1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850" spc="-40" b="1" i="1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850" spc="-35" b="1" i="1">
                          <a:latin typeface="Arial"/>
                          <a:cs typeface="Arial"/>
                        </a:rPr>
                        <a:t>498</a:t>
                      </a:r>
                      <a:r>
                        <a:rPr dirty="0" sz="850" b="1" i="1">
                          <a:latin typeface="Arial"/>
                          <a:cs typeface="Arial"/>
                        </a:rPr>
                        <a:t>5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9860">
                <a:tc>
                  <a:txBody>
                    <a:bodyPr/>
                    <a:lstStyle/>
                    <a:p>
                      <a:pPr algn="r" marR="6350">
                        <a:lnSpc>
                          <a:spcPts val="1005"/>
                        </a:lnSpc>
                        <a:spcBef>
                          <a:spcPts val="75"/>
                        </a:spcBef>
                      </a:pPr>
                      <a:r>
                        <a:rPr dirty="0" sz="850" spc="-35">
                          <a:latin typeface="Arial"/>
                          <a:cs typeface="Arial"/>
                        </a:rPr>
                        <a:t>12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ts val="1005"/>
                        </a:lnSpc>
                        <a:spcBef>
                          <a:spcPts val="75"/>
                        </a:spcBef>
                      </a:pPr>
                      <a:r>
                        <a:rPr dirty="0" sz="850" spc="-60">
                          <a:latin typeface="Arial"/>
                          <a:cs typeface="Arial"/>
                        </a:rPr>
                        <a:t>NA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ts val="1005"/>
                        </a:lnSpc>
                        <a:spcBef>
                          <a:spcPts val="75"/>
                        </a:spcBef>
                      </a:pPr>
                      <a:r>
                        <a:rPr dirty="0" sz="850" spc="-60">
                          <a:latin typeface="Arial"/>
                          <a:cs typeface="Arial"/>
                        </a:rPr>
                        <a:t>NA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ts val="1005"/>
                        </a:lnSpc>
                        <a:spcBef>
                          <a:spcPts val="75"/>
                        </a:spcBef>
                      </a:pPr>
                      <a:r>
                        <a:rPr dirty="0" sz="850" spc="-60">
                          <a:latin typeface="Arial"/>
                          <a:cs typeface="Arial"/>
                        </a:rPr>
                        <a:t>NA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ts val="1005"/>
                        </a:lnSpc>
                        <a:spcBef>
                          <a:spcPts val="75"/>
                        </a:spcBef>
                      </a:pPr>
                      <a:r>
                        <a:rPr dirty="0" sz="850" spc="-60">
                          <a:latin typeface="Arial"/>
                          <a:cs typeface="Arial"/>
                        </a:rPr>
                        <a:t>NA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05">
                        <a:lnSpc>
                          <a:spcPts val="1005"/>
                        </a:lnSpc>
                        <a:spcBef>
                          <a:spcPts val="75"/>
                        </a:spcBef>
                      </a:pPr>
                      <a:r>
                        <a:rPr dirty="0" sz="850" spc="20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850" spc="-3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85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850" spc="-35">
                          <a:latin typeface="Arial"/>
                          <a:cs typeface="Arial"/>
                        </a:rPr>
                        <a:t>4823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8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ts val="1005"/>
                        </a:lnSpc>
                        <a:spcBef>
                          <a:spcPts val="75"/>
                        </a:spcBef>
                      </a:pPr>
                      <a:r>
                        <a:rPr dirty="0" sz="850" spc="-60">
                          <a:latin typeface="Arial"/>
                          <a:cs typeface="Arial"/>
                        </a:rPr>
                        <a:t>NA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ts val="1005"/>
                        </a:lnSpc>
                        <a:spcBef>
                          <a:spcPts val="75"/>
                        </a:spcBef>
                      </a:pPr>
                      <a:r>
                        <a:rPr dirty="0" sz="850" spc="-60">
                          <a:latin typeface="Arial"/>
                          <a:cs typeface="Arial"/>
                        </a:rPr>
                        <a:t>NA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ts val="1005"/>
                        </a:lnSpc>
                        <a:spcBef>
                          <a:spcPts val="75"/>
                        </a:spcBef>
                      </a:pPr>
                      <a:r>
                        <a:rPr dirty="0" sz="850" spc="-60">
                          <a:latin typeface="Arial"/>
                          <a:cs typeface="Arial"/>
                        </a:rPr>
                        <a:t>NA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ts val="1005"/>
                        </a:lnSpc>
                        <a:spcBef>
                          <a:spcPts val="75"/>
                        </a:spcBef>
                      </a:pPr>
                      <a:r>
                        <a:rPr dirty="0" sz="850" spc="-60">
                          <a:latin typeface="Arial"/>
                          <a:cs typeface="Arial"/>
                        </a:rPr>
                        <a:t>NA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ts val="1005"/>
                        </a:lnSpc>
                        <a:spcBef>
                          <a:spcPts val="75"/>
                        </a:spcBef>
                      </a:pPr>
                      <a:r>
                        <a:rPr dirty="0" sz="850" spc="-60">
                          <a:latin typeface="Arial"/>
                          <a:cs typeface="Arial"/>
                        </a:rPr>
                        <a:t>NA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</a:tr>
              <a:tr h="149225"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850" spc="-35">
                          <a:latin typeface="Arial"/>
                          <a:cs typeface="Arial"/>
                        </a:rPr>
                        <a:t>13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850" spc="-60">
                          <a:latin typeface="Arial"/>
                          <a:cs typeface="Arial"/>
                        </a:rPr>
                        <a:t>NA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850" spc="-60">
                          <a:latin typeface="Arial"/>
                          <a:cs typeface="Arial"/>
                        </a:rPr>
                        <a:t>NA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7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850" spc="20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850" spc="-3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85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850" spc="-35">
                          <a:latin typeface="Arial"/>
                          <a:cs typeface="Arial"/>
                        </a:rPr>
                        <a:t>523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7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850" spc="-60">
                          <a:latin typeface="Arial"/>
                          <a:cs typeface="Arial"/>
                        </a:rPr>
                        <a:t>NA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0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850" spc="-3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85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850" spc="-35">
                          <a:latin typeface="Arial"/>
                          <a:cs typeface="Arial"/>
                        </a:rPr>
                        <a:t>45537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2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850" spc="-60">
                          <a:latin typeface="Arial"/>
                          <a:cs typeface="Arial"/>
                        </a:rPr>
                        <a:t>NA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850" spc="-60">
                          <a:latin typeface="Arial"/>
                          <a:cs typeface="Arial"/>
                        </a:rPr>
                        <a:t>NA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850" spc="-60">
                          <a:latin typeface="Arial"/>
                          <a:cs typeface="Arial"/>
                        </a:rPr>
                        <a:t>NA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850" spc="-60">
                          <a:latin typeface="Arial"/>
                          <a:cs typeface="Arial"/>
                        </a:rPr>
                        <a:t>NA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</a:tr>
              <a:tr h="156845"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850" spc="-35">
                          <a:latin typeface="Arial"/>
                          <a:cs typeface="Arial"/>
                        </a:rPr>
                        <a:t>14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28575">
                      <a:solidFill>
                        <a:srgbClr val="000000"/>
                      </a:solidFill>
                      <a:prstDash val="solid"/>
                    </a:lnR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850" spc="-70" b="1" i="1">
                          <a:latin typeface="Arial"/>
                          <a:cs typeface="Arial"/>
                        </a:rPr>
                        <a:t>0.575672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850" spc="-60">
                          <a:latin typeface="Arial"/>
                          <a:cs typeface="Arial"/>
                        </a:rPr>
                        <a:t>NA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285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0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850" spc="20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850" spc="-3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85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850" spc="-35">
                          <a:latin typeface="Arial"/>
                          <a:cs typeface="Arial"/>
                        </a:rPr>
                        <a:t>4246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1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0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850" spc="-3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85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850" spc="-35">
                          <a:latin typeface="Arial"/>
                          <a:cs typeface="Arial"/>
                        </a:rPr>
                        <a:t>40342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3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850" spc="-60">
                          <a:latin typeface="Arial"/>
                          <a:cs typeface="Arial"/>
                        </a:rPr>
                        <a:t>NA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850" spc="-60">
                          <a:latin typeface="Arial"/>
                          <a:cs typeface="Arial"/>
                        </a:rPr>
                        <a:t>NA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850" spc="-60">
                          <a:latin typeface="Arial"/>
                          <a:cs typeface="Arial"/>
                        </a:rPr>
                        <a:t>NA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850" spc="-60">
                          <a:latin typeface="Arial"/>
                          <a:cs typeface="Arial"/>
                        </a:rPr>
                        <a:t>NA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</a:tr>
              <a:tr h="149225">
                <a:tc>
                  <a:txBody>
                    <a:bodyPr/>
                    <a:lstStyle/>
                    <a:p>
                      <a:pPr algn="r" marR="6350">
                        <a:lnSpc>
                          <a:spcPts val="1000"/>
                        </a:lnSpc>
                        <a:spcBef>
                          <a:spcPts val="75"/>
                        </a:spcBef>
                      </a:pPr>
                      <a:r>
                        <a:rPr dirty="0" sz="850" spc="-35">
                          <a:latin typeface="Arial"/>
                          <a:cs typeface="Arial"/>
                        </a:rPr>
                        <a:t>15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28575">
                      <a:solidFill>
                        <a:srgbClr val="000000"/>
                      </a:solidFill>
                      <a:prstDash val="solid"/>
                    </a:lnT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ts val="1000"/>
                        </a:lnSpc>
                        <a:spcBef>
                          <a:spcPts val="75"/>
                        </a:spcBef>
                      </a:pPr>
                      <a:r>
                        <a:rPr dirty="0" sz="850" spc="-60">
                          <a:latin typeface="Arial"/>
                          <a:cs typeface="Arial"/>
                        </a:rPr>
                        <a:t>NA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1905">
                        <a:lnSpc>
                          <a:spcPts val="1000"/>
                        </a:lnSpc>
                        <a:spcBef>
                          <a:spcPts val="75"/>
                        </a:spcBef>
                      </a:pPr>
                      <a:r>
                        <a:rPr dirty="0" sz="850" spc="20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850" spc="-3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85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850" spc="-35">
                          <a:latin typeface="Arial"/>
                          <a:cs typeface="Arial"/>
                        </a:rPr>
                        <a:t>4734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9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ts val="1000"/>
                        </a:lnSpc>
                        <a:spcBef>
                          <a:spcPts val="75"/>
                        </a:spcBef>
                      </a:pPr>
                      <a:r>
                        <a:rPr dirty="0" sz="850" spc="-60">
                          <a:latin typeface="Arial"/>
                          <a:cs typeface="Arial"/>
                        </a:rPr>
                        <a:t>NA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ts val="1000"/>
                        </a:lnSpc>
                        <a:spcBef>
                          <a:spcPts val="75"/>
                        </a:spcBef>
                      </a:pPr>
                      <a:r>
                        <a:rPr dirty="0" sz="850" spc="-60">
                          <a:latin typeface="Arial"/>
                          <a:cs typeface="Arial"/>
                        </a:rPr>
                        <a:t>NA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ts val="1000"/>
                        </a:lnSpc>
                        <a:spcBef>
                          <a:spcPts val="75"/>
                        </a:spcBef>
                      </a:pPr>
                      <a:r>
                        <a:rPr dirty="0" sz="850" spc="-60">
                          <a:latin typeface="Arial"/>
                          <a:cs typeface="Arial"/>
                        </a:rPr>
                        <a:t>NA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ts val="1000"/>
                        </a:lnSpc>
                        <a:spcBef>
                          <a:spcPts val="75"/>
                        </a:spcBef>
                      </a:pPr>
                      <a:r>
                        <a:rPr dirty="0" sz="850" spc="-60">
                          <a:latin typeface="Arial"/>
                          <a:cs typeface="Arial"/>
                        </a:rPr>
                        <a:t>NA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ts val="1000"/>
                        </a:lnSpc>
                        <a:spcBef>
                          <a:spcPts val="75"/>
                        </a:spcBef>
                      </a:pPr>
                      <a:r>
                        <a:rPr dirty="0" sz="850" spc="-60">
                          <a:latin typeface="Arial"/>
                          <a:cs typeface="Arial"/>
                        </a:rPr>
                        <a:t>NA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r" marR="6350">
                        <a:lnSpc>
                          <a:spcPts val="1005"/>
                        </a:lnSpc>
                        <a:spcBef>
                          <a:spcPts val="20"/>
                        </a:spcBef>
                      </a:pPr>
                      <a:r>
                        <a:rPr dirty="0" sz="850" spc="-35">
                          <a:latin typeface="Arial"/>
                          <a:cs typeface="Arial"/>
                        </a:rPr>
                        <a:t>16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905">
                        <a:lnSpc>
                          <a:spcPts val="1005"/>
                        </a:lnSpc>
                        <a:spcBef>
                          <a:spcPts val="20"/>
                        </a:spcBef>
                      </a:pPr>
                      <a:r>
                        <a:rPr dirty="0" sz="850" spc="-3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85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850" spc="-35">
                          <a:latin typeface="Arial"/>
                          <a:cs typeface="Arial"/>
                        </a:rPr>
                        <a:t>47105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8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1905">
                        <a:lnSpc>
                          <a:spcPts val="1005"/>
                        </a:lnSpc>
                        <a:spcBef>
                          <a:spcPts val="20"/>
                        </a:spcBef>
                      </a:pPr>
                      <a:r>
                        <a:rPr dirty="0" sz="850" spc="20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850" spc="-3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85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850" spc="-35">
                          <a:latin typeface="Arial"/>
                          <a:cs typeface="Arial"/>
                        </a:rPr>
                        <a:t>4746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8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ts val="1005"/>
                        </a:lnSpc>
                        <a:spcBef>
                          <a:spcPts val="20"/>
                        </a:spcBef>
                      </a:pPr>
                      <a:r>
                        <a:rPr dirty="0" sz="850" spc="-60">
                          <a:latin typeface="Arial"/>
                          <a:cs typeface="Arial"/>
                        </a:rPr>
                        <a:t>NA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ts val="1005"/>
                        </a:lnSpc>
                        <a:spcBef>
                          <a:spcPts val="20"/>
                        </a:spcBef>
                      </a:pPr>
                      <a:r>
                        <a:rPr dirty="0" sz="850" spc="-60">
                          <a:latin typeface="Arial"/>
                          <a:cs typeface="Arial"/>
                        </a:rPr>
                        <a:t>NA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05">
                        <a:lnSpc>
                          <a:spcPts val="1005"/>
                        </a:lnSpc>
                        <a:spcBef>
                          <a:spcPts val="20"/>
                        </a:spcBef>
                      </a:pPr>
                      <a:r>
                        <a:rPr dirty="0" sz="850" spc="20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850" spc="-3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85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850" spc="-35">
                          <a:latin typeface="Arial"/>
                          <a:cs typeface="Arial"/>
                        </a:rPr>
                        <a:t>4046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4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5"/>
                        </a:lnSpc>
                        <a:spcBef>
                          <a:spcPts val="20"/>
                        </a:spcBef>
                      </a:pPr>
                      <a:r>
                        <a:rPr dirty="0" sz="850" spc="-3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85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850" spc="-35">
                          <a:latin typeface="Arial"/>
                          <a:cs typeface="Arial"/>
                        </a:rPr>
                        <a:t>40898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1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</a:tr>
              <a:tr h="142240">
                <a:tc>
                  <a:txBody>
                    <a:bodyPr/>
                    <a:lstStyle/>
                    <a:p>
                      <a:pPr algn="r" marR="6350">
                        <a:lnSpc>
                          <a:spcPts val="1005"/>
                        </a:lnSpc>
                        <a:spcBef>
                          <a:spcPts val="20"/>
                        </a:spcBef>
                      </a:pPr>
                      <a:r>
                        <a:rPr dirty="0" sz="850" spc="-35">
                          <a:latin typeface="Arial"/>
                          <a:cs typeface="Arial"/>
                        </a:rPr>
                        <a:t>17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905">
                        <a:lnSpc>
                          <a:spcPts val="1005"/>
                        </a:lnSpc>
                        <a:spcBef>
                          <a:spcPts val="20"/>
                        </a:spcBef>
                      </a:pPr>
                      <a:r>
                        <a:rPr dirty="0" sz="850" spc="20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850" spc="-3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85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850" spc="-35">
                          <a:latin typeface="Arial"/>
                          <a:cs typeface="Arial"/>
                        </a:rPr>
                        <a:t>4099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2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ts val="1005"/>
                        </a:lnSpc>
                        <a:spcBef>
                          <a:spcPts val="20"/>
                        </a:spcBef>
                      </a:pPr>
                      <a:r>
                        <a:rPr dirty="0" sz="850" spc="-60">
                          <a:latin typeface="Arial"/>
                          <a:cs typeface="Arial"/>
                        </a:rPr>
                        <a:t>NA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ts val="1005"/>
                        </a:lnSpc>
                        <a:spcBef>
                          <a:spcPts val="20"/>
                        </a:spcBef>
                      </a:pPr>
                      <a:r>
                        <a:rPr dirty="0" sz="850" spc="-60">
                          <a:latin typeface="Arial"/>
                          <a:cs typeface="Arial"/>
                        </a:rPr>
                        <a:t>NA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ts val="1005"/>
                        </a:lnSpc>
                        <a:spcBef>
                          <a:spcPts val="20"/>
                        </a:spcBef>
                      </a:pPr>
                      <a:r>
                        <a:rPr dirty="0" sz="850" spc="-60">
                          <a:latin typeface="Arial"/>
                          <a:cs typeface="Arial"/>
                        </a:rPr>
                        <a:t>NA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05"/>
                        </a:lnSpc>
                        <a:spcBef>
                          <a:spcPts val="20"/>
                        </a:spcBef>
                      </a:pPr>
                      <a:r>
                        <a:rPr dirty="0" sz="850" spc="-3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85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850" spc="-35">
                          <a:latin typeface="Arial"/>
                          <a:cs typeface="Arial"/>
                        </a:rPr>
                        <a:t>51759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1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</a:tr>
              <a:tr h="149225"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850" spc="-35">
                          <a:latin typeface="Arial"/>
                          <a:cs typeface="Arial"/>
                        </a:rPr>
                        <a:t>18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850" spc="-60">
                          <a:latin typeface="Arial"/>
                          <a:cs typeface="Arial"/>
                        </a:rPr>
                        <a:t>NA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850" spc="-60">
                          <a:latin typeface="Arial"/>
                          <a:cs typeface="Arial"/>
                        </a:rPr>
                        <a:t>NA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850" spc="-60">
                          <a:latin typeface="Arial"/>
                          <a:cs typeface="Arial"/>
                        </a:rPr>
                        <a:t>NA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850" spc="-60">
                          <a:latin typeface="Arial"/>
                          <a:cs typeface="Arial"/>
                        </a:rPr>
                        <a:t>NA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</a:tr>
              <a:tr h="156845"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850" spc="-35">
                          <a:latin typeface="Arial"/>
                          <a:cs typeface="Arial"/>
                        </a:rPr>
                        <a:t>19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850" spc="-60">
                          <a:latin typeface="Arial"/>
                          <a:cs typeface="Arial"/>
                        </a:rPr>
                        <a:t>NA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190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850" spc="20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850" spc="-35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85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850" spc="-35">
                          <a:latin typeface="Arial"/>
                          <a:cs typeface="Arial"/>
                        </a:rPr>
                        <a:t>5035</a:t>
                      </a:r>
                      <a:r>
                        <a:rPr dirty="0" sz="850">
                          <a:latin typeface="Arial"/>
                          <a:cs typeface="Arial"/>
                        </a:rPr>
                        <a:t>9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850" spc="-60">
                          <a:latin typeface="Arial"/>
                          <a:cs typeface="Arial"/>
                        </a:rPr>
                        <a:t>NA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</a:tr>
              <a:tr h="149225">
                <a:tc>
                  <a:txBody>
                    <a:bodyPr/>
                    <a:lstStyle/>
                    <a:p>
                      <a:pPr algn="r" marR="6350">
                        <a:lnSpc>
                          <a:spcPts val="1000"/>
                        </a:lnSpc>
                        <a:spcBef>
                          <a:spcPts val="75"/>
                        </a:spcBef>
                      </a:pPr>
                      <a:r>
                        <a:rPr dirty="0" sz="850" spc="-35">
                          <a:latin typeface="Arial"/>
                          <a:cs typeface="Arial"/>
                        </a:rPr>
                        <a:t>20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ts val="1000"/>
                        </a:lnSpc>
                        <a:spcBef>
                          <a:spcPts val="75"/>
                        </a:spcBef>
                      </a:pPr>
                      <a:r>
                        <a:rPr dirty="0" sz="850" spc="-60">
                          <a:latin typeface="Arial"/>
                          <a:cs typeface="Arial"/>
                        </a:rPr>
                        <a:t>NA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ts val="1000"/>
                        </a:lnSpc>
                        <a:spcBef>
                          <a:spcPts val="75"/>
                        </a:spcBef>
                      </a:pPr>
                      <a:r>
                        <a:rPr dirty="0" sz="850" spc="-60">
                          <a:latin typeface="Arial"/>
                          <a:cs typeface="Arial"/>
                        </a:rPr>
                        <a:t>NA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</a:tr>
              <a:tr h="142875">
                <a:tc>
                  <a:txBody>
                    <a:bodyPr/>
                    <a:lstStyle/>
                    <a:p>
                      <a:pPr algn="r" marR="6350">
                        <a:lnSpc>
                          <a:spcPts val="1005"/>
                        </a:lnSpc>
                        <a:spcBef>
                          <a:spcPts val="20"/>
                        </a:spcBef>
                      </a:pPr>
                      <a:r>
                        <a:rPr dirty="0" sz="850" spc="-35">
                          <a:latin typeface="Arial"/>
                          <a:cs typeface="Arial"/>
                        </a:rPr>
                        <a:t>21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ts val="1005"/>
                        </a:lnSpc>
                        <a:spcBef>
                          <a:spcPts val="20"/>
                        </a:spcBef>
                      </a:pPr>
                      <a:r>
                        <a:rPr dirty="0" sz="850" spc="-60">
                          <a:latin typeface="Arial"/>
                          <a:cs typeface="Arial"/>
                        </a:rPr>
                        <a:t>NA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</a:tcPr>
                </a:tc>
              </a:tr>
              <a:tr h="149225"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850" spc="-35">
                          <a:latin typeface="Arial"/>
                          <a:cs typeface="Arial"/>
                        </a:rPr>
                        <a:t>22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808080"/>
                    </a:solidFill>
                  </a:tcPr>
                </a:tc>
              </a:tr>
              <a:tr h="156845"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850" spc="-35">
                          <a:latin typeface="Arial"/>
                          <a:cs typeface="Arial"/>
                        </a:rPr>
                        <a:t>23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</a:tr>
              <a:tr h="156845"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850" spc="-35">
                          <a:latin typeface="Arial"/>
                          <a:cs typeface="Arial"/>
                        </a:rPr>
                        <a:t>24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</a:tr>
              <a:tr h="156845"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850" spc="-35">
                          <a:latin typeface="Arial"/>
                          <a:cs typeface="Arial"/>
                        </a:rPr>
                        <a:t>25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</a:tr>
              <a:tr h="156845"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850" spc="-35">
                          <a:latin typeface="Arial"/>
                          <a:cs typeface="Arial"/>
                        </a:rPr>
                        <a:t>26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</a:tr>
              <a:tr h="156845"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850" spc="-35">
                          <a:latin typeface="Arial"/>
                          <a:cs typeface="Arial"/>
                        </a:rPr>
                        <a:t>27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</a:tr>
              <a:tr h="156845"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850" spc="-35">
                          <a:latin typeface="Arial"/>
                          <a:cs typeface="Arial"/>
                        </a:rPr>
                        <a:t>28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</a:tr>
              <a:tr h="149860">
                <a:tc>
                  <a:txBody>
                    <a:bodyPr/>
                    <a:lstStyle/>
                    <a:p>
                      <a:pPr algn="r" marR="6350">
                        <a:lnSpc>
                          <a:spcPts val="1005"/>
                        </a:lnSpc>
                        <a:spcBef>
                          <a:spcPts val="75"/>
                        </a:spcBef>
                      </a:pPr>
                      <a:r>
                        <a:rPr dirty="0" sz="850" spc="-35">
                          <a:latin typeface="Arial"/>
                          <a:cs typeface="Arial"/>
                        </a:rPr>
                        <a:t>29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</a:tr>
              <a:tr h="149225"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850" spc="-35">
                          <a:latin typeface="Arial"/>
                          <a:cs typeface="Arial"/>
                        </a:rPr>
                        <a:t>30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</a:tr>
              <a:tr h="156845"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850" spc="-35">
                          <a:latin typeface="Arial"/>
                          <a:cs typeface="Arial"/>
                        </a:rPr>
                        <a:t>31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</a:tr>
              <a:tr h="149225">
                <a:tc>
                  <a:txBody>
                    <a:bodyPr/>
                    <a:lstStyle/>
                    <a:p>
                      <a:pPr algn="r" marR="6350">
                        <a:lnSpc>
                          <a:spcPts val="1000"/>
                        </a:lnSpc>
                        <a:spcBef>
                          <a:spcPts val="75"/>
                        </a:spcBef>
                      </a:pPr>
                      <a:r>
                        <a:rPr dirty="0" sz="850" spc="-35">
                          <a:latin typeface="Arial"/>
                          <a:cs typeface="Arial"/>
                        </a:rPr>
                        <a:t>32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algn="r" marR="635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850" spc="-35">
                          <a:latin typeface="Arial"/>
                          <a:cs typeface="Arial"/>
                        </a:rPr>
                        <a:t>33</a:t>
                      </a:r>
                      <a:endParaRPr sz="8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17969" y="429259"/>
            <a:ext cx="2540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100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1013206"/>
            <a:ext cx="344932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4.34. </a:t>
            </a:r>
            <a:r>
              <a:rPr dirty="0" sz="1200" spc="-5">
                <a:latin typeface="Times New Roman"/>
                <a:cs typeface="Times New Roman"/>
              </a:rPr>
              <a:t>Likert-Type Questions Correlations </a:t>
            </a:r>
            <a:r>
              <a:rPr dirty="0" sz="1200">
                <a:latin typeface="Times New Roman"/>
                <a:cs typeface="Times New Roman"/>
              </a:rPr>
              <a:t>23 -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33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5329809"/>
            <a:ext cx="5902325" cy="3098165"/>
          </a:xfrm>
          <a:prstGeom prst="rect">
            <a:avLst/>
          </a:prstGeom>
        </p:spPr>
        <p:txBody>
          <a:bodyPr wrap="square" lIns="0" tIns="22225" rIns="0" bIns="0" rtlCol="0" vert="horz">
            <a:spAutoFit/>
          </a:bodyPr>
          <a:lstStyle/>
          <a:p>
            <a:pPr algn="just" marL="241300" marR="8255">
              <a:lnSpc>
                <a:spcPts val="1150"/>
              </a:lnSpc>
              <a:spcBef>
                <a:spcPts val="175"/>
              </a:spcBef>
            </a:pPr>
            <a:r>
              <a:rPr dirty="0" sz="1000" spc="-5">
                <a:latin typeface="Times New Roman"/>
                <a:cs typeface="Times New Roman"/>
              </a:rPr>
              <a:t>Note – the ten strongest correlations </a:t>
            </a:r>
            <a:r>
              <a:rPr dirty="0" sz="1000">
                <a:latin typeface="Times New Roman"/>
                <a:cs typeface="Times New Roman"/>
              </a:rPr>
              <a:t>are bolded, </a:t>
            </a:r>
            <a:r>
              <a:rPr dirty="0" sz="1000" spc="-5">
                <a:latin typeface="Times New Roman"/>
                <a:cs typeface="Times New Roman"/>
              </a:rPr>
              <a:t>italicized, </a:t>
            </a:r>
            <a:r>
              <a:rPr dirty="0" sz="1000" spc="-10">
                <a:latin typeface="Times New Roman"/>
                <a:cs typeface="Times New Roman"/>
              </a:rPr>
              <a:t>and </a:t>
            </a:r>
            <a:r>
              <a:rPr dirty="0" sz="1000">
                <a:latin typeface="Times New Roman"/>
                <a:cs typeface="Times New Roman"/>
              </a:rPr>
              <a:t>boxed. </a:t>
            </a:r>
            <a:r>
              <a:rPr dirty="0" sz="1000" spc="-5">
                <a:latin typeface="Times New Roman"/>
                <a:cs typeface="Times New Roman"/>
              </a:rPr>
              <a:t>Only </a:t>
            </a:r>
            <a:r>
              <a:rPr dirty="0" sz="1000">
                <a:latin typeface="Times New Roman"/>
                <a:cs typeface="Times New Roman"/>
              </a:rPr>
              <a:t>statistically </a:t>
            </a:r>
            <a:r>
              <a:rPr dirty="0" sz="1000" spc="-5">
                <a:latin typeface="Times New Roman"/>
                <a:cs typeface="Times New Roman"/>
              </a:rPr>
              <a:t>significant correlations  </a:t>
            </a:r>
            <a:r>
              <a:rPr dirty="0" sz="1000">
                <a:latin typeface="Times New Roman"/>
                <a:cs typeface="Times New Roman"/>
              </a:rPr>
              <a:t>are </a:t>
            </a:r>
            <a:r>
              <a:rPr dirty="0" sz="1000" spc="-10">
                <a:latin typeface="Times New Roman"/>
                <a:cs typeface="Times New Roman"/>
              </a:rPr>
              <a:t>shown </a:t>
            </a:r>
            <a:r>
              <a:rPr dirty="0" sz="1000" spc="-5">
                <a:latin typeface="Times New Roman"/>
                <a:cs typeface="Times New Roman"/>
              </a:rPr>
              <a:t>here at α=0.05 and </a:t>
            </a:r>
            <a:r>
              <a:rPr dirty="0" sz="1000">
                <a:latin typeface="Times New Roman"/>
                <a:cs typeface="Times New Roman"/>
              </a:rPr>
              <a:t>df </a:t>
            </a:r>
            <a:r>
              <a:rPr dirty="0" sz="1000" spc="-5">
                <a:latin typeface="Times New Roman"/>
                <a:cs typeface="Times New Roman"/>
              </a:rPr>
              <a:t>= </a:t>
            </a:r>
            <a:r>
              <a:rPr dirty="0" sz="1000">
                <a:latin typeface="Times New Roman"/>
                <a:cs typeface="Times New Roman"/>
              </a:rPr>
              <a:t>27 </a:t>
            </a:r>
            <a:r>
              <a:rPr dirty="0" sz="1000" spc="-5">
                <a:latin typeface="Times New Roman"/>
                <a:cs typeface="Times New Roman"/>
              </a:rPr>
              <a:t>- 2 = 25, the critical ρ value (Pearson's corr. Coefficient) is </a:t>
            </a:r>
            <a:r>
              <a:rPr dirty="0" sz="1000">
                <a:latin typeface="Times New Roman"/>
                <a:cs typeface="Times New Roman"/>
              </a:rPr>
              <a:t>0.38, </a:t>
            </a:r>
            <a:r>
              <a:rPr dirty="0" sz="1000" spc="-5">
                <a:latin typeface="Times New Roman"/>
                <a:cs typeface="Times New Roman"/>
              </a:rPr>
              <a:t>in other  words, pair-wise correlations with |r| &gt; </a:t>
            </a:r>
            <a:r>
              <a:rPr dirty="0" sz="1000">
                <a:latin typeface="Times New Roman"/>
                <a:cs typeface="Times New Roman"/>
              </a:rPr>
              <a:t>0.381 are</a:t>
            </a:r>
            <a:r>
              <a:rPr dirty="0" sz="1000" spc="40">
                <a:latin typeface="Times New Roman"/>
                <a:cs typeface="Times New Roman"/>
              </a:rPr>
              <a:t> </a:t>
            </a:r>
            <a:r>
              <a:rPr dirty="0" sz="1000" spc="-5">
                <a:latin typeface="Times New Roman"/>
                <a:cs typeface="Times New Roman"/>
              </a:rPr>
              <a:t>significant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5080" indent="228600">
              <a:lnSpc>
                <a:spcPct val="191700"/>
              </a:lnSpc>
              <a:spcBef>
                <a:spcPts val="5"/>
              </a:spcBef>
            </a:pPr>
            <a:r>
              <a:rPr dirty="0" sz="1200" spc="-5" b="1">
                <a:latin typeface="Times New Roman"/>
                <a:cs typeface="Times New Roman"/>
              </a:rPr>
              <a:t>Top ten correlations between </a:t>
            </a:r>
            <a:r>
              <a:rPr dirty="0" sz="1200" b="1">
                <a:latin typeface="Times New Roman"/>
                <a:cs typeface="Times New Roman"/>
              </a:rPr>
              <a:t>Likert-type questions. </a:t>
            </a:r>
            <a:r>
              <a:rPr dirty="0" sz="1200">
                <a:latin typeface="Times New Roman"/>
                <a:cs typeface="Times New Roman"/>
              </a:rPr>
              <a:t>The ten </a:t>
            </a:r>
            <a:r>
              <a:rPr dirty="0" sz="1200" spc="-5">
                <a:latin typeface="Times New Roman"/>
                <a:cs typeface="Times New Roman"/>
              </a:rPr>
              <a:t>highest pair-correlations are  described </a:t>
            </a:r>
            <a:r>
              <a:rPr dirty="0" sz="1200">
                <a:latin typeface="Times New Roman"/>
                <a:cs typeface="Times New Roman"/>
              </a:rPr>
              <a:t>in this </a:t>
            </a:r>
            <a:r>
              <a:rPr dirty="0" sz="1200" spc="-5">
                <a:latin typeface="Times New Roman"/>
                <a:cs typeface="Times New Roman"/>
              </a:rPr>
              <a:t>section. Statistically, </a:t>
            </a:r>
            <a:r>
              <a:rPr dirty="0" sz="1200">
                <a:latin typeface="Times New Roman"/>
                <a:cs typeface="Times New Roman"/>
              </a:rPr>
              <a:t>these questions </a:t>
            </a:r>
            <a:r>
              <a:rPr dirty="0" sz="1200" spc="-5">
                <a:latin typeface="Times New Roman"/>
                <a:cs typeface="Times New Roman"/>
              </a:rPr>
              <a:t>have </a:t>
            </a:r>
            <a:r>
              <a:rPr dirty="0" sz="1200">
                <a:latin typeface="Times New Roman"/>
                <a:cs typeface="Times New Roman"/>
              </a:rPr>
              <a:t>the most </a:t>
            </a:r>
            <a:r>
              <a:rPr dirty="0" sz="1200" spc="-5">
                <a:latin typeface="Times New Roman"/>
                <a:cs typeface="Times New Roman"/>
              </a:rPr>
              <a:t>similar answers, and,  therefore, </a:t>
            </a:r>
            <a:r>
              <a:rPr dirty="0" sz="1200">
                <a:latin typeface="Times New Roman"/>
                <a:cs typeface="Times New Roman"/>
              </a:rPr>
              <a:t>can be </a:t>
            </a:r>
            <a:r>
              <a:rPr dirty="0" sz="1200" spc="-5">
                <a:latin typeface="Times New Roman"/>
                <a:cs typeface="Times New Roman"/>
              </a:rPr>
              <a:t>linked </a:t>
            </a:r>
            <a:r>
              <a:rPr dirty="0" sz="1200" spc="5">
                <a:latin typeface="Times New Roman"/>
                <a:cs typeface="Times New Roman"/>
              </a:rPr>
              <a:t>to </a:t>
            </a:r>
            <a:r>
              <a:rPr dirty="0" sz="1200">
                <a:latin typeface="Times New Roman"/>
                <a:cs typeface="Times New Roman"/>
              </a:rPr>
              <a:t>one </a:t>
            </a:r>
            <a:r>
              <a:rPr dirty="0" sz="1200" spc="-5">
                <a:latin typeface="Times New Roman"/>
                <a:cs typeface="Times New Roman"/>
              </a:rPr>
              <a:t>another. </a:t>
            </a:r>
            <a:r>
              <a:rPr dirty="0" sz="1200">
                <a:latin typeface="Times New Roman"/>
                <a:cs typeface="Times New Roman"/>
              </a:rPr>
              <a:t>These ten </a:t>
            </a:r>
            <a:r>
              <a:rPr dirty="0" sz="1200" spc="-5">
                <a:latin typeface="Times New Roman"/>
                <a:cs typeface="Times New Roman"/>
              </a:rPr>
              <a:t>correlations are </a:t>
            </a:r>
            <a:r>
              <a:rPr dirty="0" sz="1200">
                <a:latin typeface="Times New Roman"/>
                <a:cs typeface="Times New Roman"/>
              </a:rPr>
              <a:t>listed from most </a:t>
            </a:r>
            <a:r>
              <a:rPr dirty="0" sz="1200" spc="-5">
                <a:latin typeface="Times New Roman"/>
                <a:cs typeface="Times New Roman"/>
              </a:rPr>
              <a:t>statistically  significant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least statistically </a:t>
            </a:r>
            <a:r>
              <a:rPr dirty="0" sz="1200">
                <a:latin typeface="Times New Roman"/>
                <a:cs typeface="Times New Roman"/>
              </a:rPr>
              <a:t>significant. </a:t>
            </a:r>
            <a:r>
              <a:rPr dirty="0" sz="1200" spc="-5">
                <a:latin typeface="Times New Roman"/>
                <a:cs typeface="Times New Roman"/>
              </a:rPr>
              <a:t>Implications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these correlations will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discussed </a:t>
            </a:r>
            <a:r>
              <a:rPr dirty="0" sz="1200">
                <a:latin typeface="Times New Roman"/>
                <a:cs typeface="Times New Roman"/>
              </a:rPr>
              <a:t>in  </a:t>
            </a:r>
            <a:r>
              <a:rPr dirty="0" sz="1200" spc="-5">
                <a:latin typeface="Times New Roman"/>
                <a:cs typeface="Times New Roman"/>
              </a:rPr>
              <a:t>Chapter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V.</a:t>
            </a:r>
            <a:endParaRPr sz="1200">
              <a:latin typeface="Times New Roman"/>
              <a:cs typeface="Times New Roman"/>
            </a:endParaRPr>
          </a:p>
          <a:p>
            <a:pPr marL="12700" marR="12700" indent="228600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highest three correlations </a:t>
            </a:r>
            <a:r>
              <a:rPr dirty="0" sz="1200">
                <a:latin typeface="Times New Roman"/>
                <a:cs typeface="Times New Roman"/>
              </a:rPr>
              <a:t>(in </a:t>
            </a:r>
            <a:r>
              <a:rPr dirty="0" sz="1200" spc="-5">
                <a:latin typeface="Times New Roman"/>
                <a:cs typeface="Times New Roman"/>
              </a:rPr>
              <a:t>descending </a:t>
            </a:r>
            <a:r>
              <a:rPr dirty="0" sz="1200">
                <a:latin typeface="Times New Roman"/>
                <a:cs typeface="Times New Roman"/>
              </a:rPr>
              <a:t>order) are </a:t>
            </a:r>
            <a:r>
              <a:rPr dirty="0" sz="1200" spc="-5">
                <a:latin typeface="Times New Roman"/>
                <a:cs typeface="Times New Roman"/>
              </a:rPr>
              <a:t>Questions </a:t>
            </a:r>
            <a:r>
              <a:rPr dirty="0" sz="1200">
                <a:latin typeface="Times New Roman"/>
                <a:cs typeface="Times New Roman"/>
              </a:rPr>
              <a:t>24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25, 24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23, </a:t>
            </a:r>
            <a:r>
              <a:rPr dirty="0" sz="1200" spc="-5">
                <a:latin typeface="Times New Roman"/>
                <a:cs typeface="Times New Roman"/>
              </a:rPr>
              <a:t>and  </a:t>
            </a:r>
            <a:r>
              <a:rPr dirty="0" sz="1200">
                <a:latin typeface="Times New Roman"/>
                <a:cs typeface="Times New Roman"/>
              </a:rPr>
              <a:t>31 </a:t>
            </a:r>
            <a:r>
              <a:rPr dirty="0" sz="1200" spc="-5">
                <a:latin typeface="Times New Roman"/>
                <a:cs typeface="Times New Roman"/>
              </a:rPr>
              <a:t>and 32. These </a:t>
            </a:r>
            <a:r>
              <a:rPr dirty="0" sz="1200">
                <a:latin typeface="Times New Roman"/>
                <a:cs typeface="Times New Roman"/>
              </a:rPr>
              <a:t>questions </a:t>
            </a:r>
            <a:r>
              <a:rPr dirty="0" sz="1200" spc="-5">
                <a:latin typeface="Times New Roman"/>
                <a:cs typeface="Times New Roman"/>
              </a:rPr>
              <a:t>are restated </a:t>
            </a:r>
            <a:r>
              <a:rPr dirty="0" sz="1200">
                <a:latin typeface="Times New Roman"/>
                <a:cs typeface="Times New Roman"/>
              </a:rPr>
              <a:t>in the following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table.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139141" y="1391435"/>
          <a:ext cx="5953760" cy="39579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4665"/>
                <a:gridCol w="494665"/>
                <a:gridCol w="494665"/>
                <a:gridCol w="494665"/>
                <a:gridCol w="494664"/>
                <a:gridCol w="494664"/>
                <a:gridCol w="494664"/>
                <a:gridCol w="494664"/>
                <a:gridCol w="494664"/>
                <a:gridCol w="494664"/>
                <a:gridCol w="494664"/>
                <a:gridCol w="490854"/>
              </a:tblGrid>
              <a:tr h="161925">
                <a:tc>
                  <a:txBody>
                    <a:bodyPr/>
                    <a:lstStyle/>
                    <a:p>
                      <a:pPr algn="r" marR="2159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10">
                          <a:latin typeface="Arial"/>
                          <a:cs typeface="Arial"/>
                        </a:rPr>
                        <a:t>Q</a:t>
                      </a:r>
                      <a:r>
                        <a:rPr dirty="0" sz="900" spc="5"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00" spc="30"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00" spc="5"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 spc="30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444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23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444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24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444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25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444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26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27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28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29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08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30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31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571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32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90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33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</a:tr>
              <a:tr h="169545">
                <a:tc>
                  <a:txBody>
                    <a:bodyPr/>
                    <a:lstStyle/>
                    <a:p>
                      <a:pPr algn="r" marR="381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11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20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4425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marR="3810">
                        <a:lnSpc>
                          <a:spcPts val="1075"/>
                        </a:lnSpc>
                        <a:spcBef>
                          <a:spcPts val="100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12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270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ts val="1075"/>
                        </a:lnSpc>
                        <a:spcBef>
                          <a:spcPts val="10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270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ts val="1075"/>
                        </a:lnSpc>
                        <a:spcBef>
                          <a:spcPts val="10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270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ts val="1075"/>
                        </a:lnSpc>
                        <a:spcBef>
                          <a:spcPts val="10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270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ts val="1075"/>
                        </a:lnSpc>
                        <a:spcBef>
                          <a:spcPts val="10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270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ts val="1075"/>
                        </a:lnSpc>
                        <a:spcBef>
                          <a:spcPts val="10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270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ts val="1075"/>
                        </a:lnSpc>
                        <a:spcBef>
                          <a:spcPts val="10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270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1075"/>
                        </a:lnSpc>
                        <a:spcBef>
                          <a:spcPts val="10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270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1075"/>
                        </a:lnSpc>
                        <a:spcBef>
                          <a:spcPts val="10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270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1075"/>
                        </a:lnSpc>
                        <a:spcBef>
                          <a:spcPts val="10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270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1075"/>
                        </a:lnSpc>
                        <a:spcBef>
                          <a:spcPts val="10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270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ts val="1075"/>
                        </a:lnSpc>
                        <a:spcBef>
                          <a:spcPts val="10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2700">
                    <a:lnL w="9525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marR="381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13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7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49121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</a:tr>
              <a:tr h="169545">
                <a:tc>
                  <a:txBody>
                    <a:bodyPr/>
                    <a:lstStyle/>
                    <a:p>
                      <a:pPr algn="r" marR="381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14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45660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marR="3810">
                        <a:lnSpc>
                          <a:spcPts val="1075"/>
                        </a:lnSpc>
                        <a:spcBef>
                          <a:spcPts val="105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15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ts val="1075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ts val="1075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ts val="1075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ts val="1075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ts val="1075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ts val="1075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1075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1075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1075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1075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ts val="1075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</a:tr>
              <a:tr h="154305">
                <a:tc>
                  <a:txBody>
                    <a:bodyPr/>
                    <a:lstStyle/>
                    <a:p>
                      <a:pPr algn="r" marR="3810">
                        <a:lnSpc>
                          <a:spcPts val="1075"/>
                        </a:lnSpc>
                        <a:spcBef>
                          <a:spcPts val="40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16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ts val="1075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75"/>
                        </a:lnSpc>
                        <a:spcBef>
                          <a:spcPts val="40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43115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75"/>
                        </a:lnSpc>
                        <a:spcBef>
                          <a:spcPts val="40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38158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ts val="1075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ts val="1075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">
                        <a:lnSpc>
                          <a:spcPts val="1075"/>
                        </a:lnSpc>
                        <a:spcBef>
                          <a:spcPts val="40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49200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1075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1075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1075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1075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ts val="1075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</a:tr>
              <a:tr h="154305">
                <a:tc>
                  <a:txBody>
                    <a:bodyPr/>
                    <a:lstStyle/>
                    <a:p>
                      <a:pPr algn="r" marR="3810">
                        <a:lnSpc>
                          <a:spcPts val="1075"/>
                        </a:lnSpc>
                        <a:spcBef>
                          <a:spcPts val="40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17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ts val="1075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75"/>
                        </a:lnSpc>
                        <a:spcBef>
                          <a:spcPts val="40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4279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75"/>
                        </a:lnSpc>
                        <a:spcBef>
                          <a:spcPts val="40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46299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75"/>
                        </a:lnSpc>
                        <a:spcBef>
                          <a:spcPts val="40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47858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ts val="1075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ts val="1075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1075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1075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1075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1075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ts val="1075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marR="381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18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</a:tr>
              <a:tr h="169545">
                <a:tc>
                  <a:txBody>
                    <a:bodyPr/>
                    <a:lstStyle/>
                    <a:p>
                      <a:pPr algn="r" marR="381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19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53430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524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40" b="1" i="1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-5" b="1" i="1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40" b="1" i="1">
                          <a:latin typeface="Arial"/>
                          <a:cs typeface="Arial"/>
                        </a:rPr>
                        <a:t>6</a:t>
                      </a:r>
                      <a:r>
                        <a:rPr dirty="0" sz="900" spc="-40" b="1" i="1">
                          <a:latin typeface="Arial"/>
                          <a:cs typeface="Arial"/>
                        </a:rPr>
                        <a:t>4326</a:t>
                      </a:r>
                      <a:r>
                        <a:rPr dirty="0" sz="900" b="1" i="1">
                          <a:latin typeface="Arial"/>
                          <a:cs typeface="Arial"/>
                        </a:rPr>
                        <a:t>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50150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285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44567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marR="3810">
                        <a:lnSpc>
                          <a:spcPts val="1075"/>
                        </a:lnSpc>
                        <a:spcBef>
                          <a:spcPts val="105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20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ts val="1075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ts val="1075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ts val="1075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ts val="1075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ts val="1075"/>
                        </a:lnSpc>
                        <a:spcBef>
                          <a:spcPts val="105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41288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">
                        <a:lnSpc>
                          <a:spcPts val="1075"/>
                        </a:lnSpc>
                        <a:spcBef>
                          <a:spcPts val="105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40644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">
                        <a:lnSpc>
                          <a:spcPts val="1075"/>
                        </a:lnSpc>
                        <a:spcBef>
                          <a:spcPts val="105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40568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1075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">
                        <a:lnSpc>
                          <a:spcPts val="1075"/>
                        </a:lnSpc>
                        <a:spcBef>
                          <a:spcPts val="105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46563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70">
                        <a:lnSpc>
                          <a:spcPts val="1075"/>
                        </a:lnSpc>
                        <a:spcBef>
                          <a:spcPts val="105"/>
                        </a:spcBef>
                      </a:pPr>
                      <a:r>
                        <a:rPr dirty="0" sz="900" spc="20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4954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ts val="1075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</a:tr>
              <a:tr h="154305">
                <a:tc>
                  <a:txBody>
                    <a:bodyPr/>
                    <a:lstStyle/>
                    <a:p>
                      <a:pPr algn="r" marR="3810">
                        <a:lnSpc>
                          <a:spcPts val="1075"/>
                        </a:lnSpc>
                        <a:spcBef>
                          <a:spcPts val="40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21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ts val="1075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75"/>
                        </a:lnSpc>
                        <a:spcBef>
                          <a:spcPts val="40"/>
                        </a:spcBef>
                      </a:pPr>
                      <a:r>
                        <a:rPr dirty="0" sz="900" spc="20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4114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075"/>
                        </a:lnSpc>
                        <a:spcBef>
                          <a:spcPts val="40"/>
                        </a:spcBef>
                      </a:pPr>
                      <a:r>
                        <a:rPr dirty="0" sz="900" spc="20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3901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ts val="1075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ts val="1075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ts val="1075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1075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1075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1075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1075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ts val="1075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marR="381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22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49968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40824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45931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</a:tr>
              <a:tr h="169545">
                <a:tc>
                  <a:txBody>
                    <a:bodyPr/>
                    <a:lstStyle/>
                    <a:p>
                      <a:pPr algn="r" marR="381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23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28575">
                      <a:solidFill>
                        <a:srgbClr val="000000"/>
                      </a:solidFill>
                      <a:prstDash val="solid"/>
                    </a:lnR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524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40" b="1" i="1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-5" b="1" i="1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40" b="1" i="1">
                          <a:latin typeface="Arial"/>
                          <a:cs typeface="Arial"/>
                        </a:rPr>
                        <a:t>7</a:t>
                      </a:r>
                      <a:r>
                        <a:rPr dirty="0" sz="900" spc="-40" b="1" i="1">
                          <a:latin typeface="Arial"/>
                          <a:cs typeface="Arial"/>
                        </a:rPr>
                        <a:t>2450</a:t>
                      </a:r>
                      <a:r>
                        <a:rPr dirty="0" sz="900" b="1" i="1">
                          <a:latin typeface="Arial"/>
                          <a:cs typeface="Arial"/>
                        </a:rPr>
                        <a:t>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42506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285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</a:tr>
              <a:tr h="169545">
                <a:tc>
                  <a:txBody>
                    <a:bodyPr/>
                    <a:lstStyle/>
                    <a:p>
                      <a:pPr algn="r" marR="381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24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65" b="1" i="1">
                          <a:latin typeface="Arial"/>
                          <a:cs typeface="Arial"/>
                        </a:rPr>
                        <a:t>0.753759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44956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285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45392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45184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</a:tr>
              <a:tr h="170180">
                <a:tc>
                  <a:txBody>
                    <a:bodyPr/>
                    <a:lstStyle/>
                    <a:p>
                      <a:pPr algn="r" marR="381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25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524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40" b="1" i="1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-5" b="1" i="1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40" b="1" i="1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900" spc="-40" b="1" i="1">
                          <a:latin typeface="Arial"/>
                          <a:cs typeface="Arial"/>
                        </a:rPr>
                        <a:t>5729</a:t>
                      </a:r>
                      <a:r>
                        <a:rPr dirty="0" sz="900" b="1" i="1">
                          <a:latin typeface="Arial"/>
                          <a:cs typeface="Arial"/>
                        </a:rPr>
                        <a:t>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239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45856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285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39193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</a:tr>
              <a:tr h="169545">
                <a:tc>
                  <a:txBody>
                    <a:bodyPr/>
                    <a:lstStyle/>
                    <a:p>
                      <a:pPr algn="r" marR="381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26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5715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65" b="1" i="1">
                          <a:latin typeface="Arial"/>
                          <a:cs typeface="Arial"/>
                        </a:rPr>
                        <a:t>0.535303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49674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285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49332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4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</a:tr>
              <a:tr h="169545">
                <a:tc>
                  <a:txBody>
                    <a:bodyPr/>
                    <a:lstStyle/>
                    <a:p>
                      <a:pPr algn="r" marR="381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27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28575">
                      <a:solidFill>
                        <a:srgbClr val="000000"/>
                      </a:solidFill>
                      <a:prstDash val="solid"/>
                    </a:lnT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63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50717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63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44798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41025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</a:tr>
              <a:tr h="169545">
                <a:tc>
                  <a:txBody>
                    <a:bodyPr/>
                    <a:lstStyle/>
                    <a:p>
                      <a:pPr algn="r" marR="381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28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28575">
                      <a:solidFill>
                        <a:srgbClr val="000000"/>
                      </a:solidFill>
                      <a:prstDash val="solid"/>
                    </a:lnR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5651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65" b="1" i="1">
                          <a:latin typeface="Arial"/>
                          <a:cs typeface="Arial"/>
                        </a:rPr>
                        <a:t>0.564428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63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50417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2857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7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20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4798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7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marR="3810">
                        <a:lnSpc>
                          <a:spcPts val="1075"/>
                        </a:lnSpc>
                        <a:spcBef>
                          <a:spcPts val="105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29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28575">
                      <a:solidFill>
                        <a:srgbClr val="000000"/>
                      </a:solidFill>
                      <a:prstDash val="solid"/>
                    </a:lnT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635">
                        <a:lnSpc>
                          <a:spcPts val="1075"/>
                        </a:lnSpc>
                        <a:spcBef>
                          <a:spcPts val="105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45913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ts val="1075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70">
                        <a:lnSpc>
                          <a:spcPts val="1075"/>
                        </a:lnSpc>
                        <a:spcBef>
                          <a:spcPts val="105"/>
                        </a:spcBef>
                      </a:pPr>
                      <a:r>
                        <a:rPr dirty="0" sz="900" spc="20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4427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ts val="1075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marR="381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30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D3D3D3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</a:tr>
              <a:tr h="169545">
                <a:tc>
                  <a:txBody>
                    <a:bodyPr/>
                    <a:lstStyle/>
                    <a:p>
                      <a:pPr algn="r" marR="381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31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28575">
                      <a:solidFill>
                        <a:srgbClr val="000000"/>
                      </a:solidFill>
                      <a:prstDash val="solid"/>
                    </a:lnR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algn="r" marR="1651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20" b="1" i="1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900" spc="-40" b="1" i="1">
                          <a:latin typeface="Arial"/>
                          <a:cs typeface="Arial"/>
                        </a:rPr>
                        <a:t>0</a:t>
                      </a:r>
                      <a:r>
                        <a:rPr dirty="0" sz="900" spc="-5" b="1" i="1">
                          <a:latin typeface="Arial"/>
                          <a:cs typeface="Arial"/>
                        </a:rPr>
                        <a:t>.</a:t>
                      </a:r>
                      <a:r>
                        <a:rPr dirty="0" sz="900" spc="-40" b="1" i="1">
                          <a:latin typeface="Arial"/>
                          <a:cs typeface="Arial"/>
                        </a:rPr>
                        <a:t>7</a:t>
                      </a:r>
                      <a:r>
                        <a:rPr dirty="0" sz="900" spc="-40" b="1" i="1">
                          <a:latin typeface="Arial"/>
                          <a:cs typeface="Arial"/>
                        </a:rPr>
                        <a:t>002</a:t>
                      </a:r>
                      <a:r>
                        <a:rPr dirty="0" sz="900" b="1" i="1">
                          <a:latin typeface="Arial"/>
                          <a:cs typeface="Arial"/>
                        </a:rPr>
                        <a:t>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2857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2857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</a:tr>
              <a:tr h="161925">
                <a:tc>
                  <a:txBody>
                    <a:bodyPr/>
                    <a:lstStyle/>
                    <a:p>
                      <a:pPr algn="r" marR="3810">
                        <a:lnSpc>
                          <a:spcPts val="1075"/>
                        </a:lnSpc>
                        <a:spcBef>
                          <a:spcPts val="105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32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B w="9525">
                      <a:solidFill>
                        <a:srgbClr val="D3D3D3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28575">
                      <a:solidFill>
                        <a:srgbClr val="000000"/>
                      </a:solidFill>
                      <a:prstDash val="solid"/>
                    </a:lnT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ts val="1075"/>
                        </a:lnSpc>
                        <a:spcBef>
                          <a:spcPts val="10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NA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3335"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</a:tcPr>
                </a:tc>
              </a:tr>
              <a:tr h="158115">
                <a:tc>
                  <a:txBody>
                    <a:bodyPr/>
                    <a:lstStyle/>
                    <a:p>
                      <a:pPr algn="r" marR="3810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33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R w="9525">
                      <a:solidFill>
                        <a:srgbClr val="D3D3D3"/>
                      </a:solidFill>
                      <a:prstDash val="solid"/>
                    </a:lnR>
                    <a:lnT w="9525">
                      <a:solidFill>
                        <a:srgbClr val="D3D3D3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D3D3D3"/>
                      </a:solidFill>
                      <a:prstDash val="solid"/>
                    </a:lnL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17969" y="429259"/>
            <a:ext cx="2540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101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46124" y="1217760"/>
          <a:ext cx="6082030" cy="1402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8955"/>
                <a:gridCol w="5552440"/>
              </a:tblGrid>
              <a:tr h="351790">
                <a:tc gridSpan="2">
                  <a:txBody>
                    <a:bodyPr/>
                    <a:lstStyle/>
                    <a:p>
                      <a:pPr marL="68580">
                        <a:lnSpc>
                          <a:spcPts val="12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Table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ts val="1395"/>
                        </a:lnSpc>
                      </a:pPr>
                      <a:r>
                        <a:rPr dirty="0" sz="1200" spc="-5" i="1">
                          <a:latin typeface="Times New Roman"/>
                          <a:cs typeface="Times New Roman"/>
                        </a:rPr>
                        <a:t>Restating Likert-type Questions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7800">
                <a:tc>
                  <a:txBody>
                    <a:bodyPr/>
                    <a:lstStyle/>
                    <a:p>
                      <a:pPr marL="68580">
                        <a:lnSpc>
                          <a:spcPts val="1300"/>
                        </a:lnSpc>
                      </a:pPr>
                      <a:r>
                        <a:rPr dirty="0" u="sng" sz="12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No.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35585">
                        <a:lnSpc>
                          <a:spcPts val="1300"/>
                        </a:lnSpc>
                      </a:pPr>
                      <a:r>
                        <a:rPr dirty="0" u="sng" sz="12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Question from</a:t>
                      </a:r>
                      <a:r>
                        <a:rPr dirty="0" u="sng" sz="12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Survey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marL="68580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35585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I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thought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homework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was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waste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time.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3990">
                <a:tc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35585">
                        <a:lnSpc>
                          <a:spcPts val="127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I had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better things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 do with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my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time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than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go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school.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3990">
                <a:tc>
                  <a:txBody>
                    <a:bodyPr/>
                    <a:lstStyle/>
                    <a:p>
                      <a:pPr marL="68580">
                        <a:lnSpc>
                          <a:spcPts val="127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35585">
                        <a:lnSpc>
                          <a:spcPts val="127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I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thought getting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 job and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earning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money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was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more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important than going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school.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4625">
                <a:tc>
                  <a:txBody>
                    <a:bodyPr/>
                    <a:lstStyle/>
                    <a:p>
                      <a:pPr marL="68580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35585">
                        <a:lnSpc>
                          <a:spcPts val="12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Dropping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out of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high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school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was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good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idea.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1450">
                <a:tc>
                  <a:txBody>
                    <a:bodyPr/>
                    <a:lstStyle/>
                    <a:p>
                      <a:pPr marL="68580">
                        <a:lnSpc>
                          <a:spcPts val="125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35585">
                        <a:lnSpc>
                          <a:spcPts val="125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I would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advise current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students to stay in and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graduate high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school.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902004" y="2947161"/>
            <a:ext cx="5957570" cy="44151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answers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Questions </a:t>
            </a:r>
            <a:r>
              <a:rPr dirty="0" sz="1200">
                <a:latin typeface="Times New Roman"/>
                <a:cs typeface="Times New Roman"/>
              </a:rPr>
              <a:t>23, 24,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25 do not </a:t>
            </a:r>
            <a:r>
              <a:rPr dirty="0" sz="1200" spc="-5">
                <a:latin typeface="Times New Roman"/>
                <a:cs typeface="Times New Roman"/>
              </a:rPr>
              <a:t>show </a:t>
            </a:r>
            <a:r>
              <a:rPr dirty="0" sz="1200">
                <a:latin typeface="Times New Roman"/>
                <a:cs typeface="Times New Roman"/>
              </a:rPr>
              <a:t>a strong response to either the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positive</a:t>
            </a:r>
            <a:endParaRPr sz="1200">
              <a:latin typeface="Times New Roman"/>
              <a:cs typeface="Times New Roman"/>
            </a:endParaRPr>
          </a:p>
          <a:p>
            <a:pPr algn="just" marL="12700" marR="65405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side or the </a:t>
            </a:r>
            <a:r>
              <a:rPr dirty="0" sz="1200" spc="-5">
                <a:latin typeface="Times New Roman"/>
                <a:cs typeface="Times New Roman"/>
              </a:rPr>
              <a:t>negative </a:t>
            </a:r>
            <a:r>
              <a:rPr dirty="0" sz="1200">
                <a:latin typeface="Times New Roman"/>
                <a:cs typeface="Times New Roman"/>
              </a:rPr>
              <a:t>side of the </a:t>
            </a:r>
            <a:r>
              <a:rPr dirty="0" sz="1200" spc="-5">
                <a:latin typeface="Times New Roman"/>
                <a:cs typeface="Times New Roman"/>
              </a:rPr>
              <a:t>Likert-scale. </a:t>
            </a:r>
            <a:r>
              <a:rPr dirty="0" sz="1200">
                <a:latin typeface="Times New Roman"/>
                <a:cs typeface="Times New Roman"/>
              </a:rPr>
              <a:t>These </a:t>
            </a:r>
            <a:r>
              <a:rPr dirty="0" sz="1200" spc="-5">
                <a:latin typeface="Times New Roman"/>
                <a:cs typeface="Times New Roman"/>
              </a:rPr>
              <a:t>questions have </a:t>
            </a:r>
            <a:r>
              <a:rPr dirty="0" sz="1200">
                <a:latin typeface="Times New Roman"/>
                <a:cs typeface="Times New Roman"/>
              </a:rPr>
              <a:t>a strong </a:t>
            </a:r>
            <a:r>
              <a:rPr dirty="0" sz="1200" spc="-5">
                <a:latin typeface="Times New Roman"/>
                <a:cs typeface="Times New Roman"/>
              </a:rPr>
              <a:t>correlation; however, 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consensus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each answer is </a:t>
            </a:r>
            <a:r>
              <a:rPr dirty="0" sz="1200">
                <a:latin typeface="Times New Roman"/>
                <a:cs typeface="Times New Roman"/>
              </a:rPr>
              <a:t>not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clear.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5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dirty="0" sz="1200">
                <a:latin typeface="Times New Roman"/>
                <a:cs typeface="Times New Roman"/>
              </a:rPr>
              <a:t>The next </a:t>
            </a:r>
            <a:r>
              <a:rPr dirty="0" sz="1200" spc="-5">
                <a:latin typeface="Times New Roman"/>
                <a:cs typeface="Times New Roman"/>
              </a:rPr>
              <a:t>three strongest correlations are between Questions </a:t>
            </a:r>
            <a:r>
              <a:rPr dirty="0" sz="1200">
                <a:latin typeface="Times New Roman"/>
                <a:cs typeface="Times New Roman"/>
              </a:rPr>
              <a:t>24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19, 14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11,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15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and</a:t>
            </a:r>
            <a:endParaRPr sz="1200">
              <a:latin typeface="Times New Roman"/>
              <a:cs typeface="Times New Roman"/>
            </a:endParaRPr>
          </a:p>
          <a:p>
            <a:pPr algn="just" marL="12700" marR="112395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14. </a:t>
            </a:r>
            <a:r>
              <a:rPr dirty="0" sz="1200" spc="-5">
                <a:latin typeface="Times New Roman"/>
                <a:cs typeface="Times New Roman"/>
              </a:rPr>
              <a:t>These correlations range </a:t>
            </a:r>
            <a:r>
              <a:rPr dirty="0" sz="1200">
                <a:latin typeface="Times New Roman"/>
                <a:cs typeface="Times New Roman"/>
              </a:rPr>
              <a:t>between 0.64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0.57 </a:t>
            </a:r>
            <a:r>
              <a:rPr dirty="0" sz="1200" spc="-5">
                <a:latin typeface="Times New Roman"/>
                <a:cs typeface="Times New Roman"/>
              </a:rPr>
              <a:t>as shown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Figures </a:t>
            </a:r>
            <a:r>
              <a:rPr dirty="0" sz="1200">
                <a:latin typeface="Times New Roman"/>
                <a:cs typeface="Times New Roman"/>
              </a:rPr>
              <a:t>4.33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4.34. The last  four of the top </a:t>
            </a:r>
            <a:r>
              <a:rPr dirty="0" sz="1200" spc="-5">
                <a:latin typeface="Times New Roman"/>
                <a:cs typeface="Times New Roman"/>
              </a:rPr>
              <a:t>ten correlations are between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Questions </a:t>
            </a:r>
            <a:r>
              <a:rPr dirty="0" sz="1200">
                <a:latin typeface="Times New Roman"/>
                <a:cs typeface="Times New Roman"/>
              </a:rPr>
              <a:t>11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22, 25 and 26, 26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27, </a:t>
            </a:r>
            <a:r>
              <a:rPr dirty="0" sz="1200" spc="-5">
                <a:latin typeface="Times New Roman"/>
                <a:cs typeface="Times New Roman"/>
              </a:rPr>
              <a:t>and  </a:t>
            </a:r>
            <a:r>
              <a:rPr dirty="0" sz="1200">
                <a:latin typeface="Times New Roman"/>
                <a:cs typeface="Times New Roman"/>
              </a:rPr>
              <a:t>28 </a:t>
            </a:r>
            <a:r>
              <a:rPr dirty="0" sz="1200" spc="-5">
                <a:latin typeface="Times New Roman"/>
                <a:cs typeface="Times New Roman"/>
              </a:rPr>
              <a:t>and 29. Each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these correlations is discussed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Chapter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V.</a:t>
            </a:r>
            <a:endParaRPr sz="1200">
              <a:latin typeface="Times New Roman"/>
              <a:cs typeface="Times New Roman"/>
            </a:endParaRPr>
          </a:p>
          <a:p>
            <a:pPr marL="12700" marR="6985" indent="228600">
              <a:lnSpc>
                <a:spcPct val="191700"/>
              </a:lnSpc>
            </a:pPr>
            <a:r>
              <a:rPr dirty="0" sz="1200" spc="-5" b="1">
                <a:latin typeface="Times New Roman"/>
                <a:cs typeface="Times New Roman"/>
              </a:rPr>
              <a:t>Chi-Squared test </a:t>
            </a:r>
            <a:r>
              <a:rPr dirty="0" sz="1200" b="1">
                <a:latin typeface="Times New Roman"/>
                <a:cs typeface="Times New Roman"/>
              </a:rPr>
              <a:t>for </a:t>
            </a:r>
            <a:r>
              <a:rPr dirty="0" sz="1200" spc="-5" b="1">
                <a:latin typeface="Times New Roman"/>
                <a:cs typeface="Times New Roman"/>
              </a:rPr>
              <a:t>Likert-type questions. </a:t>
            </a: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order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determine </a:t>
            </a:r>
            <a:r>
              <a:rPr dirty="0" sz="1200">
                <a:latin typeface="Times New Roman"/>
                <a:cs typeface="Times New Roman"/>
              </a:rPr>
              <a:t>if the </a:t>
            </a:r>
            <a:r>
              <a:rPr dirty="0" sz="1200" spc="-5">
                <a:latin typeface="Times New Roman"/>
                <a:cs typeface="Times New Roman"/>
              </a:rPr>
              <a:t>answers </a:t>
            </a:r>
            <a:r>
              <a:rPr dirty="0" sz="1200">
                <a:latin typeface="Times New Roman"/>
                <a:cs typeface="Times New Roman"/>
              </a:rPr>
              <a:t>to the  </a:t>
            </a:r>
            <a:r>
              <a:rPr dirty="0" sz="1200" spc="-5">
                <a:latin typeface="Times New Roman"/>
                <a:cs typeface="Times New Roman"/>
              </a:rPr>
              <a:t>questions </a:t>
            </a:r>
            <a:r>
              <a:rPr dirty="0" sz="1200">
                <a:latin typeface="Times New Roman"/>
                <a:cs typeface="Times New Roman"/>
              </a:rPr>
              <a:t>in this </a:t>
            </a:r>
            <a:r>
              <a:rPr dirty="0" sz="1200" spc="-5">
                <a:latin typeface="Times New Roman"/>
                <a:cs typeface="Times New Roman"/>
              </a:rPr>
              <a:t>data category </a:t>
            </a:r>
            <a:r>
              <a:rPr dirty="0" sz="1200">
                <a:latin typeface="Times New Roman"/>
                <a:cs typeface="Times New Roman"/>
              </a:rPr>
              <a:t>are </a:t>
            </a:r>
            <a:r>
              <a:rPr dirty="0" sz="1200" spc="-5">
                <a:latin typeface="Times New Roman"/>
                <a:cs typeface="Times New Roman"/>
              </a:rPr>
              <a:t>significant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themselves, a Chi-squared test </a:t>
            </a:r>
            <a:r>
              <a:rPr dirty="0" sz="1200" spc="-5">
                <a:latin typeface="Times New Roman"/>
                <a:cs typeface="Times New Roman"/>
              </a:rPr>
              <a:t>was calculated 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each set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responses </a:t>
            </a:r>
            <a:r>
              <a:rPr dirty="0" sz="1200">
                <a:latin typeface="Times New Roman"/>
                <a:cs typeface="Times New Roman"/>
              </a:rPr>
              <a:t>using </a:t>
            </a:r>
            <a:r>
              <a:rPr dirty="0" sz="1200" spc="-5">
                <a:latin typeface="Times New Roman"/>
                <a:cs typeface="Times New Roman"/>
              </a:rPr>
              <a:t>Microsoft </a:t>
            </a:r>
            <a:r>
              <a:rPr dirty="0" sz="1200">
                <a:latin typeface="Times New Roman"/>
                <a:cs typeface="Times New Roman"/>
              </a:rPr>
              <a:t>Excel. The </a:t>
            </a:r>
            <a:r>
              <a:rPr dirty="0" sz="1200" spc="-5">
                <a:latin typeface="Times New Roman"/>
                <a:cs typeface="Times New Roman"/>
              </a:rPr>
              <a:t>expected value </a:t>
            </a:r>
            <a:r>
              <a:rPr dirty="0" sz="1200">
                <a:latin typeface="Times New Roman"/>
                <a:cs typeface="Times New Roman"/>
              </a:rPr>
              <a:t>used for </a:t>
            </a:r>
            <a:r>
              <a:rPr dirty="0" sz="1200" spc="-5">
                <a:latin typeface="Times New Roman"/>
                <a:cs typeface="Times New Roman"/>
              </a:rPr>
              <a:t>each answer </a:t>
            </a:r>
            <a:r>
              <a:rPr dirty="0" sz="1200" spc="-10">
                <a:latin typeface="Times New Roman"/>
                <a:cs typeface="Times New Roman"/>
              </a:rPr>
              <a:t>was  </a:t>
            </a:r>
            <a:r>
              <a:rPr dirty="0" sz="1200" spc="-5">
                <a:latin typeface="Times New Roman"/>
                <a:cs typeface="Times New Roman"/>
              </a:rPr>
              <a:t>set </a:t>
            </a:r>
            <a:r>
              <a:rPr dirty="0" sz="1200">
                <a:latin typeface="Times New Roman"/>
                <a:cs typeface="Times New Roman"/>
              </a:rPr>
              <a:t>to 5.25, </a:t>
            </a:r>
            <a:r>
              <a:rPr dirty="0" sz="1200" spc="-5">
                <a:latin typeface="Times New Roman"/>
                <a:cs typeface="Times New Roman"/>
              </a:rPr>
              <a:t>which is </a:t>
            </a:r>
            <a:r>
              <a:rPr dirty="0" sz="1200">
                <a:latin typeface="Times New Roman"/>
                <a:cs typeface="Times New Roman"/>
              </a:rPr>
              <a:t>25% of the </a:t>
            </a:r>
            <a:r>
              <a:rPr dirty="0" sz="1200" spc="-5">
                <a:latin typeface="Times New Roman"/>
                <a:cs typeface="Times New Roman"/>
              </a:rPr>
              <a:t>total number </a:t>
            </a:r>
            <a:r>
              <a:rPr dirty="0" sz="1200">
                <a:latin typeface="Times New Roman"/>
                <a:cs typeface="Times New Roman"/>
              </a:rPr>
              <a:t>of participants. </a:t>
            </a:r>
            <a:r>
              <a:rPr dirty="0" sz="1200" spc="-5">
                <a:latin typeface="Times New Roman"/>
                <a:cs typeface="Times New Roman"/>
              </a:rPr>
              <a:t>For each calculation,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order for 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responses </a:t>
            </a:r>
            <a:r>
              <a:rPr dirty="0" sz="1200">
                <a:latin typeface="Times New Roman"/>
                <a:cs typeface="Times New Roman"/>
              </a:rPr>
              <a:t>to be statistically </a:t>
            </a:r>
            <a:r>
              <a:rPr dirty="0" sz="1200" spc="-5">
                <a:latin typeface="Times New Roman"/>
                <a:cs typeface="Times New Roman"/>
              </a:rPr>
              <a:t>significant, </a:t>
            </a:r>
            <a:r>
              <a:rPr dirty="0" sz="1200">
                <a:latin typeface="Times New Roman"/>
                <a:cs typeface="Times New Roman"/>
              </a:rPr>
              <a:t>p must be </a:t>
            </a:r>
            <a:r>
              <a:rPr dirty="0" sz="1200" spc="-5">
                <a:latin typeface="Times New Roman"/>
                <a:cs typeface="Times New Roman"/>
              </a:rPr>
              <a:t>less than </a:t>
            </a:r>
            <a:r>
              <a:rPr dirty="0" sz="1200">
                <a:latin typeface="Times New Roman"/>
                <a:cs typeface="Times New Roman"/>
              </a:rPr>
              <a:t>0.05. The p for </a:t>
            </a:r>
            <a:r>
              <a:rPr dirty="0" sz="1200" spc="-5">
                <a:latin typeface="Times New Roman"/>
                <a:cs typeface="Times New Roman"/>
              </a:rPr>
              <a:t>each </a:t>
            </a:r>
            <a:r>
              <a:rPr dirty="0" sz="1200">
                <a:latin typeface="Times New Roman"/>
                <a:cs typeface="Times New Roman"/>
              </a:rPr>
              <a:t>question </a:t>
            </a:r>
            <a:r>
              <a:rPr dirty="0" sz="1200" spc="-5">
                <a:latin typeface="Times New Roman"/>
                <a:cs typeface="Times New Roman"/>
              </a:rPr>
              <a:t>is as  </a:t>
            </a:r>
            <a:r>
              <a:rPr dirty="0" sz="1200">
                <a:latin typeface="Times New Roman"/>
                <a:cs typeface="Times New Roman"/>
              </a:rPr>
              <a:t>follows: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17969" y="429259"/>
            <a:ext cx="2540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102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46124" y="1217760"/>
          <a:ext cx="6082030" cy="54336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13510"/>
                <a:gridCol w="2199004"/>
                <a:gridCol w="2469515"/>
              </a:tblGrid>
              <a:tr h="351790">
                <a:tc gridSpan="3">
                  <a:txBody>
                    <a:bodyPr/>
                    <a:lstStyle/>
                    <a:p>
                      <a:pPr marL="68580">
                        <a:lnSpc>
                          <a:spcPts val="12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Table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ts val="1395"/>
                        </a:lnSpc>
                      </a:pPr>
                      <a:r>
                        <a:rPr dirty="0" sz="1200" spc="-5" i="1">
                          <a:latin typeface="Times New Roman"/>
                          <a:cs typeface="Times New Roman"/>
                        </a:rPr>
                        <a:t>Chi-squared Test Values for Likert-type Questions Based </a:t>
                      </a:r>
                      <a:r>
                        <a:rPr dirty="0" sz="1200" i="1">
                          <a:latin typeface="Times New Roman"/>
                          <a:cs typeface="Times New Roman"/>
                        </a:rPr>
                        <a:t>on 25%</a:t>
                      </a:r>
                      <a:r>
                        <a:rPr dirty="0" sz="1200" spc="5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latin typeface="Times New Roman"/>
                          <a:cs typeface="Times New Roman"/>
                        </a:rPr>
                        <a:t>Distribution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53060">
                <a:tc>
                  <a:txBody>
                    <a:bodyPr/>
                    <a:lstStyle/>
                    <a:p>
                      <a:pPr algn="ctr" marR="424180">
                        <a:lnSpc>
                          <a:spcPts val="1355"/>
                        </a:lnSpc>
                      </a:pPr>
                      <a:r>
                        <a:rPr dirty="0" u="sng" sz="12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Question</a:t>
                      </a:r>
                      <a:r>
                        <a:rPr dirty="0" u="sng" sz="1200" spc="-1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sng" sz="12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#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ts val="1355"/>
                        </a:lnSpc>
                      </a:pPr>
                      <a:r>
                        <a:rPr dirty="0" u="sng" sz="12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p-value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145540" marR="130175" indent="-567055">
                        <a:lnSpc>
                          <a:spcPts val="1380"/>
                        </a:lnSpc>
                        <a:spcBef>
                          <a:spcPts val="10"/>
                        </a:spcBef>
                      </a:pPr>
                      <a:r>
                        <a:rPr dirty="0" u="sng" sz="12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Shows significance </a:t>
                      </a:r>
                      <a:r>
                        <a:rPr dirty="0" u="sng" sz="12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(p </a:t>
                      </a:r>
                      <a:r>
                        <a:rPr dirty="0" u="sng" sz="12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is less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sng" sz="12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than</a:t>
                      </a:r>
                      <a:r>
                        <a:rPr dirty="0" u="sng" sz="1200" spc="-1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sng" sz="12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0.05)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173990">
                <a:tc>
                  <a:txBody>
                    <a:bodyPr/>
                    <a:lstStyle/>
                    <a:p>
                      <a:pPr algn="ctr" marR="424180">
                        <a:lnSpc>
                          <a:spcPts val="127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27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0.000358810596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888365">
                        <a:lnSpc>
                          <a:spcPts val="127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3990">
                <a:tc>
                  <a:txBody>
                    <a:bodyPr/>
                    <a:lstStyle/>
                    <a:p>
                      <a:pPr algn="ctr" marR="424180">
                        <a:lnSpc>
                          <a:spcPts val="127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27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0.000083828453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888365">
                        <a:lnSpc>
                          <a:spcPts val="127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4625">
                <a:tc>
                  <a:txBody>
                    <a:bodyPr/>
                    <a:lstStyle/>
                    <a:p>
                      <a:pPr algn="ctr" marR="424180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0.007548076156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888365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4625">
                <a:tc>
                  <a:txBody>
                    <a:bodyPr/>
                    <a:lstStyle/>
                    <a:p>
                      <a:pPr algn="ctr" marR="424180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0.000885370774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888365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62890">
                <a:tc>
                  <a:txBody>
                    <a:bodyPr/>
                    <a:lstStyle/>
                    <a:p>
                      <a:pPr algn="ctr" marR="424180">
                        <a:lnSpc>
                          <a:spcPts val="133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33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0.018165662961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888365">
                        <a:lnSpc>
                          <a:spcPts val="133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62890">
                <a:tc>
                  <a:txBody>
                    <a:bodyPr/>
                    <a:lstStyle/>
                    <a:p>
                      <a:pPr algn="ctr" marR="424180">
                        <a:lnSpc>
                          <a:spcPts val="1385"/>
                        </a:lnSpc>
                        <a:spcBef>
                          <a:spcPts val="58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385"/>
                        </a:lnSpc>
                        <a:spcBef>
                          <a:spcPts val="58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0.025723740959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 algn="r" marR="888365">
                        <a:lnSpc>
                          <a:spcPts val="1385"/>
                        </a:lnSpc>
                        <a:spcBef>
                          <a:spcPts val="58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</a:tr>
              <a:tr h="175260">
                <a:tc>
                  <a:txBody>
                    <a:bodyPr/>
                    <a:lstStyle/>
                    <a:p>
                      <a:pPr algn="ctr" marR="424180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0.311615552369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5260">
                <a:tc>
                  <a:txBody>
                    <a:bodyPr/>
                    <a:lstStyle/>
                    <a:p>
                      <a:pPr algn="ctr" marR="424180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0.015253349832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888365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4625">
                <a:tc>
                  <a:txBody>
                    <a:bodyPr/>
                    <a:lstStyle/>
                    <a:p>
                      <a:pPr algn="ctr" marR="424180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0.000273398887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888365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62890">
                <a:tc>
                  <a:txBody>
                    <a:bodyPr/>
                    <a:lstStyle/>
                    <a:p>
                      <a:pPr algn="ctr" marR="424180">
                        <a:lnSpc>
                          <a:spcPts val="133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33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0.060697500214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62255">
                <a:tc>
                  <a:txBody>
                    <a:bodyPr/>
                    <a:lstStyle/>
                    <a:p>
                      <a:pPr algn="ctr" marR="424180">
                        <a:lnSpc>
                          <a:spcPts val="1385"/>
                        </a:lnSpc>
                        <a:spcBef>
                          <a:spcPts val="58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385"/>
                        </a:lnSpc>
                        <a:spcBef>
                          <a:spcPts val="58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0.004435109440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 algn="r" marR="888365">
                        <a:lnSpc>
                          <a:spcPts val="1385"/>
                        </a:lnSpc>
                        <a:spcBef>
                          <a:spcPts val="58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</a:tr>
              <a:tr h="175260">
                <a:tc>
                  <a:txBody>
                    <a:bodyPr/>
                    <a:lstStyle/>
                    <a:p>
                      <a:pPr algn="ctr" marR="424180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0.036340162721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888365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4625">
                <a:tc>
                  <a:txBody>
                    <a:bodyPr/>
                    <a:lstStyle/>
                    <a:p>
                      <a:pPr algn="ctr" marR="424180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0.644369805637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5260">
                <a:tc>
                  <a:txBody>
                    <a:bodyPr/>
                    <a:lstStyle/>
                    <a:p>
                      <a:pPr algn="ctr" marR="424180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0.036340162721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888365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62255">
                <a:tc>
                  <a:txBody>
                    <a:bodyPr/>
                    <a:lstStyle/>
                    <a:p>
                      <a:pPr algn="ctr" marR="424180">
                        <a:lnSpc>
                          <a:spcPts val="133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33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0.140069646270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62890">
                <a:tc>
                  <a:txBody>
                    <a:bodyPr/>
                    <a:lstStyle/>
                    <a:p>
                      <a:pPr algn="ctr" marR="424180">
                        <a:lnSpc>
                          <a:spcPts val="1385"/>
                        </a:lnSpc>
                        <a:spcBef>
                          <a:spcPts val="58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385"/>
                        </a:lnSpc>
                        <a:spcBef>
                          <a:spcPts val="58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0.002172910378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 algn="r" marR="888365">
                        <a:lnSpc>
                          <a:spcPts val="1385"/>
                        </a:lnSpc>
                        <a:spcBef>
                          <a:spcPts val="58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</a:tr>
              <a:tr h="175260">
                <a:tc>
                  <a:txBody>
                    <a:bodyPr/>
                    <a:lstStyle/>
                    <a:p>
                      <a:pPr algn="ctr" marR="424180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0.363179497786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5260">
                <a:tc>
                  <a:txBody>
                    <a:bodyPr/>
                    <a:lstStyle/>
                    <a:p>
                      <a:pPr algn="ctr" marR="424180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0.277309056900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4625">
                <a:tc>
                  <a:txBody>
                    <a:bodyPr/>
                    <a:lstStyle/>
                    <a:p>
                      <a:pPr algn="ctr" marR="424180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0.000000111043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888365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62890">
                <a:tc>
                  <a:txBody>
                    <a:bodyPr/>
                    <a:lstStyle/>
                    <a:p>
                      <a:pPr algn="ctr" marR="424180">
                        <a:lnSpc>
                          <a:spcPts val="133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33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0.100583814936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62255">
                <a:tc>
                  <a:txBody>
                    <a:bodyPr/>
                    <a:lstStyle/>
                    <a:p>
                      <a:pPr algn="ctr" marR="424180">
                        <a:lnSpc>
                          <a:spcPts val="1385"/>
                        </a:lnSpc>
                        <a:spcBef>
                          <a:spcPts val="58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385"/>
                        </a:lnSpc>
                        <a:spcBef>
                          <a:spcPts val="58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0.000032129522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 algn="r" marR="888365">
                        <a:lnSpc>
                          <a:spcPts val="1385"/>
                        </a:lnSpc>
                        <a:spcBef>
                          <a:spcPts val="58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</a:tr>
              <a:tr h="175260">
                <a:tc>
                  <a:txBody>
                    <a:bodyPr/>
                    <a:lstStyle/>
                    <a:p>
                      <a:pPr algn="ctr" marR="424180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0.000000000165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888365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1450">
                <a:tc>
                  <a:txBody>
                    <a:bodyPr/>
                    <a:lstStyle/>
                    <a:p>
                      <a:pPr algn="ctr" marR="424180">
                        <a:lnSpc>
                          <a:spcPts val="125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25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0.000000370004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888365">
                        <a:lnSpc>
                          <a:spcPts val="125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902004" y="6978777"/>
            <a:ext cx="5942965" cy="1260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As indicated above, all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responses were </a:t>
            </a:r>
            <a:r>
              <a:rPr dirty="0" sz="1200">
                <a:latin typeface="Times New Roman"/>
                <a:cs typeface="Times New Roman"/>
              </a:rPr>
              <a:t>statistically significant, except for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Questions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17, 20, 23, 25, 27, 28,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30. </a:t>
            </a:r>
            <a:r>
              <a:rPr dirty="0" sz="1200" spc="-5">
                <a:latin typeface="Times New Roman"/>
                <a:cs typeface="Times New Roman"/>
              </a:rPr>
              <a:t>Another </a:t>
            </a:r>
            <a:r>
              <a:rPr dirty="0" sz="1200">
                <a:latin typeface="Times New Roman"/>
                <a:cs typeface="Times New Roman"/>
              </a:rPr>
              <a:t>way to look </a:t>
            </a:r>
            <a:r>
              <a:rPr dirty="0" sz="1200" spc="-5">
                <a:latin typeface="Times New Roman"/>
                <a:cs typeface="Times New Roman"/>
              </a:rPr>
              <a:t>at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data is </a:t>
            </a:r>
            <a:r>
              <a:rPr dirty="0" sz="1200">
                <a:latin typeface="Times New Roman"/>
                <a:cs typeface="Times New Roman"/>
              </a:rPr>
              <a:t>to only look </a:t>
            </a:r>
            <a:r>
              <a:rPr dirty="0" sz="1200" spc="-5">
                <a:latin typeface="Times New Roman"/>
                <a:cs typeface="Times New Roman"/>
              </a:rPr>
              <a:t>at responses </a:t>
            </a:r>
            <a:r>
              <a:rPr dirty="0" sz="1200" spc="-10">
                <a:latin typeface="Times New Roman"/>
                <a:cs typeface="Times New Roman"/>
              </a:rPr>
              <a:t>as  </a:t>
            </a:r>
            <a:r>
              <a:rPr dirty="0" sz="1200" spc="-5">
                <a:latin typeface="Times New Roman"/>
                <a:cs typeface="Times New Roman"/>
              </a:rPr>
              <a:t>either Agree </a:t>
            </a:r>
            <a:r>
              <a:rPr dirty="0" sz="1200">
                <a:latin typeface="Times New Roman"/>
                <a:cs typeface="Times New Roman"/>
              </a:rPr>
              <a:t>or </a:t>
            </a:r>
            <a:r>
              <a:rPr dirty="0" sz="1200" spc="-5">
                <a:latin typeface="Times New Roman"/>
                <a:cs typeface="Times New Roman"/>
              </a:rPr>
              <a:t>Disagree. </a:t>
            </a:r>
            <a:r>
              <a:rPr dirty="0" sz="1200" spc="-15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view, </a:t>
            </a:r>
            <a:r>
              <a:rPr dirty="0" sz="1200">
                <a:latin typeface="Times New Roman"/>
                <a:cs typeface="Times New Roman"/>
              </a:rPr>
              <a:t>the expected outcome would </a:t>
            </a:r>
            <a:r>
              <a:rPr dirty="0" sz="1200" spc="-5">
                <a:latin typeface="Times New Roman"/>
                <a:cs typeface="Times New Roman"/>
              </a:rPr>
              <a:t>have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value </a:t>
            </a:r>
            <a:r>
              <a:rPr dirty="0" sz="1200">
                <a:latin typeface="Times New Roman"/>
                <a:cs typeface="Times New Roman"/>
              </a:rPr>
              <a:t>of 10.5 for both  </a:t>
            </a:r>
            <a:r>
              <a:rPr dirty="0" sz="1200" spc="-5">
                <a:latin typeface="Times New Roman"/>
                <a:cs typeface="Times New Roman"/>
              </a:rPr>
              <a:t>Agree and Disagree. </a:t>
            </a:r>
            <a:r>
              <a:rPr dirty="0" sz="1200">
                <a:latin typeface="Times New Roman"/>
                <a:cs typeface="Times New Roman"/>
              </a:rPr>
              <a:t>When this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case, </a:t>
            </a:r>
            <a:r>
              <a:rPr dirty="0" sz="1200">
                <a:latin typeface="Times New Roman"/>
                <a:cs typeface="Times New Roman"/>
              </a:rPr>
              <a:t>the following </a:t>
            </a:r>
            <a:r>
              <a:rPr dirty="0" sz="1200" spc="-5">
                <a:latin typeface="Times New Roman"/>
                <a:cs typeface="Times New Roman"/>
              </a:rPr>
              <a:t>Chi-squared </a:t>
            </a:r>
            <a:r>
              <a:rPr dirty="0" sz="1200">
                <a:latin typeface="Times New Roman"/>
                <a:cs typeface="Times New Roman"/>
              </a:rPr>
              <a:t>test </a:t>
            </a:r>
            <a:r>
              <a:rPr dirty="0" sz="1200" spc="-5">
                <a:latin typeface="Times New Roman"/>
                <a:cs typeface="Times New Roman"/>
              </a:rPr>
              <a:t>results are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produced: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17969" y="429259"/>
            <a:ext cx="2540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103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46124" y="1743540"/>
          <a:ext cx="6082030" cy="54336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51610"/>
                <a:gridCol w="2122804"/>
                <a:gridCol w="2507615"/>
              </a:tblGrid>
              <a:tr h="351790">
                <a:tc gridSpan="3">
                  <a:txBody>
                    <a:bodyPr/>
                    <a:lstStyle/>
                    <a:p>
                      <a:pPr marL="68580">
                        <a:lnSpc>
                          <a:spcPts val="12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Table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68580">
                        <a:lnSpc>
                          <a:spcPts val="1395"/>
                        </a:lnSpc>
                      </a:pPr>
                      <a:r>
                        <a:rPr dirty="0" sz="1200" spc="-5" i="1">
                          <a:latin typeface="Times New Roman"/>
                          <a:cs typeface="Times New Roman"/>
                        </a:rPr>
                        <a:t>Chi-squared Test Values for Likert-type Questions Based </a:t>
                      </a:r>
                      <a:r>
                        <a:rPr dirty="0" sz="1200" i="1">
                          <a:latin typeface="Times New Roman"/>
                          <a:cs typeface="Times New Roman"/>
                        </a:rPr>
                        <a:t>on 50%</a:t>
                      </a:r>
                      <a:r>
                        <a:rPr dirty="0" sz="1200" spc="5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i="1">
                          <a:latin typeface="Times New Roman"/>
                          <a:cs typeface="Times New Roman"/>
                        </a:rPr>
                        <a:t>Distribution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51155">
                <a:tc>
                  <a:txBody>
                    <a:bodyPr/>
                    <a:lstStyle/>
                    <a:p>
                      <a:pPr algn="ctr" marR="462280">
                        <a:lnSpc>
                          <a:spcPts val="1345"/>
                        </a:lnSpc>
                      </a:pPr>
                      <a:r>
                        <a:rPr dirty="0" u="sng" sz="12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Question</a:t>
                      </a:r>
                      <a:r>
                        <a:rPr dirty="0" u="sng" sz="1200" spc="-1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sng" sz="12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#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ts val="1345"/>
                        </a:lnSpc>
                      </a:pPr>
                      <a:r>
                        <a:rPr dirty="0" u="sng" sz="12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p-value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183640" marR="130175" indent="-567055">
                        <a:lnSpc>
                          <a:spcPts val="1380"/>
                        </a:lnSpc>
                      </a:pPr>
                      <a:r>
                        <a:rPr dirty="0" u="sng" sz="12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Shows significance </a:t>
                      </a:r>
                      <a:r>
                        <a:rPr dirty="0" u="sng" sz="12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(p </a:t>
                      </a:r>
                      <a:r>
                        <a:rPr dirty="0" u="sng" sz="12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is less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sng" sz="12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than</a:t>
                      </a:r>
                      <a:r>
                        <a:rPr dirty="0" u="sng" sz="1200" spc="-1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sng" sz="12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0.05)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174625">
                <a:tc>
                  <a:txBody>
                    <a:bodyPr/>
                    <a:lstStyle/>
                    <a:p>
                      <a:pPr algn="ctr" marR="462280">
                        <a:lnSpc>
                          <a:spcPts val="12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11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0.0002075016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888365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5260">
                <a:tc>
                  <a:txBody>
                    <a:bodyPr/>
                    <a:lstStyle/>
                    <a:p>
                      <a:pPr algn="ctr" marR="462280">
                        <a:lnSpc>
                          <a:spcPts val="12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12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0.0002075016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888365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4625">
                <a:tc>
                  <a:txBody>
                    <a:bodyPr/>
                    <a:lstStyle/>
                    <a:p>
                      <a:pPr algn="ctr" marR="462280">
                        <a:lnSpc>
                          <a:spcPts val="12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13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0.1266304579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5260">
                <a:tc>
                  <a:txBody>
                    <a:bodyPr/>
                    <a:lstStyle/>
                    <a:p>
                      <a:pPr algn="ctr" marR="462280">
                        <a:lnSpc>
                          <a:spcPts val="12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14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0.0002075016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888365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62890">
                <a:tc>
                  <a:txBody>
                    <a:bodyPr/>
                    <a:lstStyle/>
                    <a:p>
                      <a:pPr algn="ctr" marR="462280">
                        <a:lnSpc>
                          <a:spcPts val="1335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15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33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0.0163773083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888365">
                        <a:lnSpc>
                          <a:spcPts val="133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62255">
                <a:tc>
                  <a:txBody>
                    <a:bodyPr/>
                    <a:lstStyle/>
                    <a:p>
                      <a:pPr algn="ctr" marR="462280">
                        <a:lnSpc>
                          <a:spcPts val="1385"/>
                        </a:lnSpc>
                        <a:spcBef>
                          <a:spcPts val="58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385"/>
                        </a:lnSpc>
                        <a:spcBef>
                          <a:spcPts val="58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0.8272593466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5260">
                <a:tc>
                  <a:txBody>
                    <a:bodyPr/>
                    <a:lstStyle/>
                    <a:p>
                      <a:pPr algn="ctr" marR="462280">
                        <a:lnSpc>
                          <a:spcPts val="12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17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0.1266304579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5260">
                <a:tc>
                  <a:txBody>
                    <a:bodyPr/>
                    <a:lstStyle/>
                    <a:p>
                      <a:pPr algn="ctr" marR="462280">
                        <a:lnSpc>
                          <a:spcPts val="12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0.1266304579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4625">
                <a:tc>
                  <a:txBody>
                    <a:bodyPr/>
                    <a:lstStyle/>
                    <a:p>
                      <a:pPr algn="ctr" marR="462280">
                        <a:lnSpc>
                          <a:spcPts val="12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19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0.0146974218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888365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62890">
                <a:tc>
                  <a:txBody>
                    <a:bodyPr/>
                    <a:lstStyle/>
                    <a:p>
                      <a:pPr algn="ctr" marR="462280">
                        <a:lnSpc>
                          <a:spcPts val="1335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20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33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0.0495346134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888365">
                        <a:lnSpc>
                          <a:spcPts val="133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62255">
                <a:tc>
                  <a:txBody>
                    <a:bodyPr/>
                    <a:lstStyle/>
                    <a:p>
                      <a:pPr algn="ctr" marR="462280">
                        <a:lnSpc>
                          <a:spcPts val="1385"/>
                        </a:lnSpc>
                        <a:spcBef>
                          <a:spcPts val="58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21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385"/>
                        </a:lnSpc>
                        <a:spcBef>
                          <a:spcPts val="58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0.0010631149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 algn="r" marR="888365">
                        <a:lnSpc>
                          <a:spcPts val="1385"/>
                        </a:lnSpc>
                        <a:spcBef>
                          <a:spcPts val="58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</a:tr>
              <a:tr h="175260">
                <a:tc>
                  <a:txBody>
                    <a:bodyPr/>
                    <a:lstStyle/>
                    <a:p>
                      <a:pPr algn="ctr" marR="462280">
                        <a:lnSpc>
                          <a:spcPts val="12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22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0.0163773083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888365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4625">
                <a:tc>
                  <a:txBody>
                    <a:bodyPr/>
                    <a:lstStyle/>
                    <a:p>
                      <a:pPr algn="ctr" marR="462280">
                        <a:lnSpc>
                          <a:spcPts val="12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23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0.5126907603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5260">
                <a:tc>
                  <a:txBody>
                    <a:bodyPr/>
                    <a:lstStyle/>
                    <a:p>
                      <a:pPr algn="ctr" marR="462280">
                        <a:lnSpc>
                          <a:spcPts val="12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24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0.0163773083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888365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62890">
                <a:tc>
                  <a:txBody>
                    <a:bodyPr/>
                    <a:lstStyle/>
                    <a:p>
                      <a:pPr algn="ctr" marR="462280">
                        <a:lnSpc>
                          <a:spcPts val="1335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25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33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0.5126907603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62255">
                <a:tc>
                  <a:txBody>
                    <a:bodyPr/>
                    <a:lstStyle/>
                    <a:p>
                      <a:pPr algn="ctr" marR="462280">
                        <a:lnSpc>
                          <a:spcPts val="1385"/>
                        </a:lnSpc>
                        <a:spcBef>
                          <a:spcPts val="58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26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385"/>
                        </a:lnSpc>
                        <a:spcBef>
                          <a:spcPts val="58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0.0002075016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 algn="r" marR="888365">
                        <a:lnSpc>
                          <a:spcPts val="1385"/>
                        </a:lnSpc>
                        <a:spcBef>
                          <a:spcPts val="58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</a:tr>
              <a:tr h="175260">
                <a:tc>
                  <a:txBody>
                    <a:bodyPr/>
                    <a:lstStyle/>
                    <a:p>
                      <a:pPr algn="ctr" marR="462280">
                        <a:lnSpc>
                          <a:spcPts val="12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27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0.5126907603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5260">
                <a:tc>
                  <a:txBody>
                    <a:bodyPr/>
                    <a:lstStyle/>
                    <a:p>
                      <a:pPr algn="ctr" marR="462280">
                        <a:lnSpc>
                          <a:spcPts val="12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28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0.0785216646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4625">
                <a:tc>
                  <a:txBody>
                    <a:bodyPr/>
                    <a:lstStyle/>
                    <a:p>
                      <a:pPr algn="ctr" marR="462280">
                        <a:lnSpc>
                          <a:spcPts val="12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29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0.0002075016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888365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62890">
                <a:tc>
                  <a:txBody>
                    <a:bodyPr/>
                    <a:lstStyle/>
                    <a:p>
                      <a:pPr algn="ctr" marR="462280">
                        <a:lnSpc>
                          <a:spcPts val="1335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30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33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0.0163773083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62255">
                <a:tc>
                  <a:txBody>
                    <a:bodyPr/>
                    <a:lstStyle/>
                    <a:p>
                      <a:pPr algn="ctr" marR="462280">
                        <a:lnSpc>
                          <a:spcPts val="1385"/>
                        </a:lnSpc>
                        <a:spcBef>
                          <a:spcPts val="58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31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385"/>
                        </a:lnSpc>
                        <a:spcBef>
                          <a:spcPts val="58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0.0069505089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 algn="r" marR="888365">
                        <a:lnSpc>
                          <a:spcPts val="1385"/>
                        </a:lnSpc>
                        <a:spcBef>
                          <a:spcPts val="58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</a:tr>
              <a:tr h="175260">
                <a:tc>
                  <a:txBody>
                    <a:bodyPr/>
                    <a:lstStyle/>
                    <a:p>
                      <a:pPr algn="ctr" marR="462280">
                        <a:lnSpc>
                          <a:spcPts val="12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32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0.0000045928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888365">
                        <a:lnSpc>
                          <a:spcPts val="12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1450">
                <a:tc>
                  <a:txBody>
                    <a:bodyPr/>
                    <a:lstStyle/>
                    <a:p>
                      <a:pPr algn="ctr" marR="462280">
                        <a:lnSpc>
                          <a:spcPts val="1255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33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25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0.0009591737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888365">
                        <a:lnSpc>
                          <a:spcPts val="125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Y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902004" y="7504938"/>
            <a:ext cx="5861685" cy="12598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Comparing </a:t>
            </a:r>
            <a:r>
              <a:rPr dirty="0" sz="1200">
                <a:latin typeface="Times New Roman"/>
                <a:cs typeface="Times New Roman"/>
              </a:rPr>
              <a:t>the Chi-squared test </a:t>
            </a:r>
            <a:r>
              <a:rPr dirty="0" sz="1200" spc="-5">
                <a:latin typeface="Times New Roman"/>
                <a:cs typeface="Times New Roman"/>
              </a:rPr>
              <a:t>results when </a:t>
            </a:r>
            <a:r>
              <a:rPr dirty="0" sz="1200">
                <a:latin typeface="Times New Roman"/>
                <a:cs typeface="Times New Roman"/>
              </a:rPr>
              <a:t>using </a:t>
            </a:r>
            <a:r>
              <a:rPr dirty="0" sz="1200" spc="-5">
                <a:latin typeface="Times New Roman"/>
                <a:cs typeface="Times New Roman"/>
              </a:rPr>
              <a:t>all </a:t>
            </a:r>
            <a:r>
              <a:rPr dirty="0" sz="1200">
                <a:latin typeface="Times New Roman"/>
                <a:cs typeface="Times New Roman"/>
              </a:rPr>
              <a:t>four </a:t>
            </a:r>
            <a:r>
              <a:rPr dirty="0" sz="1200" spc="-5">
                <a:latin typeface="Times New Roman"/>
                <a:cs typeface="Times New Roman"/>
              </a:rPr>
              <a:t>responses </a:t>
            </a:r>
            <a:r>
              <a:rPr dirty="0" sz="1200">
                <a:latin typeface="Times New Roman"/>
                <a:cs typeface="Times New Roman"/>
              </a:rPr>
              <a:t>(Strongly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Agree,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Agree, Disagree, Strongly </a:t>
            </a:r>
            <a:r>
              <a:rPr dirty="0" sz="1200">
                <a:latin typeface="Times New Roman"/>
                <a:cs typeface="Times New Roman"/>
              </a:rPr>
              <a:t>Disagree) </a:t>
            </a:r>
            <a:r>
              <a:rPr dirty="0" sz="1200" spc="-5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individual </a:t>
            </a:r>
            <a:r>
              <a:rPr dirty="0" sz="1200" spc="-5">
                <a:latin typeface="Times New Roman"/>
                <a:cs typeface="Times New Roman"/>
              </a:rPr>
              <a:t>choices </a:t>
            </a:r>
            <a:r>
              <a:rPr dirty="0" sz="1200">
                <a:latin typeface="Times New Roman"/>
                <a:cs typeface="Times New Roman"/>
              </a:rPr>
              <a:t>with only </a:t>
            </a:r>
            <a:r>
              <a:rPr dirty="0" sz="1200" spc="-5">
                <a:latin typeface="Times New Roman"/>
                <a:cs typeface="Times New Roman"/>
              </a:rPr>
              <a:t>two choices (Agree and  Disagree) </a:t>
            </a:r>
            <a:r>
              <a:rPr dirty="0" sz="1200" spc="5">
                <a:latin typeface="Times New Roman"/>
                <a:cs typeface="Times New Roman"/>
              </a:rPr>
              <a:t>only </a:t>
            </a:r>
            <a:r>
              <a:rPr dirty="0" sz="1200" spc="-5">
                <a:latin typeface="Times New Roman"/>
                <a:cs typeface="Times New Roman"/>
              </a:rPr>
              <a:t>slight differences </a:t>
            </a:r>
            <a:r>
              <a:rPr dirty="0" sz="1200">
                <a:latin typeface="Times New Roman"/>
                <a:cs typeface="Times New Roman"/>
              </a:rPr>
              <a:t>are </a:t>
            </a:r>
            <a:r>
              <a:rPr dirty="0" sz="1200" spc="-5">
                <a:latin typeface="Times New Roman"/>
                <a:cs typeface="Times New Roman"/>
              </a:rPr>
              <a:t>observed. </a:t>
            </a:r>
            <a:r>
              <a:rPr dirty="0" sz="1200">
                <a:latin typeface="Times New Roman"/>
                <a:cs typeface="Times New Roman"/>
              </a:rPr>
              <a:t>When only Agree </a:t>
            </a:r>
            <a:r>
              <a:rPr dirty="0" sz="1200" spc="-5">
                <a:latin typeface="Times New Roman"/>
                <a:cs typeface="Times New Roman"/>
              </a:rPr>
              <a:t>and Disagree </a:t>
            </a:r>
            <a:r>
              <a:rPr dirty="0" sz="1200">
                <a:latin typeface="Times New Roman"/>
                <a:cs typeface="Times New Roman"/>
              </a:rPr>
              <a:t>are </a:t>
            </a:r>
            <a:r>
              <a:rPr dirty="0" sz="1200" spc="-5">
                <a:latin typeface="Times New Roman"/>
                <a:cs typeface="Times New Roman"/>
              </a:rPr>
              <a:t>considered,  Questions </a:t>
            </a:r>
            <a:r>
              <a:rPr dirty="0" sz="1200">
                <a:latin typeface="Times New Roman"/>
                <a:cs typeface="Times New Roman"/>
              </a:rPr>
              <a:t>13, 16,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18 </a:t>
            </a:r>
            <a:r>
              <a:rPr dirty="0" sz="1200" spc="-5">
                <a:latin typeface="Times New Roman"/>
                <a:cs typeface="Times New Roman"/>
              </a:rPr>
              <a:t>are </a:t>
            </a:r>
            <a:r>
              <a:rPr dirty="0" sz="1200">
                <a:latin typeface="Times New Roman"/>
                <a:cs typeface="Times New Roman"/>
              </a:rPr>
              <a:t>no longer </a:t>
            </a:r>
            <a:r>
              <a:rPr dirty="0" sz="1200" spc="-5">
                <a:latin typeface="Times New Roman"/>
                <a:cs typeface="Times New Roman"/>
              </a:rPr>
              <a:t>significant and Questions </a:t>
            </a:r>
            <a:r>
              <a:rPr dirty="0" sz="1200">
                <a:latin typeface="Times New Roman"/>
                <a:cs typeface="Times New Roman"/>
              </a:rPr>
              <a:t>20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30 shift </a:t>
            </a:r>
            <a:r>
              <a:rPr dirty="0" sz="1200" spc="-5">
                <a:latin typeface="Times New Roman"/>
                <a:cs typeface="Times New Roman"/>
              </a:rPr>
              <a:t>from </a:t>
            </a:r>
            <a:r>
              <a:rPr dirty="0" sz="1200">
                <a:latin typeface="Times New Roman"/>
                <a:cs typeface="Times New Roman"/>
              </a:rPr>
              <a:t>being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not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631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283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104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189865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significant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significant.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questions that were </a:t>
            </a:r>
            <a:r>
              <a:rPr dirty="0" sz="1200">
                <a:latin typeface="Times New Roman"/>
                <a:cs typeface="Times New Roman"/>
              </a:rPr>
              <a:t>statistically </a:t>
            </a:r>
            <a:r>
              <a:rPr dirty="0" sz="1200" spc="-5">
                <a:latin typeface="Times New Roman"/>
                <a:cs typeface="Times New Roman"/>
              </a:rPr>
              <a:t>significant </a:t>
            </a:r>
            <a:r>
              <a:rPr dirty="0" sz="1200">
                <a:latin typeface="Times New Roman"/>
                <a:cs typeface="Times New Roman"/>
              </a:rPr>
              <a:t>with both </a:t>
            </a:r>
            <a:r>
              <a:rPr dirty="0" sz="1200" spc="-5">
                <a:latin typeface="Times New Roman"/>
                <a:cs typeface="Times New Roman"/>
              </a:rPr>
              <a:t>methods </a:t>
            </a:r>
            <a:r>
              <a:rPr dirty="0" sz="1200">
                <a:latin typeface="Times New Roman"/>
                <a:cs typeface="Times New Roman"/>
              </a:rPr>
              <a:t>of  </a:t>
            </a:r>
            <a:r>
              <a:rPr dirty="0" sz="1200" spc="-5">
                <a:latin typeface="Times New Roman"/>
                <a:cs typeface="Times New Roman"/>
              </a:rPr>
              <a:t>analysis </a:t>
            </a:r>
            <a:r>
              <a:rPr dirty="0" sz="1200">
                <a:latin typeface="Times New Roman"/>
                <a:cs typeface="Times New Roman"/>
              </a:rPr>
              <a:t>included: 11, 12, 14, 15, 19, 21, 22, 24, 26, 29, 31, 32, and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33.</a:t>
            </a:r>
            <a:endParaRPr sz="1200">
              <a:latin typeface="Times New Roman"/>
              <a:cs typeface="Times New Roman"/>
            </a:endParaRPr>
          </a:p>
          <a:p>
            <a:pPr marL="12700" marR="66675" indent="228600">
              <a:lnSpc>
                <a:spcPct val="191700"/>
              </a:lnSpc>
            </a:pPr>
            <a:r>
              <a:rPr dirty="0" sz="1200" spc="-5" b="1">
                <a:latin typeface="Times New Roman"/>
                <a:cs typeface="Times New Roman"/>
              </a:rPr>
              <a:t>Trends among statistically significant responses. </a:t>
            </a:r>
            <a:r>
              <a:rPr dirty="0" sz="1200">
                <a:latin typeface="Times New Roman"/>
                <a:cs typeface="Times New Roman"/>
              </a:rPr>
              <a:t>Since 13 out of the 23 </a:t>
            </a:r>
            <a:r>
              <a:rPr dirty="0" sz="1200" spc="-5">
                <a:latin typeface="Times New Roman"/>
                <a:cs typeface="Times New Roman"/>
              </a:rPr>
              <a:t>Likert-type  questions are </a:t>
            </a:r>
            <a:r>
              <a:rPr dirty="0" sz="1200">
                <a:latin typeface="Times New Roman"/>
                <a:cs typeface="Times New Roman"/>
              </a:rPr>
              <a:t>statistically </a:t>
            </a:r>
            <a:r>
              <a:rPr dirty="0" sz="1200" spc="-5">
                <a:latin typeface="Times New Roman"/>
                <a:cs typeface="Times New Roman"/>
              </a:rPr>
              <a:t>significant, </a:t>
            </a:r>
            <a:r>
              <a:rPr dirty="0" sz="1200">
                <a:latin typeface="Times New Roman"/>
                <a:cs typeface="Times New Roman"/>
              </a:rPr>
              <a:t>these </a:t>
            </a:r>
            <a:r>
              <a:rPr dirty="0" sz="1200" spc="-5">
                <a:latin typeface="Times New Roman"/>
                <a:cs typeface="Times New Roman"/>
              </a:rPr>
              <a:t>responses can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analyzed </a:t>
            </a:r>
            <a:r>
              <a:rPr dirty="0" sz="1200">
                <a:latin typeface="Times New Roman"/>
                <a:cs typeface="Times New Roman"/>
              </a:rPr>
              <a:t>for trends </a:t>
            </a:r>
            <a:r>
              <a:rPr dirty="0" sz="1200" spc="-5">
                <a:latin typeface="Times New Roman"/>
                <a:cs typeface="Times New Roman"/>
              </a:rPr>
              <a:t>that can </a:t>
            </a:r>
            <a:r>
              <a:rPr dirty="0" sz="1200">
                <a:latin typeface="Times New Roman"/>
                <a:cs typeface="Times New Roman"/>
              </a:rPr>
              <a:t>be used  to </a:t>
            </a:r>
            <a:r>
              <a:rPr dirty="0" sz="1200" spc="-5">
                <a:latin typeface="Times New Roman"/>
                <a:cs typeface="Times New Roman"/>
              </a:rPr>
              <a:t>answer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research </a:t>
            </a:r>
            <a:r>
              <a:rPr dirty="0" sz="1200">
                <a:latin typeface="Times New Roman"/>
                <a:cs typeface="Times New Roman"/>
              </a:rPr>
              <a:t>question. </a:t>
            </a:r>
            <a:r>
              <a:rPr dirty="0" sz="1200" spc="-5">
                <a:latin typeface="Times New Roman"/>
                <a:cs typeface="Times New Roman"/>
              </a:rPr>
              <a:t>These trends </a:t>
            </a:r>
            <a:r>
              <a:rPr dirty="0" sz="1200">
                <a:latin typeface="Times New Roman"/>
                <a:cs typeface="Times New Roman"/>
              </a:rPr>
              <a:t>are expressed in the </a:t>
            </a:r>
            <a:r>
              <a:rPr dirty="0" sz="1200" spc="-5">
                <a:latin typeface="Times New Roman"/>
                <a:cs typeface="Times New Roman"/>
              </a:rPr>
              <a:t>following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paragraphs.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 indent="228600">
              <a:lnSpc>
                <a:spcPct val="100000"/>
              </a:lnSpc>
              <a:spcBef>
                <a:spcPts val="5"/>
              </a:spcBef>
            </a:pPr>
            <a:r>
              <a:rPr dirty="0" sz="1200" spc="-5" b="1">
                <a:latin typeface="Times New Roman"/>
                <a:cs typeface="Times New Roman"/>
              </a:rPr>
              <a:t>Trend </a:t>
            </a:r>
            <a:r>
              <a:rPr dirty="0" sz="1200" b="1">
                <a:latin typeface="Times New Roman"/>
                <a:cs typeface="Times New Roman"/>
              </a:rPr>
              <a:t>1. </a:t>
            </a:r>
            <a:r>
              <a:rPr dirty="0" sz="1200">
                <a:latin typeface="Times New Roman"/>
                <a:cs typeface="Times New Roman"/>
              </a:rPr>
              <a:t>The majority of students </a:t>
            </a:r>
            <a:r>
              <a:rPr dirty="0" sz="1200" spc="-5">
                <a:latin typeface="Times New Roman"/>
                <a:cs typeface="Times New Roman"/>
              </a:rPr>
              <a:t>surveyed </a:t>
            </a:r>
            <a:r>
              <a:rPr dirty="0" sz="1200">
                <a:latin typeface="Times New Roman"/>
                <a:cs typeface="Times New Roman"/>
              </a:rPr>
              <a:t>enjoyed </a:t>
            </a:r>
            <a:r>
              <a:rPr dirty="0" sz="1200" spc="-5">
                <a:latin typeface="Times New Roman"/>
                <a:cs typeface="Times New Roman"/>
              </a:rPr>
              <a:t>going </a:t>
            </a:r>
            <a:r>
              <a:rPr dirty="0" sz="1200">
                <a:latin typeface="Times New Roman"/>
                <a:cs typeface="Times New Roman"/>
              </a:rPr>
              <a:t>to school,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they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received</a:t>
            </a:r>
            <a:endParaRPr sz="1200">
              <a:latin typeface="Times New Roman"/>
              <a:cs typeface="Times New Roman"/>
            </a:endParaRPr>
          </a:p>
          <a:p>
            <a:pPr marL="12700" marR="107314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encouragement from </a:t>
            </a:r>
            <a:r>
              <a:rPr dirty="0" sz="1200">
                <a:latin typeface="Times New Roman"/>
                <a:cs typeface="Times New Roman"/>
              </a:rPr>
              <a:t>their </a:t>
            </a:r>
            <a:r>
              <a:rPr dirty="0" sz="1200" spc="-5">
                <a:latin typeface="Times New Roman"/>
                <a:cs typeface="Times New Roman"/>
              </a:rPr>
              <a:t>parents </a:t>
            </a:r>
            <a:r>
              <a:rPr dirty="0" sz="1200">
                <a:latin typeface="Times New Roman"/>
                <a:cs typeface="Times New Roman"/>
              </a:rPr>
              <a:t>to do well in school. </a:t>
            </a:r>
            <a:r>
              <a:rPr dirty="0" sz="1200" spc="-5">
                <a:latin typeface="Times New Roman"/>
                <a:cs typeface="Times New Roman"/>
              </a:rPr>
              <a:t>Despite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challenges </a:t>
            </a:r>
            <a:r>
              <a:rPr dirty="0" sz="1200">
                <a:latin typeface="Times New Roman"/>
                <a:cs typeface="Times New Roman"/>
              </a:rPr>
              <a:t>that new </a:t>
            </a:r>
            <a:r>
              <a:rPr dirty="0" sz="1200" spc="-5">
                <a:latin typeface="Times New Roman"/>
                <a:cs typeface="Times New Roman"/>
              </a:rPr>
              <a:t>material  </a:t>
            </a:r>
            <a:r>
              <a:rPr dirty="0" sz="1200">
                <a:latin typeface="Times New Roman"/>
                <a:cs typeface="Times New Roman"/>
              </a:rPr>
              <a:t>may have </a:t>
            </a:r>
            <a:r>
              <a:rPr dirty="0" sz="1200" spc="-5">
                <a:latin typeface="Times New Roman"/>
                <a:cs typeface="Times New Roman"/>
              </a:rPr>
              <a:t>presented, </a:t>
            </a:r>
            <a:r>
              <a:rPr dirty="0" sz="1200">
                <a:latin typeface="Times New Roman"/>
                <a:cs typeface="Times New Roman"/>
              </a:rPr>
              <a:t>the students </a:t>
            </a:r>
            <a:r>
              <a:rPr dirty="0" sz="1200" spc="-5">
                <a:latin typeface="Times New Roman"/>
                <a:cs typeface="Times New Roman"/>
              </a:rPr>
              <a:t>enjoyed </a:t>
            </a:r>
            <a:r>
              <a:rPr dirty="0" sz="1200">
                <a:latin typeface="Times New Roman"/>
                <a:cs typeface="Times New Roman"/>
              </a:rPr>
              <a:t>learning. </a:t>
            </a:r>
            <a:r>
              <a:rPr dirty="0" sz="1200" spc="-5">
                <a:latin typeface="Times New Roman"/>
                <a:cs typeface="Times New Roman"/>
              </a:rPr>
              <a:t>Even </a:t>
            </a:r>
            <a:r>
              <a:rPr dirty="0" sz="1200">
                <a:latin typeface="Times New Roman"/>
                <a:cs typeface="Times New Roman"/>
              </a:rPr>
              <a:t>without </a:t>
            </a:r>
            <a:r>
              <a:rPr dirty="0" sz="1200" spc="-5">
                <a:latin typeface="Times New Roman"/>
                <a:cs typeface="Times New Roman"/>
              </a:rPr>
              <a:t>parental </a:t>
            </a:r>
            <a:r>
              <a:rPr dirty="0" sz="1200">
                <a:latin typeface="Times New Roman"/>
                <a:cs typeface="Times New Roman"/>
              </a:rPr>
              <a:t>involvement, the  majority of </a:t>
            </a:r>
            <a:r>
              <a:rPr dirty="0" sz="1200" spc="-5">
                <a:latin typeface="Times New Roman"/>
                <a:cs typeface="Times New Roman"/>
              </a:rPr>
              <a:t>students </a:t>
            </a:r>
            <a:r>
              <a:rPr dirty="0" sz="1200">
                <a:latin typeface="Times New Roman"/>
                <a:cs typeface="Times New Roman"/>
              </a:rPr>
              <a:t>would attend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without being </a:t>
            </a:r>
            <a:r>
              <a:rPr dirty="0" sz="1200" spc="-5">
                <a:latin typeface="Times New Roman"/>
                <a:cs typeface="Times New Roman"/>
              </a:rPr>
              <a:t>required </a:t>
            </a:r>
            <a:r>
              <a:rPr dirty="0" sz="1200">
                <a:latin typeface="Times New Roman"/>
                <a:cs typeface="Times New Roman"/>
              </a:rPr>
              <a:t>to do </a:t>
            </a:r>
            <a:r>
              <a:rPr dirty="0" sz="1200" spc="-5">
                <a:latin typeface="Times New Roman"/>
                <a:cs typeface="Times New Roman"/>
              </a:rPr>
              <a:t>so. Most </a:t>
            </a:r>
            <a:r>
              <a:rPr dirty="0" sz="1200">
                <a:latin typeface="Times New Roman"/>
                <a:cs typeface="Times New Roman"/>
              </a:rPr>
              <a:t>of the  </a:t>
            </a:r>
            <a:r>
              <a:rPr dirty="0" sz="1200" spc="-5">
                <a:latin typeface="Times New Roman"/>
                <a:cs typeface="Times New Roman"/>
              </a:rPr>
              <a:t>participants </a:t>
            </a:r>
            <a:r>
              <a:rPr dirty="0" sz="1200">
                <a:latin typeface="Times New Roman"/>
                <a:cs typeface="Times New Roman"/>
              </a:rPr>
              <a:t>would not have </a:t>
            </a:r>
            <a:r>
              <a:rPr dirty="0" sz="1200" spc="-5">
                <a:latin typeface="Times New Roman"/>
                <a:cs typeface="Times New Roman"/>
              </a:rPr>
              <a:t>dropped </a:t>
            </a:r>
            <a:r>
              <a:rPr dirty="0" sz="1200">
                <a:latin typeface="Times New Roman"/>
                <a:cs typeface="Times New Roman"/>
              </a:rPr>
              <a:t>out of school at a </a:t>
            </a:r>
            <a:r>
              <a:rPr dirty="0" sz="1200" spc="-5">
                <a:latin typeface="Times New Roman"/>
                <a:cs typeface="Times New Roman"/>
              </a:rPr>
              <a:t>younger </a:t>
            </a:r>
            <a:r>
              <a:rPr dirty="0" sz="1200">
                <a:latin typeface="Times New Roman"/>
                <a:cs typeface="Times New Roman"/>
              </a:rPr>
              <a:t>age, even if they legally </a:t>
            </a:r>
            <a:r>
              <a:rPr dirty="0" sz="1200" spc="-5">
                <a:latin typeface="Times New Roman"/>
                <a:cs typeface="Times New Roman"/>
              </a:rPr>
              <a:t>could  have. Almost </a:t>
            </a:r>
            <a:r>
              <a:rPr dirty="0" sz="1200">
                <a:latin typeface="Times New Roman"/>
                <a:cs typeface="Times New Roman"/>
              </a:rPr>
              <a:t>all of the students </a:t>
            </a:r>
            <a:r>
              <a:rPr dirty="0" sz="1200" spc="-5">
                <a:latin typeface="Times New Roman"/>
                <a:cs typeface="Times New Roman"/>
              </a:rPr>
              <a:t>surveyed intended </a:t>
            </a:r>
            <a:r>
              <a:rPr dirty="0" sz="1200">
                <a:latin typeface="Times New Roman"/>
                <a:cs typeface="Times New Roman"/>
              </a:rPr>
              <a:t>on </a:t>
            </a:r>
            <a:r>
              <a:rPr dirty="0" sz="1200" spc="-5">
                <a:latin typeface="Times New Roman"/>
                <a:cs typeface="Times New Roman"/>
              </a:rPr>
              <a:t>going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college. </a:t>
            </a:r>
            <a:r>
              <a:rPr dirty="0" sz="1200">
                <a:latin typeface="Times New Roman"/>
                <a:cs typeface="Times New Roman"/>
              </a:rPr>
              <a:t>Only a </a:t>
            </a:r>
            <a:r>
              <a:rPr dirty="0" sz="1200" spc="-5">
                <a:latin typeface="Times New Roman"/>
                <a:cs typeface="Times New Roman"/>
              </a:rPr>
              <a:t>few </a:t>
            </a:r>
            <a:r>
              <a:rPr dirty="0" sz="1200">
                <a:latin typeface="Times New Roman"/>
                <a:cs typeface="Times New Roman"/>
              </a:rPr>
              <a:t>did not  </a:t>
            </a:r>
            <a:r>
              <a:rPr dirty="0" sz="1200" spc="-5">
                <a:latin typeface="Times New Roman"/>
                <a:cs typeface="Times New Roman"/>
              </a:rPr>
              <a:t>perceive </a:t>
            </a:r>
            <a:r>
              <a:rPr dirty="0" sz="1200">
                <a:latin typeface="Times New Roman"/>
                <a:cs typeface="Times New Roman"/>
              </a:rPr>
              <a:t>the importance of </a:t>
            </a:r>
            <a:r>
              <a:rPr dirty="0" sz="1200" spc="-5">
                <a:latin typeface="Times New Roman"/>
                <a:cs typeface="Times New Roman"/>
              </a:rPr>
              <a:t>math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science as </a:t>
            </a:r>
            <a:r>
              <a:rPr dirty="0" sz="1200">
                <a:latin typeface="Times New Roman"/>
                <a:cs typeface="Times New Roman"/>
              </a:rPr>
              <a:t>part of their curriculum.</a:t>
            </a:r>
            <a:endParaRPr sz="1200">
              <a:latin typeface="Times New Roman"/>
              <a:cs typeface="Times New Roman"/>
            </a:endParaRPr>
          </a:p>
          <a:p>
            <a:pPr marL="12700" marR="7620" indent="228600">
              <a:lnSpc>
                <a:spcPct val="191800"/>
              </a:lnSpc>
            </a:pPr>
            <a:r>
              <a:rPr dirty="0" sz="1200" spc="-5" b="1">
                <a:latin typeface="Times New Roman"/>
                <a:cs typeface="Times New Roman"/>
              </a:rPr>
              <a:t>Trend </a:t>
            </a:r>
            <a:r>
              <a:rPr dirty="0" sz="1200" b="1">
                <a:latin typeface="Times New Roman"/>
                <a:cs typeface="Times New Roman"/>
              </a:rPr>
              <a:t>2. </a:t>
            </a:r>
            <a:r>
              <a:rPr dirty="0" sz="1200">
                <a:latin typeface="Times New Roman"/>
                <a:cs typeface="Times New Roman"/>
              </a:rPr>
              <a:t>Nearly </a:t>
            </a:r>
            <a:r>
              <a:rPr dirty="0" sz="1200" spc="-5">
                <a:latin typeface="Times New Roman"/>
                <a:cs typeface="Times New Roman"/>
              </a:rPr>
              <a:t>one-quarter </a:t>
            </a:r>
            <a:r>
              <a:rPr dirty="0" sz="1200">
                <a:latin typeface="Times New Roman"/>
                <a:cs typeface="Times New Roman"/>
              </a:rPr>
              <a:t>of the participants </a:t>
            </a:r>
            <a:r>
              <a:rPr dirty="0" sz="1200" spc="-5">
                <a:latin typeface="Times New Roman"/>
                <a:cs typeface="Times New Roman"/>
              </a:rPr>
              <a:t>thought that </a:t>
            </a:r>
            <a:r>
              <a:rPr dirty="0" sz="1200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had </a:t>
            </a:r>
            <a:r>
              <a:rPr dirty="0" sz="1200">
                <a:latin typeface="Times New Roman"/>
                <a:cs typeface="Times New Roman"/>
              </a:rPr>
              <a:t>something </a:t>
            </a:r>
            <a:r>
              <a:rPr dirty="0" sz="1200" spc="-5">
                <a:latin typeface="Times New Roman"/>
                <a:cs typeface="Times New Roman"/>
              </a:rPr>
              <a:t>better </a:t>
            </a:r>
            <a:r>
              <a:rPr dirty="0" sz="1200">
                <a:latin typeface="Times New Roman"/>
                <a:cs typeface="Times New Roman"/>
              </a:rPr>
              <a:t>to do  than </a:t>
            </a:r>
            <a:r>
              <a:rPr dirty="0" sz="1200" spc="-10">
                <a:latin typeface="Times New Roman"/>
                <a:cs typeface="Times New Roman"/>
              </a:rPr>
              <a:t>go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school, and </a:t>
            </a:r>
            <a:r>
              <a:rPr dirty="0" sz="1200">
                <a:latin typeface="Times New Roman"/>
                <a:cs typeface="Times New Roman"/>
              </a:rPr>
              <a:t>less than 10% </a:t>
            </a:r>
            <a:r>
              <a:rPr dirty="0" sz="1200" spc="-5">
                <a:latin typeface="Times New Roman"/>
                <a:cs typeface="Times New Roman"/>
              </a:rPr>
              <a:t>thought that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>
                <a:latin typeface="Times New Roman"/>
                <a:cs typeface="Times New Roman"/>
              </a:rPr>
              <a:t>would never </a:t>
            </a:r>
            <a:r>
              <a:rPr dirty="0" sz="1200" spc="-5">
                <a:latin typeface="Times New Roman"/>
                <a:cs typeface="Times New Roman"/>
              </a:rPr>
              <a:t>use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information </a:t>
            </a:r>
            <a:r>
              <a:rPr dirty="0" sz="1200">
                <a:latin typeface="Times New Roman"/>
                <a:cs typeface="Times New Roman"/>
              </a:rPr>
              <a:t>they  </a:t>
            </a:r>
            <a:r>
              <a:rPr dirty="0" sz="1200" spc="-5">
                <a:latin typeface="Times New Roman"/>
                <a:cs typeface="Times New Roman"/>
              </a:rPr>
              <a:t>were </a:t>
            </a:r>
            <a:r>
              <a:rPr dirty="0" sz="1200">
                <a:latin typeface="Times New Roman"/>
                <a:cs typeface="Times New Roman"/>
              </a:rPr>
              <a:t>being taught in school. The </a:t>
            </a:r>
            <a:r>
              <a:rPr dirty="0" sz="1200" spc="-5">
                <a:latin typeface="Times New Roman"/>
                <a:cs typeface="Times New Roman"/>
              </a:rPr>
              <a:t>vast </a:t>
            </a:r>
            <a:r>
              <a:rPr dirty="0" sz="1200">
                <a:latin typeface="Times New Roman"/>
                <a:cs typeface="Times New Roman"/>
              </a:rPr>
              <a:t>majority strongly </a:t>
            </a:r>
            <a:r>
              <a:rPr dirty="0" sz="1200" spc="-5">
                <a:latin typeface="Times New Roman"/>
                <a:cs typeface="Times New Roman"/>
              </a:rPr>
              <a:t>felt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was not a </a:t>
            </a:r>
            <a:r>
              <a:rPr dirty="0" sz="1200" spc="-5">
                <a:latin typeface="Times New Roman"/>
                <a:cs typeface="Times New Roman"/>
              </a:rPr>
              <a:t>waste </a:t>
            </a:r>
            <a:r>
              <a:rPr dirty="0" sz="1200">
                <a:latin typeface="Times New Roman"/>
                <a:cs typeface="Times New Roman"/>
              </a:rPr>
              <a:t>of time.  Only 14% </a:t>
            </a:r>
            <a:r>
              <a:rPr dirty="0" sz="1200" spc="-5">
                <a:latin typeface="Times New Roman"/>
                <a:cs typeface="Times New Roman"/>
              </a:rPr>
              <a:t>thought that </a:t>
            </a:r>
            <a:r>
              <a:rPr dirty="0" sz="1200">
                <a:latin typeface="Times New Roman"/>
                <a:cs typeface="Times New Roman"/>
              </a:rPr>
              <a:t>dropping out of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was a </a:t>
            </a:r>
            <a:r>
              <a:rPr dirty="0" sz="1200" spc="-5">
                <a:latin typeface="Times New Roman"/>
                <a:cs typeface="Times New Roman"/>
              </a:rPr>
              <a:t>good </a:t>
            </a:r>
            <a:r>
              <a:rPr dirty="0" sz="1200">
                <a:latin typeface="Times New Roman"/>
                <a:cs typeface="Times New Roman"/>
              </a:rPr>
              <a:t>idea. </a:t>
            </a:r>
            <a:r>
              <a:rPr dirty="0" sz="1200" spc="-5">
                <a:latin typeface="Times New Roman"/>
                <a:cs typeface="Times New Roman"/>
              </a:rPr>
              <a:t>Not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single participant </a:t>
            </a:r>
            <a:r>
              <a:rPr dirty="0" sz="1200">
                <a:latin typeface="Times New Roman"/>
                <a:cs typeface="Times New Roman"/>
              </a:rPr>
              <a:t>would  </a:t>
            </a:r>
            <a:r>
              <a:rPr dirty="0" sz="1200" spc="-5">
                <a:latin typeface="Times New Roman"/>
                <a:cs typeface="Times New Roman"/>
              </a:rPr>
              <a:t>suggest </a:t>
            </a:r>
            <a:r>
              <a:rPr dirty="0" sz="1200">
                <a:latin typeface="Times New Roman"/>
                <a:cs typeface="Times New Roman"/>
              </a:rPr>
              <a:t>the idea of dropping out of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current </a:t>
            </a:r>
            <a:r>
              <a:rPr dirty="0" sz="1200">
                <a:latin typeface="Times New Roman"/>
                <a:cs typeface="Times New Roman"/>
              </a:rPr>
              <a:t>high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students, </a:t>
            </a:r>
            <a:r>
              <a:rPr dirty="0" sz="1200" spc="-5">
                <a:latin typeface="Times New Roman"/>
                <a:cs typeface="Times New Roman"/>
              </a:rPr>
              <a:t>and 90%, decided  </a:t>
            </a:r>
            <a:r>
              <a:rPr dirty="0" sz="1200">
                <a:latin typeface="Times New Roman"/>
                <a:cs typeface="Times New Roman"/>
              </a:rPr>
              <a:t>that if they were </a:t>
            </a:r>
            <a:r>
              <a:rPr dirty="0" sz="1200" spc="-5">
                <a:latin typeface="Times New Roman"/>
                <a:cs typeface="Times New Roman"/>
              </a:rPr>
              <a:t>able </a:t>
            </a:r>
            <a:r>
              <a:rPr dirty="0" sz="1200">
                <a:latin typeface="Times New Roman"/>
                <a:cs typeface="Times New Roman"/>
              </a:rPr>
              <a:t>to enter </a:t>
            </a:r>
            <a:r>
              <a:rPr dirty="0" sz="1200" spc="-5">
                <a:latin typeface="Times New Roman"/>
                <a:cs typeface="Times New Roman"/>
              </a:rPr>
              <a:t>traditional high </a:t>
            </a:r>
            <a:r>
              <a:rPr dirty="0" sz="1200">
                <a:latin typeface="Times New Roman"/>
                <a:cs typeface="Times New Roman"/>
              </a:rPr>
              <a:t>school again,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>
                <a:latin typeface="Times New Roman"/>
                <a:cs typeface="Times New Roman"/>
              </a:rPr>
              <a:t>would have </a:t>
            </a:r>
            <a:r>
              <a:rPr dirty="0" sz="1200" spc="-5">
                <a:latin typeface="Times New Roman"/>
                <a:cs typeface="Times New Roman"/>
              </a:rPr>
              <a:t>stayed and  completed their</a:t>
            </a:r>
            <a:r>
              <a:rPr dirty="0" sz="1200">
                <a:latin typeface="Times New Roman"/>
                <a:cs typeface="Times New Roman"/>
              </a:rPr>
              <a:t> education.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35"/>
              </a:spcBef>
            </a:pPr>
            <a:r>
              <a:rPr dirty="0" sz="1200" spc="-5" b="1">
                <a:latin typeface="Times New Roman"/>
                <a:cs typeface="Times New Roman"/>
              </a:rPr>
              <a:t>Data Category </a:t>
            </a:r>
            <a:r>
              <a:rPr dirty="0" sz="1200" b="1">
                <a:latin typeface="Times New Roman"/>
                <a:cs typeface="Times New Roman"/>
              </a:rPr>
              <a:t>3 – Open </a:t>
            </a:r>
            <a:r>
              <a:rPr dirty="0" sz="1200" spc="-5" b="1">
                <a:latin typeface="Times New Roman"/>
                <a:cs typeface="Times New Roman"/>
              </a:rPr>
              <a:t>Ended</a:t>
            </a:r>
            <a:r>
              <a:rPr dirty="0" sz="120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Questions</a:t>
            </a:r>
            <a:endParaRPr sz="1200">
              <a:latin typeface="Times New Roman"/>
              <a:cs typeface="Times New Roman"/>
            </a:endParaRPr>
          </a:p>
          <a:p>
            <a:pPr marL="12700" marR="50800" indent="228600">
              <a:lnSpc>
                <a:spcPts val="2760"/>
              </a:lnSpc>
              <a:spcBef>
                <a:spcPts val="285"/>
              </a:spcBef>
            </a:pPr>
            <a:r>
              <a:rPr dirty="0" sz="1200">
                <a:latin typeface="Times New Roman"/>
                <a:cs typeface="Times New Roman"/>
              </a:rPr>
              <a:t>The third </a:t>
            </a:r>
            <a:r>
              <a:rPr dirty="0" sz="1200" spc="-5">
                <a:latin typeface="Times New Roman"/>
                <a:cs typeface="Times New Roman"/>
              </a:rPr>
              <a:t>and final </a:t>
            </a:r>
            <a:r>
              <a:rPr dirty="0" sz="1200">
                <a:latin typeface="Times New Roman"/>
                <a:cs typeface="Times New Roman"/>
              </a:rPr>
              <a:t>sections of the </a:t>
            </a:r>
            <a:r>
              <a:rPr dirty="0" sz="1200" spc="-5">
                <a:latin typeface="Times New Roman"/>
                <a:cs typeface="Times New Roman"/>
              </a:rPr>
              <a:t>surveys </a:t>
            </a:r>
            <a:r>
              <a:rPr dirty="0" sz="1200">
                <a:latin typeface="Times New Roman"/>
                <a:cs typeface="Times New Roman"/>
              </a:rPr>
              <a:t>included </a:t>
            </a:r>
            <a:r>
              <a:rPr dirty="0" sz="1200" spc="-5">
                <a:latin typeface="Times New Roman"/>
                <a:cs typeface="Times New Roman"/>
              </a:rPr>
              <a:t>seven questions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were </a:t>
            </a:r>
            <a:r>
              <a:rPr dirty="0" sz="1200">
                <a:latin typeface="Times New Roman"/>
                <a:cs typeface="Times New Roman"/>
              </a:rPr>
              <a:t>not multiple  </a:t>
            </a:r>
            <a:r>
              <a:rPr dirty="0" sz="1200" spc="-5">
                <a:latin typeface="Times New Roman"/>
                <a:cs typeface="Times New Roman"/>
              </a:rPr>
              <a:t>choice;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had </a:t>
            </a:r>
            <a:r>
              <a:rPr dirty="0" sz="1200">
                <a:latin typeface="Times New Roman"/>
                <a:cs typeface="Times New Roman"/>
              </a:rPr>
              <a:t>to instead </a:t>
            </a:r>
            <a:r>
              <a:rPr dirty="0" sz="1200" spc="-5">
                <a:latin typeface="Times New Roman"/>
                <a:cs typeface="Times New Roman"/>
              </a:rPr>
              <a:t>answer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questions </a:t>
            </a:r>
            <a:r>
              <a:rPr dirty="0" sz="1200">
                <a:latin typeface="Times New Roman"/>
                <a:cs typeface="Times New Roman"/>
              </a:rPr>
              <a:t>by writing a </a:t>
            </a:r>
            <a:r>
              <a:rPr dirty="0" sz="1200" spc="-5">
                <a:latin typeface="Times New Roman"/>
                <a:cs typeface="Times New Roman"/>
              </a:rPr>
              <a:t>response. </a:t>
            </a:r>
            <a:r>
              <a:rPr dirty="0" sz="1200">
                <a:latin typeface="Times New Roman"/>
                <a:cs typeface="Times New Roman"/>
              </a:rPr>
              <a:t>These </a:t>
            </a:r>
            <a:r>
              <a:rPr dirty="0" sz="1200" spc="-5">
                <a:latin typeface="Times New Roman"/>
                <a:cs typeface="Times New Roman"/>
              </a:rPr>
              <a:t>questions were  analyzed from </a:t>
            </a:r>
            <a:r>
              <a:rPr dirty="0" sz="1200">
                <a:latin typeface="Times New Roman"/>
                <a:cs typeface="Times New Roman"/>
              </a:rPr>
              <a:t>a qualitative </a:t>
            </a:r>
            <a:r>
              <a:rPr dirty="0" sz="1200" spc="-5">
                <a:latin typeface="Times New Roman"/>
                <a:cs typeface="Times New Roman"/>
              </a:rPr>
              <a:t>comparison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which keywords </a:t>
            </a:r>
            <a:r>
              <a:rPr dirty="0" sz="1200">
                <a:latin typeface="Times New Roman"/>
                <a:cs typeface="Times New Roman"/>
              </a:rPr>
              <a:t>were identified,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the frequency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of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4999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105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318770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these </a:t>
            </a:r>
            <a:r>
              <a:rPr dirty="0" sz="1200" spc="-5">
                <a:latin typeface="Times New Roman"/>
                <a:cs typeface="Times New Roman"/>
              </a:rPr>
              <a:t>words was recorded </a:t>
            </a:r>
            <a:r>
              <a:rPr dirty="0" sz="1200">
                <a:latin typeface="Times New Roman"/>
                <a:cs typeface="Times New Roman"/>
              </a:rPr>
              <a:t>for each. Each of the </a:t>
            </a:r>
            <a:r>
              <a:rPr dirty="0" sz="1200" spc="5">
                <a:latin typeface="Times New Roman"/>
                <a:cs typeface="Times New Roman"/>
              </a:rPr>
              <a:t>21 </a:t>
            </a:r>
            <a:r>
              <a:rPr dirty="0" sz="1200" spc="-5">
                <a:latin typeface="Times New Roman"/>
                <a:cs typeface="Times New Roman"/>
              </a:rPr>
              <a:t>participants’ responses </a:t>
            </a:r>
            <a:r>
              <a:rPr dirty="0" sz="1200">
                <a:latin typeface="Times New Roman"/>
                <a:cs typeface="Times New Roman"/>
              </a:rPr>
              <a:t>to the </a:t>
            </a:r>
            <a:r>
              <a:rPr dirty="0" sz="1200" spc="-5">
                <a:latin typeface="Times New Roman"/>
                <a:cs typeface="Times New Roman"/>
              </a:rPr>
              <a:t>questions is  </a:t>
            </a:r>
            <a:r>
              <a:rPr dirty="0" sz="1200">
                <a:latin typeface="Times New Roman"/>
                <a:cs typeface="Times New Roman"/>
              </a:rPr>
              <a:t>listed </a:t>
            </a:r>
            <a:r>
              <a:rPr dirty="0" sz="1200" spc="-5">
                <a:latin typeface="Times New Roman"/>
                <a:cs typeface="Times New Roman"/>
              </a:rPr>
              <a:t>below. From </a:t>
            </a:r>
            <a:r>
              <a:rPr dirty="0" sz="1200">
                <a:latin typeface="Times New Roman"/>
                <a:cs typeface="Times New Roman"/>
              </a:rPr>
              <a:t>these </a:t>
            </a:r>
            <a:r>
              <a:rPr dirty="0" sz="1200" spc="-5">
                <a:latin typeface="Times New Roman"/>
                <a:cs typeface="Times New Roman"/>
              </a:rPr>
              <a:t>responses, keywords </a:t>
            </a:r>
            <a:r>
              <a:rPr dirty="0" sz="1200">
                <a:latin typeface="Times New Roman"/>
                <a:cs typeface="Times New Roman"/>
              </a:rPr>
              <a:t>and/or </a:t>
            </a:r>
            <a:r>
              <a:rPr dirty="0" sz="1200" spc="-5">
                <a:latin typeface="Times New Roman"/>
                <a:cs typeface="Times New Roman"/>
              </a:rPr>
              <a:t>categories were </a:t>
            </a:r>
            <a:r>
              <a:rPr dirty="0" sz="1200">
                <a:latin typeface="Times New Roman"/>
                <a:cs typeface="Times New Roman"/>
              </a:rPr>
              <a:t>established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the  frequency in which </a:t>
            </a:r>
            <a:r>
              <a:rPr dirty="0" sz="1200" spc="-5">
                <a:latin typeface="Times New Roman"/>
                <a:cs typeface="Times New Roman"/>
              </a:rPr>
              <a:t>each </a:t>
            </a:r>
            <a:r>
              <a:rPr dirty="0" sz="1200">
                <a:latin typeface="Times New Roman"/>
                <a:cs typeface="Times New Roman"/>
              </a:rPr>
              <a:t>one </a:t>
            </a:r>
            <a:r>
              <a:rPr dirty="0" sz="1200" spc="-5">
                <a:latin typeface="Times New Roman"/>
                <a:cs typeface="Times New Roman"/>
              </a:rPr>
              <a:t>occurred </a:t>
            </a:r>
            <a:r>
              <a:rPr dirty="0" sz="1200">
                <a:latin typeface="Times New Roman"/>
                <a:cs typeface="Times New Roman"/>
              </a:rPr>
              <a:t>was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identified.</a:t>
            </a:r>
            <a:endParaRPr sz="1200">
              <a:latin typeface="Times New Roman"/>
              <a:cs typeface="Times New Roman"/>
            </a:endParaRPr>
          </a:p>
          <a:p>
            <a:pPr marL="12700" marR="62230" indent="228600">
              <a:lnSpc>
                <a:spcPct val="191700"/>
              </a:lnSpc>
            </a:pPr>
            <a:r>
              <a:rPr dirty="0" sz="1200" spc="-5" b="1">
                <a:latin typeface="Times New Roman"/>
                <a:cs typeface="Times New Roman"/>
              </a:rPr>
              <a:t>Responses given </a:t>
            </a:r>
            <a:r>
              <a:rPr dirty="0" sz="1200" b="1">
                <a:latin typeface="Times New Roman"/>
                <a:cs typeface="Times New Roman"/>
              </a:rPr>
              <a:t>to </a:t>
            </a:r>
            <a:r>
              <a:rPr dirty="0" sz="1200" spc="-5" b="1">
                <a:latin typeface="Times New Roman"/>
                <a:cs typeface="Times New Roman"/>
              </a:rPr>
              <a:t>open-ended questions. </a:t>
            </a:r>
            <a:r>
              <a:rPr dirty="0" sz="1200">
                <a:latin typeface="Times New Roman"/>
                <a:cs typeface="Times New Roman"/>
              </a:rPr>
              <a:t>The following </a:t>
            </a:r>
            <a:r>
              <a:rPr dirty="0" sz="1200" spc="-5">
                <a:latin typeface="Times New Roman"/>
                <a:cs typeface="Times New Roman"/>
              </a:rPr>
              <a:t>figures reveal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actual  responses given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each </a:t>
            </a:r>
            <a:r>
              <a:rPr dirty="0" sz="1200">
                <a:latin typeface="Times New Roman"/>
                <a:cs typeface="Times New Roman"/>
              </a:rPr>
              <a:t>question. The only </a:t>
            </a:r>
            <a:r>
              <a:rPr dirty="0" sz="1200" spc="-5">
                <a:latin typeface="Times New Roman"/>
                <a:cs typeface="Times New Roman"/>
              </a:rPr>
              <a:t>changes </a:t>
            </a:r>
            <a:r>
              <a:rPr dirty="0" sz="1200">
                <a:latin typeface="Times New Roman"/>
                <a:cs typeface="Times New Roman"/>
              </a:rPr>
              <a:t>made </a:t>
            </a:r>
            <a:r>
              <a:rPr dirty="0" sz="1200" spc="-5">
                <a:latin typeface="Times New Roman"/>
                <a:cs typeface="Times New Roman"/>
              </a:rPr>
              <a:t>were </a:t>
            </a:r>
            <a:r>
              <a:rPr dirty="0" sz="1200">
                <a:latin typeface="Times New Roman"/>
                <a:cs typeface="Times New Roman"/>
              </a:rPr>
              <a:t>some spelling </a:t>
            </a:r>
            <a:r>
              <a:rPr dirty="0" sz="1200" spc="-5">
                <a:latin typeface="Times New Roman"/>
                <a:cs typeface="Times New Roman"/>
              </a:rPr>
              <a:t>and grammatical  errors </a:t>
            </a:r>
            <a:r>
              <a:rPr dirty="0" sz="1200">
                <a:latin typeface="Times New Roman"/>
                <a:cs typeface="Times New Roman"/>
              </a:rPr>
              <a:t>to make the </a:t>
            </a:r>
            <a:r>
              <a:rPr dirty="0" sz="1200" spc="-5">
                <a:latin typeface="Times New Roman"/>
                <a:cs typeface="Times New Roman"/>
              </a:rPr>
              <a:t>responses clearer. Each </a:t>
            </a:r>
            <a:r>
              <a:rPr dirty="0" sz="1200">
                <a:latin typeface="Times New Roman"/>
                <a:cs typeface="Times New Roman"/>
              </a:rPr>
              <a:t>participant, </a:t>
            </a:r>
            <a:r>
              <a:rPr dirty="0" sz="1200" spc="-5">
                <a:latin typeface="Times New Roman"/>
                <a:cs typeface="Times New Roman"/>
              </a:rPr>
              <a:t>for </a:t>
            </a:r>
            <a:r>
              <a:rPr dirty="0" sz="1200">
                <a:latin typeface="Times New Roman"/>
                <a:cs typeface="Times New Roman"/>
              </a:rPr>
              <a:t>the sake of </a:t>
            </a:r>
            <a:r>
              <a:rPr dirty="0" sz="1200" spc="-5">
                <a:latin typeface="Times New Roman"/>
                <a:cs typeface="Times New Roman"/>
              </a:rPr>
              <a:t>anonymity, was given </a:t>
            </a:r>
            <a:r>
              <a:rPr dirty="0" sz="1200">
                <a:latin typeface="Times New Roman"/>
                <a:cs typeface="Times New Roman"/>
              </a:rPr>
              <a:t>a  letter (or letters) of the </a:t>
            </a:r>
            <a:r>
              <a:rPr dirty="0" sz="1200" spc="-5">
                <a:latin typeface="Times New Roman"/>
                <a:cs typeface="Times New Roman"/>
              </a:rPr>
              <a:t>alphabet </a:t>
            </a:r>
            <a:r>
              <a:rPr dirty="0" sz="1200">
                <a:latin typeface="Times New Roman"/>
                <a:cs typeface="Times New Roman"/>
              </a:rPr>
              <a:t>in the </a:t>
            </a:r>
            <a:r>
              <a:rPr dirty="0" sz="1200" spc="-5">
                <a:latin typeface="Times New Roman"/>
                <a:cs typeface="Times New Roman"/>
              </a:rPr>
              <a:t>order </a:t>
            </a:r>
            <a:r>
              <a:rPr dirty="0" sz="1200">
                <a:latin typeface="Times New Roman"/>
                <a:cs typeface="Times New Roman"/>
              </a:rPr>
              <a:t>in which the </a:t>
            </a:r>
            <a:r>
              <a:rPr dirty="0" sz="1200" spc="-5">
                <a:latin typeface="Times New Roman"/>
                <a:cs typeface="Times New Roman"/>
              </a:rPr>
              <a:t>surveys </a:t>
            </a:r>
            <a:r>
              <a:rPr dirty="0" sz="1200">
                <a:latin typeface="Times New Roman"/>
                <a:cs typeface="Times New Roman"/>
              </a:rPr>
              <a:t>were </a:t>
            </a:r>
            <a:r>
              <a:rPr dirty="0" sz="1200" spc="-5">
                <a:latin typeface="Times New Roman"/>
                <a:cs typeface="Times New Roman"/>
              </a:rPr>
              <a:t>collected. </a:t>
            </a:r>
            <a:r>
              <a:rPr dirty="0" sz="1200">
                <a:latin typeface="Times New Roman"/>
                <a:cs typeface="Times New Roman"/>
              </a:rPr>
              <a:t>Some </a:t>
            </a:r>
            <a:r>
              <a:rPr dirty="0" sz="1200" spc="-5">
                <a:latin typeface="Times New Roman"/>
                <a:cs typeface="Times New Roman"/>
              </a:rPr>
              <a:t>letters  are missing (such as P </a:t>
            </a:r>
            <a:r>
              <a:rPr dirty="0" sz="1200">
                <a:latin typeface="Times New Roman"/>
                <a:cs typeface="Times New Roman"/>
              </a:rPr>
              <a:t>and S), </a:t>
            </a:r>
            <a:r>
              <a:rPr dirty="0" sz="1200" spc="-5">
                <a:latin typeface="Times New Roman"/>
                <a:cs typeface="Times New Roman"/>
              </a:rPr>
              <a:t>because </a:t>
            </a:r>
            <a:r>
              <a:rPr dirty="0" sz="1200">
                <a:latin typeface="Times New Roman"/>
                <a:cs typeface="Times New Roman"/>
              </a:rPr>
              <a:t>some of the </a:t>
            </a:r>
            <a:r>
              <a:rPr dirty="0" sz="1200" spc="-5">
                <a:latin typeface="Times New Roman"/>
                <a:cs typeface="Times New Roman"/>
              </a:rPr>
              <a:t>participants </a:t>
            </a:r>
            <a:r>
              <a:rPr dirty="0" sz="1200">
                <a:latin typeface="Times New Roman"/>
                <a:cs typeface="Times New Roman"/>
              </a:rPr>
              <a:t>did not </a:t>
            </a:r>
            <a:r>
              <a:rPr dirty="0" sz="1200" spc="-5">
                <a:latin typeface="Times New Roman"/>
                <a:cs typeface="Times New Roman"/>
              </a:rPr>
              <a:t>fall </a:t>
            </a:r>
            <a:r>
              <a:rPr dirty="0" sz="1200">
                <a:latin typeface="Times New Roman"/>
                <a:cs typeface="Times New Roman"/>
              </a:rPr>
              <a:t>into the </a:t>
            </a:r>
            <a:r>
              <a:rPr dirty="0" sz="1200" spc="-5">
                <a:latin typeface="Times New Roman"/>
                <a:cs typeface="Times New Roman"/>
              </a:rPr>
              <a:t>appropriate  age </a:t>
            </a:r>
            <a:r>
              <a:rPr dirty="0" sz="1200">
                <a:latin typeface="Times New Roman"/>
                <a:cs typeface="Times New Roman"/>
              </a:rPr>
              <a:t>range for this study (18–20 </a:t>
            </a:r>
            <a:r>
              <a:rPr dirty="0" sz="1200" spc="-5">
                <a:latin typeface="Times New Roman"/>
                <a:cs typeface="Times New Roman"/>
              </a:rPr>
              <a:t>years old).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color-code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each </a:t>
            </a:r>
            <a:r>
              <a:rPr dirty="0" sz="1200">
                <a:latin typeface="Times New Roman"/>
                <a:cs typeface="Times New Roman"/>
              </a:rPr>
              <a:t>question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show which  responses </a:t>
            </a:r>
            <a:r>
              <a:rPr dirty="0" sz="1200">
                <a:latin typeface="Times New Roman"/>
                <a:cs typeface="Times New Roman"/>
              </a:rPr>
              <a:t>are </a:t>
            </a:r>
            <a:r>
              <a:rPr dirty="0" sz="1200" spc="-5">
                <a:latin typeface="Times New Roman"/>
                <a:cs typeface="Times New Roman"/>
              </a:rPr>
              <a:t>considered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same. For example,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Question </a:t>
            </a:r>
            <a:r>
              <a:rPr dirty="0" sz="1200">
                <a:latin typeface="Times New Roman"/>
                <a:cs typeface="Times New Roman"/>
              </a:rPr>
              <a:t>1, the </a:t>
            </a:r>
            <a:r>
              <a:rPr dirty="0" sz="1200" spc="-5">
                <a:latin typeface="Times New Roman"/>
                <a:cs typeface="Times New Roman"/>
              </a:rPr>
              <a:t>responses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“Paul Mitchell”  and “Police Academy” </a:t>
            </a:r>
            <a:r>
              <a:rPr dirty="0" sz="1200">
                <a:latin typeface="Times New Roman"/>
                <a:cs typeface="Times New Roman"/>
              </a:rPr>
              <a:t>are both </a:t>
            </a:r>
            <a:r>
              <a:rPr dirty="0" sz="1200" spc="-5">
                <a:latin typeface="Times New Roman"/>
                <a:cs typeface="Times New Roman"/>
              </a:rPr>
              <a:t>classified as “Trade </a:t>
            </a:r>
            <a:r>
              <a:rPr dirty="0" sz="1200">
                <a:latin typeface="Times New Roman"/>
                <a:cs typeface="Times New Roman"/>
              </a:rPr>
              <a:t>School,” since these </a:t>
            </a:r>
            <a:r>
              <a:rPr dirty="0" sz="1200" spc="-5">
                <a:latin typeface="Times New Roman"/>
                <a:cs typeface="Times New Roman"/>
              </a:rPr>
              <a:t>job-training  environments are </a:t>
            </a:r>
            <a:r>
              <a:rPr dirty="0" sz="1200">
                <a:latin typeface="Times New Roman"/>
                <a:cs typeface="Times New Roman"/>
              </a:rPr>
              <a:t>for a specific job. Following the </a:t>
            </a:r>
            <a:r>
              <a:rPr dirty="0" sz="1200" spc="-5">
                <a:latin typeface="Times New Roman"/>
                <a:cs typeface="Times New Roman"/>
              </a:rPr>
              <a:t>actual responses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each question is </a:t>
            </a:r>
            <a:r>
              <a:rPr dirty="0" sz="1200">
                <a:latin typeface="Times New Roman"/>
                <a:cs typeface="Times New Roman"/>
              </a:rPr>
              <a:t>a list of  </a:t>
            </a:r>
            <a:r>
              <a:rPr dirty="0" sz="1200" spc="-5">
                <a:latin typeface="Times New Roman"/>
                <a:cs typeface="Times New Roman"/>
              </a:rPr>
              <a:t>categories and </a:t>
            </a:r>
            <a:r>
              <a:rPr dirty="0" sz="1200">
                <a:latin typeface="Times New Roman"/>
                <a:cs typeface="Times New Roman"/>
              </a:rPr>
              <a:t>the frequency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these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categories.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85026" y="429259"/>
            <a:ext cx="18796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10">
                <a:latin typeface="Times New Roman"/>
                <a:cs typeface="Times New Roman"/>
              </a:rPr>
              <a:t>x</a:t>
            </a:r>
            <a:r>
              <a:rPr dirty="0" sz="1200">
                <a:latin typeface="Times New Roman"/>
                <a:cs typeface="Times New Roman"/>
              </a:rPr>
              <a:t>ii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24554" y="1013206"/>
            <a:ext cx="9213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List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Figures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87704" y="1393020"/>
          <a:ext cx="5904865" cy="7531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48630"/>
                <a:gridCol w="356235"/>
              </a:tblGrid>
              <a:tr h="259079">
                <a:tc>
                  <a:txBody>
                    <a:bodyPr/>
                    <a:lstStyle/>
                    <a:p>
                      <a:pPr marL="127000">
                        <a:lnSpc>
                          <a:spcPts val="131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Figure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4.1 Racial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Makeup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Participants………………………………………………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131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74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49885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Figure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4.2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Household Income</a:t>
                      </a:r>
                      <a:r>
                        <a:rPr dirty="0" sz="1200" spc="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Level……………………………………………………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75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</a:tr>
              <a:tr h="350520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Figure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4.3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Free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/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Reduced</a:t>
                      </a:r>
                      <a:r>
                        <a:rPr dirty="0" sz="12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Lunch……………………………………………………….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76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</a:tr>
              <a:tr h="350520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Figure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4.4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Gender……………………………………………………………………….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77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</a:tr>
              <a:tr h="350520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Figure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4.5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Age…………………………………………………………………………..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77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</a:tr>
              <a:tr h="350520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Figure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4.6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Household</a:t>
                      </a:r>
                      <a:r>
                        <a:rPr dirty="0" sz="12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Size………………………………………………………………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78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</a:tr>
              <a:tr h="349885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Figure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4.7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Mother’s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Education…………………………………………………………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79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</a:tr>
              <a:tr h="349885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Figure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4.8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Father’s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Education………………………………………………………….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79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</a:tr>
              <a:tr h="350520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Figure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4.9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Do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you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Plan on Going to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College…………………………………………...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80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</a:tr>
              <a:tr h="350520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Figure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4.10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Participant Responses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“I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enjoyed going to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school”……………………..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81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</a:tr>
              <a:tr h="350520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Figure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4.11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Participant Responses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“My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parents encouraged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me to do well in</a:t>
                      </a:r>
                      <a:r>
                        <a:rPr dirty="0" sz="12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school”.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82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</a:tr>
              <a:tr h="701040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Figure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4.12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Participant Responses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“I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was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motivated student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and did not</a:t>
                      </a:r>
                      <a:r>
                        <a:rPr dirty="0" sz="1200" spc="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require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much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encouragement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want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 do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well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 school”…………………………………….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83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700405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Figure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4.13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Participant Responses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“I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enjoyed learning new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things even when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they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were</a:t>
                      </a:r>
                      <a:r>
                        <a:rPr dirty="0" sz="12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challenging”…………...........................................................................................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84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701040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Figure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4.14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Participant Responses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“I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would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go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school even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if </a:t>
                      </a:r>
                      <a:r>
                        <a:rPr dirty="0" sz="1200" spc="10">
                          <a:latin typeface="Times New Roman"/>
                          <a:cs typeface="Times New Roman"/>
                        </a:rPr>
                        <a:t>my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parents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didn’t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care and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wasn’t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required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by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law”……………………………………………………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85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701040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Figure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4.15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Participant Responses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“I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disagree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with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what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was required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learn</a:t>
                      </a:r>
                      <a:r>
                        <a:rPr dirty="0" sz="1200" spc="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school”…………………………………………………………………………………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86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700405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Figure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4.16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Participant Responses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“I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did not understand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why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it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is important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learn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math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science”………………………………………………………………………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86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59079">
                <a:tc>
                  <a:txBody>
                    <a:bodyPr/>
                    <a:lstStyle/>
                    <a:p>
                      <a:pPr marL="127000">
                        <a:lnSpc>
                          <a:spcPts val="1360"/>
                        </a:lnSpc>
                        <a:spcBef>
                          <a:spcPts val="58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Figure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4.17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Participant Responses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“I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found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school easy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not very</a:t>
                      </a:r>
                      <a:r>
                        <a:rPr dirty="0" sz="1200" spc="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challenging”..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1360"/>
                        </a:lnSpc>
                        <a:spcBef>
                          <a:spcPts val="58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87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</a:tr>
            </a:tbl>
          </a:graphicData>
        </a:graphic>
      </p:graphicFrame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17969" y="429259"/>
            <a:ext cx="2540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106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1013206"/>
            <a:ext cx="308483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4. 35. </a:t>
            </a:r>
            <a:r>
              <a:rPr dirty="0" sz="1200" spc="-5">
                <a:latin typeface="Times New Roman"/>
                <a:cs typeface="Times New Roman"/>
              </a:rPr>
              <a:t>“Post high </a:t>
            </a:r>
            <a:r>
              <a:rPr dirty="0" sz="1200">
                <a:latin typeface="Times New Roman"/>
                <a:cs typeface="Times New Roman"/>
              </a:rPr>
              <a:t>school </a:t>
            </a:r>
            <a:r>
              <a:rPr dirty="0" sz="1200" spc="-5">
                <a:latin typeface="Times New Roman"/>
                <a:cs typeface="Times New Roman"/>
              </a:rPr>
              <a:t>plans”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frequencies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3872610"/>
            <a:ext cx="76009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Frequencies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43076" y="1391666"/>
            <a:ext cx="6350" cy="6350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43076" y="1391666"/>
            <a:ext cx="6350" cy="6350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6"/>
                </a:moveTo>
                <a:lnTo>
                  <a:pt x="6096" y="6096"/>
                </a:lnTo>
                <a:lnTo>
                  <a:pt x="6096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49172" y="1394713"/>
            <a:ext cx="6293485" cy="0"/>
          </a:xfrm>
          <a:custGeom>
            <a:avLst/>
            <a:gdLst/>
            <a:ahLst/>
            <a:cxnLst/>
            <a:rect l="l" t="t" r="r" b="b"/>
            <a:pathLst>
              <a:path w="6293484" h="0">
                <a:moveTo>
                  <a:pt x="0" y="0"/>
                </a:moveTo>
                <a:lnTo>
                  <a:pt x="629348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7142733" y="1391666"/>
            <a:ext cx="6350" cy="6350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7142733" y="1391666"/>
            <a:ext cx="6350" cy="6350"/>
          </a:xfrm>
          <a:custGeom>
            <a:avLst/>
            <a:gdLst/>
            <a:ahLst/>
            <a:cxnLst/>
            <a:rect l="l" t="t" r="r" b="b"/>
            <a:pathLst>
              <a:path w="6350" h="6350">
                <a:moveTo>
                  <a:pt x="0" y="6096"/>
                </a:moveTo>
                <a:lnTo>
                  <a:pt x="6095" y="6096"/>
                </a:lnTo>
                <a:lnTo>
                  <a:pt x="6095" y="0"/>
                </a:lnTo>
                <a:lnTo>
                  <a:pt x="0" y="0"/>
                </a:lnTo>
                <a:lnTo>
                  <a:pt x="0" y="609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846124" y="1397888"/>
            <a:ext cx="0" cy="3526790"/>
          </a:xfrm>
          <a:custGeom>
            <a:avLst/>
            <a:gdLst/>
            <a:ahLst/>
            <a:cxnLst/>
            <a:rect l="l" t="t" r="r" b="b"/>
            <a:pathLst>
              <a:path w="0" h="3526790">
                <a:moveTo>
                  <a:pt x="0" y="0"/>
                </a:moveTo>
                <a:lnTo>
                  <a:pt x="0" y="352679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849172" y="4921630"/>
            <a:ext cx="6293485" cy="0"/>
          </a:xfrm>
          <a:custGeom>
            <a:avLst/>
            <a:gdLst/>
            <a:ahLst/>
            <a:cxnLst/>
            <a:rect l="l" t="t" r="r" b="b"/>
            <a:pathLst>
              <a:path w="6293484" h="0">
                <a:moveTo>
                  <a:pt x="0" y="0"/>
                </a:moveTo>
                <a:lnTo>
                  <a:pt x="6293484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145781" y="1397888"/>
            <a:ext cx="0" cy="3526790"/>
          </a:xfrm>
          <a:custGeom>
            <a:avLst/>
            <a:gdLst/>
            <a:ahLst/>
            <a:cxnLst/>
            <a:rect l="l" t="t" r="r" b="b"/>
            <a:pathLst>
              <a:path w="0" h="3526790">
                <a:moveTo>
                  <a:pt x="0" y="0"/>
                </a:moveTo>
                <a:lnTo>
                  <a:pt x="0" y="3526790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1143000" y="1574263"/>
          <a:ext cx="5951220" cy="6375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3915"/>
                <a:gridCol w="848360"/>
                <a:gridCol w="848360"/>
                <a:gridCol w="848360"/>
                <a:gridCol w="848360"/>
                <a:gridCol w="848360"/>
                <a:gridCol w="848360"/>
              </a:tblGrid>
              <a:tr h="156845">
                <a:tc>
                  <a:txBody>
                    <a:bodyPr/>
                    <a:lstStyle/>
                    <a:p>
                      <a:pPr algn="ctr" marL="9525">
                        <a:lnSpc>
                          <a:spcPts val="1055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1055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B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ts val="1055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C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5875">
                        <a:lnSpc>
                          <a:spcPts val="1055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5875">
                        <a:lnSpc>
                          <a:spcPts val="1055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ts val="1055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F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5875">
                        <a:lnSpc>
                          <a:spcPts val="1055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G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679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860">
                        <a:lnSpc>
                          <a:spcPct val="100000"/>
                        </a:lnSpc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College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670">
                        <a:lnSpc>
                          <a:spcPct val="100000"/>
                        </a:lnSpc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Any </a:t>
                      </a:r>
                      <a:r>
                        <a:rPr dirty="0" sz="900" spc="-35">
                          <a:latin typeface="Arial"/>
                          <a:cs typeface="Arial"/>
                        </a:rPr>
                        <a:t>good</a:t>
                      </a:r>
                      <a:r>
                        <a:rPr dirty="0" sz="9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job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 spc="-25">
                          <a:latin typeface="Arial"/>
                          <a:cs typeface="Arial"/>
                        </a:rPr>
                        <a:t>Driving </a:t>
                      </a:r>
                      <a:r>
                        <a:rPr dirty="0" sz="900" spc="15"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900" spc="-1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45">
                          <a:latin typeface="Arial"/>
                          <a:cs typeface="Arial"/>
                        </a:rPr>
                        <a:t>coke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26670" marR="383540">
                        <a:lnSpc>
                          <a:spcPct val="11190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or other  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c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p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ny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034">
                        <a:lnSpc>
                          <a:spcPct val="100000"/>
                        </a:lnSpc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College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College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540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Get </a:t>
                      </a:r>
                      <a:r>
                        <a:rPr dirty="0" sz="900" spc="-65"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job, </a:t>
                      </a:r>
                      <a:r>
                        <a:rPr dirty="0" sz="900" spc="-50">
                          <a:latin typeface="Arial"/>
                          <a:cs typeface="Arial"/>
                        </a:rPr>
                        <a:t>go</a:t>
                      </a:r>
                      <a:r>
                        <a:rPr dirty="0" sz="900" spc="-2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15">
                          <a:latin typeface="Arial"/>
                          <a:cs typeface="Arial"/>
                        </a:rPr>
                        <a:t>to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25400" marR="326390">
                        <a:lnSpc>
                          <a:spcPct val="111900"/>
                        </a:lnSpc>
                      </a:pPr>
                      <a:r>
                        <a:rPr dirty="0" sz="900" spc="5">
                          <a:latin typeface="Arial"/>
                          <a:cs typeface="Arial"/>
                        </a:rPr>
                        <a:t>v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00" spc="-30">
                          <a:latin typeface="Arial"/>
                          <a:cs typeface="Arial"/>
                        </a:rPr>
                        <a:t>c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 spc="30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on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l  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school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247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Paul</a:t>
                      </a:r>
                      <a:r>
                        <a:rPr dirty="0" sz="9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Mitchel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24765" marR="162560">
                        <a:lnSpc>
                          <a:spcPct val="111900"/>
                        </a:lnSpc>
                      </a:pPr>
                      <a:r>
                        <a:rPr dirty="0" sz="900" spc="-20">
                          <a:latin typeface="Arial"/>
                          <a:cs typeface="Arial"/>
                        </a:rPr>
                        <a:t>(trade</a:t>
                      </a:r>
                      <a:r>
                        <a:rPr dirty="0" sz="9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35">
                          <a:latin typeface="Arial"/>
                          <a:cs typeface="Arial"/>
                        </a:rPr>
                        <a:t>school,  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hair)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1143000" y="2348460"/>
          <a:ext cx="5951220" cy="638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3915"/>
                <a:gridCol w="848360"/>
                <a:gridCol w="848360"/>
                <a:gridCol w="848360"/>
                <a:gridCol w="848360"/>
                <a:gridCol w="848360"/>
                <a:gridCol w="848360"/>
              </a:tblGrid>
              <a:tr h="157480">
                <a:tc>
                  <a:txBody>
                    <a:bodyPr/>
                    <a:lstStyle/>
                    <a:p>
                      <a:pPr algn="ctr" marL="14604">
                        <a:lnSpc>
                          <a:spcPts val="106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H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715">
                        <a:lnSpc>
                          <a:spcPts val="106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ts val="106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J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ts val="106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K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ts val="106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ts val="106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M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106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686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2860" marR="103505">
                        <a:lnSpc>
                          <a:spcPct val="112100"/>
                        </a:lnSpc>
                        <a:spcBef>
                          <a:spcPts val="5"/>
                        </a:spcBef>
                      </a:pPr>
                      <a:r>
                        <a:rPr dirty="0" sz="900" spc="-25">
                          <a:latin typeface="Arial"/>
                          <a:cs typeface="Arial"/>
                        </a:rPr>
                        <a:t>Needed</a:t>
                      </a:r>
                      <a:r>
                        <a:rPr dirty="0" sz="900" spc="-1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better 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job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670">
                        <a:lnSpc>
                          <a:spcPct val="10000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Military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58585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6670" marR="186055">
                        <a:lnSpc>
                          <a:spcPct val="112100"/>
                        </a:lnSpc>
                        <a:spcBef>
                          <a:spcPts val="5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Barber</a:t>
                      </a:r>
                      <a:r>
                        <a:rPr dirty="0" sz="900" spc="-1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(trade  </a:t>
                      </a:r>
                      <a:r>
                        <a:rPr dirty="0" sz="900" spc="-35">
                          <a:latin typeface="Arial"/>
                          <a:cs typeface="Arial"/>
                        </a:rPr>
                        <a:t>school)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6034" marR="61594">
                        <a:lnSpc>
                          <a:spcPct val="112100"/>
                        </a:lnSpc>
                        <a:spcBef>
                          <a:spcPts val="5"/>
                        </a:spcBef>
                      </a:pPr>
                      <a:r>
                        <a:rPr dirty="0" sz="900" spc="-35">
                          <a:latin typeface="Arial"/>
                          <a:cs typeface="Arial"/>
                        </a:rPr>
                        <a:t>Police</a:t>
                      </a:r>
                      <a:r>
                        <a:rPr dirty="0" sz="9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0">
                          <a:latin typeface="Arial"/>
                          <a:cs typeface="Arial"/>
                        </a:rPr>
                        <a:t>Academy  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(trade</a:t>
                      </a:r>
                      <a:r>
                        <a:rPr dirty="0" sz="9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35">
                          <a:latin typeface="Arial"/>
                          <a:cs typeface="Arial"/>
                        </a:rPr>
                        <a:t>school)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College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z="900" spc="-70">
                          <a:latin typeface="Arial"/>
                          <a:cs typeface="Arial"/>
                        </a:rPr>
                        <a:t>NO</a:t>
                      </a:r>
                      <a:r>
                        <a:rPr dirty="0" sz="900" spc="-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14">
                          <a:latin typeface="Arial"/>
                          <a:cs typeface="Arial"/>
                        </a:rPr>
                        <a:t>ANSWER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4765">
                        <a:lnSpc>
                          <a:spcPct val="100000"/>
                        </a:lnSpc>
                      </a:pPr>
                      <a:r>
                        <a:rPr dirty="0" sz="900" spc="-35">
                          <a:latin typeface="Arial"/>
                          <a:cs typeface="Arial"/>
                        </a:rPr>
                        <a:t>No</a:t>
                      </a:r>
                      <a:r>
                        <a:rPr dirty="0" sz="9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sure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1143000" y="3122652"/>
          <a:ext cx="5951220" cy="6388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3915"/>
                <a:gridCol w="848360"/>
                <a:gridCol w="848360"/>
                <a:gridCol w="848360"/>
                <a:gridCol w="848360"/>
                <a:gridCol w="848360"/>
                <a:gridCol w="848360"/>
              </a:tblGrid>
              <a:tr h="157480">
                <a:tc>
                  <a:txBody>
                    <a:bodyPr/>
                    <a:lstStyle/>
                    <a:p>
                      <a:pPr algn="ctr" marL="3810">
                        <a:lnSpc>
                          <a:spcPts val="106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106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Q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890">
                        <a:lnSpc>
                          <a:spcPts val="106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7145">
                        <a:lnSpc>
                          <a:spcPts val="106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W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ts val="106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X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5240">
                        <a:lnSpc>
                          <a:spcPts val="106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ts val="1060"/>
                        </a:lnSpc>
                      </a:pPr>
                      <a:r>
                        <a:rPr dirty="0" sz="900" spc="-60">
                          <a:latin typeface="Arial"/>
                          <a:cs typeface="Arial"/>
                        </a:rPr>
                        <a:t>AA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686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860">
                        <a:lnSpc>
                          <a:spcPct val="100000"/>
                        </a:lnSpc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College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670">
                        <a:lnSpc>
                          <a:spcPct val="100000"/>
                        </a:lnSpc>
                      </a:pPr>
                      <a:r>
                        <a:rPr dirty="0" sz="900" spc="-70">
                          <a:latin typeface="Arial"/>
                          <a:cs typeface="Arial"/>
                        </a:rPr>
                        <a:t>NO</a:t>
                      </a:r>
                      <a:r>
                        <a:rPr dirty="0" sz="900" spc="-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14">
                          <a:latin typeface="Arial"/>
                          <a:cs typeface="Arial"/>
                        </a:rPr>
                        <a:t>ANSWER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670">
                        <a:lnSpc>
                          <a:spcPct val="100000"/>
                        </a:lnSpc>
                      </a:pPr>
                      <a:r>
                        <a:rPr dirty="0" sz="900" spc="-70">
                          <a:latin typeface="Arial"/>
                          <a:cs typeface="Arial"/>
                        </a:rPr>
                        <a:t>NO</a:t>
                      </a:r>
                      <a:r>
                        <a:rPr dirty="0" sz="900" spc="-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14">
                          <a:latin typeface="Arial"/>
                          <a:cs typeface="Arial"/>
                        </a:rPr>
                        <a:t>ANSWER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034">
                        <a:lnSpc>
                          <a:spcPct val="100000"/>
                        </a:lnSpc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College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College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Military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58585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4765">
                        <a:lnSpc>
                          <a:spcPct val="100000"/>
                        </a:lnSpc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College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object 16"/>
          <p:cNvGraphicFramePr>
            <a:graphicFrameLocks noGrp="1"/>
          </p:cNvGraphicFramePr>
          <p:nvPr/>
        </p:nvGraphicFramePr>
        <p:xfrm>
          <a:off x="1143000" y="4200136"/>
          <a:ext cx="5258435" cy="5899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43305"/>
                <a:gridCol w="1047750"/>
                <a:gridCol w="1047750"/>
                <a:gridCol w="1047749"/>
                <a:gridCol w="1047750"/>
              </a:tblGrid>
              <a:tr h="57531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</a:pPr>
                      <a:r>
                        <a:rPr dirty="0" sz="1100" spc="10">
                          <a:latin typeface="Arial"/>
                          <a:cs typeface="Arial"/>
                        </a:rPr>
                        <a:t>Military </a:t>
                      </a:r>
                      <a:r>
                        <a:rPr dirty="0" sz="1100" spc="-75">
                          <a:latin typeface="Arial"/>
                          <a:cs typeface="Arial"/>
                        </a:rPr>
                        <a:t>=</a:t>
                      </a:r>
                      <a:r>
                        <a:rPr dirty="0" sz="1100" spc="-2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35">
                          <a:latin typeface="Arial"/>
                          <a:cs typeface="Arial"/>
                        </a:rPr>
                        <a:t>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58585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33020">
                        <a:lnSpc>
                          <a:spcPct val="100000"/>
                        </a:lnSpc>
                      </a:pPr>
                      <a:r>
                        <a:rPr dirty="0" sz="1100" spc="-40">
                          <a:latin typeface="Arial"/>
                          <a:cs typeface="Arial"/>
                        </a:rPr>
                        <a:t>College </a:t>
                      </a:r>
                      <a:r>
                        <a:rPr dirty="0" sz="1100" spc="-75">
                          <a:latin typeface="Arial"/>
                          <a:cs typeface="Arial"/>
                        </a:rPr>
                        <a:t>=</a:t>
                      </a:r>
                      <a:r>
                        <a:rPr dirty="0" sz="1100" spc="-1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35">
                          <a:latin typeface="Arial"/>
                          <a:cs typeface="Arial"/>
                        </a:rPr>
                        <a:t>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33020">
                        <a:lnSpc>
                          <a:spcPct val="100000"/>
                        </a:lnSpc>
                      </a:pPr>
                      <a:r>
                        <a:rPr dirty="0" sz="1100" spc="-25">
                          <a:latin typeface="Arial"/>
                          <a:cs typeface="Arial"/>
                        </a:rPr>
                        <a:t>Employment </a:t>
                      </a:r>
                      <a:r>
                        <a:rPr dirty="0" sz="1100" spc="-75">
                          <a:latin typeface="Arial"/>
                          <a:cs typeface="Arial"/>
                        </a:rPr>
                        <a:t>=</a:t>
                      </a:r>
                      <a:r>
                        <a:rPr dirty="0" sz="1100" spc="-2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35">
                          <a:latin typeface="Arial"/>
                          <a:cs typeface="Arial"/>
                        </a:rPr>
                        <a:t>3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33020">
                        <a:lnSpc>
                          <a:spcPct val="100000"/>
                        </a:lnSpc>
                      </a:pPr>
                      <a:r>
                        <a:rPr dirty="0" sz="1100" spc="-60">
                          <a:latin typeface="Arial"/>
                          <a:cs typeface="Arial"/>
                        </a:rPr>
                        <a:t>Trade School </a:t>
                      </a:r>
                      <a:r>
                        <a:rPr dirty="0" sz="1100" spc="-75">
                          <a:latin typeface="Arial"/>
                          <a:cs typeface="Arial"/>
                        </a:rPr>
                        <a:t>=</a:t>
                      </a:r>
                      <a:r>
                        <a:rPr dirty="0" sz="1100" spc="-1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35">
                          <a:latin typeface="Arial"/>
                          <a:cs typeface="Arial"/>
                        </a:rPr>
                        <a:t>4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33020">
                        <a:lnSpc>
                          <a:spcPct val="100000"/>
                        </a:lnSpc>
                      </a:pPr>
                      <a:r>
                        <a:rPr dirty="0" sz="1100" spc="-30">
                          <a:latin typeface="Arial"/>
                          <a:cs typeface="Arial"/>
                        </a:rPr>
                        <a:t>No </a:t>
                      </a:r>
                      <a:r>
                        <a:rPr dirty="0" sz="1100" spc="-25">
                          <a:latin typeface="Arial"/>
                          <a:cs typeface="Arial"/>
                        </a:rPr>
                        <a:t>Answer</a:t>
                      </a:r>
                      <a:r>
                        <a:rPr dirty="0" sz="1100" spc="-2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75">
                          <a:latin typeface="Arial"/>
                          <a:cs typeface="Arial"/>
                        </a:rPr>
                        <a:t>= </a:t>
                      </a:r>
                      <a:r>
                        <a:rPr dirty="0" sz="1100" spc="-35">
                          <a:latin typeface="Arial"/>
                          <a:cs typeface="Arial"/>
                        </a:rPr>
                        <a:t>4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17969" y="429259"/>
            <a:ext cx="2540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107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1013206"/>
            <a:ext cx="31807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4.36. “Why school is </a:t>
            </a:r>
            <a:r>
              <a:rPr dirty="0" sz="1200" spc="-5">
                <a:latin typeface="Times New Roman"/>
                <a:cs typeface="Times New Roman"/>
              </a:rPr>
              <a:t>important”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frequencies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43076" y="1391666"/>
          <a:ext cx="6202680" cy="45650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0355"/>
                <a:gridCol w="829309"/>
                <a:gridCol w="833119"/>
                <a:gridCol w="833119"/>
                <a:gridCol w="833120"/>
                <a:gridCol w="833120"/>
                <a:gridCol w="833120"/>
                <a:gridCol w="833120"/>
                <a:gridCol w="62229"/>
              </a:tblGrid>
              <a:tr h="158750"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85445">
                        <a:lnSpc>
                          <a:spcPts val="1075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72745">
                        <a:lnSpc>
                          <a:spcPts val="1075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B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ts val="1075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C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8415">
                        <a:lnSpc>
                          <a:spcPts val="1075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0">
                        <a:lnSpc>
                          <a:spcPts val="1075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8780">
                        <a:lnSpc>
                          <a:spcPts val="1075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F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21590">
                        <a:lnSpc>
                          <a:spcPts val="1075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G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92138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2225" marR="51435">
                        <a:lnSpc>
                          <a:spcPct val="110600"/>
                        </a:lnSpc>
                        <a:spcBef>
                          <a:spcPts val="520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Need</a:t>
                      </a:r>
                      <a:r>
                        <a:rPr dirty="0" sz="900" spc="-114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30">
                          <a:latin typeface="Arial"/>
                          <a:cs typeface="Arial"/>
                        </a:rPr>
                        <a:t>education  </a:t>
                      </a:r>
                      <a:r>
                        <a:rPr dirty="0" sz="900" spc="5"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900" spc="-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future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6034" marR="170815">
                        <a:lnSpc>
                          <a:spcPct val="110600"/>
                        </a:lnSpc>
                        <a:spcBef>
                          <a:spcPts val="520"/>
                        </a:spcBef>
                      </a:pPr>
                      <a:r>
                        <a:rPr dirty="0" sz="900" spc="-60">
                          <a:latin typeface="Arial"/>
                          <a:cs typeface="Arial"/>
                        </a:rPr>
                        <a:t>Learn </a:t>
                      </a:r>
                      <a:r>
                        <a:rPr dirty="0" sz="900" spc="-50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00" spc="-1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get  </a:t>
                      </a:r>
                      <a:r>
                        <a:rPr dirty="0" sz="900" spc="-30">
                          <a:latin typeface="Arial"/>
                          <a:cs typeface="Arial"/>
                        </a:rPr>
                        <a:t>smarter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6670" marR="114300">
                        <a:lnSpc>
                          <a:spcPct val="110600"/>
                        </a:lnSpc>
                        <a:spcBef>
                          <a:spcPts val="5"/>
                        </a:spcBef>
                      </a:pPr>
                      <a:r>
                        <a:rPr dirty="0" sz="900" spc="-20">
                          <a:latin typeface="Arial"/>
                          <a:cs typeface="Arial"/>
                        </a:rPr>
                        <a:t>Important,</a:t>
                      </a:r>
                      <a:r>
                        <a:rPr dirty="0" sz="900" spc="-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but  </a:t>
                      </a:r>
                      <a:r>
                        <a:rPr dirty="0" sz="900" spc="-45">
                          <a:latin typeface="Arial"/>
                          <a:cs typeface="Arial"/>
                        </a:rPr>
                        <a:t>disagree 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with  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how </a:t>
                      </a:r>
                      <a:r>
                        <a:rPr dirty="0" sz="900" spc="-30">
                          <a:latin typeface="Arial"/>
                          <a:cs typeface="Arial"/>
                        </a:rPr>
                        <a:t>things</a:t>
                      </a:r>
                      <a:r>
                        <a:rPr dirty="0" sz="900" spc="-1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0">
                          <a:latin typeface="Arial"/>
                          <a:cs typeface="Arial"/>
                        </a:rPr>
                        <a:t>are  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taught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6670" marR="8255">
                        <a:lnSpc>
                          <a:spcPct val="110600"/>
                        </a:lnSpc>
                        <a:spcBef>
                          <a:spcPts val="520"/>
                        </a:spcBef>
                      </a:pPr>
                      <a:r>
                        <a:rPr dirty="0" sz="900" spc="-50">
                          <a:latin typeface="Arial"/>
                          <a:cs typeface="Arial"/>
                        </a:rPr>
                        <a:t>Get </a:t>
                      </a:r>
                      <a:r>
                        <a:rPr dirty="0" sz="900" spc="-70"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900" spc="-45">
                          <a:latin typeface="Arial"/>
                          <a:cs typeface="Arial"/>
                        </a:rPr>
                        <a:t>good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job  </a:t>
                      </a:r>
                      <a:r>
                        <a:rPr dirty="0" sz="900" spc="-50">
                          <a:latin typeface="Arial"/>
                          <a:cs typeface="Arial"/>
                        </a:rPr>
                        <a:t>and </a:t>
                      </a:r>
                      <a:r>
                        <a:rPr dirty="0" sz="900" spc="-60">
                          <a:latin typeface="Arial"/>
                          <a:cs typeface="Arial"/>
                        </a:rPr>
                        <a:t>go 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00" spc="-1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35">
                          <a:latin typeface="Arial"/>
                          <a:cs typeface="Arial"/>
                        </a:rPr>
                        <a:t>college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6670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dirty="0" sz="900" spc="-85">
                          <a:latin typeface="Arial"/>
                          <a:cs typeface="Arial"/>
                        </a:rPr>
                        <a:t>NO </a:t>
                      </a:r>
                      <a:r>
                        <a:rPr dirty="0" sz="900" spc="-125">
                          <a:latin typeface="Arial"/>
                          <a:cs typeface="Arial"/>
                        </a:rPr>
                        <a:t>ANSWER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7305" marR="50165">
                        <a:lnSpc>
                          <a:spcPct val="110600"/>
                        </a:lnSpc>
                        <a:spcBef>
                          <a:spcPts val="520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Need</a:t>
                      </a:r>
                      <a:r>
                        <a:rPr dirty="0" sz="900" spc="-114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30">
                          <a:latin typeface="Arial"/>
                          <a:cs typeface="Arial"/>
                        </a:rPr>
                        <a:t>education  </a:t>
                      </a:r>
                      <a:r>
                        <a:rPr dirty="0" sz="900" spc="5"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9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job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just" marL="27305" marR="59690">
                        <a:lnSpc>
                          <a:spcPct val="110600"/>
                        </a:lnSpc>
                      </a:pPr>
                      <a:r>
                        <a:rPr dirty="0" sz="900" spc="-110">
                          <a:latin typeface="Arial"/>
                          <a:cs typeface="Arial"/>
                        </a:rPr>
                        <a:t>So </a:t>
                      </a:r>
                      <a:r>
                        <a:rPr dirty="0" sz="900" spc="-35">
                          <a:latin typeface="Arial"/>
                          <a:cs typeface="Arial"/>
                        </a:rPr>
                        <a:t>you </a:t>
                      </a:r>
                      <a:r>
                        <a:rPr dirty="0" sz="900" spc="-70">
                          <a:latin typeface="Arial"/>
                          <a:cs typeface="Arial"/>
                        </a:rPr>
                        <a:t>can</a:t>
                      </a:r>
                      <a:r>
                        <a:rPr dirty="0" sz="900" spc="-1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0">
                          <a:latin typeface="Arial"/>
                          <a:cs typeface="Arial"/>
                        </a:rPr>
                        <a:t>have  </a:t>
                      </a:r>
                      <a:r>
                        <a:rPr dirty="0" sz="900" spc="-30">
                          <a:latin typeface="Arial"/>
                          <a:cs typeface="Arial"/>
                        </a:rPr>
                        <a:t>knowledge </a:t>
                      </a:r>
                      <a:r>
                        <a:rPr dirty="0" sz="900" spc="-50">
                          <a:latin typeface="Arial"/>
                          <a:cs typeface="Arial"/>
                        </a:rPr>
                        <a:t>and  </a:t>
                      </a:r>
                      <a:r>
                        <a:rPr dirty="0" sz="900" spc="-45">
                          <a:latin typeface="Arial"/>
                          <a:cs typeface="Arial"/>
                        </a:rPr>
                        <a:t>be</a:t>
                      </a:r>
                      <a:r>
                        <a:rPr dirty="0" sz="900" spc="-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0">
                          <a:latin typeface="Arial"/>
                          <a:cs typeface="Arial"/>
                        </a:rPr>
                        <a:t>sucessful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solidFill>
                      <a:srgbClr val="D9D9D9"/>
                    </a:solidFill>
                  </a:tcPr>
                </a:tc>
              </a:tr>
              <a:tr h="16319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8544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H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9116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J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K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592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M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317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922019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2225" marR="69215">
                        <a:lnSpc>
                          <a:spcPct val="110600"/>
                        </a:lnSpc>
                        <a:spcBef>
                          <a:spcPts val="5"/>
                        </a:spcBef>
                      </a:pPr>
                      <a:r>
                        <a:rPr dirty="0" sz="900" spc="-75">
                          <a:latin typeface="Arial"/>
                          <a:cs typeface="Arial"/>
                        </a:rPr>
                        <a:t>Because </a:t>
                      </a:r>
                      <a:r>
                        <a:rPr dirty="0" sz="900" spc="-30">
                          <a:latin typeface="Arial"/>
                          <a:cs typeface="Arial"/>
                        </a:rPr>
                        <a:t>no</a:t>
                      </a:r>
                      <a:r>
                        <a:rPr dirty="0" sz="9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one  </a:t>
                      </a:r>
                      <a:r>
                        <a:rPr dirty="0" sz="900" spc="20">
                          <a:latin typeface="Arial"/>
                          <a:cs typeface="Arial"/>
                        </a:rPr>
                        <a:t>will 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hire </a:t>
                      </a:r>
                      <a:r>
                        <a:rPr dirty="0" sz="900" spc="-35">
                          <a:latin typeface="Arial"/>
                          <a:cs typeface="Arial"/>
                        </a:rPr>
                        <a:t>you  </a:t>
                      </a:r>
                      <a:r>
                        <a:rPr dirty="0" sz="900" spc="5">
                          <a:latin typeface="Arial"/>
                          <a:cs typeface="Arial"/>
                        </a:rPr>
                        <a:t>without  </a:t>
                      </a:r>
                      <a:r>
                        <a:rPr dirty="0" sz="900" spc="-30">
                          <a:latin typeface="Arial"/>
                          <a:cs typeface="Arial"/>
                        </a:rPr>
                        <a:t>education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6034" marR="157480">
                        <a:lnSpc>
                          <a:spcPct val="110600"/>
                        </a:lnSpc>
                        <a:spcBef>
                          <a:spcPts val="520"/>
                        </a:spcBef>
                      </a:pPr>
                      <a:r>
                        <a:rPr dirty="0" sz="900" spc="-35">
                          <a:latin typeface="Arial"/>
                          <a:cs typeface="Arial"/>
                        </a:rPr>
                        <a:t>Employment 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00" spc="5">
                          <a:latin typeface="Arial"/>
                          <a:cs typeface="Arial"/>
                        </a:rPr>
                        <a:t>p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p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r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un</a:t>
                      </a:r>
                      <a:r>
                        <a:rPr dirty="0" sz="900" spc="30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t</a:t>
                      </a:r>
                      <a:r>
                        <a:rPr dirty="0" sz="900" spc="30">
                          <a:latin typeface="Arial"/>
                          <a:cs typeface="Arial"/>
                        </a:rPr>
                        <a:t>i</a:t>
                      </a:r>
                      <a:r>
                        <a:rPr dirty="0" sz="900" spc="25"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6670" marR="88900">
                        <a:lnSpc>
                          <a:spcPct val="110600"/>
                        </a:lnSpc>
                        <a:spcBef>
                          <a:spcPts val="520"/>
                        </a:spcBef>
                      </a:pPr>
                      <a:r>
                        <a:rPr dirty="0" sz="900" spc="-60">
                          <a:latin typeface="Arial"/>
                          <a:cs typeface="Arial"/>
                        </a:rPr>
                        <a:t>Gives </a:t>
                      </a:r>
                      <a:r>
                        <a:rPr dirty="0" sz="900" spc="-35">
                          <a:latin typeface="Arial"/>
                          <a:cs typeface="Arial"/>
                        </a:rPr>
                        <a:t>you</a:t>
                      </a:r>
                      <a:r>
                        <a:rPr dirty="0" sz="900" spc="-1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skills  </a:t>
                      </a:r>
                      <a:r>
                        <a:rPr dirty="0" sz="900" spc="5"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9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15">
                          <a:latin typeface="Arial"/>
                          <a:cs typeface="Arial"/>
                        </a:rPr>
                        <a:t>life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6670">
                        <a:lnSpc>
                          <a:spcPts val="1075"/>
                        </a:lnSpc>
                      </a:pPr>
                      <a:r>
                        <a:rPr dirty="0" sz="900" spc="-105">
                          <a:latin typeface="Arial"/>
                          <a:cs typeface="Arial"/>
                        </a:rPr>
                        <a:t>Yes </a:t>
                      </a:r>
                      <a:r>
                        <a:rPr dirty="0" sz="900" spc="-60">
                          <a:latin typeface="Arial"/>
                          <a:cs typeface="Arial"/>
                        </a:rPr>
                        <a:t>because</a:t>
                      </a:r>
                      <a:r>
                        <a:rPr dirty="0" sz="900" spc="-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40">
                          <a:latin typeface="Arial"/>
                          <a:cs typeface="Arial"/>
                        </a:rPr>
                        <a:t>it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26670" marR="153670">
                        <a:lnSpc>
                          <a:spcPct val="110600"/>
                        </a:lnSpc>
                      </a:pPr>
                      <a:r>
                        <a:rPr dirty="0" sz="900" spc="-30">
                          <a:latin typeface="Arial"/>
                          <a:cs typeface="Arial"/>
                        </a:rPr>
                        <a:t>helps 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with 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future  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employment 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(better</a:t>
                      </a:r>
                      <a:r>
                        <a:rPr dirty="0" sz="900" spc="-204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than </a:t>
                      </a:r>
                      <a:r>
                        <a:rPr dirty="0" sz="900" spc="-70">
                          <a:latin typeface="Arial"/>
                          <a:cs typeface="Arial"/>
                        </a:rPr>
                        <a:t>a  </a:t>
                      </a:r>
                      <a:r>
                        <a:rPr dirty="0" sz="900" spc="-125">
                          <a:latin typeface="Arial"/>
                          <a:cs typeface="Arial"/>
                        </a:rPr>
                        <a:t>GED)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6670" marR="95885">
                        <a:lnSpc>
                          <a:spcPct val="110600"/>
                        </a:lnSpc>
                        <a:spcBef>
                          <a:spcPts val="520"/>
                        </a:spcBef>
                      </a:pPr>
                      <a:r>
                        <a:rPr dirty="0" sz="900" spc="15">
                          <a:latin typeface="Arial"/>
                          <a:cs typeface="Arial"/>
                        </a:rPr>
                        <a:t>It</a:t>
                      </a:r>
                      <a:r>
                        <a:rPr dirty="0" sz="900" spc="-1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prepares </a:t>
                      </a:r>
                      <a:r>
                        <a:rPr dirty="0" sz="900" spc="-35">
                          <a:latin typeface="Arial"/>
                          <a:cs typeface="Arial"/>
                        </a:rPr>
                        <a:t>you  </a:t>
                      </a:r>
                      <a:r>
                        <a:rPr dirty="0" sz="900" spc="5"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900" spc="-204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your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future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7305" marR="100330">
                        <a:lnSpc>
                          <a:spcPct val="110600"/>
                        </a:lnSpc>
                      </a:pPr>
                      <a:r>
                        <a:rPr dirty="0" sz="900" spc="-35">
                          <a:latin typeface="Arial"/>
                          <a:cs typeface="Arial"/>
                        </a:rPr>
                        <a:t>Employment  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requrires </a:t>
                      </a:r>
                      <a:r>
                        <a:rPr dirty="0" sz="900" spc="-155">
                          <a:latin typeface="Arial"/>
                          <a:cs typeface="Arial"/>
                        </a:rPr>
                        <a:t>HS 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or  </a:t>
                      </a:r>
                      <a:r>
                        <a:rPr dirty="0" sz="900" spc="-150">
                          <a:latin typeface="Arial"/>
                          <a:cs typeface="Arial"/>
                        </a:rPr>
                        <a:t>GED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7305" marR="50165">
                        <a:lnSpc>
                          <a:spcPct val="110600"/>
                        </a:lnSpc>
                        <a:spcBef>
                          <a:spcPts val="520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Need</a:t>
                      </a:r>
                      <a:r>
                        <a:rPr dirty="0" sz="900" spc="-114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30">
                          <a:latin typeface="Arial"/>
                          <a:cs typeface="Arial"/>
                        </a:rPr>
                        <a:t>education  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900" spc="-45">
                          <a:latin typeface="Arial"/>
                          <a:cs typeface="Arial"/>
                        </a:rPr>
                        <a:t>be</a:t>
                      </a:r>
                      <a:r>
                        <a:rPr dirty="0" sz="900" spc="-1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5">
                          <a:latin typeface="Arial"/>
                          <a:cs typeface="Arial"/>
                        </a:rPr>
                        <a:t>successful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solidFill>
                      <a:srgbClr val="D9D9D9"/>
                    </a:solidFill>
                  </a:tcPr>
                </a:tc>
              </a:tr>
              <a:tr h="16383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37782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6576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Q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W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X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878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dirty="0" sz="900" spc="-65">
                          <a:latin typeface="Arial"/>
                          <a:cs typeface="Arial"/>
                        </a:rPr>
                        <a:t>AA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381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91757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2225" marR="169545">
                        <a:lnSpc>
                          <a:spcPct val="110600"/>
                        </a:lnSpc>
                      </a:pPr>
                      <a:r>
                        <a:rPr dirty="0" sz="900" spc="-45">
                          <a:latin typeface="Arial"/>
                          <a:cs typeface="Arial"/>
                        </a:rPr>
                        <a:t>Education </a:t>
                      </a:r>
                      <a:r>
                        <a:rPr dirty="0" sz="900" spc="-35">
                          <a:latin typeface="Arial"/>
                          <a:cs typeface="Arial"/>
                        </a:rPr>
                        <a:t>is 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important</a:t>
                      </a:r>
                      <a:r>
                        <a:rPr dirty="0" sz="900" spc="-1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5">
                          <a:latin typeface="Arial"/>
                          <a:cs typeface="Arial"/>
                        </a:rPr>
                        <a:t>for  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employment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6034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dirty="0" sz="900" spc="-105">
                          <a:latin typeface="Arial"/>
                          <a:cs typeface="Arial"/>
                        </a:rPr>
                        <a:t>Yes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6670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dirty="0" sz="900" spc="-85">
                          <a:latin typeface="Arial"/>
                          <a:cs typeface="Arial"/>
                        </a:rPr>
                        <a:t>NO </a:t>
                      </a:r>
                      <a:r>
                        <a:rPr dirty="0" sz="900" spc="-125">
                          <a:latin typeface="Arial"/>
                          <a:cs typeface="Arial"/>
                        </a:rPr>
                        <a:t>ANSWER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just" marL="26670" marR="53975">
                        <a:lnSpc>
                          <a:spcPct val="110600"/>
                        </a:lnSpc>
                      </a:pPr>
                      <a:r>
                        <a:rPr dirty="0" sz="900" spc="-15">
                          <a:latin typeface="Arial"/>
                          <a:cs typeface="Arial"/>
                        </a:rPr>
                        <a:t>Important 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00" spc="-1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45">
                          <a:latin typeface="Arial"/>
                          <a:cs typeface="Arial"/>
                        </a:rPr>
                        <a:t>be  </a:t>
                      </a:r>
                      <a:r>
                        <a:rPr dirty="0" sz="900" spc="-35">
                          <a:latin typeface="Arial"/>
                          <a:cs typeface="Arial"/>
                        </a:rPr>
                        <a:t>more</a:t>
                      </a:r>
                      <a:r>
                        <a:rPr dirty="0" sz="900" spc="-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5">
                          <a:latin typeface="Arial"/>
                          <a:cs typeface="Arial"/>
                        </a:rPr>
                        <a:t>successful 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9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15">
                          <a:latin typeface="Arial"/>
                          <a:cs typeface="Arial"/>
                        </a:rPr>
                        <a:t>life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670" marR="57785">
                        <a:lnSpc>
                          <a:spcPct val="110600"/>
                        </a:lnSpc>
                      </a:pPr>
                      <a:r>
                        <a:rPr dirty="0" sz="900" spc="-65">
                          <a:latin typeface="Arial"/>
                          <a:cs typeface="Arial"/>
                        </a:rPr>
                        <a:t>Good</a:t>
                      </a:r>
                      <a:r>
                        <a:rPr dirty="0" sz="900" spc="-1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30">
                          <a:latin typeface="Arial"/>
                          <a:cs typeface="Arial"/>
                        </a:rPr>
                        <a:t>education  </a:t>
                      </a:r>
                      <a:r>
                        <a:rPr dirty="0" sz="900" spc="-45">
                          <a:latin typeface="Arial"/>
                          <a:cs typeface="Arial"/>
                        </a:rPr>
                        <a:t>leads 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better  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employment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7305" marR="192405">
                        <a:lnSpc>
                          <a:spcPct val="110600"/>
                        </a:lnSpc>
                        <a:spcBef>
                          <a:spcPts val="5"/>
                        </a:spcBef>
                      </a:pPr>
                      <a:r>
                        <a:rPr dirty="0" sz="900" spc="-85">
                          <a:latin typeface="Arial"/>
                          <a:cs typeface="Arial"/>
                        </a:rPr>
                        <a:t>Yes,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better  </a:t>
                      </a:r>
                      <a:r>
                        <a:rPr dirty="0" sz="900" spc="25"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p</a:t>
                      </a:r>
                      <a:r>
                        <a:rPr dirty="0" sz="900" spc="30">
                          <a:latin typeface="Arial"/>
                          <a:cs typeface="Arial"/>
                        </a:rPr>
                        <a:t>l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o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y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m</a:t>
                      </a:r>
                      <a:r>
                        <a:rPr dirty="0" sz="900" spc="25"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t  </a:t>
                      </a:r>
                      <a:r>
                        <a:rPr dirty="0" sz="900" spc="-45">
                          <a:latin typeface="Arial"/>
                          <a:cs typeface="Arial"/>
                        </a:rPr>
                        <a:t>(raises 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your 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hirability)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7305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dirty="0" sz="900" spc="-85">
                          <a:latin typeface="Arial"/>
                          <a:cs typeface="Arial"/>
                        </a:rPr>
                        <a:t>NO </a:t>
                      </a:r>
                      <a:r>
                        <a:rPr dirty="0" sz="900" spc="-125">
                          <a:latin typeface="Arial"/>
                          <a:cs typeface="Arial"/>
                        </a:rPr>
                        <a:t>ANSWER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305560">
                <a:tc gridSpan="9">
                  <a:txBody>
                    <a:bodyPr/>
                    <a:lstStyle/>
                    <a:p>
                      <a:pPr marL="299720">
                        <a:lnSpc>
                          <a:spcPts val="1385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Frequencies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181100" y="4831052"/>
          <a:ext cx="3415665" cy="9436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819"/>
                <a:gridCol w="850265"/>
                <a:gridCol w="849630"/>
                <a:gridCol w="849630"/>
              </a:tblGrid>
              <a:tr h="93154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228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 spc="-25">
                          <a:latin typeface="Arial"/>
                          <a:cs typeface="Arial"/>
                        </a:rPr>
                        <a:t>Employment </a:t>
                      </a:r>
                      <a:r>
                        <a:rPr dirty="0" sz="900" spc="-70">
                          <a:latin typeface="Arial"/>
                          <a:cs typeface="Arial"/>
                        </a:rPr>
                        <a:t>=</a:t>
                      </a:r>
                      <a:r>
                        <a:rPr dirty="0" sz="900" spc="-1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35">
                          <a:latin typeface="Arial"/>
                          <a:cs typeface="Arial"/>
                        </a:rPr>
                        <a:t>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7305" marR="325755">
                        <a:lnSpc>
                          <a:spcPct val="112799"/>
                        </a:lnSpc>
                        <a:spcBef>
                          <a:spcPts val="57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S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cc</a:t>
                      </a:r>
                      <a:r>
                        <a:rPr dirty="0" sz="900" spc="25">
                          <a:latin typeface="Arial"/>
                          <a:cs typeface="Arial"/>
                        </a:rPr>
                        <a:t>e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ss</a:t>
                      </a:r>
                      <a:r>
                        <a:rPr dirty="0" sz="900" spc="20">
                          <a:latin typeface="Arial"/>
                          <a:cs typeface="Arial"/>
                        </a:rPr>
                        <a:t>f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u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l  </a:t>
                      </a:r>
                      <a:r>
                        <a:rPr dirty="0" sz="900" spc="-30">
                          <a:latin typeface="Arial"/>
                          <a:cs typeface="Arial"/>
                        </a:rPr>
                        <a:t>Future </a:t>
                      </a:r>
                      <a:r>
                        <a:rPr dirty="0" sz="900" spc="-70">
                          <a:latin typeface="Arial"/>
                          <a:cs typeface="Arial"/>
                        </a:rPr>
                        <a:t>=</a:t>
                      </a:r>
                      <a:r>
                        <a:rPr dirty="0" sz="900" spc="-1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35">
                          <a:latin typeface="Arial"/>
                          <a:cs typeface="Arial"/>
                        </a:rPr>
                        <a:t>6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266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 spc="-15">
                          <a:latin typeface="Arial"/>
                          <a:cs typeface="Arial"/>
                        </a:rPr>
                        <a:t>Other </a:t>
                      </a:r>
                      <a:r>
                        <a:rPr dirty="0" sz="900" spc="-100">
                          <a:latin typeface="Arial"/>
                          <a:cs typeface="Arial"/>
                        </a:rPr>
                        <a:t>Yes </a:t>
                      </a:r>
                      <a:r>
                        <a:rPr dirty="0" sz="900" spc="-70">
                          <a:latin typeface="Arial"/>
                          <a:cs typeface="Arial"/>
                        </a:rPr>
                        <a:t>=</a:t>
                      </a:r>
                      <a:r>
                        <a:rPr dirty="0" sz="900" spc="-1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35">
                          <a:latin typeface="Arial"/>
                          <a:cs typeface="Arial"/>
                        </a:rPr>
                        <a:t>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266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 spc="-30">
                          <a:latin typeface="Arial"/>
                          <a:cs typeface="Arial"/>
                        </a:rPr>
                        <a:t>No 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Answer</a:t>
                      </a:r>
                      <a:r>
                        <a:rPr dirty="0" sz="900" spc="-1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70">
                          <a:latin typeface="Arial"/>
                          <a:cs typeface="Arial"/>
                        </a:rPr>
                        <a:t>= </a:t>
                      </a:r>
                      <a:r>
                        <a:rPr dirty="0" sz="900" spc="-35">
                          <a:latin typeface="Arial"/>
                          <a:cs typeface="Arial"/>
                        </a:rPr>
                        <a:t>3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17969" y="429259"/>
            <a:ext cx="2540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108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1013206"/>
            <a:ext cx="43738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4.37. </a:t>
            </a:r>
            <a:r>
              <a:rPr dirty="0" sz="1200" spc="-5">
                <a:latin typeface="Times New Roman"/>
                <a:cs typeface="Times New Roman"/>
              </a:rPr>
              <a:t>“Is what </a:t>
            </a:r>
            <a:r>
              <a:rPr dirty="0" sz="1200" spc="-10">
                <a:latin typeface="Times New Roman"/>
                <a:cs typeface="Times New Roman"/>
              </a:rPr>
              <a:t>you </a:t>
            </a:r>
            <a:r>
              <a:rPr dirty="0" sz="1200" spc="-5">
                <a:latin typeface="Times New Roman"/>
                <a:cs typeface="Times New Roman"/>
              </a:rPr>
              <a:t>are </a:t>
            </a:r>
            <a:r>
              <a:rPr dirty="0" sz="1200">
                <a:latin typeface="Times New Roman"/>
                <a:cs typeface="Times New Roman"/>
              </a:rPr>
              <a:t>learning in </a:t>
            </a:r>
            <a:r>
              <a:rPr dirty="0" sz="1200" spc="-5">
                <a:latin typeface="Times New Roman"/>
                <a:cs typeface="Times New Roman"/>
              </a:rPr>
              <a:t>school important”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frequencies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4460875"/>
            <a:ext cx="76009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Frequencies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49172" y="1394713"/>
            <a:ext cx="6423025" cy="0"/>
          </a:xfrm>
          <a:custGeom>
            <a:avLst/>
            <a:gdLst/>
            <a:ahLst/>
            <a:cxnLst/>
            <a:rect l="l" t="t" r="r" b="b"/>
            <a:pathLst>
              <a:path w="6423025" h="0">
                <a:moveTo>
                  <a:pt x="0" y="0"/>
                </a:moveTo>
                <a:lnTo>
                  <a:pt x="6423025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846124" y="1391666"/>
            <a:ext cx="0" cy="4330700"/>
          </a:xfrm>
          <a:custGeom>
            <a:avLst/>
            <a:gdLst/>
            <a:ahLst/>
            <a:cxnLst/>
            <a:rect l="l" t="t" r="r" b="b"/>
            <a:pathLst>
              <a:path w="0" h="4330700">
                <a:moveTo>
                  <a:pt x="0" y="0"/>
                </a:moveTo>
                <a:lnTo>
                  <a:pt x="0" y="4330319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49172" y="5718936"/>
            <a:ext cx="6423025" cy="0"/>
          </a:xfrm>
          <a:custGeom>
            <a:avLst/>
            <a:gdLst/>
            <a:ahLst/>
            <a:cxnLst/>
            <a:rect l="l" t="t" r="r" b="b"/>
            <a:pathLst>
              <a:path w="6423025" h="0">
                <a:moveTo>
                  <a:pt x="0" y="0"/>
                </a:moveTo>
                <a:lnTo>
                  <a:pt x="6423025" y="0"/>
                </a:lnTo>
              </a:path>
            </a:pathLst>
          </a:custGeom>
          <a:ln w="609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7275321" y="1391666"/>
            <a:ext cx="0" cy="4330700"/>
          </a:xfrm>
          <a:custGeom>
            <a:avLst/>
            <a:gdLst/>
            <a:ahLst/>
            <a:cxnLst/>
            <a:rect l="l" t="t" r="r" b="b"/>
            <a:pathLst>
              <a:path w="0" h="4330700">
                <a:moveTo>
                  <a:pt x="0" y="0"/>
                </a:moveTo>
                <a:lnTo>
                  <a:pt x="0" y="4330319"/>
                </a:lnTo>
              </a:path>
            </a:pathLst>
          </a:custGeom>
          <a:ln w="609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914400" y="1574252"/>
          <a:ext cx="6070600" cy="29140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61060"/>
                <a:gridCol w="865504"/>
                <a:gridCol w="865505"/>
                <a:gridCol w="865505"/>
                <a:gridCol w="865504"/>
                <a:gridCol w="865504"/>
                <a:gridCol w="865504"/>
              </a:tblGrid>
              <a:tr h="161290"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87985">
                        <a:lnSpc>
                          <a:spcPct val="10000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B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C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5240">
                        <a:lnSpc>
                          <a:spcPct val="10000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88620">
                        <a:lnSpc>
                          <a:spcPct val="10000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F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G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007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23495">
                        <a:lnSpc>
                          <a:spcPct val="100000"/>
                        </a:lnSpc>
                      </a:pPr>
                      <a:r>
                        <a:rPr dirty="0" sz="900" spc="-90">
                          <a:latin typeface="Arial"/>
                          <a:cs typeface="Arial"/>
                        </a:rPr>
                        <a:t>Yes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27305" marR="163195">
                        <a:lnSpc>
                          <a:spcPct val="115100"/>
                        </a:lnSpc>
                      </a:pPr>
                      <a:r>
                        <a:rPr dirty="0" sz="900" spc="-70">
                          <a:latin typeface="Arial"/>
                          <a:cs typeface="Arial"/>
                        </a:rPr>
                        <a:t>Yes, 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helps</a:t>
                      </a:r>
                      <a:r>
                        <a:rPr dirty="0" sz="900" spc="-1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get  </a:t>
                      </a:r>
                      <a:r>
                        <a:rPr dirty="0" sz="900" spc="15">
                          <a:latin typeface="Arial"/>
                          <a:cs typeface="Arial"/>
                        </a:rPr>
                        <a:t>better</a:t>
                      </a:r>
                      <a:r>
                        <a:rPr dirty="0" sz="900" spc="-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jobs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26670" marR="133350">
                        <a:lnSpc>
                          <a:spcPct val="115100"/>
                        </a:lnSpc>
                      </a:pPr>
                      <a:r>
                        <a:rPr dirty="0" sz="900" spc="-35">
                          <a:latin typeface="Arial"/>
                          <a:cs typeface="Arial"/>
                        </a:rPr>
                        <a:t>yes,</a:t>
                      </a:r>
                      <a:r>
                        <a:rPr dirty="0" sz="9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50">
                          <a:latin typeface="Arial"/>
                          <a:cs typeface="Arial"/>
                        </a:rPr>
                        <a:t>it</a:t>
                      </a:r>
                      <a:r>
                        <a:rPr dirty="0" sz="9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helps</a:t>
                      </a:r>
                      <a:r>
                        <a:rPr dirty="0" sz="900" spc="-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15">
                          <a:latin typeface="Arial"/>
                          <a:cs typeface="Arial"/>
                        </a:rPr>
                        <a:t>in  </a:t>
                      </a:r>
                      <a:r>
                        <a:rPr dirty="0" sz="900" spc="25">
                          <a:latin typeface="Arial"/>
                          <a:cs typeface="Arial"/>
                        </a:rPr>
                        <a:t>life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26034" marR="106045">
                        <a:lnSpc>
                          <a:spcPct val="115100"/>
                        </a:lnSpc>
                      </a:pPr>
                      <a:r>
                        <a:rPr dirty="0" sz="900" spc="-90">
                          <a:latin typeface="Arial"/>
                          <a:cs typeface="Arial"/>
                        </a:rPr>
                        <a:t>Yes </a:t>
                      </a:r>
                      <a:r>
                        <a:rPr dirty="0" sz="900" spc="-45">
                          <a:latin typeface="Arial"/>
                          <a:cs typeface="Arial"/>
                        </a:rPr>
                        <a:t>because </a:t>
                      </a:r>
                      <a:r>
                        <a:rPr dirty="0" sz="900" spc="5">
                          <a:latin typeface="Arial"/>
                          <a:cs typeface="Arial"/>
                        </a:rPr>
                        <a:t>of  </a:t>
                      </a:r>
                      <a:r>
                        <a:rPr dirty="0" sz="900" spc="-45">
                          <a:latin typeface="Arial"/>
                          <a:cs typeface="Arial"/>
                        </a:rPr>
                        <a:t>use</a:t>
                      </a:r>
                      <a:r>
                        <a:rPr dirty="0" sz="9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15"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900" spc="-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later</a:t>
                      </a:r>
                      <a:r>
                        <a:rPr dirty="0" sz="9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25">
                          <a:latin typeface="Arial"/>
                          <a:cs typeface="Arial"/>
                        </a:rPr>
                        <a:t>life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5400" marR="8890">
                        <a:lnSpc>
                          <a:spcPct val="114999"/>
                        </a:lnSpc>
                      </a:pPr>
                      <a:r>
                        <a:rPr dirty="0" sz="900" spc="-35">
                          <a:latin typeface="Arial"/>
                          <a:cs typeface="Arial"/>
                        </a:rPr>
                        <a:t>yes, </a:t>
                      </a:r>
                      <a:r>
                        <a:rPr dirty="0" sz="900" spc="-45">
                          <a:latin typeface="Arial"/>
                          <a:cs typeface="Arial"/>
                        </a:rPr>
                        <a:t>because</a:t>
                      </a:r>
                      <a:r>
                        <a:rPr dirty="0" sz="900" spc="-114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you  </a:t>
                      </a:r>
                      <a:r>
                        <a:rPr dirty="0" sz="900" spc="-35">
                          <a:latin typeface="Arial"/>
                          <a:cs typeface="Arial"/>
                        </a:rPr>
                        <a:t>have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something  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9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value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algn="ctr" marL="3175">
                        <a:lnSpc>
                          <a:spcPct val="100000"/>
                        </a:lnSpc>
                      </a:pPr>
                      <a:r>
                        <a:rPr dirty="0" sz="900" spc="-15">
                          <a:latin typeface="Arial"/>
                          <a:cs typeface="Arial"/>
                        </a:rPr>
                        <a:t>I </a:t>
                      </a:r>
                      <a:r>
                        <a:rPr dirty="0" sz="900" spc="-55">
                          <a:latin typeface="Arial"/>
                          <a:cs typeface="Arial"/>
                        </a:rPr>
                        <a:t>guess </a:t>
                      </a:r>
                      <a:r>
                        <a:rPr dirty="0" sz="900" spc="5">
                          <a:latin typeface="Arial"/>
                          <a:cs typeface="Arial"/>
                        </a:rPr>
                        <a:t>it's</a:t>
                      </a:r>
                      <a:r>
                        <a:rPr dirty="0" sz="900" spc="-1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useful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24130" marR="33020">
                        <a:lnSpc>
                          <a:spcPct val="115100"/>
                        </a:lnSpc>
                      </a:pPr>
                      <a:r>
                        <a:rPr dirty="0" sz="900" spc="-90">
                          <a:latin typeface="Arial"/>
                          <a:cs typeface="Arial"/>
                        </a:rPr>
                        <a:t>Yes </a:t>
                      </a:r>
                      <a:r>
                        <a:rPr dirty="0" sz="900" spc="25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be 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able</a:t>
                      </a:r>
                      <a:r>
                        <a:rPr dirty="0" sz="900" spc="-1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25">
                          <a:latin typeface="Arial"/>
                          <a:cs typeface="Arial"/>
                        </a:rPr>
                        <a:t>to 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work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</a:tr>
              <a:tr h="169545">
                <a:tc>
                  <a:txBody>
                    <a:bodyPr/>
                    <a:lstStyle/>
                    <a:p>
                      <a:pPr algn="ctr" marL="14604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H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407034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J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K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9687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M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825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020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3495" marR="40640">
                        <a:lnSpc>
                          <a:spcPct val="115199"/>
                        </a:lnSpc>
                      </a:pPr>
                      <a:r>
                        <a:rPr dirty="0" sz="900" spc="-65">
                          <a:latin typeface="Arial"/>
                          <a:cs typeface="Arial"/>
                        </a:rPr>
                        <a:t>You </a:t>
                      </a:r>
                      <a:r>
                        <a:rPr dirty="0" sz="900" spc="-45">
                          <a:latin typeface="Arial"/>
                          <a:cs typeface="Arial"/>
                        </a:rPr>
                        <a:t>use </a:t>
                      </a:r>
                      <a:r>
                        <a:rPr dirty="0" sz="900" spc="-30">
                          <a:latin typeface="Arial"/>
                          <a:cs typeface="Arial"/>
                        </a:rPr>
                        <a:t>much</a:t>
                      </a:r>
                      <a:r>
                        <a:rPr dirty="0" sz="900" spc="-1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5">
                          <a:latin typeface="Arial"/>
                          <a:cs typeface="Arial"/>
                        </a:rPr>
                        <a:t>of 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what 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is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taught  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on </a:t>
                      </a:r>
                      <a:r>
                        <a:rPr dirty="0" sz="900" spc="-55"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daily</a:t>
                      </a:r>
                      <a:r>
                        <a:rPr dirty="0" sz="900" spc="-1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basis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2730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dirty="0" sz="900" spc="-70">
                          <a:latin typeface="Arial"/>
                          <a:cs typeface="Arial"/>
                        </a:rPr>
                        <a:t>Yes, </a:t>
                      </a:r>
                      <a:r>
                        <a:rPr dirty="0" sz="900" spc="25">
                          <a:latin typeface="Arial"/>
                          <a:cs typeface="Arial"/>
                        </a:rPr>
                        <a:t>life</a:t>
                      </a:r>
                      <a:r>
                        <a:rPr dirty="0" sz="9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5">
                          <a:latin typeface="Arial"/>
                          <a:cs typeface="Arial"/>
                        </a:rPr>
                        <a:t>would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27305" marR="124460">
                        <a:lnSpc>
                          <a:spcPct val="115199"/>
                        </a:lnSpc>
                      </a:pPr>
                      <a:r>
                        <a:rPr dirty="0" sz="900" spc="-25">
                          <a:latin typeface="Arial"/>
                          <a:cs typeface="Arial"/>
                        </a:rPr>
                        <a:t>be </a:t>
                      </a:r>
                      <a:r>
                        <a:rPr dirty="0" sz="900" spc="20">
                          <a:latin typeface="Arial"/>
                          <a:cs typeface="Arial"/>
                        </a:rPr>
                        <a:t>difficult  without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what  </a:t>
                      </a:r>
                      <a:r>
                        <a:rPr dirty="0" sz="900" spc="-45">
                          <a:latin typeface="Arial"/>
                          <a:cs typeface="Arial"/>
                        </a:rPr>
                        <a:t>was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learned</a:t>
                      </a:r>
                      <a:r>
                        <a:rPr dirty="0" sz="900" spc="-1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15">
                          <a:latin typeface="Arial"/>
                          <a:cs typeface="Arial"/>
                        </a:rPr>
                        <a:t>in  </a:t>
                      </a:r>
                      <a:r>
                        <a:rPr dirty="0" sz="900" spc="-35">
                          <a:latin typeface="Arial"/>
                          <a:cs typeface="Arial"/>
                        </a:rPr>
                        <a:t>school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6670" marR="89535">
                        <a:lnSpc>
                          <a:spcPct val="115199"/>
                        </a:lnSpc>
                      </a:pPr>
                      <a:r>
                        <a:rPr dirty="0" sz="900" spc="-70">
                          <a:latin typeface="Arial"/>
                          <a:cs typeface="Arial"/>
                        </a:rPr>
                        <a:t>Yes, 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prepares  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you</a:t>
                      </a:r>
                      <a:r>
                        <a:rPr dirty="0" sz="9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20"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9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00" spc="-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real  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world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6034" marR="70485">
                        <a:lnSpc>
                          <a:spcPct val="115199"/>
                        </a:lnSpc>
                      </a:pPr>
                      <a:r>
                        <a:rPr dirty="0" sz="900" spc="-70">
                          <a:latin typeface="Arial"/>
                          <a:cs typeface="Arial"/>
                        </a:rPr>
                        <a:t>Yes, 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helps 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you 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when</a:t>
                      </a:r>
                      <a:r>
                        <a:rPr dirty="0" sz="9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5">
                          <a:latin typeface="Arial"/>
                          <a:cs typeface="Arial"/>
                        </a:rPr>
                        <a:t>older</a:t>
                      </a:r>
                      <a:r>
                        <a:rPr dirty="0" sz="900" spc="-114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30">
                          <a:latin typeface="Arial"/>
                          <a:cs typeface="Arial"/>
                        </a:rPr>
                        <a:t>and  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prepares </a:t>
                      </a:r>
                      <a:r>
                        <a:rPr dirty="0" sz="900" spc="20">
                          <a:latin typeface="Arial"/>
                          <a:cs typeface="Arial"/>
                        </a:rPr>
                        <a:t>for  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college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58585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25400" marR="87630">
                        <a:lnSpc>
                          <a:spcPct val="115300"/>
                        </a:lnSpc>
                      </a:pPr>
                      <a:r>
                        <a:rPr dirty="0" sz="900" spc="-70">
                          <a:latin typeface="Arial"/>
                          <a:cs typeface="Arial"/>
                        </a:rPr>
                        <a:t>Yes, </a:t>
                      </a:r>
                      <a:r>
                        <a:rPr dirty="0" sz="900" spc="50">
                          <a:latin typeface="Arial"/>
                          <a:cs typeface="Arial"/>
                        </a:rPr>
                        <a:t>it</a:t>
                      </a:r>
                      <a:r>
                        <a:rPr dirty="0" sz="900" spc="-1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prepares  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you </a:t>
                      </a:r>
                      <a:r>
                        <a:rPr dirty="0" sz="900" spc="20"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900" spc="-1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college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58585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24765" marR="48895">
                        <a:lnSpc>
                          <a:spcPct val="115300"/>
                        </a:lnSpc>
                      </a:pPr>
                      <a:r>
                        <a:rPr dirty="0" sz="900" spc="-70">
                          <a:latin typeface="Arial"/>
                          <a:cs typeface="Arial"/>
                        </a:rPr>
                        <a:t>Yes, </a:t>
                      </a:r>
                      <a:r>
                        <a:rPr dirty="0" sz="900" spc="50">
                          <a:latin typeface="Arial"/>
                          <a:cs typeface="Arial"/>
                        </a:rPr>
                        <a:t>it</a:t>
                      </a:r>
                      <a:r>
                        <a:rPr dirty="0" sz="900" spc="-1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helps 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you  </a:t>
                      </a:r>
                      <a:r>
                        <a:rPr dirty="0" sz="900" spc="15"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9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00" spc="-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long</a:t>
                      </a:r>
                      <a:r>
                        <a:rPr dirty="0" sz="900" spc="-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run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4130" marR="28575">
                        <a:lnSpc>
                          <a:spcPct val="115199"/>
                        </a:lnSpc>
                      </a:pPr>
                      <a:r>
                        <a:rPr dirty="0" sz="900" spc="-60">
                          <a:latin typeface="Arial"/>
                          <a:cs typeface="Arial"/>
                        </a:rPr>
                        <a:t>Some 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is 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important,</a:t>
                      </a:r>
                      <a:r>
                        <a:rPr dirty="0" sz="9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35">
                          <a:latin typeface="Arial"/>
                          <a:cs typeface="Arial"/>
                        </a:rPr>
                        <a:t>some  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is</a:t>
                      </a:r>
                      <a:r>
                        <a:rPr dirty="0" sz="9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not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</a:tr>
              <a:tr h="169545">
                <a:tc>
                  <a:txBody>
                    <a:bodyPr/>
                    <a:lstStyle/>
                    <a:p>
                      <a:pPr algn="ctr" marL="381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8036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Q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587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W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9243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X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900" spc="-45">
                          <a:latin typeface="Arial"/>
                          <a:cs typeface="Arial"/>
                        </a:rPr>
                        <a:t>AA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969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23495">
                        <a:lnSpc>
                          <a:spcPct val="100000"/>
                        </a:lnSpc>
                      </a:pPr>
                      <a:r>
                        <a:rPr dirty="0" sz="900" spc="-60">
                          <a:latin typeface="Arial"/>
                          <a:cs typeface="Arial"/>
                        </a:rPr>
                        <a:t>NO</a:t>
                      </a:r>
                      <a:r>
                        <a:rPr dirty="0" sz="9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5">
                          <a:latin typeface="Arial"/>
                          <a:cs typeface="Arial"/>
                        </a:rPr>
                        <a:t>ANSWER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27305">
                        <a:lnSpc>
                          <a:spcPct val="100000"/>
                        </a:lnSpc>
                      </a:pPr>
                      <a:r>
                        <a:rPr dirty="0" sz="900" spc="-90">
                          <a:latin typeface="Arial"/>
                          <a:cs typeface="Arial"/>
                        </a:rPr>
                        <a:t>Yes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6670" marR="95250">
                        <a:lnSpc>
                          <a:spcPct val="114999"/>
                        </a:lnSpc>
                      </a:pPr>
                      <a:r>
                        <a:rPr dirty="0" sz="900" spc="-70">
                          <a:latin typeface="Arial"/>
                          <a:cs typeface="Arial"/>
                        </a:rPr>
                        <a:t>Yes, </a:t>
                      </a:r>
                      <a:r>
                        <a:rPr dirty="0" sz="900" spc="50">
                          <a:latin typeface="Arial"/>
                          <a:cs typeface="Arial"/>
                        </a:rPr>
                        <a:t>it</a:t>
                      </a:r>
                      <a:r>
                        <a:rPr dirty="0" sz="900" spc="-1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30">
                          <a:latin typeface="Arial"/>
                          <a:cs typeface="Arial"/>
                        </a:rPr>
                        <a:t>will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help  </a:t>
                      </a:r>
                      <a:r>
                        <a:rPr dirty="0" sz="900" spc="15">
                          <a:latin typeface="Arial"/>
                          <a:cs typeface="Arial"/>
                        </a:rPr>
                        <a:t>in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your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whole  </a:t>
                      </a:r>
                      <a:r>
                        <a:rPr dirty="0" sz="900" spc="25">
                          <a:latin typeface="Arial"/>
                          <a:cs typeface="Arial"/>
                        </a:rPr>
                        <a:t>life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26034" marR="71120">
                        <a:lnSpc>
                          <a:spcPct val="115100"/>
                        </a:lnSpc>
                      </a:pPr>
                      <a:r>
                        <a:rPr dirty="0" sz="900" spc="-70">
                          <a:latin typeface="Arial"/>
                          <a:cs typeface="Arial"/>
                        </a:rPr>
                        <a:t>Yes, 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even </a:t>
                      </a:r>
                      <a:r>
                        <a:rPr dirty="0" sz="900" spc="40">
                          <a:latin typeface="Arial"/>
                          <a:cs typeface="Arial"/>
                        </a:rPr>
                        <a:t>if</a:t>
                      </a:r>
                      <a:r>
                        <a:rPr dirty="0" sz="900" spc="-1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you  </a:t>
                      </a:r>
                      <a:r>
                        <a:rPr dirty="0" sz="900" spc="15">
                          <a:latin typeface="Arial"/>
                          <a:cs typeface="Arial"/>
                        </a:rPr>
                        <a:t>won't </a:t>
                      </a:r>
                      <a:r>
                        <a:rPr dirty="0" sz="900" spc="-45">
                          <a:latin typeface="Arial"/>
                          <a:cs typeface="Arial"/>
                        </a:rPr>
                        <a:t>use</a:t>
                      </a:r>
                      <a:r>
                        <a:rPr dirty="0" sz="900" spc="-1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50">
                          <a:latin typeface="Arial"/>
                          <a:cs typeface="Arial"/>
                        </a:rPr>
                        <a:t>it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</a:pPr>
                      <a:r>
                        <a:rPr dirty="0" sz="900" spc="-90">
                          <a:latin typeface="Arial"/>
                          <a:cs typeface="Arial"/>
                        </a:rPr>
                        <a:t>Yes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24765" marR="48895">
                        <a:lnSpc>
                          <a:spcPct val="115100"/>
                        </a:lnSpc>
                      </a:pPr>
                      <a:r>
                        <a:rPr dirty="0" sz="900" spc="-70">
                          <a:latin typeface="Arial"/>
                          <a:cs typeface="Arial"/>
                        </a:rPr>
                        <a:t>Yes, </a:t>
                      </a:r>
                      <a:r>
                        <a:rPr dirty="0" sz="900" spc="50">
                          <a:latin typeface="Arial"/>
                          <a:cs typeface="Arial"/>
                        </a:rPr>
                        <a:t>it</a:t>
                      </a:r>
                      <a:r>
                        <a:rPr dirty="0" sz="900" spc="-1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helps 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you 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get </a:t>
                      </a:r>
                      <a:r>
                        <a:rPr dirty="0" sz="900" spc="-55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00" spc="-1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5">
                          <a:latin typeface="Arial"/>
                          <a:cs typeface="Arial"/>
                        </a:rPr>
                        <a:t>job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</a:pPr>
                      <a:r>
                        <a:rPr dirty="0" sz="900" spc="-60">
                          <a:latin typeface="Arial"/>
                          <a:cs typeface="Arial"/>
                        </a:rPr>
                        <a:t>NO</a:t>
                      </a:r>
                      <a:r>
                        <a:rPr dirty="0" sz="9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5">
                          <a:latin typeface="Arial"/>
                          <a:cs typeface="Arial"/>
                        </a:rPr>
                        <a:t>ANSWER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914400" y="4663442"/>
          <a:ext cx="4742180" cy="8763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40435"/>
                <a:gridCol w="944879"/>
                <a:gridCol w="944880"/>
                <a:gridCol w="944880"/>
                <a:gridCol w="944879"/>
              </a:tblGrid>
              <a:tr h="8629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dirty="0" sz="1000" spc="-105">
                          <a:latin typeface="Arial"/>
                          <a:cs typeface="Arial"/>
                        </a:rPr>
                        <a:t>Yes</a:t>
                      </a:r>
                      <a:r>
                        <a:rPr dirty="0" sz="1000" spc="-114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25">
                          <a:latin typeface="Arial"/>
                          <a:cs typeface="Arial"/>
                        </a:rPr>
                        <a:t>Employment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2540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000" spc="-80">
                          <a:latin typeface="Arial"/>
                          <a:cs typeface="Arial"/>
                        </a:rPr>
                        <a:t>=</a:t>
                      </a:r>
                      <a:r>
                        <a:rPr dirty="0" sz="1000" spc="-1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40">
                          <a:latin typeface="Arial"/>
                          <a:cs typeface="Arial"/>
                        </a:rPr>
                        <a:t>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9845">
                        <a:lnSpc>
                          <a:spcPct val="100000"/>
                        </a:lnSpc>
                        <a:spcBef>
                          <a:spcPts val="590"/>
                        </a:spcBef>
                      </a:pPr>
                      <a:r>
                        <a:rPr dirty="0" sz="1000" spc="-105">
                          <a:latin typeface="Arial"/>
                          <a:cs typeface="Arial"/>
                        </a:rPr>
                        <a:t>Yes </a:t>
                      </a:r>
                      <a:r>
                        <a:rPr dirty="0" sz="1000" spc="-45">
                          <a:latin typeface="Arial"/>
                          <a:cs typeface="Arial"/>
                        </a:rPr>
                        <a:t>Helps </a:t>
                      </a:r>
                      <a:r>
                        <a:rPr dirty="0" sz="1000" spc="10"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1000" spc="-1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30">
                          <a:latin typeface="Arial"/>
                          <a:cs typeface="Arial"/>
                        </a:rPr>
                        <a:t>Life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2984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000" spc="-80">
                          <a:latin typeface="Arial"/>
                          <a:cs typeface="Arial"/>
                        </a:rPr>
                        <a:t>=</a:t>
                      </a:r>
                      <a:r>
                        <a:rPr dirty="0" sz="1000" spc="-1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40">
                          <a:latin typeface="Arial"/>
                          <a:cs typeface="Arial"/>
                        </a:rPr>
                        <a:t>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29845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dirty="0" sz="1000" spc="-85">
                          <a:latin typeface="Arial"/>
                          <a:cs typeface="Arial"/>
                        </a:rPr>
                        <a:t>Yes, </a:t>
                      </a:r>
                      <a:r>
                        <a:rPr dirty="0" sz="1000" spc="-40">
                          <a:latin typeface="Arial"/>
                          <a:cs typeface="Arial"/>
                        </a:rPr>
                        <a:t>College </a:t>
                      </a:r>
                      <a:r>
                        <a:rPr dirty="0" sz="1000" spc="-80">
                          <a:latin typeface="Arial"/>
                          <a:cs typeface="Arial"/>
                        </a:rPr>
                        <a:t>=</a:t>
                      </a:r>
                      <a:r>
                        <a:rPr dirty="0" sz="1000" spc="-1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40">
                          <a:latin typeface="Arial"/>
                          <a:cs typeface="Arial"/>
                        </a:rPr>
                        <a:t>2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58585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0480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dirty="0" sz="1000" spc="-105">
                          <a:latin typeface="Arial"/>
                          <a:cs typeface="Arial"/>
                        </a:rPr>
                        <a:t>Yes </a:t>
                      </a:r>
                      <a:r>
                        <a:rPr dirty="0" sz="1000" spc="-25">
                          <a:latin typeface="Arial"/>
                          <a:cs typeface="Arial"/>
                        </a:rPr>
                        <a:t>- </a:t>
                      </a:r>
                      <a:r>
                        <a:rPr dirty="0" sz="1000">
                          <a:latin typeface="Arial"/>
                          <a:cs typeface="Arial"/>
                        </a:rPr>
                        <a:t>other</a:t>
                      </a:r>
                      <a:r>
                        <a:rPr dirty="0" sz="1000" spc="-1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80">
                          <a:latin typeface="Arial"/>
                          <a:cs typeface="Arial"/>
                        </a:rPr>
                        <a:t>= </a:t>
                      </a:r>
                      <a:r>
                        <a:rPr dirty="0" sz="1000" spc="-40">
                          <a:latin typeface="Arial"/>
                          <a:cs typeface="Arial"/>
                        </a:rPr>
                        <a:t>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0480">
                        <a:lnSpc>
                          <a:spcPct val="100000"/>
                        </a:lnSpc>
                        <a:spcBef>
                          <a:spcPts val="795"/>
                        </a:spcBef>
                      </a:pPr>
                      <a:r>
                        <a:rPr dirty="0" sz="1000" spc="-35">
                          <a:latin typeface="Arial"/>
                          <a:cs typeface="Arial"/>
                        </a:rPr>
                        <a:t>No </a:t>
                      </a:r>
                      <a:r>
                        <a:rPr dirty="0" sz="1000" spc="-30">
                          <a:latin typeface="Arial"/>
                          <a:cs typeface="Arial"/>
                        </a:rPr>
                        <a:t>Answer</a:t>
                      </a:r>
                      <a:r>
                        <a:rPr dirty="0" sz="1000" spc="-1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00" spc="-80">
                          <a:latin typeface="Arial"/>
                          <a:cs typeface="Arial"/>
                        </a:rPr>
                        <a:t>= </a:t>
                      </a:r>
                      <a:r>
                        <a:rPr dirty="0" sz="1000" spc="-40">
                          <a:latin typeface="Arial"/>
                          <a:cs typeface="Arial"/>
                        </a:rPr>
                        <a:t>2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17969" y="429259"/>
            <a:ext cx="2540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109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1013206"/>
            <a:ext cx="41846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4.38. </a:t>
            </a:r>
            <a:r>
              <a:rPr dirty="0" sz="1200" spc="-5">
                <a:latin typeface="Times New Roman"/>
                <a:cs typeface="Times New Roman"/>
              </a:rPr>
              <a:t>“What changes would </a:t>
            </a:r>
            <a:r>
              <a:rPr dirty="0" sz="1200" spc="-10">
                <a:latin typeface="Times New Roman"/>
                <a:cs typeface="Times New Roman"/>
              </a:rPr>
              <a:t>you </a:t>
            </a:r>
            <a:r>
              <a:rPr dirty="0" sz="1200">
                <a:latin typeface="Times New Roman"/>
                <a:cs typeface="Times New Roman"/>
              </a:rPr>
              <a:t>make in school”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frequencies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5172836"/>
            <a:ext cx="47802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4.39. </a:t>
            </a:r>
            <a:r>
              <a:rPr dirty="0" sz="1200" spc="-5">
                <a:latin typeface="Times New Roman"/>
                <a:cs typeface="Times New Roman"/>
              </a:rPr>
              <a:t>“Should </a:t>
            </a:r>
            <a:r>
              <a:rPr dirty="0" sz="1200">
                <a:latin typeface="Times New Roman"/>
                <a:cs typeface="Times New Roman"/>
              </a:rPr>
              <a:t>the number of </a:t>
            </a:r>
            <a:r>
              <a:rPr dirty="0" sz="1200" spc="-5">
                <a:latin typeface="Times New Roman"/>
                <a:cs typeface="Times New Roman"/>
              </a:rPr>
              <a:t>academic classes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reduced”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frequencies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843076" y="1395350"/>
          <a:ext cx="6309360" cy="36302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0990"/>
                <a:gridCol w="844550"/>
                <a:gridCol w="848995"/>
                <a:gridCol w="848994"/>
                <a:gridCol w="848994"/>
                <a:gridCol w="848995"/>
                <a:gridCol w="848995"/>
                <a:gridCol w="848995"/>
                <a:gridCol w="67945"/>
              </a:tblGrid>
              <a:tr h="160655"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ct val="10000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ct val="10000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B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84175">
                        <a:lnSpc>
                          <a:spcPct val="10000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C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ct val="10000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87985">
                        <a:lnSpc>
                          <a:spcPct val="10000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F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ct val="10000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G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62992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1590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dirty="0" sz="900" spc="-45">
                          <a:latin typeface="Arial"/>
                          <a:cs typeface="Arial"/>
                        </a:rPr>
                        <a:t>Make </a:t>
                      </a:r>
                      <a:r>
                        <a:rPr dirty="0" sz="900" spc="45">
                          <a:latin typeface="Arial"/>
                          <a:cs typeface="Arial"/>
                        </a:rPr>
                        <a:t>it</a:t>
                      </a:r>
                      <a:r>
                        <a:rPr dirty="0" sz="900" spc="-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easier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4765" marR="39370">
                        <a:lnSpc>
                          <a:spcPct val="111700"/>
                        </a:lnSpc>
                      </a:pPr>
                      <a:r>
                        <a:rPr dirty="0" sz="900" spc="-30">
                          <a:latin typeface="Arial"/>
                          <a:cs typeface="Arial"/>
                        </a:rPr>
                        <a:t>Lower  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requirements</a:t>
                      </a:r>
                      <a:r>
                        <a:rPr dirty="0" sz="900" spc="-1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15">
                          <a:latin typeface="Arial"/>
                          <a:cs typeface="Arial"/>
                        </a:rPr>
                        <a:t>to  </a:t>
                      </a:r>
                      <a:r>
                        <a:rPr dirty="0" sz="900" spc="-35">
                          <a:latin typeface="Arial"/>
                          <a:cs typeface="Arial"/>
                        </a:rPr>
                        <a:t>graduate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4130" marR="108585">
                        <a:lnSpc>
                          <a:spcPct val="111600"/>
                        </a:lnSpc>
                      </a:pPr>
                      <a:r>
                        <a:rPr dirty="0" sz="900" spc="-55">
                          <a:latin typeface="Arial"/>
                          <a:cs typeface="Arial"/>
                        </a:rPr>
                        <a:t>change </a:t>
                      </a:r>
                      <a:r>
                        <a:rPr dirty="0" sz="900" spc="5">
                          <a:latin typeface="Arial"/>
                          <a:cs typeface="Arial"/>
                        </a:rPr>
                        <a:t>time</a:t>
                      </a:r>
                      <a:r>
                        <a:rPr dirty="0" sz="900" spc="-114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15">
                          <a:latin typeface="Arial"/>
                          <a:cs typeface="Arial"/>
                        </a:rPr>
                        <a:t>to  </a:t>
                      </a:r>
                      <a:r>
                        <a:rPr dirty="0" sz="900" spc="-60">
                          <a:latin typeface="Arial"/>
                          <a:cs typeface="Arial"/>
                        </a:rPr>
                        <a:t>10</a:t>
                      </a:r>
                      <a:r>
                        <a:rPr dirty="0" sz="900" spc="-1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AM</a:t>
                      </a:r>
                      <a:r>
                        <a:rPr dirty="0" sz="900" spc="-1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-</a:t>
                      </a:r>
                      <a:r>
                        <a:rPr dirty="0" sz="900" spc="-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5</a:t>
                      </a:r>
                      <a:r>
                        <a:rPr dirty="0" sz="900" spc="-114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45">
                          <a:latin typeface="Arial"/>
                          <a:cs typeface="Arial"/>
                        </a:rPr>
                        <a:t>PM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2860" marR="117475">
                        <a:lnSpc>
                          <a:spcPct val="111600"/>
                        </a:lnSpc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Time 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you </a:t>
                      </a:r>
                      <a:r>
                        <a:rPr dirty="0" sz="900" spc="-50">
                          <a:latin typeface="Arial"/>
                          <a:cs typeface="Arial"/>
                        </a:rPr>
                        <a:t>go</a:t>
                      </a:r>
                      <a:r>
                        <a:rPr dirty="0" sz="900" spc="-2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15">
                          <a:latin typeface="Arial"/>
                          <a:cs typeface="Arial"/>
                        </a:rPr>
                        <a:t>to  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school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222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 spc="-35">
                          <a:latin typeface="Arial"/>
                          <a:cs typeface="Arial"/>
                        </a:rPr>
                        <a:t>Time, </a:t>
                      </a:r>
                      <a:r>
                        <a:rPr dirty="0" sz="900" spc="-30">
                          <a:latin typeface="Arial"/>
                          <a:cs typeface="Arial"/>
                        </a:rPr>
                        <a:t>create</a:t>
                      </a:r>
                      <a:r>
                        <a:rPr dirty="0" sz="9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65">
                          <a:latin typeface="Arial"/>
                          <a:cs typeface="Arial"/>
                        </a:rPr>
                        <a:t>a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22225" marR="96520">
                        <a:lnSpc>
                          <a:spcPct val="111700"/>
                        </a:lnSpc>
                      </a:pPr>
                      <a:r>
                        <a:rPr dirty="0" sz="900" spc="5">
                          <a:latin typeface="Arial"/>
                          <a:cs typeface="Arial"/>
                        </a:rPr>
                        <a:t>flexible  </a:t>
                      </a:r>
                      <a:r>
                        <a:rPr dirty="0" sz="900" spc="-35">
                          <a:latin typeface="Arial"/>
                          <a:cs typeface="Arial"/>
                        </a:rPr>
                        <a:t>schedule </a:t>
                      </a:r>
                      <a:r>
                        <a:rPr dirty="0" sz="900" spc="35">
                          <a:latin typeface="Arial"/>
                          <a:cs typeface="Arial"/>
                        </a:rPr>
                        <a:t>if</a:t>
                      </a:r>
                      <a:r>
                        <a:rPr dirty="0" sz="900" spc="-1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you  </a:t>
                      </a:r>
                      <a:r>
                        <a:rPr dirty="0" sz="900" spc="-45">
                          <a:latin typeface="Arial"/>
                          <a:cs typeface="Arial"/>
                        </a:rPr>
                        <a:t>have </a:t>
                      </a:r>
                      <a:r>
                        <a:rPr dirty="0" sz="900" spc="15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0">
                          <a:latin typeface="Arial"/>
                          <a:cs typeface="Arial"/>
                        </a:rPr>
                        <a:t>work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0955" marR="264160">
                        <a:lnSpc>
                          <a:spcPct val="111600"/>
                        </a:lnSpc>
                      </a:pPr>
                      <a:r>
                        <a:rPr dirty="0" sz="900" spc="-35">
                          <a:latin typeface="Arial"/>
                          <a:cs typeface="Arial"/>
                        </a:rPr>
                        <a:t>Time, 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start  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school</a:t>
                      </a:r>
                      <a:r>
                        <a:rPr dirty="0" sz="9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later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0320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dirty="0" sz="900" spc="-35">
                          <a:latin typeface="Arial"/>
                          <a:cs typeface="Arial"/>
                        </a:rPr>
                        <a:t>Time,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later</a:t>
                      </a:r>
                      <a:r>
                        <a:rPr dirty="0" sz="900" spc="-1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start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solidFill>
                      <a:srgbClr val="A6A6A6"/>
                    </a:solidFill>
                  </a:tcPr>
                </a:tc>
              </a:tr>
              <a:tr h="17653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950">
                          <a:latin typeface="Arial"/>
                          <a:cs typeface="Arial"/>
                        </a:rPr>
                        <a:t>H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950">
                          <a:latin typeface="Arial"/>
                          <a:cs typeface="Arial"/>
                        </a:rPr>
                        <a:t>I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9370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950">
                          <a:latin typeface="Arial"/>
                          <a:cs typeface="Arial"/>
                        </a:rPr>
                        <a:t>J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950">
                          <a:latin typeface="Arial"/>
                          <a:cs typeface="Arial"/>
                        </a:rPr>
                        <a:t>K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950">
                          <a:latin typeface="Arial"/>
                          <a:cs typeface="Arial"/>
                        </a:rPr>
                        <a:t>L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6576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950">
                          <a:latin typeface="Arial"/>
                          <a:cs typeface="Arial"/>
                        </a:rPr>
                        <a:t>M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63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dirty="0" sz="950">
                          <a:latin typeface="Arial"/>
                          <a:cs typeface="Arial"/>
                        </a:rPr>
                        <a:t>N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762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65087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1590" marR="19050">
                        <a:lnSpc>
                          <a:spcPct val="110300"/>
                        </a:lnSpc>
                      </a:pPr>
                      <a:r>
                        <a:rPr dirty="0" sz="950" spc="-40">
                          <a:latin typeface="Arial"/>
                          <a:cs typeface="Arial"/>
                        </a:rPr>
                        <a:t>Nothing, </a:t>
                      </a:r>
                      <a:r>
                        <a:rPr dirty="0" sz="950" spc="35">
                          <a:latin typeface="Arial"/>
                          <a:cs typeface="Arial"/>
                        </a:rPr>
                        <a:t>it </a:t>
                      </a:r>
                      <a:r>
                        <a:rPr dirty="0" sz="950" spc="-45">
                          <a:latin typeface="Arial"/>
                          <a:cs typeface="Arial"/>
                        </a:rPr>
                        <a:t>is  </a:t>
                      </a:r>
                      <a:r>
                        <a:rPr dirty="0" sz="950" spc="-50">
                          <a:latin typeface="Arial"/>
                          <a:cs typeface="Arial"/>
                        </a:rPr>
                        <a:t>hard, </a:t>
                      </a:r>
                      <a:r>
                        <a:rPr dirty="0" sz="950" spc="-20">
                          <a:latin typeface="Arial"/>
                          <a:cs typeface="Arial"/>
                        </a:rPr>
                        <a:t>but </a:t>
                      </a:r>
                      <a:r>
                        <a:rPr dirty="0" sz="950" spc="5">
                          <a:latin typeface="Arial"/>
                          <a:cs typeface="Arial"/>
                        </a:rPr>
                        <a:t>life </a:t>
                      </a:r>
                      <a:r>
                        <a:rPr dirty="0" sz="950" spc="-45">
                          <a:latin typeface="Arial"/>
                          <a:cs typeface="Arial"/>
                        </a:rPr>
                        <a:t>is  </a:t>
                      </a:r>
                      <a:r>
                        <a:rPr dirty="0" sz="950" spc="-55">
                          <a:latin typeface="Arial"/>
                          <a:cs typeface="Arial"/>
                        </a:rPr>
                        <a:t>hard </a:t>
                      </a:r>
                      <a:r>
                        <a:rPr dirty="0" sz="950" spc="-15">
                          <a:latin typeface="Arial"/>
                          <a:cs typeface="Arial"/>
                        </a:rPr>
                        <a:t>after</a:t>
                      </a:r>
                      <a:r>
                        <a:rPr dirty="0" sz="950" spc="-1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65">
                          <a:latin typeface="Arial"/>
                          <a:cs typeface="Arial"/>
                        </a:rPr>
                        <a:t>school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4765" marR="19050">
                        <a:lnSpc>
                          <a:spcPct val="110300"/>
                        </a:lnSpc>
                      </a:pPr>
                      <a:r>
                        <a:rPr dirty="0" sz="950" spc="-70">
                          <a:latin typeface="Arial"/>
                          <a:cs typeface="Arial"/>
                        </a:rPr>
                        <a:t>Get </a:t>
                      </a:r>
                      <a:r>
                        <a:rPr dirty="0" sz="950" spc="-15">
                          <a:latin typeface="Arial"/>
                          <a:cs typeface="Arial"/>
                        </a:rPr>
                        <a:t>rid </a:t>
                      </a:r>
                      <a:r>
                        <a:rPr dirty="0" sz="950" spc="-20">
                          <a:latin typeface="Arial"/>
                          <a:cs typeface="Arial"/>
                        </a:rPr>
                        <a:t>of  </a:t>
                      </a:r>
                      <a:r>
                        <a:rPr dirty="0" sz="950" spc="-30">
                          <a:latin typeface="Arial"/>
                          <a:cs typeface="Arial"/>
                        </a:rPr>
                        <a:t>foreign</a:t>
                      </a:r>
                      <a:r>
                        <a:rPr dirty="0" sz="950" spc="-1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70">
                          <a:latin typeface="Arial"/>
                          <a:cs typeface="Arial"/>
                        </a:rPr>
                        <a:t>language  </a:t>
                      </a:r>
                      <a:r>
                        <a:rPr dirty="0" sz="950" spc="-30">
                          <a:latin typeface="Arial"/>
                          <a:cs typeface="Arial"/>
                        </a:rPr>
                        <a:t>requirement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algn="just" marL="24130" marR="93980">
                        <a:lnSpc>
                          <a:spcPct val="110300"/>
                        </a:lnSpc>
                      </a:pPr>
                      <a:r>
                        <a:rPr dirty="0" sz="950" spc="-55">
                          <a:latin typeface="Arial"/>
                          <a:cs typeface="Arial"/>
                        </a:rPr>
                        <a:t>More </a:t>
                      </a:r>
                      <a:r>
                        <a:rPr dirty="0" sz="950" spc="-65">
                          <a:latin typeface="Arial"/>
                          <a:cs typeface="Arial"/>
                        </a:rPr>
                        <a:t>breaks</a:t>
                      </a:r>
                      <a:r>
                        <a:rPr dirty="0" sz="950" spc="-1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85">
                          <a:latin typeface="Arial"/>
                          <a:cs typeface="Arial"/>
                        </a:rPr>
                        <a:t>so  </a:t>
                      </a:r>
                      <a:r>
                        <a:rPr dirty="0" sz="950" spc="-45">
                          <a:latin typeface="Arial"/>
                          <a:cs typeface="Arial"/>
                        </a:rPr>
                        <a:t>students </a:t>
                      </a:r>
                      <a:r>
                        <a:rPr dirty="0" sz="950" spc="-65">
                          <a:latin typeface="Arial"/>
                          <a:cs typeface="Arial"/>
                        </a:rPr>
                        <a:t>stress  less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58585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286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950" spc="-40">
                          <a:latin typeface="Arial"/>
                          <a:cs typeface="Arial"/>
                        </a:rPr>
                        <a:t>Nothing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222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950" spc="-40">
                          <a:latin typeface="Arial"/>
                          <a:cs typeface="Arial"/>
                        </a:rPr>
                        <a:t>Nothing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20955" marR="64769">
                        <a:lnSpc>
                          <a:spcPct val="110200"/>
                        </a:lnSpc>
                      </a:pPr>
                      <a:r>
                        <a:rPr dirty="0" sz="950" spc="-60">
                          <a:latin typeface="Arial"/>
                          <a:cs typeface="Arial"/>
                        </a:rPr>
                        <a:t>Time, </a:t>
                      </a:r>
                      <a:r>
                        <a:rPr dirty="0" sz="950" spc="-35">
                          <a:latin typeface="Arial"/>
                          <a:cs typeface="Arial"/>
                        </a:rPr>
                        <a:t>start</a:t>
                      </a:r>
                      <a:r>
                        <a:rPr dirty="0" sz="950" spc="-1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0">
                          <a:latin typeface="Arial"/>
                          <a:cs typeface="Arial"/>
                        </a:rPr>
                        <a:t>later  </a:t>
                      </a:r>
                      <a:r>
                        <a:rPr dirty="0" sz="950" spc="-10">
                          <a:latin typeface="Arial"/>
                          <a:cs typeface="Arial"/>
                        </a:rPr>
                        <a:t>in </a:t>
                      </a:r>
                      <a:r>
                        <a:rPr dirty="0" sz="950" spc="-30">
                          <a:latin typeface="Arial"/>
                          <a:cs typeface="Arial"/>
                        </a:rPr>
                        <a:t>the</a:t>
                      </a:r>
                      <a:r>
                        <a:rPr dirty="0" sz="950" spc="-1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70">
                          <a:latin typeface="Arial"/>
                          <a:cs typeface="Arial"/>
                        </a:rPr>
                        <a:t>day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20320" marR="28575">
                        <a:lnSpc>
                          <a:spcPct val="110300"/>
                        </a:lnSpc>
                      </a:pPr>
                      <a:r>
                        <a:rPr dirty="0" sz="950" spc="-60">
                          <a:latin typeface="Arial"/>
                          <a:cs typeface="Arial"/>
                        </a:rPr>
                        <a:t>Require </a:t>
                      </a:r>
                      <a:r>
                        <a:rPr dirty="0" sz="950" spc="-50">
                          <a:latin typeface="Arial"/>
                          <a:cs typeface="Arial"/>
                        </a:rPr>
                        <a:t>no</a:t>
                      </a:r>
                      <a:r>
                        <a:rPr dirty="0" sz="950" spc="-1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50">
                          <a:latin typeface="Arial"/>
                          <a:cs typeface="Arial"/>
                        </a:rPr>
                        <a:t>math  </a:t>
                      </a:r>
                      <a:r>
                        <a:rPr dirty="0" sz="950" spc="-114">
                          <a:latin typeface="Arial"/>
                          <a:cs typeface="Arial"/>
                        </a:rPr>
                        <a:t>as </a:t>
                      </a:r>
                      <a:r>
                        <a:rPr dirty="0" sz="950" spc="35">
                          <a:latin typeface="Arial"/>
                          <a:cs typeface="Arial"/>
                        </a:rPr>
                        <a:t>it </a:t>
                      </a:r>
                      <a:r>
                        <a:rPr dirty="0" sz="950" spc="-45">
                          <a:latin typeface="Arial"/>
                          <a:cs typeface="Arial"/>
                        </a:rPr>
                        <a:t>is </a:t>
                      </a:r>
                      <a:r>
                        <a:rPr dirty="0" sz="950" spc="-20">
                          <a:latin typeface="Arial"/>
                          <a:cs typeface="Arial"/>
                        </a:rPr>
                        <a:t>not  </a:t>
                      </a:r>
                      <a:r>
                        <a:rPr dirty="0" sz="950" spc="-25">
                          <a:latin typeface="Arial"/>
                          <a:cs typeface="Arial"/>
                        </a:rPr>
                        <a:t>important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solidFill>
                      <a:srgbClr val="D9D9D9"/>
                    </a:solidFill>
                  </a:tcPr>
                </a:tc>
              </a:tr>
              <a:tr h="17145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50">
                          <a:latin typeface="Arial"/>
                          <a:cs typeface="Arial"/>
                        </a:rPr>
                        <a:t>O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50">
                          <a:latin typeface="Arial"/>
                          <a:cs typeface="Arial"/>
                        </a:rPr>
                        <a:t>Q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8290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50">
                          <a:latin typeface="Arial"/>
                          <a:cs typeface="Arial"/>
                        </a:rPr>
                        <a:t>R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50">
                          <a:latin typeface="Arial"/>
                          <a:cs typeface="Arial"/>
                        </a:rPr>
                        <a:t>W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50">
                          <a:latin typeface="Arial"/>
                          <a:cs typeface="Arial"/>
                        </a:rPr>
                        <a:t>X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8481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50">
                          <a:latin typeface="Arial"/>
                          <a:cs typeface="Arial"/>
                        </a:rPr>
                        <a:t>Y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50" spc="-95">
                          <a:latin typeface="Arial"/>
                          <a:cs typeface="Arial"/>
                        </a:rPr>
                        <a:t>AA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64706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159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950" spc="-110">
                          <a:latin typeface="Arial"/>
                          <a:cs typeface="Arial"/>
                        </a:rPr>
                        <a:t>NO</a:t>
                      </a:r>
                      <a:r>
                        <a:rPr dirty="0" sz="950" spc="-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50">
                          <a:latin typeface="Arial"/>
                          <a:cs typeface="Arial"/>
                        </a:rPr>
                        <a:t>ANSWER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476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950" spc="-110">
                          <a:latin typeface="Arial"/>
                          <a:cs typeface="Arial"/>
                        </a:rPr>
                        <a:t>NO</a:t>
                      </a:r>
                      <a:r>
                        <a:rPr dirty="0" sz="950" spc="-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50">
                          <a:latin typeface="Arial"/>
                          <a:cs typeface="Arial"/>
                        </a:rPr>
                        <a:t>ANSWER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950" spc="-40">
                          <a:latin typeface="Arial"/>
                          <a:cs typeface="Arial"/>
                        </a:rPr>
                        <a:t>Nothing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286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950" spc="-60">
                          <a:latin typeface="Arial"/>
                          <a:cs typeface="Arial"/>
                        </a:rPr>
                        <a:t>Time, </a:t>
                      </a:r>
                      <a:r>
                        <a:rPr dirty="0" sz="950" spc="-35">
                          <a:latin typeface="Arial"/>
                          <a:cs typeface="Arial"/>
                        </a:rPr>
                        <a:t>start</a:t>
                      </a:r>
                      <a:r>
                        <a:rPr dirty="0" sz="950" spc="-114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0">
                          <a:latin typeface="Arial"/>
                          <a:cs typeface="Arial"/>
                        </a:rPr>
                        <a:t>later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222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950" spc="-60">
                          <a:latin typeface="Arial"/>
                          <a:cs typeface="Arial"/>
                        </a:rPr>
                        <a:t>Time, </a:t>
                      </a:r>
                      <a:r>
                        <a:rPr dirty="0" sz="950" spc="-35">
                          <a:latin typeface="Arial"/>
                          <a:cs typeface="Arial"/>
                        </a:rPr>
                        <a:t>start</a:t>
                      </a:r>
                      <a:r>
                        <a:rPr dirty="0" sz="950" spc="-114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0">
                          <a:latin typeface="Arial"/>
                          <a:cs typeface="Arial"/>
                        </a:rPr>
                        <a:t>later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0955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950" spc="-40">
                          <a:latin typeface="Arial"/>
                          <a:cs typeface="Arial"/>
                        </a:rPr>
                        <a:t>Nothing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0320">
                        <a:lnSpc>
                          <a:spcPct val="100000"/>
                        </a:lnSpc>
                        <a:spcBef>
                          <a:spcPts val="660"/>
                        </a:spcBef>
                      </a:pPr>
                      <a:r>
                        <a:rPr dirty="0" sz="950" spc="-110">
                          <a:latin typeface="Arial"/>
                          <a:cs typeface="Arial"/>
                        </a:rPr>
                        <a:t>NO</a:t>
                      </a:r>
                      <a:r>
                        <a:rPr dirty="0" sz="950" spc="-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50">
                          <a:latin typeface="Arial"/>
                          <a:cs typeface="Arial"/>
                        </a:rPr>
                        <a:t>ANSWER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1184910">
                <a:tc gridSpan="9">
                  <a:txBody>
                    <a:bodyPr/>
                    <a:lstStyle/>
                    <a:p>
                      <a:pPr marL="299720">
                        <a:lnSpc>
                          <a:spcPts val="1385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Frequencies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142999" y="4020346"/>
          <a:ext cx="5221605" cy="822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35685"/>
                <a:gridCol w="1040129"/>
                <a:gridCol w="1040130"/>
                <a:gridCol w="1040130"/>
                <a:gridCol w="1040129"/>
              </a:tblGrid>
              <a:tr h="8077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</a:pPr>
                      <a:r>
                        <a:rPr dirty="0" sz="1150" spc="-65">
                          <a:latin typeface="Arial"/>
                          <a:cs typeface="Arial"/>
                        </a:rPr>
                        <a:t>Later </a:t>
                      </a:r>
                      <a:r>
                        <a:rPr dirty="0" sz="1150" spc="-60">
                          <a:latin typeface="Arial"/>
                          <a:cs typeface="Arial"/>
                        </a:rPr>
                        <a:t>Start</a:t>
                      </a:r>
                      <a:r>
                        <a:rPr dirty="0" sz="1150" spc="-1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50" spc="-75">
                          <a:latin typeface="Arial"/>
                          <a:cs typeface="Arial"/>
                        </a:rPr>
                        <a:t>Time</a:t>
                      </a:r>
                      <a:endParaRPr sz="1150">
                        <a:latin typeface="Arial"/>
                        <a:cs typeface="Arial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dirty="0" sz="1150" spc="-110">
                          <a:latin typeface="Arial"/>
                          <a:cs typeface="Arial"/>
                        </a:rPr>
                        <a:t>=</a:t>
                      </a:r>
                      <a:r>
                        <a:rPr dirty="0" sz="1150" spc="-1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50" spc="-70">
                          <a:latin typeface="Arial"/>
                          <a:cs typeface="Arial"/>
                        </a:rPr>
                        <a:t>8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33020" marR="78105">
                        <a:lnSpc>
                          <a:spcPct val="114399"/>
                        </a:lnSpc>
                      </a:pPr>
                      <a:r>
                        <a:rPr dirty="0" sz="1150" spc="-80">
                          <a:latin typeface="Arial"/>
                          <a:cs typeface="Arial"/>
                        </a:rPr>
                        <a:t>Make </a:t>
                      </a:r>
                      <a:r>
                        <a:rPr dirty="0" sz="1150" spc="45">
                          <a:latin typeface="Arial"/>
                          <a:cs typeface="Arial"/>
                        </a:rPr>
                        <a:t>it</a:t>
                      </a:r>
                      <a:r>
                        <a:rPr dirty="0" sz="1150" spc="-2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50" spc="-55">
                          <a:latin typeface="Arial"/>
                          <a:cs typeface="Arial"/>
                        </a:rPr>
                        <a:t>easier </a:t>
                      </a:r>
                      <a:r>
                        <a:rPr dirty="0" sz="1150" spc="-110">
                          <a:latin typeface="Arial"/>
                          <a:cs typeface="Arial"/>
                        </a:rPr>
                        <a:t>=  </a:t>
                      </a:r>
                      <a:r>
                        <a:rPr dirty="0" sz="1150" spc="-70">
                          <a:latin typeface="Arial"/>
                          <a:cs typeface="Arial"/>
                        </a:rPr>
                        <a:t>4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33020">
                        <a:lnSpc>
                          <a:spcPct val="100000"/>
                        </a:lnSpc>
                      </a:pPr>
                      <a:r>
                        <a:rPr dirty="0" sz="1150" spc="-40">
                          <a:latin typeface="Arial"/>
                          <a:cs typeface="Arial"/>
                        </a:rPr>
                        <a:t>Nothing </a:t>
                      </a:r>
                      <a:r>
                        <a:rPr dirty="0" sz="1150" spc="-110">
                          <a:latin typeface="Arial"/>
                          <a:cs typeface="Arial"/>
                        </a:rPr>
                        <a:t>=</a:t>
                      </a:r>
                      <a:r>
                        <a:rPr dirty="0" sz="1150" spc="-2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50" spc="-70">
                          <a:latin typeface="Arial"/>
                          <a:cs typeface="Arial"/>
                        </a:rPr>
                        <a:t>5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33655">
                        <a:lnSpc>
                          <a:spcPct val="100000"/>
                        </a:lnSpc>
                      </a:pPr>
                      <a:r>
                        <a:rPr dirty="0" sz="1150" spc="-55">
                          <a:latin typeface="Arial"/>
                          <a:cs typeface="Arial"/>
                        </a:rPr>
                        <a:t>More </a:t>
                      </a:r>
                      <a:r>
                        <a:rPr dirty="0" sz="1150" spc="-95">
                          <a:latin typeface="Arial"/>
                          <a:cs typeface="Arial"/>
                        </a:rPr>
                        <a:t>Breaks </a:t>
                      </a:r>
                      <a:r>
                        <a:rPr dirty="0" sz="1150" spc="-110">
                          <a:latin typeface="Arial"/>
                          <a:cs typeface="Arial"/>
                        </a:rPr>
                        <a:t>=</a:t>
                      </a:r>
                      <a:r>
                        <a:rPr dirty="0" sz="1150" spc="-1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50" spc="-70">
                          <a:latin typeface="Arial"/>
                          <a:cs typeface="Arial"/>
                        </a:rPr>
                        <a:t>1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58585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700">
                        <a:latin typeface="Times New Roman"/>
                        <a:cs typeface="Times New Roman"/>
                      </a:endParaRPr>
                    </a:p>
                    <a:p>
                      <a:pPr marL="33655">
                        <a:lnSpc>
                          <a:spcPct val="100000"/>
                        </a:lnSpc>
                      </a:pPr>
                      <a:r>
                        <a:rPr dirty="0" sz="1150" spc="-70">
                          <a:latin typeface="Arial"/>
                          <a:cs typeface="Arial"/>
                        </a:rPr>
                        <a:t>No </a:t>
                      </a:r>
                      <a:r>
                        <a:rPr dirty="0" sz="1150" spc="-60">
                          <a:latin typeface="Arial"/>
                          <a:cs typeface="Arial"/>
                        </a:rPr>
                        <a:t>Answer </a:t>
                      </a:r>
                      <a:r>
                        <a:rPr dirty="0" sz="1150" spc="-110">
                          <a:latin typeface="Arial"/>
                          <a:cs typeface="Arial"/>
                        </a:rPr>
                        <a:t>=</a:t>
                      </a:r>
                      <a:r>
                        <a:rPr dirty="0" sz="1150" spc="-2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50" spc="-70">
                          <a:latin typeface="Arial"/>
                          <a:cs typeface="Arial"/>
                        </a:rPr>
                        <a:t>3</a:t>
                      </a:r>
                      <a:endParaRPr sz="11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6925946" y="8731954"/>
            <a:ext cx="95885" cy="1860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 spc="-35">
                <a:latin typeface="Arial"/>
                <a:cs typeface="Arial"/>
              </a:rPr>
              <a:t>3</a:t>
            </a:r>
            <a:endParaRPr sz="1050">
              <a:latin typeface="Arial"/>
              <a:cs typeface="Arial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843076" y="5551296"/>
          <a:ext cx="6154420" cy="3384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0990"/>
                <a:gridCol w="843280"/>
                <a:gridCol w="157480"/>
                <a:gridCol w="689610"/>
                <a:gridCol w="314960"/>
                <a:gridCol w="531494"/>
                <a:gridCol w="473075"/>
                <a:gridCol w="374014"/>
                <a:gridCol w="631189"/>
                <a:gridCol w="215900"/>
                <a:gridCol w="788670"/>
                <a:gridCol w="57785"/>
                <a:gridCol w="695960"/>
                <a:gridCol w="60325"/>
              </a:tblGrid>
              <a:tr h="166370">
                <a:tc rowSpan="1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375920">
                        <a:lnSpc>
                          <a:spcPts val="1120"/>
                        </a:lnSpc>
                      </a:pPr>
                      <a:r>
                        <a:rPr dirty="0" sz="950">
                          <a:latin typeface="Arial"/>
                          <a:cs typeface="Arial"/>
                        </a:rPr>
                        <a:t>A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marL="9525">
                        <a:lnSpc>
                          <a:spcPts val="1120"/>
                        </a:lnSpc>
                      </a:pPr>
                      <a:r>
                        <a:rPr dirty="0" sz="950">
                          <a:latin typeface="Arial"/>
                          <a:cs typeface="Arial"/>
                        </a:rPr>
                        <a:t>B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L="10795">
                        <a:lnSpc>
                          <a:spcPts val="1120"/>
                        </a:lnSpc>
                      </a:pPr>
                      <a:r>
                        <a:rPr dirty="0" sz="950">
                          <a:latin typeface="Arial"/>
                          <a:cs typeface="Arial"/>
                        </a:rPr>
                        <a:t>C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L="22860">
                        <a:lnSpc>
                          <a:spcPts val="1120"/>
                        </a:lnSpc>
                      </a:pPr>
                      <a:r>
                        <a:rPr dirty="0" sz="950">
                          <a:latin typeface="Arial"/>
                          <a:cs typeface="Arial"/>
                        </a:rPr>
                        <a:t>D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L="24765">
                        <a:lnSpc>
                          <a:spcPts val="1120"/>
                        </a:lnSpc>
                      </a:pPr>
                      <a:r>
                        <a:rPr dirty="0" sz="950">
                          <a:latin typeface="Arial"/>
                          <a:cs typeface="Arial"/>
                        </a:rPr>
                        <a:t>E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L="24130">
                        <a:lnSpc>
                          <a:spcPts val="1120"/>
                        </a:lnSpc>
                      </a:pPr>
                      <a:r>
                        <a:rPr dirty="0" sz="950">
                          <a:latin typeface="Arial"/>
                          <a:cs typeface="Arial"/>
                        </a:rPr>
                        <a:t>F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01955">
                        <a:lnSpc>
                          <a:spcPts val="1120"/>
                        </a:lnSpc>
                      </a:pPr>
                      <a:r>
                        <a:rPr dirty="0" sz="950">
                          <a:latin typeface="Arial"/>
                          <a:cs typeface="Arial"/>
                        </a:rPr>
                        <a:t>G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954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27305">
                        <a:lnSpc>
                          <a:spcPts val="1135"/>
                        </a:lnSpc>
                      </a:pPr>
                      <a:r>
                        <a:rPr dirty="0" sz="950" spc="-65">
                          <a:latin typeface="Arial"/>
                          <a:cs typeface="Arial"/>
                        </a:rPr>
                        <a:t>yes,</a:t>
                      </a:r>
                      <a:r>
                        <a:rPr dirty="0" sz="95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0">
                          <a:latin typeface="Arial"/>
                          <a:cs typeface="Arial"/>
                        </a:rPr>
                        <a:t>lower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58585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5938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27305">
                        <a:lnSpc>
                          <a:spcPts val="1055"/>
                        </a:lnSpc>
                      </a:pPr>
                      <a:r>
                        <a:rPr dirty="0" sz="950" spc="-60">
                          <a:latin typeface="Arial"/>
                          <a:cs typeface="Arial"/>
                        </a:rPr>
                        <a:t>stress, </a:t>
                      </a:r>
                      <a:r>
                        <a:rPr dirty="0" sz="950" spc="-20">
                          <a:latin typeface="Arial"/>
                          <a:cs typeface="Arial"/>
                        </a:rPr>
                        <a:t>but</a:t>
                      </a:r>
                      <a:r>
                        <a:rPr dirty="0" sz="950" spc="-1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50">
                          <a:latin typeface="Arial"/>
                          <a:cs typeface="Arial"/>
                        </a:rPr>
                        <a:t>keep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58585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5938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6034">
                        <a:lnSpc>
                          <a:spcPts val="1055"/>
                        </a:lnSpc>
                      </a:pPr>
                      <a:r>
                        <a:rPr dirty="0" sz="950" spc="-65">
                          <a:latin typeface="Arial"/>
                          <a:cs typeface="Arial"/>
                        </a:rPr>
                        <a:t>yes, </a:t>
                      </a:r>
                      <a:r>
                        <a:rPr dirty="0" sz="950" spc="35">
                          <a:latin typeface="Arial"/>
                          <a:cs typeface="Arial"/>
                        </a:rPr>
                        <a:t>it</a:t>
                      </a:r>
                      <a:r>
                        <a:rPr dirty="0" sz="950" spc="-1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30">
                          <a:latin typeface="Arial"/>
                          <a:cs typeface="Arial"/>
                        </a:rPr>
                        <a:t>would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27305">
                        <a:lnSpc>
                          <a:spcPts val="1055"/>
                        </a:lnSpc>
                      </a:pPr>
                      <a:r>
                        <a:rPr dirty="0" sz="950" spc="-85">
                          <a:latin typeface="Arial"/>
                          <a:cs typeface="Arial"/>
                        </a:rPr>
                        <a:t>classes </a:t>
                      </a:r>
                      <a:r>
                        <a:rPr dirty="0" sz="950" spc="-5"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950" spc="-13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50">
                          <a:latin typeface="Arial"/>
                          <a:cs typeface="Arial"/>
                        </a:rPr>
                        <a:t>those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28575">
                        <a:lnSpc>
                          <a:spcPts val="1055"/>
                        </a:lnSpc>
                      </a:pPr>
                      <a:r>
                        <a:rPr dirty="0" sz="950" spc="-60">
                          <a:latin typeface="Arial"/>
                          <a:cs typeface="Arial"/>
                        </a:rPr>
                        <a:t>No, </a:t>
                      </a:r>
                      <a:r>
                        <a:rPr dirty="0" sz="950" spc="-50">
                          <a:latin typeface="Arial"/>
                          <a:cs typeface="Arial"/>
                        </a:rPr>
                        <a:t>need</a:t>
                      </a:r>
                      <a:r>
                        <a:rPr dirty="0" sz="95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0">
                          <a:latin typeface="Arial"/>
                          <a:cs typeface="Arial"/>
                        </a:rPr>
                        <a:t>info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58585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6129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ts val="1055"/>
                        </a:lnSpc>
                      </a:pPr>
                      <a:r>
                        <a:rPr dirty="0" sz="950" spc="-75">
                          <a:latin typeface="Arial"/>
                          <a:cs typeface="Arial"/>
                        </a:rPr>
                        <a:t>yes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6034">
                        <a:lnSpc>
                          <a:spcPts val="1055"/>
                        </a:lnSpc>
                      </a:pPr>
                      <a:r>
                        <a:rPr dirty="0" sz="950" spc="-20">
                          <a:latin typeface="Arial"/>
                          <a:cs typeface="Arial"/>
                        </a:rPr>
                        <a:t>lower</a:t>
                      </a:r>
                      <a:r>
                        <a:rPr dirty="0" sz="950" spc="-1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65">
                          <a:latin typeface="Arial"/>
                          <a:cs typeface="Arial"/>
                        </a:rPr>
                        <a:t>stress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27305">
                        <a:lnSpc>
                          <a:spcPts val="1055"/>
                        </a:lnSpc>
                      </a:pPr>
                      <a:r>
                        <a:rPr dirty="0" sz="950" spc="-40">
                          <a:latin typeface="Arial"/>
                          <a:cs typeface="Arial"/>
                        </a:rPr>
                        <a:t>who </a:t>
                      </a:r>
                      <a:r>
                        <a:rPr dirty="0" sz="950" spc="-35">
                          <a:latin typeface="Arial"/>
                          <a:cs typeface="Arial"/>
                        </a:rPr>
                        <a:t>want</a:t>
                      </a:r>
                      <a:r>
                        <a:rPr dirty="0" sz="950" spc="-1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30">
                          <a:latin typeface="Arial"/>
                          <a:cs typeface="Arial"/>
                        </a:rPr>
                        <a:t>them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28575">
                        <a:lnSpc>
                          <a:spcPts val="1055"/>
                        </a:lnSpc>
                      </a:pPr>
                      <a:r>
                        <a:rPr dirty="0" sz="950" spc="-20">
                          <a:latin typeface="Arial"/>
                          <a:cs typeface="Arial"/>
                        </a:rPr>
                        <a:t>later </a:t>
                      </a:r>
                      <a:r>
                        <a:rPr dirty="0" sz="950" spc="-10"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950" spc="-1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5">
                          <a:latin typeface="Arial"/>
                          <a:cs typeface="Arial"/>
                        </a:rPr>
                        <a:t>life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29845">
                        <a:lnSpc>
                          <a:spcPts val="1055"/>
                        </a:lnSpc>
                      </a:pPr>
                      <a:r>
                        <a:rPr dirty="0" sz="950" spc="-90"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95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35">
                          <a:latin typeface="Arial"/>
                          <a:cs typeface="Arial"/>
                        </a:rPr>
                        <a:t>history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58585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30480">
                        <a:lnSpc>
                          <a:spcPts val="1055"/>
                        </a:lnSpc>
                      </a:pPr>
                      <a:r>
                        <a:rPr dirty="0" sz="950" spc="-75">
                          <a:latin typeface="Arial"/>
                          <a:cs typeface="Arial"/>
                        </a:rPr>
                        <a:t>yes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32384">
                        <a:lnSpc>
                          <a:spcPts val="1055"/>
                        </a:lnSpc>
                      </a:pPr>
                      <a:r>
                        <a:rPr dirty="0" sz="950" spc="-105">
                          <a:latin typeface="Arial"/>
                          <a:cs typeface="Arial"/>
                        </a:rPr>
                        <a:t>Yes, </a:t>
                      </a:r>
                      <a:r>
                        <a:rPr dirty="0" sz="950" spc="-65">
                          <a:latin typeface="Arial"/>
                          <a:cs typeface="Arial"/>
                        </a:rPr>
                        <a:t>less</a:t>
                      </a:r>
                      <a:r>
                        <a:rPr dirty="0" sz="95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40">
                          <a:latin typeface="Arial"/>
                          <a:cs typeface="Arial"/>
                        </a:rPr>
                        <a:t>work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145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37084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50">
                          <a:latin typeface="Arial"/>
                          <a:cs typeface="Arial"/>
                        </a:rPr>
                        <a:t>H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50">
                          <a:latin typeface="Arial"/>
                          <a:cs typeface="Arial"/>
                        </a:rPr>
                        <a:t>I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L="1651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50">
                          <a:latin typeface="Arial"/>
                          <a:cs typeface="Arial"/>
                        </a:rPr>
                        <a:t>J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L="1143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50">
                          <a:latin typeface="Arial"/>
                          <a:cs typeface="Arial"/>
                        </a:rPr>
                        <a:t>K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L="1714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50">
                          <a:latin typeface="Arial"/>
                          <a:cs typeface="Arial"/>
                        </a:rPr>
                        <a:t>L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L="2349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50">
                          <a:latin typeface="Arial"/>
                          <a:cs typeface="Arial"/>
                        </a:rPr>
                        <a:t>M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9433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50">
                          <a:latin typeface="Arial"/>
                          <a:cs typeface="Arial"/>
                        </a:rPr>
                        <a:t>N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954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80808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27305">
                        <a:lnSpc>
                          <a:spcPts val="1135"/>
                        </a:lnSpc>
                      </a:pPr>
                      <a:r>
                        <a:rPr dirty="0" sz="950" spc="-125">
                          <a:latin typeface="Arial"/>
                          <a:cs typeface="Arial"/>
                        </a:rPr>
                        <a:t>Yes </a:t>
                      </a:r>
                      <a:r>
                        <a:rPr dirty="0" sz="950" spc="-85">
                          <a:latin typeface="Arial"/>
                          <a:cs typeface="Arial"/>
                        </a:rPr>
                        <a:t>so </a:t>
                      </a:r>
                      <a:r>
                        <a:rPr dirty="0" sz="950" spc="-55">
                          <a:latin typeface="Arial"/>
                          <a:cs typeface="Arial"/>
                        </a:rPr>
                        <a:t>you</a:t>
                      </a:r>
                      <a:r>
                        <a:rPr dirty="0" sz="950" spc="-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90">
                          <a:latin typeface="Arial"/>
                          <a:cs typeface="Arial"/>
                        </a:rPr>
                        <a:t>can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5938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80808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27305">
                        <a:lnSpc>
                          <a:spcPts val="1055"/>
                        </a:lnSpc>
                      </a:pPr>
                      <a:r>
                        <a:rPr dirty="0" sz="950" spc="-20">
                          <a:latin typeface="Arial"/>
                          <a:cs typeface="Arial"/>
                        </a:rPr>
                        <a:t>finish</a:t>
                      </a:r>
                      <a:r>
                        <a:rPr dirty="0" sz="95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65">
                          <a:latin typeface="Arial"/>
                          <a:cs typeface="Arial"/>
                        </a:rPr>
                        <a:t>school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28575">
                        <a:lnSpc>
                          <a:spcPts val="1055"/>
                        </a:lnSpc>
                      </a:pPr>
                      <a:r>
                        <a:rPr dirty="0" sz="950" spc="-65">
                          <a:latin typeface="Arial"/>
                          <a:cs typeface="Arial"/>
                        </a:rPr>
                        <a:t>No </a:t>
                      </a:r>
                      <a:r>
                        <a:rPr dirty="0" sz="950" spc="-80">
                          <a:latin typeface="Arial"/>
                          <a:cs typeface="Arial"/>
                        </a:rPr>
                        <a:t>because</a:t>
                      </a:r>
                      <a:r>
                        <a:rPr dirty="0" sz="950" spc="-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35">
                          <a:latin typeface="Arial"/>
                          <a:cs typeface="Arial"/>
                        </a:rPr>
                        <a:t>it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30480">
                        <a:lnSpc>
                          <a:spcPts val="1055"/>
                        </a:lnSpc>
                      </a:pPr>
                      <a:r>
                        <a:rPr dirty="0" sz="950" spc="-90"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950" spc="-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30">
                          <a:latin typeface="Arial"/>
                          <a:cs typeface="Arial"/>
                        </a:rPr>
                        <a:t>the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5938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80808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27305">
                        <a:lnSpc>
                          <a:spcPts val="1055"/>
                        </a:lnSpc>
                      </a:pPr>
                      <a:r>
                        <a:rPr dirty="0" sz="950" spc="-25">
                          <a:latin typeface="Arial"/>
                          <a:cs typeface="Arial"/>
                        </a:rPr>
                        <a:t>earlier </a:t>
                      </a:r>
                      <a:r>
                        <a:rPr dirty="0" sz="950" spc="-70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50" spc="-2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45">
                          <a:latin typeface="Arial"/>
                          <a:cs typeface="Arial"/>
                        </a:rPr>
                        <a:t>begin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28575">
                        <a:lnSpc>
                          <a:spcPts val="1055"/>
                        </a:lnSpc>
                      </a:pPr>
                      <a:r>
                        <a:rPr dirty="0" sz="950" spc="-20">
                          <a:latin typeface="Arial"/>
                          <a:cs typeface="Arial"/>
                        </a:rPr>
                        <a:t>wouldn't</a:t>
                      </a:r>
                      <a:r>
                        <a:rPr dirty="0" sz="95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30">
                          <a:latin typeface="Arial"/>
                          <a:cs typeface="Arial"/>
                        </a:rPr>
                        <a:t>help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30480">
                        <a:lnSpc>
                          <a:spcPts val="1055"/>
                        </a:lnSpc>
                      </a:pPr>
                      <a:r>
                        <a:rPr dirty="0" sz="950" spc="-45">
                          <a:latin typeface="Arial"/>
                          <a:cs typeface="Arial"/>
                        </a:rPr>
                        <a:t>number</a:t>
                      </a:r>
                      <a:r>
                        <a:rPr dirty="0" sz="95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20">
                          <a:latin typeface="Arial"/>
                          <a:cs typeface="Arial"/>
                        </a:rPr>
                        <a:t>of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32384">
                        <a:lnSpc>
                          <a:spcPts val="1055"/>
                        </a:lnSpc>
                      </a:pPr>
                      <a:r>
                        <a:rPr dirty="0" sz="950" spc="-90"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95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60">
                          <a:latin typeface="Arial"/>
                          <a:cs typeface="Arial"/>
                        </a:rPr>
                        <a:t>numbe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6129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ts val="1055"/>
                        </a:lnSpc>
                      </a:pPr>
                      <a:r>
                        <a:rPr dirty="0" sz="950" spc="-60">
                          <a:latin typeface="Arial"/>
                          <a:cs typeface="Arial"/>
                        </a:rPr>
                        <a:t>No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6034">
                        <a:lnSpc>
                          <a:spcPts val="1055"/>
                        </a:lnSpc>
                      </a:pPr>
                      <a:r>
                        <a:rPr dirty="0" sz="950" spc="-60">
                          <a:latin typeface="Arial"/>
                          <a:cs typeface="Arial"/>
                        </a:rPr>
                        <a:t>No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27305">
                        <a:lnSpc>
                          <a:spcPts val="1055"/>
                        </a:lnSpc>
                      </a:pPr>
                      <a:r>
                        <a:rPr dirty="0" sz="950" spc="-55">
                          <a:latin typeface="Arial"/>
                          <a:cs typeface="Arial"/>
                        </a:rPr>
                        <a:t>career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28575">
                        <a:lnSpc>
                          <a:spcPts val="1055"/>
                        </a:lnSpc>
                      </a:pPr>
                      <a:r>
                        <a:rPr dirty="0" sz="950" spc="-40">
                          <a:latin typeface="Arial"/>
                          <a:cs typeface="Arial"/>
                        </a:rPr>
                        <a:t>your</a:t>
                      </a:r>
                      <a:r>
                        <a:rPr dirty="0" sz="950" spc="-114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45">
                          <a:latin typeface="Arial"/>
                          <a:cs typeface="Arial"/>
                        </a:rPr>
                        <a:t>education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29845">
                        <a:lnSpc>
                          <a:spcPts val="1055"/>
                        </a:lnSpc>
                      </a:pPr>
                      <a:r>
                        <a:rPr dirty="0" sz="950" spc="-60">
                          <a:latin typeface="Arial"/>
                          <a:cs typeface="Arial"/>
                        </a:rPr>
                        <a:t>No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30480">
                        <a:lnSpc>
                          <a:spcPts val="1055"/>
                        </a:lnSpc>
                      </a:pPr>
                      <a:r>
                        <a:rPr dirty="0" sz="950" spc="-60">
                          <a:latin typeface="Arial"/>
                          <a:cs typeface="Arial"/>
                        </a:rPr>
                        <a:t>Maths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32384">
                        <a:lnSpc>
                          <a:spcPts val="1055"/>
                        </a:lnSpc>
                      </a:pPr>
                      <a:r>
                        <a:rPr dirty="0" sz="950" spc="-20">
                          <a:latin typeface="Arial"/>
                          <a:cs typeface="Arial"/>
                        </a:rPr>
                        <a:t>of</a:t>
                      </a:r>
                      <a:r>
                        <a:rPr dirty="0" sz="95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60">
                          <a:latin typeface="Arial"/>
                          <a:cs typeface="Arial"/>
                        </a:rPr>
                        <a:t>Maths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145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37401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50">
                          <a:latin typeface="Arial"/>
                          <a:cs typeface="Arial"/>
                        </a:rPr>
                        <a:t>O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50">
                          <a:latin typeface="Arial"/>
                          <a:cs typeface="Arial"/>
                        </a:rPr>
                        <a:t>Q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L="1206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50">
                          <a:latin typeface="Arial"/>
                          <a:cs typeface="Arial"/>
                        </a:rPr>
                        <a:t>R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L="24130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50">
                          <a:latin typeface="Arial"/>
                          <a:cs typeface="Arial"/>
                        </a:rPr>
                        <a:t>W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50">
                          <a:latin typeface="Arial"/>
                          <a:cs typeface="Arial"/>
                        </a:rPr>
                        <a:t>X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L="2730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50">
                          <a:latin typeface="Arial"/>
                          <a:cs typeface="Arial"/>
                        </a:rPr>
                        <a:t>Y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63855"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r>
                        <a:rPr dirty="0" sz="950" spc="-95">
                          <a:latin typeface="Arial"/>
                          <a:cs typeface="Arial"/>
                        </a:rPr>
                        <a:t>AA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895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80808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2857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50" spc="-60">
                          <a:latin typeface="Arial"/>
                          <a:cs typeface="Arial"/>
                        </a:rPr>
                        <a:t>No, </a:t>
                      </a:r>
                      <a:r>
                        <a:rPr dirty="0" sz="950" spc="-15">
                          <a:latin typeface="Arial"/>
                          <a:cs typeface="Arial"/>
                        </a:rPr>
                        <a:t>it's</a:t>
                      </a:r>
                      <a:r>
                        <a:rPr dirty="0" sz="950" spc="-114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50">
                          <a:latin typeface="Arial"/>
                          <a:cs typeface="Arial"/>
                        </a:rPr>
                        <a:t>already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3048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50" spc="-90">
                          <a:latin typeface="Arial"/>
                          <a:cs typeface="Arial"/>
                        </a:rPr>
                        <a:t>Reduce</a:t>
                      </a:r>
                      <a:r>
                        <a:rPr dirty="0" sz="95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45">
                          <a:latin typeface="Arial"/>
                          <a:cs typeface="Arial"/>
                        </a:rPr>
                        <a:t>number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5748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ts val="1055"/>
                        </a:lnSpc>
                      </a:pPr>
                      <a:r>
                        <a:rPr dirty="0" sz="950" spc="-60">
                          <a:latin typeface="Arial"/>
                          <a:cs typeface="Arial"/>
                        </a:rPr>
                        <a:t>No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6034">
                        <a:lnSpc>
                          <a:spcPts val="1055"/>
                        </a:lnSpc>
                      </a:pPr>
                      <a:r>
                        <a:rPr dirty="0" sz="950" spc="-110">
                          <a:latin typeface="Arial"/>
                          <a:cs typeface="Arial"/>
                        </a:rPr>
                        <a:t>NO</a:t>
                      </a:r>
                      <a:r>
                        <a:rPr dirty="0" sz="950" spc="-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50">
                          <a:latin typeface="Arial"/>
                          <a:cs typeface="Arial"/>
                        </a:rPr>
                        <a:t>ANSWER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27305">
                        <a:lnSpc>
                          <a:spcPts val="1055"/>
                        </a:lnSpc>
                      </a:pPr>
                      <a:r>
                        <a:rPr dirty="0" sz="950" spc="-110">
                          <a:latin typeface="Arial"/>
                          <a:cs typeface="Arial"/>
                        </a:rPr>
                        <a:t>NO</a:t>
                      </a:r>
                      <a:r>
                        <a:rPr dirty="0" sz="950" spc="-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150">
                          <a:latin typeface="Arial"/>
                          <a:cs typeface="Arial"/>
                        </a:rPr>
                        <a:t>ANSWER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28575">
                        <a:lnSpc>
                          <a:spcPts val="1055"/>
                        </a:lnSpc>
                      </a:pPr>
                      <a:r>
                        <a:rPr dirty="0" sz="950" spc="-85">
                          <a:latin typeface="Arial"/>
                          <a:cs typeface="Arial"/>
                        </a:rPr>
                        <a:t>easy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29845">
                        <a:lnSpc>
                          <a:spcPts val="1055"/>
                        </a:lnSpc>
                      </a:pPr>
                      <a:r>
                        <a:rPr dirty="0" sz="950" spc="-60">
                          <a:latin typeface="Arial"/>
                          <a:cs typeface="Arial"/>
                        </a:rPr>
                        <a:t>No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30480">
                        <a:lnSpc>
                          <a:spcPts val="1055"/>
                        </a:lnSpc>
                      </a:pPr>
                      <a:r>
                        <a:rPr dirty="0" sz="950" spc="-20">
                          <a:latin typeface="Arial"/>
                          <a:cs typeface="Arial"/>
                        </a:rPr>
                        <a:t>of </a:t>
                      </a:r>
                      <a:r>
                        <a:rPr dirty="0" sz="950" spc="-45">
                          <a:latin typeface="Arial"/>
                          <a:cs typeface="Arial"/>
                        </a:rPr>
                        <a:t>Math</a:t>
                      </a:r>
                      <a:r>
                        <a:rPr dirty="0" sz="950" spc="-1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50" spc="-85">
                          <a:latin typeface="Arial"/>
                          <a:cs typeface="Arial"/>
                        </a:rPr>
                        <a:t>classes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2384">
                        <a:lnSpc>
                          <a:spcPts val="1055"/>
                        </a:lnSpc>
                      </a:pPr>
                      <a:r>
                        <a:rPr dirty="0" sz="950" spc="-110">
                          <a:latin typeface="Arial"/>
                          <a:cs typeface="Arial"/>
                        </a:rPr>
                        <a:t>NO </a:t>
                      </a:r>
                      <a:r>
                        <a:rPr dirty="0" sz="950" spc="-150">
                          <a:latin typeface="Arial"/>
                          <a:cs typeface="Arial"/>
                        </a:rPr>
                        <a:t>ANSWER</a:t>
                      </a:r>
                      <a:endParaRPr sz="9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7325">
                <a:tc gridSpan="13">
                  <a:txBody>
                    <a:bodyPr/>
                    <a:lstStyle/>
                    <a:p>
                      <a:pPr marL="299720">
                        <a:lnSpc>
                          <a:spcPts val="1375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Frequencies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213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26034" marR="270510">
                        <a:lnSpc>
                          <a:spcPct val="111400"/>
                        </a:lnSpc>
                      </a:pPr>
                      <a:r>
                        <a:rPr dirty="0" sz="1050" spc="-105">
                          <a:latin typeface="Arial"/>
                          <a:cs typeface="Arial"/>
                        </a:rPr>
                        <a:t>Yes </a:t>
                      </a:r>
                      <a:r>
                        <a:rPr dirty="0" sz="1050" spc="25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050" spc="-1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15">
                          <a:latin typeface="Arial"/>
                          <a:cs typeface="Arial"/>
                        </a:rPr>
                        <a:t>lower  </a:t>
                      </a:r>
                      <a:r>
                        <a:rPr dirty="0" sz="1050" spc="-40">
                          <a:latin typeface="Arial"/>
                          <a:cs typeface="Arial"/>
                        </a:rPr>
                        <a:t>stress </a:t>
                      </a:r>
                      <a:r>
                        <a:rPr dirty="0" sz="1050" spc="-75">
                          <a:latin typeface="Arial"/>
                          <a:cs typeface="Arial"/>
                        </a:rPr>
                        <a:t>=</a:t>
                      </a:r>
                      <a:r>
                        <a:rPr dirty="0" sz="1050" spc="-1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35">
                          <a:latin typeface="Arial"/>
                          <a:cs typeface="Arial"/>
                        </a:rPr>
                        <a:t>2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1115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dirty="0" sz="1050" spc="-30">
                          <a:latin typeface="Arial"/>
                          <a:cs typeface="Arial"/>
                        </a:rPr>
                        <a:t>No </a:t>
                      </a:r>
                      <a:r>
                        <a:rPr dirty="0" sz="1050" spc="-75">
                          <a:latin typeface="Arial"/>
                          <a:cs typeface="Arial"/>
                        </a:rPr>
                        <a:t>=</a:t>
                      </a:r>
                      <a:r>
                        <a:rPr dirty="0" sz="1050" spc="-1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35">
                          <a:latin typeface="Arial"/>
                          <a:cs typeface="Arial"/>
                        </a:rPr>
                        <a:t>8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2384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dirty="0" sz="1050" spc="-60">
                          <a:latin typeface="Arial"/>
                          <a:cs typeface="Arial"/>
                        </a:rPr>
                        <a:t>Reduce </a:t>
                      </a:r>
                      <a:r>
                        <a:rPr dirty="0" sz="1050" spc="-15">
                          <a:latin typeface="Arial"/>
                          <a:cs typeface="Arial"/>
                        </a:rPr>
                        <a:t>Math </a:t>
                      </a:r>
                      <a:r>
                        <a:rPr dirty="0" sz="1050" spc="-75">
                          <a:latin typeface="Arial"/>
                          <a:cs typeface="Arial"/>
                        </a:rPr>
                        <a:t>=</a:t>
                      </a:r>
                      <a:r>
                        <a:rPr dirty="0" sz="1050" spc="-21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35">
                          <a:latin typeface="Arial"/>
                          <a:cs typeface="Arial"/>
                        </a:rPr>
                        <a:t>3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33655" marR="18415">
                        <a:lnSpc>
                          <a:spcPct val="111400"/>
                        </a:lnSpc>
                      </a:pPr>
                      <a:r>
                        <a:rPr dirty="0" sz="1050" spc="-60">
                          <a:latin typeface="Arial"/>
                          <a:cs typeface="Arial"/>
                        </a:rPr>
                        <a:t>Reduce </a:t>
                      </a:r>
                      <a:r>
                        <a:rPr dirty="0" sz="1050" spc="-20">
                          <a:latin typeface="Arial"/>
                          <a:cs typeface="Arial"/>
                        </a:rPr>
                        <a:t>History</a:t>
                      </a:r>
                      <a:r>
                        <a:rPr dirty="0" sz="1050" spc="-1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75">
                          <a:latin typeface="Arial"/>
                          <a:cs typeface="Arial"/>
                        </a:rPr>
                        <a:t>=  </a:t>
                      </a:r>
                      <a:r>
                        <a:rPr dirty="0" sz="1050" spc="-35">
                          <a:latin typeface="Arial"/>
                          <a:cs typeface="Arial"/>
                        </a:rPr>
                        <a:t>1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585858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4290">
                        <a:lnSpc>
                          <a:spcPct val="100000"/>
                        </a:lnSpc>
                        <a:spcBef>
                          <a:spcPts val="730"/>
                        </a:spcBef>
                      </a:pPr>
                      <a:r>
                        <a:rPr dirty="0" sz="1050" spc="-105">
                          <a:latin typeface="Arial"/>
                          <a:cs typeface="Arial"/>
                        </a:rPr>
                        <a:t>Yes </a:t>
                      </a:r>
                      <a:r>
                        <a:rPr dirty="0" sz="1050" spc="-20">
                          <a:latin typeface="Arial"/>
                          <a:cs typeface="Arial"/>
                        </a:rPr>
                        <a:t>- </a:t>
                      </a:r>
                      <a:r>
                        <a:rPr dirty="0" sz="1050" spc="10">
                          <a:latin typeface="Arial"/>
                          <a:cs typeface="Arial"/>
                        </a:rPr>
                        <a:t>other</a:t>
                      </a:r>
                      <a:r>
                        <a:rPr dirty="0" sz="1050" spc="-1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75">
                          <a:latin typeface="Arial"/>
                          <a:cs typeface="Arial"/>
                        </a:rPr>
                        <a:t>= </a:t>
                      </a:r>
                      <a:r>
                        <a:rPr dirty="0" sz="1050" spc="-35">
                          <a:latin typeface="Arial"/>
                          <a:cs typeface="Arial"/>
                        </a:rPr>
                        <a:t>4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dirty="0" sz="1050" spc="-30">
                          <a:latin typeface="Arial"/>
                          <a:cs typeface="Arial"/>
                        </a:rPr>
                        <a:t>No </a:t>
                      </a:r>
                      <a:r>
                        <a:rPr dirty="0" sz="1050" spc="-20">
                          <a:latin typeface="Arial"/>
                          <a:cs typeface="Arial"/>
                        </a:rPr>
                        <a:t>Answer</a:t>
                      </a:r>
                      <a:r>
                        <a:rPr dirty="0" sz="1050" spc="-229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75">
                          <a:latin typeface="Arial"/>
                          <a:cs typeface="Arial"/>
                        </a:rPr>
                        <a:t>=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17969" y="429259"/>
            <a:ext cx="2540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110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1013206"/>
            <a:ext cx="4157979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4.40. </a:t>
            </a:r>
            <a:r>
              <a:rPr dirty="0" sz="1200" spc="-5">
                <a:latin typeface="Times New Roman"/>
                <a:cs typeface="Times New Roman"/>
              </a:rPr>
              <a:t>“Should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legal </a:t>
            </a:r>
            <a:r>
              <a:rPr dirty="0" sz="1200">
                <a:latin typeface="Times New Roman"/>
                <a:cs typeface="Times New Roman"/>
              </a:rPr>
              <a:t>dropout </a:t>
            </a:r>
            <a:r>
              <a:rPr dirty="0" sz="1200" spc="-5">
                <a:latin typeface="Times New Roman"/>
                <a:cs typeface="Times New Roman"/>
              </a:rPr>
              <a:t>age </a:t>
            </a:r>
            <a:r>
              <a:rPr dirty="0" sz="1200" spc="5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changed”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frequencies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4398390"/>
            <a:ext cx="37401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4.41.“Why did </a:t>
            </a:r>
            <a:r>
              <a:rPr dirty="0" sz="1200" spc="-5">
                <a:latin typeface="Times New Roman"/>
                <a:cs typeface="Times New Roman"/>
              </a:rPr>
              <a:t>you return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school”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frequencies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843076" y="1391666"/>
          <a:ext cx="6153785" cy="2854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0990"/>
                <a:gridCol w="843280"/>
                <a:gridCol w="200659"/>
                <a:gridCol w="646430"/>
                <a:gridCol w="401319"/>
                <a:gridCol w="444500"/>
                <a:gridCol w="601980"/>
                <a:gridCol w="243204"/>
                <a:gridCol w="824864"/>
                <a:gridCol w="868045"/>
                <a:gridCol w="695325"/>
                <a:gridCol w="59689"/>
              </a:tblGrid>
              <a:tr h="160655"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marL="95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B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L="1206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C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L="2603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5206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206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F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513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G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688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r" marR="3810">
                        <a:lnSpc>
                          <a:spcPct val="100000"/>
                        </a:lnSpc>
                      </a:pPr>
                      <a:r>
                        <a:rPr dirty="0" sz="900" spc="-45">
                          <a:latin typeface="Arial"/>
                          <a:cs typeface="Arial"/>
                        </a:rPr>
                        <a:t>19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2603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 spc="-65">
                          <a:latin typeface="Arial"/>
                          <a:cs typeface="Arial"/>
                        </a:rPr>
                        <a:t>Do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not</a:t>
                      </a:r>
                      <a:r>
                        <a:rPr dirty="0" sz="900" spc="-1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lower,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26034" marR="128270">
                        <a:lnSpc>
                          <a:spcPct val="111900"/>
                        </a:lnSpc>
                      </a:pPr>
                      <a:r>
                        <a:rPr dirty="0" sz="900" spc="-15">
                          <a:latin typeface="Arial"/>
                          <a:cs typeface="Arial"/>
                        </a:rPr>
                        <a:t>people</a:t>
                      </a:r>
                      <a:r>
                        <a:rPr dirty="0" sz="9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should  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stay 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in</a:t>
                      </a:r>
                      <a:r>
                        <a:rPr dirty="0" sz="900" spc="-1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school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7305">
                        <a:lnSpc>
                          <a:spcPct val="100000"/>
                        </a:lnSpc>
                      </a:pPr>
                      <a:r>
                        <a:rPr dirty="0" sz="900" spc="-20">
                          <a:latin typeface="Arial"/>
                          <a:cs typeface="Arial"/>
                        </a:rPr>
                        <a:t>do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not</a:t>
                      </a:r>
                      <a:r>
                        <a:rPr dirty="0" sz="900" spc="-1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5">
                          <a:latin typeface="Arial"/>
                          <a:cs typeface="Arial"/>
                        </a:rPr>
                        <a:t>lower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marL="2920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 spc="-60">
                          <a:latin typeface="Arial"/>
                          <a:cs typeface="Arial"/>
                        </a:rPr>
                        <a:t>16 </a:t>
                      </a:r>
                      <a:r>
                        <a:rPr dirty="0" sz="900" spc="-55">
                          <a:latin typeface="Arial"/>
                          <a:cs typeface="Arial"/>
                        </a:rPr>
                        <a:t>so 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you</a:t>
                      </a:r>
                      <a:r>
                        <a:rPr dirty="0" sz="900" spc="-16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could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29209" marR="123189">
                        <a:lnSpc>
                          <a:spcPct val="111900"/>
                        </a:lnSpc>
                      </a:pPr>
                      <a:r>
                        <a:rPr dirty="0" sz="900" spc="-35">
                          <a:latin typeface="Arial"/>
                          <a:cs typeface="Arial"/>
                        </a:rPr>
                        <a:t>graduate</a:t>
                      </a:r>
                      <a:r>
                        <a:rPr dirty="0" sz="900" spc="-1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early  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and 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get</a:t>
                      </a:r>
                      <a:r>
                        <a:rPr dirty="0" sz="900" spc="-1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65"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job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32384" marR="51435">
                        <a:lnSpc>
                          <a:spcPct val="111900"/>
                        </a:lnSpc>
                      </a:pPr>
                      <a:r>
                        <a:rPr dirty="0" sz="900" spc="-60">
                          <a:latin typeface="Arial"/>
                          <a:cs typeface="Arial"/>
                        </a:rPr>
                        <a:t>16</a:t>
                      </a:r>
                      <a:r>
                        <a:rPr dirty="0" sz="900" spc="-1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35">
                          <a:latin typeface="Arial"/>
                          <a:cs typeface="Arial"/>
                        </a:rPr>
                        <a:t>if</a:t>
                      </a:r>
                      <a:r>
                        <a:rPr dirty="0" sz="9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you</a:t>
                      </a:r>
                      <a:r>
                        <a:rPr dirty="0" sz="900" spc="-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45">
                          <a:latin typeface="Arial"/>
                          <a:cs typeface="Arial"/>
                        </a:rPr>
                        <a:t>have</a:t>
                      </a:r>
                      <a:r>
                        <a:rPr dirty="0" sz="900" spc="-65">
                          <a:latin typeface="Arial"/>
                          <a:cs typeface="Arial"/>
                        </a:rPr>
                        <a:t> a 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job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5244">
                        <a:lnSpc>
                          <a:spcPct val="100000"/>
                        </a:lnSpc>
                      </a:pPr>
                      <a:r>
                        <a:rPr dirty="0" sz="900" spc="-70">
                          <a:latin typeface="Arial"/>
                          <a:cs typeface="Arial"/>
                        </a:rPr>
                        <a:t>NO</a:t>
                      </a:r>
                      <a:r>
                        <a:rPr dirty="0" sz="900" spc="-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14">
                          <a:latin typeface="Arial"/>
                          <a:cs typeface="Arial"/>
                        </a:rPr>
                        <a:t>ANSWER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dirty="0" sz="900" spc="-30">
                          <a:latin typeface="Arial"/>
                          <a:cs typeface="Arial"/>
                        </a:rPr>
                        <a:t>No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018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H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L="1714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J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L="1524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K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4445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2069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M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9751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9525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76884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15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 spc="-35">
                          <a:latin typeface="Arial"/>
                          <a:cs typeface="Arial"/>
                        </a:rPr>
                        <a:t>No</a:t>
                      </a:r>
                      <a:r>
                        <a:rPr dirty="0" sz="90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55">
                          <a:latin typeface="Arial"/>
                          <a:cs typeface="Arial"/>
                        </a:rPr>
                        <a:t>because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21590" marR="130175">
                        <a:lnSpc>
                          <a:spcPct val="111900"/>
                        </a:lnSpc>
                      </a:pPr>
                      <a:r>
                        <a:rPr dirty="0" sz="900" spc="-20">
                          <a:latin typeface="Arial"/>
                          <a:cs typeface="Arial"/>
                        </a:rPr>
                        <a:t>students</a:t>
                      </a:r>
                      <a:r>
                        <a:rPr dirty="0" sz="900" spc="-1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need  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school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034">
                        <a:lnSpc>
                          <a:spcPct val="100000"/>
                        </a:lnSpc>
                      </a:pPr>
                      <a:r>
                        <a:rPr dirty="0" sz="900" spc="-30">
                          <a:latin typeface="Arial"/>
                          <a:cs typeface="Arial"/>
                        </a:rPr>
                        <a:t>No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7305">
                        <a:lnSpc>
                          <a:spcPct val="100000"/>
                        </a:lnSpc>
                      </a:pPr>
                      <a:r>
                        <a:rPr dirty="0" sz="900" spc="-30">
                          <a:latin typeface="Arial"/>
                          <a:cs typeface="Arial"/>
                        </a:rPr>
                        <a:t>No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9209">
                        <a:lnSpc>
                          <a:spcPct val="100000"/>
                        </a:lnSpc>
                      </a:pPr>
                      <a:r>
                        <a:rPr dirty="0" sz="900" spc="-30">
                          <a:latin typeface="Arial"/>
                          <a:cs typeface="Arial"/>
                        </a:rPr>
                        <a:t>No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2384">
                        <a:lnSpc>
                          <a:spcPct val="100000"/>
                        </a:lnSpc>
                      </a:pPr>
                      <a:r>
                        <a:rPr dirty="0" sz="900" spc="-35">
                          <a:latin typeface="Arial"/>
                          <a:cs typeface="Arial"/>
                        </a:rPr>
                        <a:t>No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5244">
                        <a:lnSpc>
                          <a:spcPct val="100000"/>
                        </a:lnSpc>
                      </a:pPr>
                      <a:r>
                        <a:rPr dirty="0" sz="900" spc="-30">
                          <a:latin typeface="Arial"/>
                          <a:cs typeface="Arial"/>
                        </a:rPr>
                        <a:t>No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</a:pPr>
                      <a:r>
                        <a:rPr dirty="0" sz="900" spc="-30">
                          <a:latin typeface="Arial"/>
                          <a:cs typeface="Arial"/>
                        </a:rPr>
                        <a:t>No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081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254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marL="889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Q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L="1270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 marL="2730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W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4064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X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588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703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900" spc="-60">
                          <a:latin typeface="Arial"/>
                          <a:cs typeface="Arial"/>
                        </a:rPr>
                        <a:t>AA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1016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6990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15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 spc="-70">
                          <a:latin typeface="Arial"/>
                          <a:cs typeface="Arial"/>
                        </a:rPr>
                        <a:t>Raise </a:t>
                      </a:r>
                      <a:r>
                        <a:rPr dirty="0" sz="900" spc="45">
                          <a:latin typeface="Arial"/>
                          <a:cs typeface="Arial"/>
                        </a:rPr>
                        <a:t>it </a:t>
                      </a:r>
                      <a:r>
                        <a:rPr dirty="0" sz="900" spc="15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00" spc="-1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60">
                          <a:latin typeface="Arial"/>
                          <a:cs typeface="Arial"/>
                        </a:rPr>
                        <a:t>21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603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 spc="-70">
                          <a:latin typeface="Arial"/>
                          <a:cs typeface="Arial"/>
                        </a:rPr>
                        <a:t>NO</a:t>
                      </a:r>
                      <a:r>
                        <a:rPr dirty="0" sz="900" spc="-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14">
                          <a:latin typeface="Arial"/>
                          <a:cs typeface="Arial"/>
                        </a:rPr>
                        <a:t>ANSWER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730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 spc="-70">
                          <a:latin typeface="Arial"/>
                          <a:cs typeface="Arial"/>
                        </a:rPr>
                        <a:t>NO</a:t>
                      </a:r>
                      <a:r>
                        <a:rPr dirty="0" sz="900" spc="-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14">
                          <a:latin typeface="Arial"/>
                          <a:cs typeface="Arial"/>
                        </a:rPr>
                        <a:t>ANSWER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9209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 spc="-30">
                          <a:latin typeface="Arial"/>
                          <a:cs typeface="Arial"/>
                        </a:rPr>
                        <a:t>No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238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 spc="-70">
                          <a:latin typeface="Arial"/>
                          <a:cs typeface="Arial"/>
                        </a:rPr>
                        <a:t>NO</a:t>
                      </a:r>
                      <a:r>
                        <a:rPr dirty="0" sz="900" spc="-8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14">
                          <a:latin typeface="Arial"/>
                          <a:cs typeface="Arial"/>
                        </a:rPr>
                        <a:t>ANSWER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5244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 spc="-30">
                          <a:latin typeface="Arial"/>
                          <a:cs typeface="Arial"/>
                        </a:rPr>
                        <a:t>No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556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 spc="-70">
                          <a:latin typeface="Arial"/>
                          <a:cs typeface="Arial"/>
                        </a:rPr>
                        <a:t>NO</a:t>
                      </a:r>
                      <a:r>
                        <a:rPr dirty="0" sz="900" spc="-10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14">
                          <a:latin typeface="Arial"/>
                          <a:cs typeface="Arial"/>
                        </a:rPr>
                        <a:t>ANSWER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70205">
                <a:tc gridSpan="1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299720">
                        <a:lnSpc>
                          <a:spcPts val="143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Frequencies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5397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27305">
                        <a:lnSpc>
                          <a:spcPct val="100000"/>
                        </a:lnSpc>
                      </a:pPr>
                      <a:r>
                        <a:rPr dirty="0" sz="1050" spc="-55">
                          <a:latin typeface="Arial"/>
                          <a:cs typeface="Arial"/>
                        </a:rPr>
                        <a:t>Raise </a:t>
                      </a:r>
                      <a:r>
                        <a:rPr dirty="0" sz="1050" spc="75">
                          <a:latin typeface="Arial"/>
                          <a:cs typeface="Arial"/>
                        </a:rPr>
                        <a:t>it</a:t>
                      </a:r>
                      <a:r>
                        <a:rPr dirty="0" sz="1050" spc="-1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45">
                          <a:latin typeface="Arial"/>
                          <a:cs typeface="Arial"/>
                        </a:rPr>
                        <a:t>= </a:t>
                      </a:r>
                      <a:r>
                        <a:rPr dirty="0" sz="1050" spc="-10">
                          <a:latin typeface="Arial"/>
                          <a:cs typeface="Arial"/>
                        </a:rPr>
                        <a:t>2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32384">
                        <a:lnSpc>
                          <a:spcPct val="100000"/>
                        </a:lnSpc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No </a:t>
                      </a:r>
                      <a:r>
                        <a:rPr dirty="0" sz="1050" spc="-45">
                          <a:latin typeface="Arial"/>
                          <a:cs typeface="Arial"/>
                        </a:rPr>
                        <a:t>=</a:t>
                      </a:r>
                      <a:r>
                        <a:rPr dirty="0" sz="1050" spc="-1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35">
                          <a:latin typeface="Arial"/>
                          <a:cs typeface="Arial"/>
                        </a:rPr>
                        <a:t>12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33655">
                        <a:lnSpc>
                          <a:spcPct val="100000"/>
                        </a:lnSpc>
                      </a:pPr>
                      <a:r>
                        <a:rPr dirty="0" sz="1050" spc="-5">
                          <a:latin typeface="Arial"/>
                          <a:cs typeface="Arial"/>
                        </a:rPr>
                        <a:t>Lower</a:t>
                      </a:r>
                      <a:r>
                        <a:rPr dirty="0" sz="105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45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1050" spc="-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35">
                          <a:latin typeface="Arial"/>
                          <a:cs typeface="Arial"/>
                        </a:rPr>
                        <a:t>16</a:t>
                      </a:r>
                      <a:r>
                        <a:rPr dirty="0" sz="1050" spc="-1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45">
                          <a:latin typeface="Arial"/>
                          <a:cs typeface="Arial"/>
                        </a:rPr>
                        <a:t>=</a:t>
                      </a:r>
                      <a:r>
                        <a:rPr dirty="0" sz="1050" spc="-1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>
                          <a:latin typeface="Arial"/>
                          <a:cs typeface="Arial"/>
                        </a:rPr>
                        <a:t>2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35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ct val="100000"/>
                        </a:lnSpc>
                      </a:pPr>
                      <a:r>
                        <a:rPr dirty="0" sz="1050">
                          <a:latin typeface="Arial"/>
                          <a:cs typeface="Arial"/>
                        </a:rPr>
                        <a:t>No</a:t>
                      </a:r>
                      <a:r>
                        <a:rPr dirty="0" sz="105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5">
                          <a:latin typeface="Arial"/>
                          <a:cs typeface="Arial"/>
                        </a:rPr>
                        <a:t>Answer</a:t>
                      </a:r>
                      <a:r>
                        <a:rPr dirty="0" sz="105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45">
                          <a:latin typeface="Arial"/>
                          <a:cs typeface="Arial"/>
                        </a:rPr>
                        <a:t>=</a:t>
                      </a:r>
                      <a:r>
                        <a:rPr dirty="0" sz="1050" spc="-1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050" spc="-10">
                          <a:latin typeface="Arial"/>
                          <a:cs typeface="Arial"/>
                        </a:rPr>
                        <a:t>5</a:t>
                      </a:r>
                      <a:endParaRPr sz="105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843076" y="4776851"/>
          <a:ext cx="6153785" cy="3545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0990"/>
                <a:gridCol w="844550"/>
                <a:gridCol w="848995"/>
                <a:gridCol w="848994"/>
                <a:gridCol w="848994"/>
                <a:gridCol w="848995"/>
                <a:gridCol w="848995"/>
                <a:gridCol w="697864"/>
                <a:gridCol w="62229"/>
              </a:tblGrid>
              <a:tr h="160020"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6985">
                        <a:lnSpc>
                          <a:spcPts val="108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5080">
                        <a:lnSpc>
                          <a:spcPts val="108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B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ts val="108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C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ts val="108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D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ts val="108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87985">
                        <a:lnSpc>
                          <a:spcPts val="108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F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56210">
                        <a:lnSpc>
                          <a:spcPts val="1080"/>
                        </a:lnSpc>
                      </a:pPr>
                      <a:r>
                        <a:rPr dirty="0" sz="900">
                          <a:latin typeface="Arial"/>
                          <a:cs typeface="Arial"/>
                        </a:rPr>
                        <a:t>G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2992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1590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dirty="0" sz="900" spc="-10">
                          <a:latin typeface="Arial"/>
                          <a:cs typeface="Arial"/>
                        </a:rPr>
                        <a:t>probation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4765" marR="132080">
                        <a:lnSpc>
                          <a:spcPct val="111800"/>
                        </a:lnSpc>
                      </a:pPr>
                      <a:r>
                        <a:rPr dirty="0" sz="900" spc="10">
                          <a:latin typeface="Arial"/>
                          <a:cs typeface="Arial"/>
                        </a:rPr>
                        <a:t>better</a:t>
                      </a:r>
                      <a:r>
                        <a:rPr dirty="0" sz="900" spc="-14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options  </a:t>
                      </a:r>
                      <a:r>
                        <a:rPr dirty="0" sz="900" spc="15">
                          <a:latin typeface="Arial"/>
                          <a:cs typeface="Arial"/>
                        </a:rPr>
                        <a:t>for</a:t>
                      </a:r>
                      <a:r>
                        <a:rPr dirty="0" sz="900" spc="-9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>
                          <a:latin typeface="Arial"/>
                          <a:cs typeface="Arial"/>
                        </a:rPr>
                        <a:t>future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dirty="0" sz="900" spc="-75">
                          <a:latin typeface="Arial"/>
                          <a:cs typeface="Arial"/>
                        </a:rPr>
                        <a:t>NO</a:t>
                      </a:r>
                      <a:r>
                        <a:rPr dirty="0" sz="9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14">
                          <a:latin typeface="Arial"/>
                          <a:cs typeface="Arial"/>
                        </a:rPr>
                        <a:t>ANSWER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2860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College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2225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dirty="0" sz="900" spc="-75">
                          <a:latin typeface="Arial"/>
                          <a:cs typeface="Arial"/>
                        </a:rPr>
                        <a:t>NO</a:t>
                      </a:r>
                      <a:r>
                        <a:rPr dirty="0" sz="9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14">
                          <a:latin typeface="Arial"/>
                          <a:cs typeface="Arial"/>
                        </a:rPr>
                        <a:t>ANSWER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0955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dirty="0" sz="900" spc="-10">
                          <a:latin typeface="Arial"/>
                          <a:cs typeface="Arial"/>
                        </a:rPr>
                        <a:t>probation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0320">
                        <a:lnSpc>
                          <a:spcPct val="111800"/>
                        </a:lnSpc>
                      </a:pPr>
                      <a:r>
                        <a:rPr dirty="0" sz="900" spc="-45">
                          <a:latin typeface="Arial"/>
                          <a:cs typeface="Arial"/>
                        </a:rPr>
                        <a:t>Graduate 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and  </a:t>
                      </a:r>
                      <a:r>
                        <a:rPr dirty="0" sz="900" spc="-45">
                          <a:latin typeface="Arial"/>
                          <a:cs typeface="Arial"/>
                        </a:rPr>
                        <a:t>have </a:t>
                      </a:r>
                      <a:r>
                        <a:rPr dirty="0" sz="900" spc="-65">
                          <a:latin typeface="Arial"/>
                          <a:cs typeface="Arial"/>
                        </a:rPr>
                        <a:t>a 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stable</a:t>
                      </a:r>
                      <a:r>
                        <a:rPr dirty="0" sz="900" spc="-12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35">
                          <a:latin typeface="Arial"/>
                          <a:cs typeface="Arial"/>
                        </a:rPr>
                        <a:t>lif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6954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1206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H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889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90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I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889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762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J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889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K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889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889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6576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M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889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4224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889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29920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1590" marR="282575">
                        <a:lnSpc>
                          <a:spcPct val="111800"/>
                        </a:lnSpc>
                      </a:pPr>
                      <a:r>
                        <a:rPr dirty="0" sz="900" spc="-30">
                          <a:latin typeface="Arial"/>
                          <a:cs typeface="Arial"/>
                        </a:rPr>
                        <a:t>Provide</a:t>
                      </a:r>
                      <a:r>
                        <a:rPr dirty="0" sz="900" spc="-10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for  </a:t>
                      </a:r>
                      <a:r>
                        <a:rPr dirty="0" sz="900" spc="-5">
                          <a:latin typeface="Arial"/>
                          <a:cs typeface="Arial"/>
                        </a:rPr>
                        <a:t>family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4765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dirty="0" sz="900" spc="-75">
                          <a:latin typeface="Arial"/>
                          <a:cs typeface="Arial"/>
                        </a:rPr>
                        <a:t>NO</a:t>
                      </a:r>
                      <a:r>
                        <a:rPr dirty="0" sz="9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14">
                          <a:latin typeface="Arial"/>
                          <a:cs typeface="Arial"/>
                        </a:rPr>
                        <a:t>ANSWER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dirty="0" sz="900" spc="-75">
                          <a:latin typeface="Arial"/>
                          <a:cs typeface="Arial"/>
                        </a:rPr>
                        <a:t>NO</a:t>
                      </a:r>
                      <a:r>
                        <a:rPr dirty="0" sz="9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14">
                          <a:latin typeface="Arial"/>
                          <a:cs typeface="Arial"/>
                        </a:rPr>
                        <a:t>ANSWER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2860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dirty="0" sz="900" spc="-75">
                          <a:latin typeface="Arial"/>
                          <a:cs typeface="Arial"/>
                        </a:rPr>
                        <a:t>NO</a:t>
                      </a:r>
                      <a:r>
                        <a:rPr dirty="0" sz="9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14">
                          <a:latin typeface="Arial"/>
                          <a:cs typeface="Arial"/>
                        </a:rPr>
                        <a:t>ANSWER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22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900" spc="-75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900" spc="-45">
                          <a:latin typeface="Arial"/>
                          <a:cs typeface="Arial"/>
                        </a:rPr>
                        <a:t>have </a:t>
                      </a:r>
                      <a:r>
                        <a:rPr dirty="0" sz="900" spc="-65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00" spc="-12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better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 marL="22225" marR="133985">
                        <a:lnSpc>
                          <a:spcPct val="111900"/>
                        </a:lnSpc>
                      </a:pPr>
                      <a:r>
                        <a:rPr dirty="0" sz="900" spc="20">
                          <a:latin typeface="Arial"/>
                          <a:cs typeface="Arial"/>
                        </a:rPr>
                        <a:t>life 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than </a:t>
                      </a:r>
                      <a:r>
                        <a:rPr dirty="0" sz="900" spc="-35">
                          <a:latin typeface="Arial"/>
                          <a:cs typeface="Arial"/>
                        </a:rPr>
                        <a:t>my  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parents 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00" spc="-1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15">
                          <a:latin typeface="Arial"/>
                          <a:cs typeface="Arial"/>
                        </a:rPr>
                        <a:t>to  </a:t>
                      </a:r>
                      <a:r>
                        <a:rPr dirty="0" sz="900" spc="-35">
                          <a:latin typeface="Arial"/>
                          <a:cs typeface="Arial"/>
                        </a:rPr>
                        <a:t>be</a:t>
                      </a:r>
                      <a:r>
                        <a:rPr dirty="0" sz="9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45">
                          <a:latin typeface="Arial"/>
                          <a:cs typeface="Arial"/>
                        </a:rPr>
                        <a:t>successful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35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0955" marR="74295">
                        <a:lnSpc>
                          <a:spcPct val="111900"/>
                        </a:lnSpc>
                      </a:pPr>
                      <a:r>
                        <a:rPr dirty="0" sz="900" spc="-35">
                          <a:latin typeface="Arial"/>
                          <a:cs typeface="Arial"/>
                        </a:rPr>
                        <a:t>Family </a:t>
                      </a:r>
                      <a:r>
                        <a:rPr dirty="0" sz="900" spc="-55">
                          <a:latin typeface="Arial"/>
                          <a:cs typeface="Arial"/>
                        </a:rPr>
                        <a:t>was  </a:t>
                      </a:r>
                      <a:r>
                        <a:rPr dirty="0" sz="900" spc="-15">
                          <a:latin typeface="Arial"/>
                          <a:cs typeface="Arial"/>
                        </a:rPr>
                        <a:t>disappointed</a:t>
                      </a:r>
                      <a:r>
                        <a:rPr dirty="0" sz="900" spc="-1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in  </a:t>
                      </a:r>
                      <a:r>
                        <a:rPr dirty="0" sz="900" spc="-45">
                          <a:latin typeface="Arial"/>
                          <a:cs typeface="Arial"/>
                        </a:rPr>
                        <a:t>me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3DFEB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0320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dirty="0" sz="900" spc="-35">
                          <a:latin typeface="Arial"/>
                          <a:cs typeface="Arial"/>
                        </a:rPr>
                        <a:t>Friends 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and</a:t>
                      </a:r>
                      <a:r>
                        <a:rPr dirty="0" sz="900" spc="-15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25">
                          <a:latin typeface="Arial"/>
                          <a:cs typeface="Arial"/>
                        </a:rPr>
                        <a:t>wif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3DFEB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6954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L="127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O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889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444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Q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889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317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889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W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889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X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889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38481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900">
                          <a:latin typeface="Arial"/>
                          <a:cs typeface="Arial"/>
                        </a:rPr>
                        <a:t>Y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889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5179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dirty="0" sz="900" spc="-60">
                          <a:latin typeface="Arial"/>
                          <a:cs typeface="Arial"/>
                        </a:rPr>
                        <a:t>AA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889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21665">
                <a:tc v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1590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dirty="0" sz="900" spc="-35">
                          <a:latin typeface="Arial"/>
                          <a:cs typeface="Arial"/>
                        </a:rPr>
                        <a:t>My</a:t>
                      </a:r>
                      <a:r>
                        <a:rPr dirty="0" sz="900" spc="-7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20">
                          <a:latin typeface="Arial"/>
                          <a:cs typeface="Arial"/>
                        </a:rPr>
                        <a:t>Children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3DF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4765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dirty="0" sz="900" spc="-75">
                          <a:latin typeface="Arial"/>
                          <a:cs typeface="Arial"/>
                        </a:rPr>
                        <a:t>NO</a:t>
                      </a:r>
                      <a:r>
                        <a:rPr dirty="0" sz="900" spc="-8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14">
                          <a:latin typeface="Arial"/>
                          <a:cs typeface="Arial"/>
                        </a:rPr>
                        <a:t>ANSWER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4130" marR="255270">
                        <a:lnSpc>
                          <a:spcPct val="111800"/>
                        </a:lnSpc>
                      </a:pPr>
                      <a:r>
                        <a:rPr dirty="0" sz="900" spc="-40">
                          <a:latin typeface="Arial"/>
                          <a:cs typeface="Arial"/>
                        </a:rPr>
                        <a:t>Parents</a:t>
                      </a:r>
                      <a:r>
                        <a:rPr dirty="0" sz="900" spc="-14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40">
                          <a:latin typeface="Arial"/>
                          <a:cs typeface="Arial"/>
                        </a:rPr>
                        <a:t>and  </a:t>
                      </a:r>
                      <a:r>
                        <a:rPr dirty="0" sz="900" spc="-35">
                          <a:latin typeface="Arial"/>
                          <a:cs typeface="Arial"/>
                        </a:rPr>
                        <a:t>Friends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3DF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2860" marR="45720">
                        <a:lnSpc>
                          <a:spcPct val="111800"/>
                        </a:lnSpc>
                      </a:pPr>
                      <a:r>
                        <a:rPr dirty="0" sz="900" spc="-75">
                          <a:latin typeface="Arial"/>
                          <a:cs typeface="Arial"/>
                        </a:rPr>
                        <a:t>To </a:t>
                      </a:r>
                      <a:r>
                        <a:rPr dirty="0" sz="900" spc="-45">
                          <a:latin typeface="Arial"/>
                          <a:cs typeface="Arial"/>
                        </a:rPr>
                        <a:t>have </a:t>
                      </a:r>
                      <a:r>
                        <a:rPr dirty="0" sz="900" spc="-65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900" spc="-1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10">
                          <a:latin typeface="Arial"/>
                          <a:cs typeface="Arial"/>
                        </a:rPr>
                        <a:t>better  </a:t>
                      </a:r>
                      <a:r>
                        <a:rPr dirty="0" sz="900" spc="20">
                          <a:latin typeface="Arial"/>
                          <a:cs typeface="Arial"/>
                        </a:rPr>
                        <a:t>life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2225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dirty="0" sz="900" spc="-90">
                          <a:latin typeface="Arial"/>
                          <a:cs typeface="Arial"/>
                        </a:rPr>
                        <a:t>Go </a:t>
                      </a:r>
                      <a:r>
                        <a:rPr dirty="0" sz="900" spc="15">
                          <a:latin typeface="Arial"/>
                          <a:cs typeface="Arial"/>
                        </a:rPr>
                        <a:t>to</a:t>
                      </a:r>
                      <a:r>
                        <a:rPr dirty="0" sz="900" spc="-6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25">
                          <a:latin typeface="Arial"/>
                          <a:cs typeface="Arial"/>
                        </a:rPr>
                        <a:t>college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0955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dirty="0" sz="900" spc="-30">
                          <a:latin typeface="Arial"/>
                          <a:cs typeface="Arial"/>
                        </a:rPr>
                        <a:t>Father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  <a:solidFill>
                      <a:srgbClr val="E3DF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20320">
                        <a:lnSpc>
                          <a:spcPct val="100000"/>
                        </a:lnSpc>
                        <a:spcBef>
                          <a:spcPts val="530"/>
                        </a:spcBef>
                      </a:pPr>
                      <a:r>
                        <a:rPr dirty="0" sz="900" spc="-75">
                          <a:latin typeface="Arial"/>
                          <a:cs typeface="Arial"/>
                        </a:rPr>
                        <a:t>NO</a:t>
                      </a:r>
                      <a:r>
                        <a:rPr dirty="0" sz="900" spc="-9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900" spc="-114">
                          <a:latin typeface="Arial"/>
                          <a:cs typeface="Arial"/>
                        </a:rPr>
                        <a:t>ANSWER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53160">
                <a:tc gridSpan="8">
                  <a:txBody>
                    <a:bodyPr/>
                    <a:lstStyle/>
                    <a:p>
                      <a:pPr marL="29972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Frequencies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T w="1905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1143000" y="7357904"/>
          <a:ext cx="5258435" cy="7816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43305"/>
                <a:gridCol w="1047750"/>
                <a:gridCol w="1047750"/>
                <a:gridCol w="1047749"/>
                <a:gridCol w="1047750"/>
              </a:tblGrid>
              <a:tr h="76708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7940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dirty="0" sz="1100" spc="-20">
                          <a:latin typeface="Arial"/>
                          <a:cs typeface="Arial"/>
                        </a:rPr>
                        <a:t>Probation </a:t>
                      </a:r>
                      <a:r>
                        <a:rPr dirty="0" sz="1100" spc="-80">
                          <a:latin typeface="Arial"/>
                          <a:cs typeface="Arial"/>
                        </a:rPr>
                        <a:t>=</a:t>
                      </a:r>
                      <a:r>
                        <a:rPr dirty="0" sz="1100" spc="-204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40">
                          <a:latin typeface="Arial"/>
                          <a:cs typeface="Arial"/>
                        </a:rPr>
                        <a:t>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3020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dirty="0" sz="1100" spc="-40">
                          <a:latin typeface="Arial"/>
                          <a:cs typeface="Arial"/>
                        </a:rPr>
                        <a:t>College </a:t>
                      </a:r>
                      <a:r>
                        <a:rPr dirty="0" sz="1100" spc="-80">
                          <a:latin typeface="Arial"/>
                          <a:cs typeface="Arial"/>
                        </a:rPr>
                        <a:t>=</a:t>
                      </a:r>
                      <a:r>
                        <a:rPr dirty="0" sz="1100" spc="-15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40">
                          <a:latin typeface="Arial"/>
                          <a:cs typeface="Arial"/>
                        </a:rPr>
                        <a:t>2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3020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dirty="0" sz="1100" spc="-5">
                          <a:latin typeface="Arial"/>
                          <a:cs typeface="Arial"/>
                        </a:rPr>
                        <a:t>Better</a:t>
                      </a:r>
                      <a:r>
                        <a:rPr dirty="0" sz="1100" spc="-21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30">
                          <a:latin typeface="Arial"/>
                          <a:cs typeface="Arial"/>
                        </a:rPr>
                        <a:t>Future </a:t>
                      </a:r>
                      <a:r>
                        <a:rPr dirty="0" sz="1100" spc="-80">
                          <a:latin typeface="Arial"/>
                          <a:cs typeface="Arial"/>
                        </a:rPr>
                        <a:t>= </a:t>
                      </a:r>
                      <a:r>
                        <a:rPr dirty="0" sz="1100" spc="-40">
                          <a:latin typeface="Arial"/>
                          <a:cs typeface="Arial"/>
                        </a:rPr>
                        <a:t>5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3020" marR="84455">
                        <a:lnSpc>
                          <a:spcPct val="113700"/>
                        </a:lnSpc>
                        <a:spcBef>
                          <a:spcPts val="5"/>
                        </a:spcBef>
                      </a:pPr>
                      <a:r>
                        <a:rPr dirty="0" sz="1100" spc="-35">
                          <a:latin typeface="Arial"/>
                          <a:cs typeface="Arial"/>
                        </a:rPr>
                        <a:t>Family  </a:t>
                      </a:r>
                      <a:r>
                        <a:rPr dirty="0" sz="1100" spc="-30"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n</a:t>
                      </a:r>
                      <a:r>
                        <a:rPr dirty="0" sz="1100" spc="-30">
                          <a:latin typeface="Arial"/>
                          <a:cs typeface="Arial"/>
                        </a:rPr>
                        <a:t>c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ou</a:t>
                      </a:r>
                      <a:r>
                        <a:rPr dirty="0" sz="1100" spc="-20">
                          <a:latin typeface="Arial"/>
                          <a:cs typeface="Arial"/>
                        </a:rPr>
                        <a:t>r</a:t>
                      </a:r>
                      <a:r>
                        <a:rPr dirty="0" sz="1100" spc="-20">
                          <a:latin typeface="Arial"/>
                          <a:cs typeface="Arial"/>
                        </a:rPr>
                        <a:t>a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g</a:t>
                      </a:r>
                      <a:r>
                        <a:rPr dirty="0" sz="1100" spc="30"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100" spc="-10">
                          <a:latin typeface="Arial"/>
                          <a:cs typeface="Arial"/>
                        </a:rPr>
                        <a:t>m</a:t>
                      </a:r>
                      <a:r>
                        <a:rPr dirty="0" sz="1100" spc="30">
                          <a:latin typeface="Arial"/>
                          <a:cs typeface="Arial"/>
                        </a:rPr>
                        <a:t>e</a:t>
                      </a:r>
                      <a:r>
                        <a:rPr dirty="0" sz="1100" spc="-5">
                          <a:latin typeface="Arial"/>
                          <a:cs typeface="Arial"/>
                        </a:rPr>
                        <a:t>nt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marL="3302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1100" spc="-80">
                          <a:latin typeface="Arial"/>
                          <a:cs typeface="Arial"/>
                        </a:rPr>
                        <a:t>=</a:t>
                      </a:r>
                      <a:r>
                        <a:rPr dirty="0" sz="1100" spc="-130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40">
                          <a:latin typeface="Arial"/>
                          <a:cs typeface="Arial"/>
                        </a:rPr>
                        <a:t>5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08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E3DF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3020">
                        <a:lnSpc>
                          <a:spcPct val="100000"/>
                        </a:lnSpc>
                        <a:spcBef>
                          <a:spcPts val="695"/>
                        </a:spcBef>
                      </a:pPr>
                      <a:r>
                        <a:rPr dirty="0" sz="1100" spc="-30">
                          <a:latin typeface="Arial"/>
                          <a:cs typeface="Arial"/>
                        </a:rPr>
                        <a:t>No </a:t>
                      </a:r>
                      <a:r>
                        <a:rPr dirty="0" sz="1100" spc="-25">
                          <a:latin typeface="Arial"/>
                          <a:cs typeface="Arial"/>
                        </a:rPr>
                        <a:t>Answer</a:t>
                      </a:r>
                      <a:r>
                        <a:rPr dirty="0" sz="1100" spc="-175"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40">
                          <a:latin typeface="Arial"/>
                          <a:cs typeface="Arial"/>
                        </a:rPr>
                        <a:t>7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631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283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111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180340" indent="228600">
              <a:lnSpc>
                <a:spcPct val="191700"/>
              </a:lnSpc>
            </a:pPr>
            <a:r>
              <a:rPr dirty="0" sz="1200" spc="-5" b="1">
                <a:latin typeface="Times New Roman"/>
                <a:cs typeface="Times New Roman"/>
              </a:rPr>
              <a:t>Notable dominant </a:t>
            </a:r>
            <a:r>
              <a:rPr dirty="0" sz="1200" b="1">
                <a:latin typeface="Times New Roman"/>
                <a:cs typeface="Times New Roman"/>
              </a:rPr>
              <a:t>responses. </a:t>
            </a:r>
            <a:r>
              <a:rPr dirty="0" sz="1200" spc="-5">
                <a:latin typeface="Times New Roman"/>
                <a:cs typeface="Times New Roman"/>
              </a:rPr>
              <a:t>Although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implications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responses </a:t>
            </a:r>
            <a:r>
              <a:rPr dirty="0" sz="1200">
                <a:latin typeface="Times New Roman"/>
                <a:cs typeface="Times New Roman"/>
              </a:rPr>
              <a:t>to the </a:t>
            </a:r>
            <a:r>
              <a:rPr dirty="0" sz="1200" spc="-5">
                <a:latin typeface="Times New Roman"/>
                <a:cs typeface="Times New Roman"/>
              </a:rPr>
              <a:t>above  questions </a:t>
            </a:r>
            <a:r>
              <a:rPr dirty="0" sz="1200">
                <a:latin typeface="Times New Roman"/>
                <a:cs typeface="Times New Roman"/>
              </a:rPr>
              <a:t>will be </a:t>
            </a:r>
            <a:r>
              <a:rPr dirty="0" sz="1200" spc="-5">
                <a:latin typeface="Times New Roman"/>
                <a:cs typeface="Times New Roman"/>
              </a:rPr>
              <a:t>discussed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Chapter V, </a:t>
            </a:r>
            <a:r>
              <a:rPr dirty="0" sz="1200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is important </a:t>
            </a:r>
            <a:r>
              <a:rPr dirty="0" sz="1200">
                <a:latin typeface="Times New Roman"/>
                <a:cs typeface="Times New Roman"/>
              </a:rPr>
              <a:t>to note </a:t>
            </a:r>
            <a:r>
              <a:rPr dirty="0" sz="1200" spc="-5">
                <a:latin typeface="Times New Roman"/>
                <a:cs typeface="Times New Roman"/>
              </a:rPr>
              <a:t>that several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these questions  had </a:t>
            </a:r>
            <a:r>
              <a:rPr dirty="0" sz="1200">
                <a:latin typeface="Times New Roman"/>
                <a:cs typeface="Times New Roman"/>
              </a:rPr>
              <a:t>strong </a:t>
            </a:r>
            <a:r>
              <a:rPr dirty="0" sz="1200" spc="-5">
                <a:latin typeface="Times New Roman"/>
                <a:cs typeface="Times New Roman"/>
              </a:rPr>
              <a:t>responses </a:t>
            </a:r>
            <a:r>
              <a:rPr dirty="0" sz="1200">
                <a:latin typeface="Times New Roman"/>
                <a:cs typeface="Times New Roman"/>
              </a:rPr>
              <a:t>in specific </a:t>
            </a:r>
            <a:r>
              <a:rPr dirty="0" sz="1200" spc="-5">
                <a:latin typeface="Times New Roman"/>
                <a:cs typeface="Times New Roman"/>
              </a:rPr>
              <a:t>categories. </a:t>
            </a:r>
            <a:r>
              <a:rPr dirty="0" sz="1200">
                <a:latin typeface="Times New Roman"/>
                <a:cs typeface="Times New Roman"/>
              </a:rPr>
              <a:t>Question 1 </a:t>
            </a:r>
            <a:r>
              <a:rPr dirty="0" sz="1200" spc="-5">
                <a:latin typeface="Times New Roman"/>
                <a:cs typeface="Times New Roman"/>
              </a:rPr>
              <a:t>had </a:t>
            </a:r>
            <a:r>
              <a:rPr dirty="0" sz="1200">
                <a:latin typeface="Times New Roman"/>
                <a:cs typeface="Times New Roman"/>
              </a:rPr>
              <a:t>a 57% response of </a:t>
            </a:r>
            <a:r>
              <a:rPr dirty="0" sz="1200" spc="-5">
                <a:latin typeface="Times New Roman"/>
                <a:cs typeface="Times New Roman"/>
              </a:rPr>
              <a:t>obtaining </a:t>
            </a:r>
            <a:r>
              <a:rPr dirty="0" sz="1200">
                <a:latin typeface="Times New Roman"/>
                <a:cs typeface="Times New Roman"/>
              </a:rPr>
              <a:t>future 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of either </a:t>
            </a:r>
            <a:r>
              <a:rPr dirty="0" sz="1200" spc="-5">
                <a:latin typeface="Times New Roman"/>
                <a:cs typeface="Times New Roman"/>
              </a:rPr>
              <a:t>college </a:t>
            </a:r>
            <a:r>
              <a:rPr dirty="0" sz="1200">
                <a:latin typeface="Times New Roman"/>
                <a:cs typeface="Times New Roman"/>
              </a:rPr>
              <a:t>or trade school. </a:t>
            </a:r>
            <a:r>
              <a:rPr dirty="0" sz="1200" spc="-5">
                <a:latin typeface="Times New Roman"/>
                <a:cs typeface="Times New Roman"/>
              </a:rPr>
              <a:t>Sixty-eight percent stated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education was  important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either employment </a:t>
            </a:r>
            <a:r>
              <a:rPr dirty="0" sz="1200">
                <a:latin typeface="Times New Roman"/>
                <a:cs typeface="Times New Roman"/>
              </a:rPr>
              <a:t>or a </a:t>
            </a:r>
            <a:r>
              <a:rPr dirty="0" sz="1200" spc="-5">
                <a:latin typeface="Times New Roman"/>
                <a:cs typeface="Times New Roman"/>
              </a:rPr>
              <a:t>successful </a:t>
            </a:r>
            <a:r>
              <a:rPr dirty="0" sz="1200">
                <a:latin typeface="Times New Roman"/>
                <a:cs typeface="Times New Roman"/>
              </a:rPr>
              <a:t>future. With </a:t>
            </a:r>
            <a:r>
              <a:rPr dirty="0" sz="1200" spc="-5">
                <a:latin typeface="Times New Roman"/>
                <a:cs typeface="Times New Roman"/>
              </a:rPr>
              <a:t>Question </a:t>
            </a:r>
            <a:r>
              <a:rPr dirty="0" sz="1200">
                <a:latin typeface="Times New Roman"/>
                <a:cs typeface="Times New Roman"/>
              </a:rPr>
              <a:t>3, 90% </a:t>
            </a:r>
            <a:r>
              <a:rPr dirty="0" sz="1200" spc="-5">
                <a:latin typeface="Times New Roman"/>
                <a:cs typeface="Times New Roman"/>
              </a:rPr>
              <a:t>stated </a:t>
            </a:r>
            <a:r>
              <a:rPr dirty="0" sz="1200">
                <a:latin typeface="Times New Roman"/>
                <a:cs typeface="Times New Roman"/>
              </a:rPr>
              <a:t>that the  </a:t>
            </a:r>
            <a:r>
              <a:rPr dirty="0" sz="1200" spc="-5">
                <a:latin typeface="Times New Roman"/>
                <a:cs typeface="Times New Roman"/>
              </a:rPr>
              <a:t>content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were </a:t>
            </a:r>
            <a:r>
              <a:rPr dirty="0" sz="1200">
                <a:latin typeface="Times New Roman"/>
                <a:cs typeface="Times New Roman"/>
              </a:rPr>
              <a:t>learning in school was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important.</a:t>
            </a:r>
            <a:endParaRPr sz="1200">
              <a:latin typeface="Times New Roman"/>
              <a:cs typeface="Times New Roman"/>
            </a:endParaRPr>
          </a:p>
          <a:p>
            <a:pPr marL="12700" marR="30480" indent="228600">
              <a:lnSpc>
                <a:spcPct val="191900"/>
              </a:lnSpc>
            </a:pPr>
            <a:r>
              <a:rPr dirty="0" sz="1200">
                <a:latin typeface="Times New Roman"/>
                <a:cs typeface="Times New Roman"/>
              </a:rPr>
              <a:t>The most </a:t>
            </a:r>
            <a:r>
              <a:rPr dirty="0" sz="1200" spc="-5">
                <a:latin typeface="Times New Roman"/>
                <a:cs typeface="Times New Roman"/>
              </a:rPr>
              <a:t>common </a:t>
            </a:r>
            <a:r>
              <a:rPr dirty="0" sz="1200">
                <a:latin typeface="Times New Roman"/>
                <a:cs typeface="Times New Roman"/>
              </a:rPr>
              <a:t>response </a:t>
            </a:r>
            <a:r>
              <a:rPr dirty="0" sz="1200" spc="-5">
                <a:latin typeface="Times New Roman"/>
                <a:cs typeface="Times New Roman"/>
              </a:rPr>
              <a:t>(with 38%) </a:t>
            </a:r>
            <a:r>
              <a:rPr dirty="0" sz="1200">
                <a:latin typeface="Times New Roman"/>
                <a:cs typeface="Times New Roman"/>
              </a:rPr>
              <a:t>to Question 4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that school should </a:t>
            </a:r>
            <a:r>
              <a:rPr dirty="0" sz="1200" spc="-5">
                <a:latin typeface="Times New Roman"/>
                <a:cs typeface="Times New Roman"/>
              </a:rPr>
              <a:t>start at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later  time. Over half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participants (57%) stated </a:t>
            </a:r>
            <a:r>
              <a:rPr dirty="0" sz="1200">
                <a:latin typeface="Times New Roman"/>
                <a:cs typeface="Times New Roman"/>
              </a:rPr>
              <a:t>that the </a:t>
            </a:r>
            <a:r>
              <a:rPr dirty="0" sz="1200" spc="-5">
                <a:latin typeface="Times New Roman"/>
                <a:cs typeface="Times New Roman"/>
              </a:rPr>
              <a:t>legal age </a:t>
            </a:r>
            <a:r>
              <a:rPr dirty="0" sz="1200">
                <a:latin typeface="Times New Roman"/>
                <a:cs typeface="Times New Roman"/>
              </a:rPr>
              <a:t>for dropping out of </a:t>
            </a:r>
            <a:r>
              <a:rPr dirty="0" sz="1200" spc="-5">
                <a:latin typeface="Times New Roman"/>
                <a:cs typeface="Times New Roman"/>
              </a:rPr>
              <a:t>high school  </a:t>
            </a:r>
            <a:r>
              <a:rPr dirty="0" sz="1200">
                <a:latin typeface="Times New Roman"/>
                <a:cs typeface="Times New Roman"/>
              </a:rPr>
              <a:t>should not be </a:t>
            </a:r>
            <a:r>
              <a:rPr dirty="0" sz="1200" spc="-5">
                <a:latin typeface="Times New Roman"/>
                <a:cs typeface="Times New Roman"/>
              </a:rPr>
              <a:t>lowered </a:t>
            </a:r>
            <a:r>
              <a:rPr dirty="0" sz="1200">
                <a:latin typeface="Times New Roman"/>
                <a:cs typeface="Times New Roman"/>
              </a:rPr>
              <a:t>from 18, while 10% </a:t>
            </a:r>
            <a:r>
              <a:rPr dirty="0" sz="1200" spc="-5">
                <a:latin typeface="Times New Roman"/>
                <a:cs typeface="Times New Roman"/>
              </a:rPr>
              <a:t>stated </a:t>
            </a:r>
            <a:r>
              <a:rPr dirty="0" sz="1200">
                <a:latin typeface="Times New Roman"/>
                <a:cs typeface="Times New Roman"/>
              </a:rPr>
              <a:t>that the </a:t>
            </a:r>
            <a:r>
              <a:rPr dirty="0" sz="1200" spc="-5">
                <a:latin typeface="Times New Roman"/>
                <a:cs typeface="Times New Roman"/>
              </a:rPr>
              <a:t>legal age </a:t>
            </a:r>
            <a:r>
              <a:rPr dirty="0" sz="1200">
                <a:latin typeface="Times New Roman"/>
                <a:cs typeface="Times New Roman"/>
              </a:rPr>
              <a:t>to drop out of </a:t>
            </a:r>
            <a:r>
              <a:rPr dirty="0" sz="1200" spc="-5">
                <a:latin typeface="Times New Roman"/>
                <a:cs typeface="Times New Roman"/>
              </a:rPr>
              <a:t>high school  </a:t>
            </a:r>
            <a:r>
              <a:rPr dirty="0" sz="1200">
                <a:latin typeface="Times New Roman"/>
                <a:cs typeface="Times New Roman"/>
              </a:rPr>
              <a:t>should be </a:t>
            </a:r>
            <a:r>
              <a:rPr dirty="0" sz="1200" spc="-5">
                <a:latin typeface="Times New Roman"/>
                <a:cs typeface="Times New Roman"/>
              </a:rPr>
              <a:t>raised.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overall results </a:t>
            </a:r>
            <a:r>
              <a:rPr dirty="0" sz="1200">
                <a:latin typeface="Times New Roman"/>
                <a:cs typeface="Times New Roman"/>
              </a:rPr>
              <a:t>of these questions </a:t>
            </a:r>
            <a:r>
              <a:rPr dirty="0" sz="1200" spc="-5">
                <a:latin typeface="Times New Roman"/>
                <a:cs typeface="Times New Roman"/>
              </a:rPr>
              <a:t>indicate that participants </a:t>
            </a:r>
            <a:r>
              <a:rPr dirty="0" sz="1200">
                <a:latin typeface="Times New Roman"/>
                <a:cs typeface="Times New Roman"/>
              </a:rPr>
              <a:t>think </a:t>
            </a:r>
            <a:r>
              <a:rPr dirty="0" sz="1200" spc="-5">
                <a:latin typeface="Times New Roman"/>
                <a:cs typeface="Times New Roman"/>
              </a:rPr>
              <a:t>that </a:t>
            </a:r>
            <a:r>
              <a:rPr dirty="0" sz="1200">
                <a:latin typeface="Times New Roman"/>
                <a:cs typeface="Times New Roman"/>
              </a:rPr>
              <a:t>school  </a:t>
            </a:r>
            <a:r>
              <a:rPr dirty="0" sz="1200" spc="-5">
                <a:latin typeface="Times New Roman"/>
                <a:cs typeface="Times New Roman"/>
              </a:rPr>
              <a:t>is important, </a:t>
            </a:r>
            <a:r>
              <a:rPr dirty="0" sz="1200">
                <a:latin typeface="Times New Roman"/>
                <a:cs typeface="Times New Roman"/>
              </a:rPr>
              <a:t>but some </a:t>
            </a:r>
            <a:r>
              <a:rPr dirty="0" sz="1200" spc="-5">
                <a:latin typeface="Times New Roman"/>
                <a:cs typeface="Times New Roman"/>
              </a:rPr>
              <a:t>changes </a:t>
            </a:r>
            <a:r>
              <a:rPr dirty="0" sz="1200" spc="5">
                <a:latin typeface="Times New Roman"/>
                <a:cs typeface="Times New Roman"/>
              </a:rPr>
              <a:t>may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needed </a:t>
            </a:r>
            <a:r>
              <a:rPr dirty="0" sz="1200">
                <a:latin typeface="Times New Roman"/>
                <a:cs typeface="Times New Roman"/>
              </a:rPr>
              <a:t>to make it a </a:t>
            </a:r>
            <a:r>
              <a:rPr dirty="0" sz="1200" spc="-5">
                <a:latin typeface="Times New Roman"/>
                <a:cs typeface="Times New Roman"/>
              </a:rPr>
              <a:t>better fit </a:t>
            </a:r>
            <a:r>
              <a:rPr dirty="0" sz="1200">
                <a:latin typeface="Times New Roman"/>
                <a:cs typeface="Times New Roman"/>
              </a:rPr>
              <a:t>for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some.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5"/>
              </a:spcBef>
            </a:pPr>
            <a:r>
              <a:rPr dirty="0" sz="1200" spc="-5" b="1">
                <a:latin typeface="Times New Roman"/>
                <a:cs typeface="Times New Roman"/>
              </a:rPr>
              <a:t>Data Category </a:t>
            </a:r>
            <a:r>
              <a:rPr dirty="0" sz="1200" b="1">
                <a:latin typeface="Times New Roman"/>
                <a:cs typeface="Times New Roman"/>
              </a:rPr>
              <a:t>4 –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Interviews</a:t>
            </a:r>
            <a:endParaRPr sz="1200">
              <a:latin typeface="Times New Roman"/>
              <a:cs typeface="Times New Roman"/>
            </a:endParaRPr>
          </a:p>
          <a:p>
            <a:pPr marL="12700" marR="152400" indent="228600">
              <a:lnSpc>
                <a:spcPts val="2760"/>
              </a:lnSpc>
              <a:spcBef>
                <a:spcPts val="275"/>
              </a:spcBef>
            </a:pPr>
            <a:r>
              <a:rPr dirty="0" sz="1200" spc="-5">
                <a:latin typeface="Times New Roman"/>
                <a:cs typeface="Times New Roman"/>
              </a:rPr>
              <a:t>From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participants </a:t>
            </a:r>
            <a:r>
              <a:rPr dirty="0" sz="1200">
                <a:latin typeface="Times New Roman"/>
                <a:cs typeface="Times New Roman"/>
              </a:rPr>
              <a:t>who </a:t>
            </a:r>
            <a:r>
              <a:rPr dirty="0" sz="1200" spc="-5">
                <a:latin typeface="Times New Roman"/>
                <a:cs typeface="Times New Roman"/>
              </a:rPr>
              <a:t>agreed </a:t>
            </a:r>
            <a:r>
              <a:rPr dirty="0" sz="1200">
                <a:latin typeface="Times New Roman"/>
                <a:cs typeface="Times New Roman"/>
              </a:rPr>
              <a:t>to participate in the </a:t>
            </a:r>
            <a:r>
              <a:rPr dirty="0" sz="1200" spc="-5">
                <a:latin typeface="Times New Roman"/>
                <a:cs typeface="Times New Roman"/>
              </a:rPr>
              <a:t>interviews, </a:t>
            </a:r>
            <a:r>
              <a:rPr dirty="0" sz="1200">
                <a:latin typeface="Times New Roman"/>
                <a:cs typeface="Times New Roman"/>
              </a:rPr>
              <a:t>three were </a:t>
            </a:r>
            <a:r>
              <a:rPr dirty="0" sz="1200" spc="-5">
                <a:latin typeface="Times New Roman"/>
                <a:cs typeface="Times New Roman"/>
              </a:rPr>
              <a:t>selected based  </a:t>
            </a:r>
            <a:r>
              <a:rPr dirty="0" sz="1200">
                <a:latin typeface="Times New Roman"/>
                <a:cs typeface="Times New Roman"/>
              </a:rPr>
              <a:t>upon their </a:t>
            </a:r>
            <a:r>
              <a:rPr dirty="0" sz="1200" spc="-5">
                <a:latin typeface="Times New Roman"/>
                <a:cs typeface="Times New Roman"/>
              </a:rPr>
              <a:t>responses </a:t>
            </a:r>
            <a:r>
              <a:rPr dirty="0" sz="1200">
                <a:latin typeface="Times New Roman"/>
                <a:cs typeface="Times New Roman"/>
              </a:rPr>
              <a:t>to the </a:t>
            </a:r>
            <a:r>
              <a:rPr dirty="0" sz="1200" spc="-5">
                <a:latin typeface="Times New Roman"/>
                <a:cs typeface="Times New Roman"/>
              </a:rPr>
              <a:t>survey. </a:t>
            </a:r>
            <a:r>
              <a:rPr dirty="0" sz="1200">
                <a:latin typeface="Times New Roman"/>
                <a:cs typeface="Times New Roman"/>
              </a:rPr>
              <a:t>The primary criterion </a:t>
            </a:r>
            <a:r>
              <a:rPr dirty="0" sz="1200" spc="-5">
                <a:latin typeface="Times New Roman"/>
                <a:cs typeface="Times New Roman"/>
              </a:rPr>
              <a:t>used </a:t>
            </a:r>
            <a:r>
              <a:rPr dirty="0" sz="1200">
                <a:latin typeface="Times New Roman"/>
                <a:cs typeface="Times New Roman"/>
              </a:rPr>
              <a:t>to determine </a:t>
            </a:r>
            <a:r>
              <a:rPr dirty="0" sz="1200" spc="-5">
                <a:latin typeface="Times New Roman"/>
                <a:cs typeface="Times New Roman"/>
              </a:rPr>
              <a:t>which participants  were selected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interviews was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level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participation </a:t>
            </a:r>
            <a:r>
              <a:rPr dirty="0" sz="1200">
                <a:latin typeface="Times New Roman"/>
                <a:cs typeface="Times New Roman"/>
              </a:rPr>
              <a:t>in the </a:t>
            </a:r>
            <a:r>
              <a:rPr dirty="0" sz="1200" spc="-5">
                <a:latin typeface="Times New Roman"/>
                <a:cs typeface="Times New Roman"/>
              </a:rPr>
              <a:t>surveys, as indicated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completeness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surveys and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thoroughness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participants’ answers. </a:t>
            </a:r>
            <a:r>
              <a:rPr dirty="0" sz="1200">
                <a:latin typeface="Times New Roman"/>
                <a:cs typeface="Times New Roman"/>
              </a:rPr>
              <a:t>Students who </a:t>
            </a:r>
            <a:r>
              <a:rPr dirty="0" sz="1200" spc="-5">
                <a:latin typeface="Times New Roman"/>
                <a:cs typeface="Times New Roman"/>
              </a:rPr>
              <a:t>used  </a:t>
            </a:r>
            <a:r>
              <a:rPr dirty="0" sz="1200">
                <a:latin typeface="Times New Roman"/>
                <a:cs typeface="Times New Roman"/>
              </a:rPr>
              <a:t>short, </a:t>
            </a:r>
            <a:r>
              <a:rPr dirty="0" sz="1200" spc="-5">
                <a:latin typeface="Times New Roman"/>
                <a:cs typeface="Times New Roman"/>
              </a:rPr>
              <a:t>one-word responses were </a:t>
            </a:r>
            <a:r>
              <a:rPr dirty="0" sz="1200">
                <a:latin typeface="Times New Roman"/>
                <a:cs typeface="Times New Roman"/>
              </a:rPr>
              <a:t>not chosen for the </a:t>
            </a:r>
            <a:r>
              <a:rPr dirty="0" sz="1200" spc="-5">
                <a:latin typeface="Times New Roman"/>
                <a:cs typeface="Times New Roman"/>
              </a:rPr>
              <a:t>interviews. Of </a:t>
            </a:r>
            <a:r>
              <a:rPr dirty="0" sz="1200">
                <a:latin typeface="Times New Roman"/>
                <a:cs typeface="Times New Roman"/>
              </a:rPr>
              <a:t>the three that </a:t>
            </a:r>
            <a:r>
              <a:rPr dirty="0" sz="1200" spc="-5">
                <a:latin typeface="Times New Roman"/>
                <a:cs typeface="Times New Roman"/>
              </a:rPr>
              <a:t>were </a:t>
            </a:r>
            <a:r>
              <a:rPr dirty="0" sz="1200">
                <a:latin typeface="Times New Roman"/>
                <a:cs typeface="Times New Roman"/>
              </a:rPr>
              <a:t>selected,  </a:t>
            </a:r>
            <a:r>
              <a:rPr dirty="0" sz="1200" spc="-5">
                <a:latin typeface="Times New Roman"/>
                <a:cs typeface="Times New Roman"/>
              </a:rPr>
              <a:t>two interviews </a:t>
            </a:r>
            <a:r>
              <a:rPr dirty="0" sz="1200">
                <a:latin typeface="Times New Roman"/>
                <a:cs typeface="Times New Roman"/>
              </a:rPr>
              <a:t>were conducted. The third participant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not </a:t>
            </a:r>
            <a:r>
              <a:rPr dirty="0" sz="1200" spc="-5">
                <a:latin typeface="Times New Roman"/>
                <a:cs typeface="Times New Roman"/>
              </a:rPr>
              <a:t>available </a:t>
            </a:r>
            <a:r>
              <a:rPr dirty="0" sz="1200">
                <a:latin typeface="Times New Roman"/>
                <a:cs typeface="Times New Roman"/>
              </a:rPr>
              <a:t>for the </a:t>
            </a:r>
            <a:r>
              <a:rPr dirty="0" sz="1200" spc="-5">
                <a:latin typeface="Times New Roman"/>
                <a:cs typeface="Times New Roman"/>
              </a:rPr>
              <a:t>interviews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and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thus excluded </a:t>
            </a:r>
            <a:r>
              <a:rPr dirty="0" sz="1200" spc="-5">
                <a:latin typeface="Times New Roman"/>
                <a:cs typeface="Times New Roman"/>
              </a:rPr>
              <a:t>from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data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collection.</a:t>
            </a:r>
            <a:endParaRPr sz="1200">
              <a:latin typeface="Times New Roman"/>
              <a:cs typeface="Times New Roman"/>
            </a:endParaRPr>
          </a:p>
          <a:p>
            <a:pPr marL="12700" marR="140335" indent="228600">
              <a:lnSpc>
                <a:spcPct val="191700"/>
              </a:lnSpc>
            </a:pPr>
            <a:r>
              <a:rPr dirty="0" sz="1200" spc="-5" b="1">
                <a:latin typeface="Times New Roman"/>
                <a:cs typeface="Times New Roman"/>
              </a:rPr>
              <a:t>Information about the interviewees. </a:t>
            </a:r>
            <a:r>
              <a:rPr dirty="0" sz="1200" spc="-5">
                <a:latin typeface="Times New Roman"/>
                <a:cs typeface="Times New Roman"/>
              </a:rPr>
              <a:t>Participants K and M were selected </a:t>
            </a:r>
            <a:r>
              <a:rPr dirty="0" sz="1200">
                <a:latin typeface="Times New Roman"/>
                <a:cs typeface="Times New Roman"/>
              </a:rPr>
              <a:t>for the </a:t>
            </a:r>
            <a:r>
              <a:rPr dirty="0" sz="1200" spc="-5">
                <a:latin typeface="Times New Roman"/>
                <a:cs typeface="Times New Roman"/>
              </a:rPr>
              <a:t>interview  process. K is </a:t>
            </a:r>
            <a:r>
              <a:rPr dirty="0" sz="1200">
                <a:latin typeface="Times New Roman"/>
                <a:cs typeface="Times New Roman"/>
              </a:rPr>
              <a:t>a white male, 18 </a:t>
            </a:r>
            <a:r>
              <a:rPr dirty="0" sz="1200" spc="-5">
                <a:latin typeface="Times New Roman"/>
                <a:cs typeface="Times New Roman"/>
              </a:rPr>
              <a:t>years </a:t>
            </a:r>
            <a:r>
              <a:rPr dirty="0" sz="1200">
                <a:latin typeface="Times New Roman"/>
                <a:cs typeface="Times New Roman"/>
              </a:rPr>
              <a:t>old, </a:t>
            </a:r>
            <a:r>
              <a:rPr dirty="0" sz="1200" spc="-5">
                <a:latin typeface="Times New Roman"/>
                <a:cs typeface="Times New Roman"/>
              </a:rPr>
              <a:t>and from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low socioeconomic family, as indicated </a:t>
            </a:r>
            <a:r>
              <a:rPr dirty="0" sz="1200" spc="10">
                <a:latin typeface="Times New Roman"/>
                <a:cs typeface="Times New Roman"/>
              </a:rPr>
              <a:t>by  </a:t>
            </a:r>
            <a:r>
              <a:rPr dirty="0" sz="1200" spc="-5">
                <a:latin typeface="Times New Roman"/>
                <a:cs typeface="Times New Roman"/>
              </a:rPr>
              <a:t>his free </a:t>
            </a:r>
            <a:r>
              <a:rPr dirty="0" sz="1200">
                <a:latin typeface="Times New Roman"/>
                <a:cs typeface="Times New Roman"/>
              </a:rPr>
              <a:t>lunch voucher while in </a:t>
            </a:r>
            <a:r>
              <a:rPr dirty="0" sz="1200" spc="-5">
                <a:latin typeface="Times New Roman"/>
                <a:cs typeface="Times New Roman"/>
              </a:rPr>
              <a:t>school. Additionally, K’s parents were </a:t>
            </a:r>
            <a:r>
              <a:rPr dirty="0" sz="1200">
                <a:latin typeface="Times New Roman"/>
                <a:cs typeface="Times New Roman"/>
              </a:rPr>
              <a:t>both </a:t>
            </a:r>
            <a:r>
              <a:rPr dirty="0" sz="1200" spc="-5">
                <a:latin typeface="Times New Roman"/>
                <a:cs typeface="Times New Roman"/>
              </a:rPr>
              <a:t>high school  graduates, </a:t>
            </a:r>
            <a:r>
              <a:rPr dirty="0" sz="1200">
                <a:latin typeface="Times New Roman"/>
                <a:cs typeface="Times New Roman"/>
              </a:rPr>
              <a:t>but neither of them </a:t>
            </a:r>
            <a:r>
              <a:rPr dirty="0" sz="1200" spc="-5">
                <a:latin typeface="Times New Roman"/>
                <a:cs typeface="Times New Roman"/>
              </a:rPr>
              <a:t>had </a:t>
            </a:r>
            <a:r>
              <a:rPr dirty="0" sz="1200" spc="5">
                <a:latin typeface="Times New Roman"/>
                <a:cs typeface="Times New Roman"/>
              </a:rPr>
              <a:t>any </a:t>
            </a:r>
            <a:r>
              <a:rPr dirty="0" sz="1200">
                <a:latin typeface="Times New Roman"/>
                <a:cs typeface="Times New Roman"/>
              </a:rPr>
              <a:t>post-secondary education. </a:t>
            </a:r>
            <a:r>
              <a:rPr dirty="0" sz="1200" spc="-5">
                <a:latin typeface="Times New Roman"/>
                <a:cs typeface="Times New Roman"/>
              </a:rPr>
              <a:t>M is </a:t>
            </a:r>
            <a:r>
              <a:rPr dirty="0" sz="1200">
                <a:latin typeface="Times New Roman"/>
                <a:cs typeface="Times New Roman"/>
              </a:rPr>
              <a:t>a white </a:t>
            </a:r>
            <a:r>
              <a:rPr dirty="0" sz="1200" spc="-5">
                <a:latin typeface="Times New Roman"/>
                <a:cs typeface="Times New Roman"/>
              </a:rPr>
              <a:t>female, </a:t>
            </a:r>
            <a:r>
              <a:rPr dirty="0" sz="1200">
                <a:latin typeface="Times New Roman"/>
                <a:cs typeface="Times New Roman"/>
              </a:rPr>
              <a:t>18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years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631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283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112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160020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old, and </a:t>
            </a:r>
            <a:r>
              <a:rPr dirty="0" sz="1200" spc="-5">
                <a:latin typeface="Times New Roman"/>
                <a:cs typeface="Times New Roman"/>
              </a:rPr>
              <a:t>is also from </a:t>
            </a:r>
            <a:r>
              <a:rPr dirty="0" sz="1200">
                <a:latin typeface="Times New Roman"/>
                <a:cs typeface="Times New Roman"/>
              </a:rPr>
              <a:t>a low </a:t>
            </a:r>
            <a:r>
              <a:rPr dirty="0" sz="1200" spc="-5">
                <a:latin typeface="Times New Roman"/>
                <a:cs typeface="Times New Roman"/>
              </a:rPr>
              <a:t>SES family. M’s </a:t>
            </a:r>
            <a:r>
              <a:rPr dirty="0" sz="1200">
                <a:latin typeface="Times New Roman"/>
                <a:cs typeface="Times New Roman"/>
              </a:rPr>
              <a:t>parents, as </a:t>
            </a:r>
            <a:r>
              <a:rPr dirty="0" sz="1200" spc="-5">
                <a:latin typeface="Times New Roman"/>
                <a:cs typeface="Times New Roman"/>
              </a:rPr>
              <a:t>well, are high </a:t>
            </a:r>
            <a:r>
              <a:rPr dirty="0" sz="1200">
                <a:latin typeface="Times New Roman"/>
                <a:cs typeface="Times New Roman"/>
              </a:rPr>
              <a:t>school </a:t>
            </a:r>
            <a:r>
              <a:rPr dirty="0" sz="1200" spc="-5">
                <a:latin typeface="Times New Roman"/>
                <a:cs typeface="Times New Roman"/>
              </a:rPr>
              <a:t>graduates with </a:t>
            </a:r>
            <a:r>
              <a:rPr dirty="0" sz="1200">
                <a:latin typeface="Times New Roman"/>
                <a:cs typeface="Times New Roman"/>
              </a:rPr>
              <a:t>no  </a:t>
            </a:r>
            <a:r>
              <a:rPr dirty="0" sz="1200" spc="-5">
                <a:latin typeface="Times New Roman"/>
                <a:cs typeface="Times New Roman"/>
              </a:rPr>
              <a:t>additional education. </a:t>
            </a:r>
            <a:r>
              <a:rPr dirty="0" sz="1200">
                <a:latin typeface="Times New Roman"/>
                <a:cs typeface="Times New Roman"/>
              </a:rPr>
              <a:t>Both </a:t>
            </a:r>
            <a:r>
              <a:rPr dirty="0" sz="1200" spc="-5">
                <a:latin typeface="Times New Roman"/>
                <a:cs typeface="Times New Roman"/>
              </a:rPr>
              <a:t>K and M indicated that education was important, </a:t>
            </a:r>
            <a:r>
              <a:rPr dirty="0" sz="1200">
                <a:latin typeface="Times New Roman"/>
                <a:cs typeface="Times New Roman"/>
              </a:rPr>
              <a:t>but </a:t>
            </a:r>
            <a:r>
              <a:rPr dirty="0" sz="1200" spc="-5">
                <a:latin typeface="Times New Roman"/>
                <a:cs typeface="Times New Roman"/>
              </a:rPr>
              <a:t>where K  responded </a:t>
            </a:r>
            <a:r>
              <a:rPr dirty="0" sz="1200">
                <a:latin typeface="Times New Roman"/>
                <a:cs typeface="Times New Roman"/>
              </a:rPr>
              <a:t>that he </a:t>
            </a:r>
            <a:r>
              <a:rPr dirty="0" sz="1200" spc="-5">
                <a:latin typeface="Times New Roman"/>
                <a:cs typeface="Times New Roman"/>
              </a:rPr>
              <a:t>wanted </a:t>
            </a:r>
            <a:r>
              <a:rPr dirty="0" sz="1200">
                <a:latin typeface="Times New Roman"/>
                <a:cs typeface="Times New Roman"/>
              </a:rPr>
              <a:t>to attend </a:t>
            </a:r>
            <a:r>
              <a:rPr dirty="0" sz="1200" spc="-5">
                <a:latin typeface="Times New Roman"/>
                <a:cs typeface="Times New Roman"/>
              </a:rPr>
              <a:t>college, M </a:t>
            </a:r>
            <a:r>
              <a:rPr dirty="0" sz="1200">
                <a:latin typeface="Times New Roman"/>
                <a:cs typeface="Times New Roman"/>
              </a:rPr>
              <a:t>did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not.</a:t>
            </a:r>
            <a:endParaRPr sz="1200">
              <a:latin typeface="Times New Roman"/>
              <a:cs typeface="Times New Roman"/>
            </a:endParaRPr>
          </a:p>
          <a:p>
            <a:pPr marL="12700" marR="196850" indent="228600">
              <a:lnSpc>
                <a:spcPct val="191700"/>
              </a:lnSpc>
            </a:pPr>
            <a:r>
              <a:rPr dirty="0" sz="1200" spc="-5" b="1">
                <a:latin typeface="Times New Roman"/>
                <a:cs typeface="Times New Roman"/>
              </a:rPr>
              <a:t>Interview questions and responses.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actual interview questions and responses can </a:t>
            </a:r>
            <a:r>
              <a:rPr dirty="0" sz="1200" spc="5">
                <a:latin typeface="Times New Roman"/>
                <a:cs typeface="Times New Roman"/>
              </a:rPr>
              <a:t>be  </a:t>
            </a:r>
            <a:r>
              <a:rPr dirty="0" sz="1200">
                <a:latin typeface="Times New Roman"/>
                <a:cs typeface="Times New Roman"/>
              </a:rPr>
              <a:t>found in </a:t>
            </a:r>
            <a:r>
              <a:rPr dirty="0" sz="1200" spc="-5">
                <a:latin typeface="Times New Roman"/>
                <a:cs typeface="Times New Roman"/>
              </a:rPr>
              <a:t>Appendix </a:t>
            </a:r>
            <a:r>
              <a:rPr dirty="0" sz="1200">
                <a:latin typeface="Times New Roman"/>
                <a:cs typeface="Times New Roman"/>
              </a:rPr>
              <a:t>E. The </a:t>
            </a:r>
            <a:r>
              <a:rPr dirty="0" sz="1200" spc="-5">
                <a:latin typeface="Times New Roman"/>
                <a:cs typeface="Times New Roman"/>
              </a:rPr>
              <a:t>interviews </a:t>
            </a:r>
            <a:r>
              <a:rPr dirty="0" sz="1200">
                <a:latin typeface="Times New Roman"/>
                <a:cs typeface="Times New Roman"/>
              </a:rPr>
              <a:t>were conducted </a:t>
            </a:r>
            <a:r>
              <a:rPr dirty="0" sz="1200" spc="-5">
                <a:latin typeface="Times New Roman"/>
                <a:cs typeface="Times New Roman"/>
              </a:rPr>
              <a:t>orally, and </a:t>
            </a:r>
            <a:r>
              <a:rPr dirty="0" sz="1200">
                <a:latin typeface="Times New Roman"/>
                <a:cs typeface="Times New Roman"/>
              </a:rPr>
              <a:t>the audio </a:t>
            </a:r>
            <a:r>
              <a:rPr dirty="0" sz="1200" spc="-5">
                <a:latin typeface="Times New Roman"/>
                <a:cs typeface="Times New Roman"/>
              </a:rPr>
              <a:t>was recorded </a:t>
            </a:r>
            <a:r>
              <a:rPr dirty="0" sz="1200">
                <a:latin typeface="Times New Roman"/>
                <a:cs typeface="Times New Roman"/>
              </a:rPr>
              <a:t>with  the </a:t>
            </a:r>
            <a:r>
              <a:rPr dirty="0" sz="1200" spc="-5">
                <a:latin typeface="Times New Roman"/>
                <a:cs typeface="Times New Roman"/>
              </a:rPr>
              <a:t>permission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each interviewee. Post interview,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recordings were played </a:t>
            </a:r>
            <a:r>
              <a:rPr dirty="0" sz="1200">
                <a:latin typeface="Times New Roman"/>
                <a:cs typeface="Times New Roman"/>
              </a:rPr>
              <a:t>back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responses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transcribed.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5"/>
              </a:spcBef>
            </a:pPr>
            <a:r>
              <a:rPr dirty="0" sz="1200" spc="-5" b="1">
                <a:latin typeface="Times New Roman"/>
                <a:cs typeface="Times New Roman"/>
              </a:rPr>
              <a:t>Notable responses </a:t>
            </a:r>
            <a:r>
              <a:rPr dirty="0" sz="1200" b="1">
                <a:latin typeface="Times New Roman"/>
                <a:cs typeface="Times New Roman"/>
              </a:rPr>
              <a:t>to </a:t>
            </a:r>
            <a:r>
              <a:rPr dirty="0" sz="1200" spc="-5" b="1">
                <a:latin typeface="Times New Roman"/>
                <a:cs typeface="Times New Roman"/>
              </a:rPr>
              <a:t>interview </a:t>
            </a:r>
            <a:r>
              <a:rPr dirty="0" sz="1200" b="1">
                <a:latin typeface="Times New Roman"/>
                <a:cs typeface="Times New Roman"/>
              </a:rPr>
              <a:t>questions. </a:t>
            </a:r>
            <a:r>
              <a:rPr dirty="0" sz="1200" spc="-5">
                <a:latin typeface="Times New Roman"/>
                <a:cs typeface="Times New Roman"/>
              </a:rPr>
              <a:t>Both interviewees stated that </a:t>
            </a:r>
            <a:r>
              <a:rPr dirty="0" sz="1200">
                <a:latin typeface="Times New Roman"/>
                <a:cs typeface="Times New Roman"/>
              </a:rPr>
              <a:t>math </a:t>
            </a:r>
            <a:r>
              <a:rPr dirty="0" sz="1200" spc="-5">
                <a:latin typeface="Times New Roman"/>
                <a:cs typeface="Times New Roman"/>
              </a:rPr>
              <a:t>was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difficult.</a:t>
            </a:r>
            <a:endParaRPr sz="1200">
              <a:latin typeface="Times New Roman"/>
              <a:cs typeface="Times New Roman"/>
            </a:endParaRPr>
          </a:p>
          <a:p>
            <a:pPr marL="12700" marR="8255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Concerning </a:t>
            </a:r>
            <a:r>
              <a:rPr dirty="0" sz="1200">
                <a:latin typeface="Times New Roman"/>
                <a:cs typeface="Times New Roman"/>
              </a:rPr>
              <a:t>their </a:t>
            </a:r>
            <a:r>
              <a:rPr dirty="0" sz="1200" spc="-5">
                <a:latin typeface="Times New Roman"/>
                <a:cs typeface="Times New Roman"/>
              </a:rPr>
              <a:t>responses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whether </a:t>
            </a:r>
            <a:r>
              <a:rPr dirty="0" sz="1200">
                <a:latin typeface="Times New Roman"/>
                <a:cs typeface="Times New Roman"/>
              </a:rPr>
              <a:t>learning needs to be </a:t>
            </a:r>
            <a:r>
              <a:rPr dirty="0" sz="1200" spc="-5">
                <a:latin typeface="Times New Roman"/>
                <a:cs typeface="Times New Roman"/>
              </a:rPr>
              <a:t>challenging, K and M </a:t>
            </a:r>
            <a:r>
              <a:rPr dirty="0" sz="1200">
                <a:latin typeface="Times New Roman"/>
                <a:cs typeface="Times New Roman"/>
              </a:rPr>
              <a:t>both </a:t>
            </a:r>
            <a:r>
              <a:rPr dirty="0" sz="1200" spc="-5">
                <a:latin typeface="Times New Roman"/>
                <a:cs typeface="Times New Roman"/>
              </a:rPr>
              <a:t>said </a:t>
            </a:r>
            <a:r>
              <a:rPr dirty="0" sz="1200">
                <a:latin typeface="Times New Roman"/>
                <a:cs typeface="Times New Roman"/>
              </a:rPr>
              <a:t>it  </a:t>
            </a:r>
            <a:r>
              <a:rPr dirty="0" sz="1200" spc="-5">
                <a:latin typeface="Times New Roman"/>
                <a:cs typeface="Times New Roman"/>
              </a:rPr>
              <a:t>was important; however, M stated that math </a:t>
            </a:r>
            <a:r>
              <a:rPr dirty="0" sz="1200">
                <a:latin typeface="Times New Roman"/>
                <a:cs typeface="Times New Roman"/>
              </a:rPr>
              <a:t>should be </a:t>
            </a:r>
            <a:r>
              <a:rPr dirty="0" sz="1200" spc="-5">
                <a:latin typeface="Times New Roman"/>
                <a:cs typeface="Times New Roman"/>
              </a:rPr>
              <a:t>easier. </a:t>
            </a:r>
            <a:r>
              <a:rPr dirty="0" sz="1200">
                <a:latin typeface="Times New Roman"/>
                <a:cs typeface="Times New Roman"/>
              </a:rPr>
              <a:t>When </a:t>
            </a:r>
            <a:r>
              <a:rPr dirty="0" sz="1200" spc="-5">
                <a:latin typeface="Times New Roman"/>
                <a:cs typeface="Times New Roman"/>
              </a:rPr>
              <a:t>asked </a:t>
            </a:r>
            <a:r>
              <a:rPr dirty="0" sz="1200">
                <a:latin typeface="Times New Roman"/>
                <a:cs typeface="Times New Roman"/>
              </a:rPr>
              <a:t>directly </a:t>
            </a:r>
            <a:r>
              <a:rPr dirty="0" sz="1200" spc="-5">
                <a:latin typeface="Times New Roman"/>
                <a:cs typeface="Times New Roman"/>
              </a:rPr>
              <a:t>about math, K  saw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importance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level </a:t>
            </a:r>
            <a:r>
              <a:rPr dirty="0" sz="1200" spc="-5">
                <a:latin typeface="Times New Roman"/>
                <a:cs typeface="Times New Roman"/>
              </a:rPr>
              <a:t>math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gave several examples, </a:t>
            </a:r>
            <a:r>
              <a:rPr dirty="0" sz="1200">
                <a:latin typeface="Times New Roman"/>
                <a:cs typeface="Times New Roman"/>
              </a:rPr>
              <a:t>while </a:t>
            </a:r>
            <a:r>
              <a:rPr dirty="0" sz="1200" spc="-5">
                <a:latin typeface="Times New Roman"/>
                <a:cs typeface="Times New Roman"/>
              </a:rPr>
              <a:t>M thought </a:t>
            </a:r>
            <a:r>
              <a:rPr dirty="0" sz="1200" spc="5">
                <a:latin typeface="Times New Roman"/>
                <a:cs typeface="Times New Roman"/>
              </a:rPr>
              <a:t>only  </a:t>
            </a:r>
            <a:r>
              <a:rPr dirty="0" sz="1200" spc="-5">
                <a:latin typeface="Times New Roman"/>
                <a:cs typeface="Times New Roman"/>
              </a:rPr>
              <a:t>basic math skills were </a:t>
            </a:r>
            <a:r>
              <a:rPr dirty="0" sz="1200">
                <a:latin typeface="Times New Roman"/>
                <a:cs typeface="Times New Roman"/>
              </a:rPr>
              <a:t>important. </a:t>
            </a:r>
            <a:r>
              <a:rPr dirty="0" sz="1200" spc="-5">
                <a:latin typeface="Times New Roman"/>
                <a:cs typeface="Times New Roman"/>
              </a:rPr>
              <a:t>Both agreed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science was </a:t>
            </a:r>
            <a:r>
              <a:rPr dirty="0" sz="1200">
                <a:latin typeface="Times New Roman"/>
                <a:cs typeface="Times New Roman"/>
              </a:rPr>
              <a:t>not a </a:t>
            </a:r>
            <a:r>
              <a:rPr dirty="0" sz="1200" spc="-5">
                <a:latin typeface="Times New Roman"/>
                <a:cs typeface="Times New Roman"/>
              </a:rPr>
              <a:t>helpful subject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that  </a:t>
            </a:r>
            <a:r>
              <a:rPr dirty="0" sz="1200">
                <a:latin typeface="Times New Roman"/>
                <a:cs typeface="Times New Roman"/>
              </a:rPr>
              <a:t>history </a:t>
            </a:r>
            <a:r>
              <a:rPr dirty="0" sz="1200" spc="-5">
                <a:latin typeface="Times New Roman"/>
                <a:cs typeface="Times New Roman"/>
              </a:rPr>
              <a:t>was important. </a:t>
            </a:r>
            <a:r>
              <a:rPr dirty="0" sz="1200">
                <a:latin typeface="Times New Roman"/>
                <a:cs typeface="Times New Roman"/>
              </a:rPr>
              <a:t>When </a:t>
            </a:r>
            <a:r>
              <a:rPr dirty="0" sz="1200" spc="-5">
                <a:latin typeface="Times New Roman"/>
                <a:cs typeface="Times New Roman"/>
              </a:rPr>
              <a:t>considering </a:t>
            </a:r>
            <a:r>
              <a:rPr dirty="0" sz="1200">
                <a:latin typeface="Times New Roman"/>
                <a:cs typeface="Times New Roman"/>
              </a:rPr>
              <a:t>electives, both </a:t>
            </a:r>
            <a:r>
              <a:rPr dirty="0" sz="1200" spc="-5">
                <a:latin typeface="Times New Roman"/>
                <a:cs typeface="Times New Roman"/>
              </a:rPr>
              <a:t>gave examples </a:t>
            </a:r>
            <a:r>
              <a:rPr dirty="0" sz="1200">
                <a:latin typeface="Times New Roman"/>
                <a:cs typeface="Times New Roman"/>
              </a:rPr>
              <a:t>of an </a:t>
            </a:r>
            <a:r>
              <a:rPr dirty="0" sz="1200" spc="-5">
                <a:latin typeface="Times New Roman"/>
                <a:cs typeface="Times New Roman"/>
              </a:rPr>
              <a:t>elective and what  skills </a:t>
            </a:r>
            <a:r>
              <a:rPr dirty="0" sz="1200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contributed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their education. </a:t>
            </a:r>
            <a:r>
              <a:rPr dirty="0" sz="1200">
                <a:latin typeface="Times New Roman"/>
                <a:cs typeface="Times New Roman"/>
              </a:rPr>
              <a:t>These results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other </a:t>
            </a:r>
            <a:r>
              <a:rPr dirty="0" sz="1200" spc="-5">
                <a:latin typeface="Times New Roman"/>
                <a:cs typeface="Times New Roman"/>
              </a:rPr>
              <a:t>implications about these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responses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are discussed </a:t>
            </a:r>
            <a:r>
              <a:rPr dirty="0" sz="1200">
                <a:latin typeface="Times New Roman"/>
                <a:cs typeface="Times New Roman"/>
              </a:rPr>
              <a:t>in Chapter </a:t>
            </a:r>
            <a:r>
              <a:rPr dirty="0" sz="1200" spc="-5">
                <a:latin typeface="Times New Roman"/>
                <a:cs typeface="Times New Roman"/>
              </a:rPr>
              <a:t>V.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algn="ctr" marL="226060">
              <a:lnSpc>
                <a:spcPct val="100000"/>
              </a:lnSpc>
              <a:spcBef>
                <a:spcPts val="835"/>
              </a:spcBef>
            </a:pPr>
            <a:r>
              <a:rPr dirty="0" sz="1200" spc="-5" b="1">
                <a:latin typeface="Times New Roman"/>
                <a:cs typeface="Times New Roman"/>
              </a:rPr>
              <a:t>Summary</a:t>
            </a:r>
            <a:endParaRPr sz="1200">
              <a:latin typeface="Times New Roman"/>
              <a:cs typeface="Times New Roman"/>
            </a:endParaRPr>
          </a:p>
          <a:p>
            <a:pPr marL="12700" marR="186690" indent="228600">
              <a:lnSpc>
                <a:spcPts val="2760"/>
              </a:lnSpc>
              <a:spcBef>
                <a:spcPts val="290"/>
              </a:spcBef>
            </a:pPr>
            <a:r>
              <a:rPr dirty="0" sz="1200" spc="-5">
                <a:latin typeface="Times New Roman"/>
                <a:cs typeface="Times New Roman"/>
              </a:rPr>
              <a:t>After an analysis </a:t>
            </a:r>
            <a:r>
              <a:rPr dirty="0" sz="1200">
                <a:latin typeface="Times New Roman"/>
                <a:cs typeface="Times New Roman"/>
              </a:rPr>
              <a:t>of the data </a:t>
            </a:r>
            <a:r>
              <a:rPr dirty="0" sz="1200" spc="-5">
                <a:latin typeface="Times New Roman"/>
                <a:cs typeface="Times New Roman"/>
              </a:rPr>
              <a:t>collected </a:t>
            </a:r>
            <a:r>
              <a:rPr dirty="0" sz="1200">
                <a:latin typeface="Times New Roman"/>
                <a:cs typeface="Times New Roman"/>
              </a:rPr>
              <a:t>for this </a:t>
            </a:r>
            <a:r>
              <a:rPr dirty="0" sz="1200" spc="-5">
                <a:latin typeface="Times New Roman"/>
                <a:cs typeface="Times New Roman"/>
              </a:rPr>
              <a:t>research, an answer </a:t>
            </a:r>
            <a:r>
              <a:rPr dirty="0" sz="1200">
                <a:latin typeface="Times New Roman"/>
                <a:cs typeface="Times New Roman"/>
              </a:rPr>
              <a:t>to the research question  </a:t>
            </a:r>
            <a:r>
              <a:rPr dirty="0" sz="1200" spc="-5">
                <a:latin typeface="Times New Roman"/>
                <a:cs typeface="Times New Roman"/>
              </a:rPr>
              <a:t>can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formed. As </a:t>
            </a:r>
            <a:r>
              <a:rPr dirty="0" sz="1200">
                <a:latin typeface="Times New Roman"/>
                <a:cs typeface="Times New Roman"/>
              </a:rPr>
              <a:t>indicated by the </a:t>
            </a:r>
            <a:r>
              <a:rPr dirty="0" sz="1200" spc="-5">
                <a:latin typeface="Times New Roman"/>
                <a:cs typeface="Times New Roman"/>
              </a:rPr>
              <a:t>responses </a:t>
            </a:r>
            <a:r>
              <a:rPr dirty="0" sz="1200">
                <a:latin typeface="Times New Roman"/>
                <a:cs typeface="Times New Roman"/>
              </a:rPr>
              <a:t>to the </a:t>
            </a:r>
            <a:r>
              <a:rPr dirty="0" sz="1200" spc="-5">
                <a:latin typeface="Times New Roman"/>
                <a:cs typeface="Times New Roman"/>
              </a:rPr>
              <a:t>questions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categories </a:t>
            </a:r>
            <a:r>
              <a:rPr dirty="0" sz="1200">
                <a:latin typeface="Times New Roman"/>
                <a:cs typeface="Times New Roman"/>
              </a:rPr>
              <a:t>2, 3,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4, </a:t>
            </a:r>
            <a:r>
              <a:rPr dirty="0" sz="1200" spc="-5">
                <a:latin typeface="Times New Roman"/>
                <a:cs typeface="Times New Roman"/>
              </a:rPr>
              <a:t>there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is</a:t>
            </a:r>
            <a:endParaRPr sz="1200">
              <a:latin typeface="Times New Roman"/>
              <a:cs typeface="Times New Roman"/>
            </a:endParaRPr>
          </a:p>
          <a:p>
            <a:pPr marL="12700" marR="122555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seen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although </a:t>
            </a:r>
            <a:r>
              <a:rPr dirty="0" sz="1200">
                <a:latin typeface="Times New Roman"/>
                <a:cs typeface="Times New Roman"/>
              </a:rPr>
              <a:t>the consensus </a:t>
            </a:r>
            <a:r>
              <a:rPr dirty="0" sz="1200" spc="-5">
                <a:latin typeface="Times New Roman"/>
                <a:cs typeface="Times New Roman"/>
              </a:rPr>
              <a:t>from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respondents is that </a:t>
            </a:r>
            <a:r>
              <a:rPr dirty="0" sz="1200">
                <a:latin typeface="Times New Roman"/>
                <a:cs typeface="Times New Roman"/>
              </a:rPr>
              <a:t>some </a:t>
            </a:r>
            <a:r>
              <a:rPr dirty="0" sz="1200" spc="-5">
                <a:latin typeface="Times New Roman"/>
                <a:cs typeface="Times New Roman"/>
              </a:rPr>
              <a:t>changes </a:t>
            </a:r>
            <a:r>
              <a:rPr dirty="0" sz="1200">
                <a:latin typeface="Times New Roman"/>
                <a:cs typeface="Times New Roman"/>
              </a:rPr>
              <a:t>should be made to 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to make it more </a:t>
            </a:r>
            <a:r>
              <a:rPr dirty="0" sz="1200" spc="-5">
                <a:latin typeface="Times New Roman"/>
                <a:cs typeface="Times New Roman"/>
              </a:rPr>
              <a:t>applicable, </a:t>
            </a:r>
            <a:r>
              <a:rPr dirty="0" sz="1200">
                <a:latin typeface="Times New Roman"/>
                <a:cs typeface="Times New Roman"/>
              </a:rPr>
              <a:t>students </a:t>
            </a:r>
            <a:r>
              <a:rPr dirty="0" sz="1200" spc="-5">
                <a:latin typeface="Times New Roman"/>
                <a:cs typeface="Times New Roman"/>
              </a:rPr>
              <a:t>decided </a:t>
            </a:r>
            <a:r>
              <a:rPr dirty="0" sz="1200">
                <a:latin typeface="Times New Roman"/>
                <a:cs typeface="Times New Roman"/>
              </a:rPr>
              <a:t>to drop out of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for other </a:t>
            </a:r>
            <a:r>
              <a:rPr dirty="0" sz="1200" spc="-5">
                <a:latin typeface="Times New Roman"/>
                <a:cs typeface="Times New Roman"/>
              </a:rPr>
              <a:t>reasons  </a:t>
            </a:r>
            <a:r>
              <a:rPr dirty="0" sz="1200">
                <a:latin typeface="Times New Roman"/>
                <a:cs typeface="Times New Roman"/>
              </a:rPr>
              <a:t>than </a:t>
            </a:r>
            <a:r>
              <a:rPr dirty="0" sz="1200" spc="-5">
                <a:latin typeface="Times New Roman"/>
                <a:cs typeface="Times New Roman"/>
              </a:rPr>
              <a:t>their perceived values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study’s hypothesis, “Students </a:t>
            </a:r>
            <a:r>
              <a:rPr dirty="0" sz="1200">
                <a:latin typeface="Times New Roman"/>
                <a:cs typeface="Times New Roman"/>
              </a:rPr>
              <a:t>who </a:t>
            </a:r>
            <a:r>
              <a:rPr dirty="0" sz="1200" spc="-5">
                <a:latin typeface="Times New Roman"/>
                <a:cs typeface="Times New Roman"/>
              </a:rPr>
              <a:t>place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higher  value on formal education are </a:t>
            </a:r>
            <a:r>
              <a:rPr dirty="0" sz="1200">
                <a:latin typeface="Times New Roman"/>
                <a:cs typeface="Times New Roman"/>
              </a:rPr>
              <a:t>more likely to want to </a:t>
            </a:r>
            <a:r>
              <a:rPr dirty="0" sz="1200" spc="-5">
                <a:latin typeface="Times New Roman"/>
                <a:cs typeface="Times New Roman"/>
              </a:rPr>
              <a:t>graduate </a:t>
            </a:r>
            <a:r>
              <a:rPr dirty="0" sz="1200">
                <a:latin typeface="Times New Roman"/>
                <a:cs typeface="Times New Roman"/>
              </a:rPr>
              <a:t>from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school,” </a:t>
            </a:r>
            <a:r>
              <a:rPr dirty="0" sz="1200" spc="-5">
                <a:latin typeface="Times New Roman"/>
                <a:cs typeface="Times New Roman"/>
              </a:rPr>
              <a:t>has </a:t>
            </a:r>
            <a:r>
              <a:rPr dirty="0" sz="1200">
                <a:latin typeface="Times New Roman"/>
                <a:cs typeface="Times New Roman"/>
              </a:rPr>
              <a:t>not </a:t>
            </a:r>
            <a:r>
              <a:rPr dirty="0" sz="1200" spc="-5">
                <a:latin typeface="Times New Roman"/>
                <a:cs typeface="Times New Roman"/>
              </a:rPr>
              <a:t>been  proven.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result does </a:t>
            </a:r>
            <a:r>
              <a:rPr dirty="0" sz="1200">
                <a:latin typeface="Times New Roman"/>
                <a:cs typeface="Times New Roman"/>
              </a:rPr>
              <a:t>not </a:t>
            </a:r>
            <a:r>
              <a:rPr dirty="0" sz="1200" spc="-5">
                <a:latin typeface="Times New Roman"/>
                <a:cs typeface="Times New Roman"/>
              </a:rPr>
              <a:t>indicate that </a:t>
            </a:r>
            <a:r>
              <a:rPr dirty="0" sz="1200">
                <a:latin typeface="Times New Roman"/>
                <a:cs typeface="Times New Roman"/>
              </a:rPr>
              <a:t>the opposite </a:t>
            </a:r>
            <a:r>
              <a:rPr dirty="0" sz="1200" spc="-5">
                <a:latin typeface="Times New Roman"/>
                <a:cs typeface="Times New Roman"/>
              </a:rPr>
              <a:t>is true, </a:t>
            </a:r>
            <a:r>
              <a:rPr dirty="0" sz="1200">
                <a:latin typeface="Times New Roman"/>
                <a:cs typeface="Times New Roman"/>
              </a:rPr>
              <a:t>but simply that students who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drop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1493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283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113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51435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out of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still </a:t>
            </a:r>
            <a:r>
              <a:rPr dirty="0" sz="1200" spc="-5">
                <a:latin typeface="Times New Roman"/>
                <a:cs typeface="Times New Roman"/>
              </a:rPr>
              <a:t>see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inherent </a:t>
            </a:r>
            <a:r>
              <a:rPr dirty="0" sz="1200">
                <a:latin typeface="Times New Roman"/>
                <a:cs typeface="Times New Roman"/>
              </a:rPr>
              <a:t>value of </a:t>
            </a:r>
            <a:r>
              <a:rPr dirty="0" sz="1200" spc="-5">
                <a:latin typeface="Times New Roman"/>
                <a:cs typeface="Times New Roman"/>
              </a:rPr>
              <a:t>formal education. </a:t>
            </a:r>
            <a:r>
              <a:rPr dirty="0" sz="1200">
                <a:latin typeface="Times New Roman"/>
                <a:cs typeface="Times New Roman"/>
              </a:rPr>
              <a:t>The null </a:t>
            </a:r>
            <a:r>
              <a:rPr dirty="0" sz="1200" spc="-5">
                <a:latin typeface="Times New Roman"/>
                <a:cs typeface="Times New Roman"/>
              </a:rPr>
              <a:t>hypothesis, that </a:t>
            </a:r>
            <a:r>
              <a:rPr dirty="0" sz="1200">
                <a:latin typeface="Times New Roman"/>
                <a:cs typeface="Times New Roman"/>
              </a:rPr>
              <a:t>there  is no </a:t>
            </a:r>
            <a:r>
              <a:rPr dirty="0" sz="1200" spc="-5">
                <a:latin typeface="Times New Roman"/>
                <a:cs typeface="Times New Roman"/>
              </a:rPr>
              <a:t>relationship between students’ </a:t>
            </a:r>
            <a:r>
              <a:rPr dirty="0" sz="1200">
                <a:latin typeface="Times New Roman"/>
                <a:cs typeface="Times New Roman"/>
              </a:rPr>
              <a:t>opinions on </a:t>
            </a:r>
            <a:r>
              <a:rPr dirty="0" sz="1200" spc="-5">
                <a:latin typeface="Times New Roman"/>
                <a:cs typeface="Times New Roman"/>
              </a:rPr>
              <a:t>the value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formal </a:t>
            </a:r>
            <a:r>
              <a:rPr dirty="0" sz="1200">
                <a:latin typeface="Times New Roman"/>
                <a:cs typeface="Times New Roman"/>
              </a:rPr>
              <a:t>education and </a:t>
            </a:r>
            <a:r>
              <a:rPr dirty="0" sz="1200" spc="-5">
                <a:latin typeface="Times New Roman"/>
                <a:cs typeface="Times New Roman"/>
              </a:rPr>
              <a:t>their  likelihood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wanting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graduate from high </a:t>
            </a:r>
            <a:r>
              <a:rPr dirty="0" sz="1200">
                <a:latin typeface="Times New Roman"/>
                <a:cs typeface="Times New Roman"/>
              </a:rPr>
              <a:t>school, </a:t>
            </a:r>
            <a:r>
              <a:rPr dirty="0" sz="1200" spc="-5">
                <a:latin typeface="Times New Roman"/>
                <a:cs typeface="Times New Roman"/>
              </a:rPr>
              <a:t>appears </a:t>
            </a:r>
            <a:r>
              <a:rPr dirty="0" sz="1200">
                <a:latin typeface="Times New Roman"/>
                <a:cs typeface="Times New Roman"/>
              </a:rPr>
              <a:t>to be prevalent in the </a:t>
            </a:r>
            <a:r>
              <a:rPr dirty="0" sz="1200" spc="-5">
                <a:latin typeface="Times New Roman"/>
                <a:cs typeface="Times New Roman"/>
              </a:rPr>
              <a:t>data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collected.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17969" y="429259"/>
            <a:ext cx="2540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114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1013206"/>
            <a:ext cx="5968365" cy="80232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Chapter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V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marL="165227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Conclusion, </a:t>
            </a:r>
            <a:r>
              <a:rPr dirty="0" sz="1200" spc="-5" b="1">
                <a:latin typeface="Times New Roman"/>
                <a:cs typeface="Times New Roman"/>
              </a:rPr>
              <a:t>Discussion, and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Implications</a:t>
            </a:r>
            <a:endParaRPr sz="1200">
              <a:latin typeface="Times New Roman"/>
              <a:cs typeface="Times New Roman"/>
            </a:endParaRPr>
          </a:p>
          <a:p>
            <a:pPr marL="12700" marR="227329" indent="228600">
              <a:lnSpc>
                <a:spcPts val="2760"/>
              </a:lnSpc>
              <a:spcBef>
                <a:spcPts val="290"/>
              </a:spcBef>
            </a:pP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dropouts have </a:t>
            </a:r>
            <a:r>
              <a:rPr dirty="0" sz="1200" spc="-5">
                <a:latin typeface="Times New Roman"/>
                <a:cs typeface="Times New Roman"/>
              </a:rPr>
              <a:t>been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problem for </a:t>
            </a:r>
            <a:r>
              <a:rPr dirty="0" sz="1200">
                <a:latin typeface="Times New Roman"/>
                <a:cs typeface="Times New Roman"/>
              </a:rPr>
              <a:t>the United </a:t>
            </a:r>
            <a:r>
              <a:rPr dirty="0" sz="1200" spc="-5">
                <a:latin typeface="Times New Roman"/>
                <a:cs typeface="Times New Roman"/>
              </a:rPr>
              <a:t>States </a:t>
            </a:r>
            <a:r>
              <a:rPr dirty="0" sz="1200">
                <a:latin typeface="Times New Roman"/>
                <a:cs typeface="Times New Roman"/>
              </a:rPr>
              <a:t>since the </a:t>
            </a:r>
            <a:r>
              <a:rPr dirty="0" sz="1200" spc="-5">
                <a:latin typeface="Times New Roman"/>
                <a:cs typeface="Times New Roman"/>
              </a:rPr>
              <a:t>decline </a:t>
            </a:r>
            <a:r>
              <a:rPr dirty="0" sz="1200">
                <a:latin typeface="Times New Roman"/>
                <a:cs typeface="Times New Roman"/>
              </a:rPr>
              <a:t>of  </a:t>
            </a:r>
            <a:r>
              <a:rPr dirty="0" sz="1200" spc="-5">
                <a:latin typeface="Times New Roman"/>
                <a:cs typeface="Times New Roman"/>
              </a:rPr>
              <a:t>graduation rates starting </a:t>
            </a:r>
            <a:r>
              <a:rPr dirty="0" sz="1200" spc="5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the 1960s </a:t>
            </a:r>
            <a:r>
              <a:rPr dirty="0" sz="1200" spc="-5">
                <a:latin typeface="Times New Roman"/>
                <a:cs typeface="Times New Roman"/>
              </a:rPr>
              <a:t>(Heckman </a:t>
            </a:r>
            <a:r>
              <a:rPr dirty="0" sz="1200">
                <a:latin typeface="Times New Roman"/>
                <a:cs typeface="Times New Roman"/>
              </a:rPr>
              <a:t>&amp; </a:t>
            </a:r>
            <a:r>
              <a:rPr dirty="0" sz="1200" spc="-5">
                <a:latin typeface="Times New Roman"/>
                <a:cs typeface="Times New Roman"/>
              </a:rPr>
              <a:t>LaFontaine, </a:t>
            </a:r>
            <a:r>
              <a:rPr dirty="0" sz="1200">
                <a:latin typeface="Times New Roman"/>
                <a:cs typeface="Times New Roman"/>
              </a:rPr>
              <a:t>2010). </a:t>
            </a: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order to </a:t>
            </a:r>
            <a:r>
              <a:rPr dirty="0" sz="1200" spc="-5">
                <a:latin typeface="Times New Roman"/>
                <a:cs typeface="Times New Roman"/>
              </a:rPr>
              <a:t>determine </a:t>
            </a:r>
            <a:r>
              <a:rPr dirty="0" sz="1200">
                <a:latin typeface="Times New Roman"/>
                <a:cs typeface="Times New Roman"/>
              </a:rPr>
              <a:t>a  solution to this </a:t>
            </a:r>
            <a:r>
              <a:rPr dirty="0" sz="1200" spc="-5">
                <a:latin typeface="Times New Roman"/>
                <a:cs typeface="Times New Roman"/>
              </a:rPr>
              <a:t>national problem, research </a:t>
            </a:r>
            <a:r>
              <a:rPr dirty="0" sz="1200">
                <a:latin typeface="Times New Roman"/>
                <a:cs typeface="Times New Roman"/>
              </a:rPr>
              <a:t>should be </a:t>
            </a:r>
            <a:r>
              <a:rPr dirty="0" sz="1200" spc="-5">
                <a:latin typeface="Times New Roman"/>
                <a:cs typeface="Times New Roman"/>
              </a:rPr>
              <a:t>conducted </a:t>
            </a:r>
            <a:r>
              <a:rPr dirty="0" sz="1200">
                <a:latin typeface="Times New Roman"/>
                <a:cs typeface="Times New Roman"/>
              </a:rPr>
              <a:t>to understand not only </a:t>
            </a:r>
            <a:r>
              <a:rPr dirty="0" sz="1200" spc="5">
                <a:latin typeface="Times New Roman"/>
                <a:cs typeface="Times New Roman"/>
              </a:rPr>
              <a:t>why  </a:t>
            </a:r>
            <a:r>
              <a:rPr dirty="0" sz="1200">
                <a:latin typeface="Times New Roman"/>
                <a:cs typeface="Times New Roman"/>
              </a:rPr>
              <a:t>students drop out of </a:t>
            </a:r>
            <a:r>
              <a:rPr dirty="0" sz="1200" spc="-5">
                <a:latin typeface="Times New Roman"/>
                <a:cs typeface="Times New Roman"/>
              </a:rPr>
              <a:t>high school, </a:t>
            </a:r>
            <a:r>
              <a:rPr dirty="0" sz="1200">
                <a:latin typeface="Times New Roman"/>
                <a:cs typeface="Times New Roman"/>
              </a:rPr>
              <a:t>but </a:t>
            </a:r>
            <a:r>
              <a:rPr dirty="0" sz="1200" spc="-5">
                <a:latin typeface="Times New Roman"/>
                <a:cs typeface="Times New Roman"/>
              </a:rPr>
              <a:t>also what </a:t>
            </a:r>
            <a:r>
              <a:rPr dirty="0" sz="1200">
                <a:latin typeface="Times New Roman"/>
                <a:cs typeface="Times New Roman"/>
              </a:rPr>
              <a:t>can be done to </a:t>
            </a:r>
            <a:r>
              <a:rPr dirty="0" sz="1200" spc="-5">
                <a:latin typeface="Times New Roman"/>
                <a:cs typeface="Times New Roman"/>
              </a:rPr>
              <a:t>resolve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issue. </a:t>
            </a:r>
            <a:r>
              <a:rPr dirty="0" sz="1200">
                <a:latin typeface="Times New Roman"/>
                <a:cs typeface="Times New Roman"/>
              </a:rPr>
              <a:t>This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study</a:t>
            </a:r>
            <a:endParaRPr sz="1200">
              <a:latin typeface="Times New Roman"/>
              <a:cs typeface="Times New Roman"/>
            </a:endParaRPr>
          </a:p>
          <a:p>
            <a:pPr algn="just" marL="12700" marR="5080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examined </a:t>
            </a:r>
            <a:r>
              <a:rPr dirty="0" sz="1200">
                <a:latin typeface="Times New Roman"/>
                <a:cs typeface="Times New Roman"/>
              </a:rPr>
              <a:t>one </a:t>
            </a:r>
            <a:r>
              <a:rPr dirty="0" sz="1200" spc="-5">
                <a:latin typeface="Times New Roman"/>
                <a:cs typeface="Times New Roman"/>
              </a:rPr>
              <a:t>aspect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dropouts, the relationship </a:t>
            </a:r>
            <a:r>
              <a:rPr dirty="0" sz="1200" spc="-5">
                <a:latin typeface="Times New Roman"/>
                <a:cs typeface="Times New Roman"/>
              </a:rPr>
              <a:t>between </a:t>
            </a:r>
            <a:r>
              <a:rPr dirty="0" sz="1200">
                <a:latin typeface="Times New Roman"/>
                <a:cs typeface="Times New Roman"/>
              </a:rPr>
              <a:t>students’ </a:t>
            </a:r>
            <a:r>
              <a:rPr dirty="0" sz="1200" spc="-5">
                <a:latin typeface="Times New Roman"/>
                <a:cs typeface="Times New Roman"/>
              </a:rPr>
              <a:t>perceived </a:t>
            </a:r>
            <a:r>
              <a:rPr dirty="0" sz="1200">
                <a:latin typeface="Times New Roman"/>
                <a:cs typeface="Times New Roman"/>
              </a:rPr>
              <a:t>value  of </a:t>
            </a:r>
            <a:r>
              <a:rPr dirty="0" sz="1200" spc="-5">
                <a:latin typeface="Times New Roman"/>
                <a:cs typeface="Times New Roman"/>
              </a:rPr>
              <a:t>education and </a:t>
            </a:r>
            <a:r>
              <a:rPr dirty="0" sz="1200">
                <a:latin typeface="Times New Roman"/>
                <a:cs typeface="Times New Roman"/>
              </a:rPr>
              <a:t>their </a:t>
            </a:r>
            <a:r>
              <a:rPr dirty="0" sz="1200" spc="-5">
                <a:latin typeface="Times New Roman"/>
                <a:cs typeface="Times New Roman"/>
              </a:rPr>
              <a:t>decision </a:t>
            </a:r>
            <a:r>
              <a:rPr dirty="0" sz="1200">
                <a:latin typeface="Times New Roman"/>
                <a:cs typeface="Times New Roman"/>
              </a:rPr>
              <a:t>to drop out, in </a:t>
            </a:r>
            <a:r>
              <a:rPr dirty="0" sz="1200" spc="-5">
                <a:latin typeface="Times New Roman"/>
                <a:cs typeface="Times New Roman"/>
              </a:rPr>
              <a:t>an East Tennessee school </a:t>
            </a:r>
            <a:r>
              <a:rPr dirty="0" sz="1200">
                <a:latin typeface="Times New Roman"/>
                <a:cs typeface="Times New Roman"/>
              </a:rPr>
              <a:t>district. The </a:t>
            </a:r>
            <a:r>
              <a:rPr dirty="0" sz="1200" spc="-5">
                <a:latin typeface="Times New Roman"/>
                <a:cs typeface="Times New Roman"/>
              </a:rPr>
              <a:t>conclusions, 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discussion about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findings, and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study’s </a:t>
            </a:r>
            <a:r>
              <a:rPr dirty="0" sz="1200">
                <a:latin typeface="Times New Roman"/>
                <a:cs typeface="Times New Roman"/>
              </a:rPr>
              <a:t>implications </a:t>
            </a:r>
            <a:r>
              <a:rPr dirty="0" sz="1200" spc="-5">
                <a:latin typeface="Times New Roman"/>
                <a:cs typeface="Times New Roman"/>
              </a:rPr>
              <a:t>are </a:t>
            </a:r>
            <a:r>
              <a:rPr dirty="0" sz="1200">
                <a:latin typeface="Times New Roman"/>
                <a:cs typeface="Times New Roman"/>
              </a:rPr>
              <a:t>contained in this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chapter.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49225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Importance </a:t>
            </a:r>
            <a:r>
              <a:rPr dirty="0" sz="1200" b="1">
                <a:latin typeface="Times New Roman"/>
                <a:cs typeface="Times New Roman"/>
              </a:rPr>
              <a:t>of High </a:t>
            </a:r>
            <a:r>
              <a:rPr dirty="0" sz="1200" spc="-5" b="1">
                <a:latin typeface="Times New Roman"/>
                <a:cs typeface="Times New Roman"/>
              </a:rPr>
              <a:t>School Dropout</a:t>
            </a:r>
            <a:r>
              <a:rPr dirty="0" sz="120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Research</a:t>
            </a:r>
            <a:endParaRPr sz="1200">
              <a:latin typeface="Times New Roman"/>
              <a:cs typeface="Times New Roman"/>
            </a:endParaRPr>
          </a:p>
          <a:p>
            <a:pPr marL="12700" marR="31115" indent="228600">
              <a:lnSpc>
                <a:spcPts val="2760"/>
              </a:lnSpc>
              <a:spcBef>
                <a:spcPts val="290"/>
              </a:spcBef>
            </a:pPr>
            <a:r>
              <a:rPr dirty="0" sz="1200">
                <a:latin typeface="Times New Roman"/>
                <a:cs typeface="Times New Roman"/>
              </a:rPr>
              <a:t>When a student </a:t>
            </a:r>
            <a:r>
              <a:rPr dirty="0" sz="1200" spc="-5">
                <a:latin typeface="Times New Roman"/>
                <a:cs typeface="Times New Roman"/>
              </a:rPr>
              <a:t>makes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decision </a:t>
            </a:r>
            <a:r>
              <a:rPr dirty="0" sz="1200">
                <a:latin typeface="Times New Roman"/>
                <a:cs typeface="Times New Roman"/>
              </a:rPr>
              <a:t>to drop out of </a:t>
            </a:r>
            <a:r>
              <a:rPr dirty="0" sz="1200" spc="-5">
                <a:latin typeface="Times New Roman"/>
                <a:cs typeface="Times New Roman"/>
              </a:rPr>
              <a:t>high school, much </a:t>
            </a:r>
            <a:r>
              <a:rPr dirty="0" sz="1200">
                <a:latin typeface="Times New Roman"/>
                <a:cs typeface="Times New Roman"/>
              </a:rPr>
              <a:t>more than just the  student </a:t>
            </a:r>
            <a:r>
              <a:rPr dirty="0" sz="1200" spc="-5">
                <a:latin typeface="Times New Roman"/>
                <a:cs typeface="Times New Roman"/>
              </a:rPr>
              <a:t>is affected </a:t>
            </a:r>
            <a:r>
              <a:rPr dirty="0" sz="1200">
                <a:latin typeface="Times New Roman"/>
                <a:cs typeface="Times New Roman"/>
              </a:rPr>
              <a:t>(Christle, Jolivette, &amp; </a:t>
            </a:r>
            <a:r>
              <a:rPr dirty="0" sz="1200" spc="-5">
                <a:latin typeface="Times New Roman"/>
                <a:cs typeface="Times New Roman"/>
              </a:rPr>
              <a:t>Nelson, </a:t>
            </a:r>
            <a:r>
              <a:rPr dirty="0" sz="1200">
                <a:latin typeface="Times New Roman"/>
                <a:cs typeface="Times New Roman"/>
              </a:rPr>
              <a:t>2007; </a:t>
            </a:r>
            <a:r>
              <a:rPr dirty="0" sz="1200" spc="-5">
                <a:latin typeface="Times New Roman"/>
                <a:cs typeface="Times New Roman"/>
              </a:rPr>
              <a:t>Ingrum, </a:t>
            </a:r>
            <a:r>
              <a:rPr dirty="0" sz="1200">
                <a:latin typeface="Times New Roman"/>
                <a:cs typeface="Times New Roman"/>
              </a:rPr>
              <a:t>2006). This </a:t>
            </a:r>
            <a:r>
              <a:rPr dirty="0" sz="1200" spc="-5">
                <a:latin typeface="Times New Roman"/>
                <a:cs typeface="Times New Roman"/>
              </a:rPr>
              <a:t>problematic effect is  </a:t>
            </a:r>
            <a:r>
              <a:rPr dirty="0" sz="1200">
                <a:latin typeface="Times New Roman"/>
                <a:cs typeface="Times New Roman"/>
              </a:rPr>
              <a:t>one that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not </a:t>
            </a:r>
            <a:r>
              <a:rPr dirty="0" sz="1200" spc="-5">
                <a:latin typeface="Times New Roman"/>
                <a:cs typeface="Times New Roman"/>
              </a:rPr>
              <a:t>limited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specific </a:t>
            </a:r>
            <a:r>
              <a:rPr dirty="0" sz="1200">
                <a:latin typeface="Times New Roman"/>
                <a:cs typeface="Times New Roman"/>
              </a:rPr>
              <a:t>communities, but </a:t>
            </a:r>
            <a:r>
              <a:rPr dirty="0" sz="1200" spc="-5">
                <a:latin typeface="Times New Roman"/>
                <a:cs typeface="Times New Roman"/>
              </a:rPr>
              <a:t>is instead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national </a:t>
            </a:r>
            <a:r>
              <a:rPr dirty="0" sz="1200">
                <a:latin typeface="Times New Roman"/>
                <a:cs typeface="Times New Roman"/>
              </a:rPr>
              <a:t>problem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(Hoffman,</a:t>
            </a:r>
            <a:endParaRPr sz="1200">
              <a:latin typeface="Times New Roman"/>
              <a:cs typeface="Times New Roman"/>
            </a:endParaRPr>
          </a:p>
          <a:p>
            <a:pPr marL="12700" marR="46990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2011). </a:t>
            </a:r>
            <a:r>
              <a:rPr dirty="0" sz="1200">
                <a:latin typeface="Times New Roman"/>
                <a:cs typeface="Times New Roman"/>
              </a:rPr>
              <a:t>When </a:t>
            </a:r>
            <a:r>
              <a:rPr dirty="0" sz="1200" spc="-5">
                <a:latin typeface="Times New Roman"/>
                <a:cs typeface="Times New Roman"/>
              </a:rPr>
              <a:t>students fail </a:t>
            </a:r>
            <a:r>
              <a:rPr dirty="0" sz="1200">
                <a:latin typeface="Times New Roman"/>
                <a:cs typeface="Times New Roman"/>
              </a:rPr>
              <a:t>to complete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they become </a:t>
            </a:r>
            <a:r>
              <a:rPr dirty="0" sz="1200" spc="-5">
                <a:latin typeface="Times New Roman"/>
                <a:cs typeface="Times New Roman"/>
              </a:rPr>
              <a:t>fiscal </a:t>
            </a:r>
            <a:r>
              <a:rPr dirty="0" sz="1200">
                <a:latin typeface="Times New Roman"/>
                <a:cs typeface="Times New Roman"/>
              </a:rPr>
              <a:t>burdens to </a:t>
            </a:r>
            <a:r>
              <a:rPr dirty="0" sz="1200" spc="-5">
                <a:latin typeface="Times New Roman"/>
                <a:cs typeface="Times New Roman"/>
              </a:rPr>
              <a:t>themselves and  </a:t>
            </a:r>
            <a:r>
              <a:rPr dirty="0" sz="1200">
                <a:latin typeface="Times New Roman"/>
                <a:cs typeface="Times New Roman"/>
              </a:rPr>
              <a:t>to society </a:t>
            </a:r>
            <a:r>
              <a:rPr dirty="0" sz="1200" spc="-5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a whole </a:t>
            </a:r>
            <a:r>
              <a:rPr dirty="0" sz="1200" spc="-5">
                <a:latin typeface="Times New Roman"/>
                <a:cs typeface="Times New Roman"/>
              </a:rPr>
              <a:t>(D´Andrea, </a:t>
            </a:r>
            <a:r>
              <a:rPr dirty="0" sz="1200">
                <a:latin typeface="Times New Roman"/>
                <a:cs typeface="Times New Roman"/>
              </a:rPr>
              <a:t>2010; </a:t>
            </a:r>
            <a:r>
              <a:rPr dirty="0" sz="1200" spc="-5">
                <a:latin typeface="Times New Roman"/>
                <a:cs typeface="Times New Roman"/>
              </a:rPr>
              <a:t>Sanchez </a:t>
            </a:r>
            <a:r>
              <a:rPr dirty="0" sz="1200">
                <a:latin typeface="Times New Roman"/>
                <a:cs typeface="Times New Roman"/>
              </a:rPr>
              <a:t>&amp; </a:t>
            </a:r>
            <a:r>
              <a:rPr dirty="0" sz="1200" spc="-5">
                <a:latin typeface="Times New Roman"/>
                <a:cs typeface="Times New Roman"/>
              </a:rPr>
              <a:t>Werthmeier, </a:t>
            </a:r>
            <a:r>
              <a:rPr dirty="0" sz="1200">
                <a:latin typeface="Times New Roman"/>
                <a:cs typeface="Times New Roman"/>
              </a:rPr>
              <a:t>2011). According to the </a:t>
            </a:r>
            <a:r>
              <a:rPr dirty="0" sz="1200" spc="-5">
                <a:latin typeface="Times New Roman"/>
                <a:cs typeface="Times New Roman"/>
              </a:rPr>
              <a:t>U.S.  Bureau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Labor Statistics Office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Statistics and Employment Projections (2011), there is </a:t>
            </a:r>
            <a:r>
              <a:rPr dirty="0" sz="1200">
                <a:latin typeface="Times New Roman"/>
                <a:cs typeface="Times New Roman"/>
              </a:rPr>
              <a:t>a  </a:t>
            </a:r>
            <a:r>
              <a:rPr dirty="0" sz="1200" spc="-5">
                <a:latin typeface="Times New Roman"/>
                <a:cs typeface="Times New Roman"/>
              </a:rPr>
              <a:t>direct </a:t>
            </a:r>
            <a:r>
              <a:rPr dirty="0" sz="1200">
                <a:latin typeface="Times New Roman"/>
                <a:cs typeface="Times New Roman"/>
              </a:rPr>
              <a:t>link </a:t>
            </a:r>
            <a:r>
              <a:rPr dirty="0" sz="1200" spc="-5">
                <a:latin typeface="Times New Roman"/>
                <a:cs typeface="Times New Roman"/>
              </a:rPr>
              <a:t>between education and </a:t>
            </a:r>
            <a:r>
              <a:rPr dirty="0" sz="1200">
                <a:latin typeface="Times New Roman"/>
                <a:cs typeface="Times New Roman"/>
              </a:rPr>
              <a:t>income; </a:t>
            </a:r>
            <a:r>
              <a:rPr dirty="0" sz="1200" spc="-5">
                <a:latin typeface="Times New Roman"/>
                <a:cs typeface="Times New Roman"/>
              </a:rPr>
              <a:t>therefore, </a:t>
            </a:r>
            <a:r>
              <a:rPr dirty="0" sz="1200">
                <a:latin typeface="Times New Roman"/>
                <a:cs typeface="Times New Roman"/>
              </a:rPr>
              <a:t>a student who has dropped out of </a:t>
            </a:r>
            <a:r>
              <a:rPr dirty="0" sz="1200" spc="-5">
                <a:latin typeface="Times New Roman"/>
                <a:cs typeface="Times New Roman"/>
              </a:rPr>
              <a:t>school  will </a:t>
            </a:r>
            <a:r>
              <a:rPr dirty="0" sz="1200">
                <a:latin typeface="Times New Roman"/>
                <a:cs typeface="Times New Roman"/>
              </a:rPr>
              <a:t>statistically make significantly </a:t>
            </a:r>
            <a:r>
              <a:rPr dirty="0" sz="1200" spc="-5">
                <a:latin typeface="Times New Roman"/>
                <a:cs typeface="Times New Roman"/>
              </a:rPr>
              <a:t>less </a:t>
            </a:r>
            <a:r>
              <a:rPr dirty="0" sz="1200">
                <a:latin typeface="Times New Roman"/>
                <a:cs typeface="Times New Roman"/>
              </a:rPr>
              <a:t>money than </a:t>
            </a:r>
            <a:r>
              <a:rPr dirty="0" sz="1200" spc="-5">
                <a:latin typeface="Times New Roman"/>
                <a:cs typeface="Times New Roman"/>
              </a:rPr>
              <a:t>someone </a:t>
            </a:r>
            <a:r>
              <a:rPr dirty="0" sz="1200">
                <a:latin typeface="Times New Roman"/>
                <a:cs typeface="Times New Roman"/>
              </a:rPr>
              <a:t>who </a:t>
            </a:r>
            <a:r>
              <a:rPr dirty="0" sz="1200" spc="-5">
                <a:latin typeface="Times New Roman"/>
                <a:cs typeface="Times New Roman"/>
              </a:rPr>
              <a:t>has graduated. </a:t>
            </a:r>
            <a:r>
              <a:rPr dirty="0" sz="1200">
                <a:latin typeface="Times New Roman"/>
                <a:cs typeface="Times New Roman"/>
              </a:rPr>
              <a:t>With a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median</a:t>
            </a:r>
            <a:endParaRPr sz="1200">
              <a:latin typeface="Times New Roman"/>
              <a:cs typeface="Times New Roman"/>
            </a:endParaRPr>
          </a:p>
          <a:p>
            <a:pPr marL="12700" marR="22225">
              <a:lnSpc>
                <a:spcPts val="2760"/>
              </a:lnSpc>
              <a:spcBef>
                <a:spcPts val="5"/>
              </a:spcBef>
            </a:pPr>
            <a:r>
              <a:rPr dirty="0" sz="1200">
                <a:latin typeface="Times New Roman"/>
                <a:cs typeface="Times New Roman"/>
              </a:rPr>
              <a:t>income of only $451 a </a:t>
            </a:r>
            <a:r>
              <a:rPr dirty="0" sz="1200" spc="-5">
                <a:latin typeface="Times New Roman"/>
                <a:cs typeface="Times New Roman"/>
              </a:rPr>
              <a:t>week,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dropout </a:t>
            </a:r>
            <a:r>
              <a:rPr dirty="0" sz="1200" spc="-5">
                <a:latin typeface="Times New Roman"/>
                <a:cs typeface="Times New Roman"/>
              </a:rPr>
              <a:t>makes far less than </a:t>
            </a:r>
            <a:r>
              <a:rPr dirty="0" sz="1200">
                <a:latin typeface="Times New Roman"/>
                <a:cs typeface="Times New Roman"/>
              </a:rPr>
              <a:t>a person </a:t>
            </a:r>
            <a:r>
              <a:rPr dirty="0" sz="1200" spc="-5">
                <a:latin typeface="Times New Roman"/>
                <a:cs typeface="Times New Roman"/>
              </a:rPr>
              <a:t>does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5">
                <a:latin typeface="Times New Roman"/>
                <a:cs typeface="Times New Roman"/>
              </a:rPr>
              <a:t>only </a:t>
            </a:r>
            <a:r>
              <a:rPr dirty="0" sz="1200">
                <a:latin typeface="Times New Roman"/>
                <a:cs typeface="Times New Roman"/>
              </a:rPr>
              <a:t>a 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diploma -median of $719 </a:t>
            </a:r>
            <a:r>
              <a:rPr dirty="0" sz="1200" spc="-5">
                <a:latin typeface="Times New Roman"/>
                <a:cs typeface="Times New Roman"/>
              </a:rPr>
              <a:t>per week </a:t>
            </a:r>
            <a:r>
              <a:rPr dirty="0" sz="1200">
                <a:latin typeface="Times New Roman"/>
                <a:cs typeface="Times New Roman"/>
              </a:rPr>
              <a:t>(U.S. </a:t>
            </a:r>
            <a:r>
              <a:rPr dirty="0" sz="1200" spc="-5">
                <a:latin typeface="Times New Roman"/>
                <a:cs typeface="Times New Roman"/>
              </a:rPr>
              <a:t>Bureau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Labor Statistics,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2011).</a:t>
            </a:r>
            <a:endParaRPr sz="1200">
              <a:latin typeface="Times New Roman"/>
              <a:cs typeface="Times New Roman"/>
            </a:endParaRPr>
          </a:p>
          <a:p>
            <a:pPr marL="12700" marR="69850" indent="228600">
              <a:lnSpc>
                <a:spcPts val="2760"/>
              </a:lnSpc>
            </a:pPr>
            <a:r>
              <a:rPr dirty="0" sz="1200" spc="-10">
                <a:latin typeface="Times New Roman"/>
                <a:cs typeface="Times New Roman"/>
              </a:rPr>
              <a:t>It </a:t>
            </a:r>
            <a:r>
              <a:rPr dirty="0" sz="1200" spc="5">
                <a:latin typeface="Times New Roman"/>
                <a:cs typeface="Times New Roman"/>
              </a:rPr>
              <a:t>may be </a:t>
            </a:r>
            <a:r>
              <a:rPr dirty="0" sz="1200">
                <a:latin typeface="Times New Roman"/>
                <a:cs typeface="Times New Roman"/>
              </a:rPr>
              <a:t>possible to alleviate the </a:t>
            </a:r>
            <a:r>
              <a:rPr dirty="0" sz="1200" spc="-5">
                <a:latin typeface="Times New Roman"/>
                <a:cs typeface="Times New Roman"/>
              </a:rPr>
              <a:t>fiscal </a:t>
            </a:r>
            <a:r>
              <a:rPr dirty="0" sz="1200">
                <a:latin typeface="Times New Roman"/>
                <a:cs typeface="Times New Roman"/>
              </a:rPr>
              <a:t>burden on both </a:t>
            </a:r>
            <a:r>
              <a:rPr dirty="0" sz="1200" spc="-5">
                <a:latin typeface="Times New Roman"/>
                <a:cs typeface="Times New Roman"/>
              </a:rPr>
              <a:t>individual communities and </a:t>
            </a:r>
            <a:r>
              <a:rPr dirty="0" sz="1200">
                <a:latin typeface="Times New Roman"/>
                <a:cs typeface="Times New Roman"/>
              </a:rPr>
              <a:t>the  country </a:t>
            </a:r>
            <a:r>
              <a:rPr dirty="0" sz="1200" spc="-5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a whole if a solution to the </a:t>
            </a:r>
            <a:r>
              <a:rPr dirty="0" sz="1200" spc="-5">
                <a:latin typeface="Times New Roman"/>
                <a:cs typeface="Times New Roman"/>
              </a:rPr>
              <a:t>problem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dropouts can be </a:t>
            </a:r>
            <a:r>
              <a:rPr dirty="0" sz="1200" spc="-5">
                <a:latin typeface="Times New Roman"/>
                <a:cs typeface="Times New Roman"/>
              </a:rPr>
              <a:t>developed.  Dropout prevention programs </a:t>
            </a:r>
            <a:r>
              <a:rPr dirty="0" sz="1200">
                <a:latin typeface="Times New Roman"/>
                <a:cs typeface="Times New Roman"/>
              </a:rPr>
              <a:t>have already been </a:t>
            </a:r>
            <a:r>
              <a:rPr dirty="0" sz="1200" spc="-5">
                <a:latin typeface="Times New Roman"/>
                <a:cs typeface="Times New Roman"/>
              </a:rPr>
              <a:t>created, implemented, and </a:t>
            </a:r>
            <a:r>
              <a:rPr dirty="0" sz="1200">
                <a:latin typeface="Times New Roman"/>
                <a:cs typeface="Times New Roman"/>
              </a:rPr>
              <a:t>studied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(Burzichelli,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75552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283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115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150495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Mackey, </a:t>
            </a:r>
            <a:r>
              <a:rPr dirty="0" sz="1200">
                <a:latin typeface="Times New Roman"/>
                <a:cs typeface="Times New Roman"/>
              </a:rPr>
              <a:t>&amp; </a:t>
            </a:r>
            <a:r>
              <a:rPr dirty="0" sz="1200" spc="-5">
                <a:latin typeface="Times New Roman"/>
                <a:cs typeface="Times New Roman"/>
              </a:rPr>
              <a:t>Bausmith, </a:t>
            </a:r>
            <a:r>
              <a:rPr dirty="0" sz="1200">
                <a:latin typeface="Times New Roman"/>
                <a:cs typeface="Times New Roman"/>
              </a:rPr>
              <a:t>2011). </a:t>
            </a:r>
            <a:r>
              <a:rPr dirty="0" sz="1200" spc="-5">
                <a:latin typeface="Times New Roman"/>
                <a:cs typeface="Times New Roman"/>
              </a:rPr>
              <a:t>One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commonalities among dropout prevention programs is  </a:t>
            </a:r>
            <a:r>
              <a:rPr dirty="0" sz="1200">
                <a:latin typeface="Times New Roman"/>
                <a:cs typeface="Times New Roman"/>
              </a:rPr>
              <a:t>to first identify students as </a:t>
            </a:r>
            <a:r>
              <a:rPr dirty="0" sz="1200" spc="-5">
                <a:latin typeface="Times New Roman"/>
                <a:cs typeface="Times New Roman"/>
              </a:rPr>
              <a:t>being “at-risk”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dropping out </a:t>
            </a:r>
            <a:r>
              <a:rPr dirty="0" sz="1200" spc="-5">
                <a:latin typeface="Times New Roman"/>
                <a:cs typeface="Times New Roman"/>
              </a:rPr>
              <a:t>(Burzichelli, Mackey, </a:t>
            </a:r>
            <a:r>
              <a:rPr dirty="0" sz="1200">
                <a:latin typeface="Times New Roman"/>
                <a:cs typeface="Times New Roman"/>
              </a:rPr>
              <a:t>&amp; </a:t>
            </a:r>
            <a:r>
              <a:rPr dirty="0" sz="1200" spc="-5">
                <a:latin typeface="Times New Roman"/>
                <a:cs typeface="Times New Roman"/>
              </a:rPr>
              <a:t>Bausmith,  </a:t>
            </a:r>
            <a:r>
              <a:rPr dirty="0" sz="1200">
                <a:latin typeface="Times New Roman"/>
                <a:cs typeface="Times New Roman"/>
              </a:rPr>
              <a:t>2011; </a:t>
            </a:r>
            <a:r>
              <a:rPr dirty="0" sz="1200" spc="-5">
                <a:latin typeface="Times New Roman"/>
                <a:cs typeface="Times New Roman"/>
              </a:rPr>
              <a:t>Cassel, 2003).</a:t>
            </a:r>
            <a:endParaRPr sz="1200">
              <a:latin typeface="Times New Roman"/>
              <a:cs typeface="Times New Roman"/>
            </a:endParaRPr>
          </a:p>
          <a:p>
            <a:pPr marL="12700" marR="48260" indent="228600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When </a:t>
            </a:r>
            <a:r>
              <a:rPr dirty="0" sz="1200" spc="-5">
                <a:latin typeface="Times New Roman"/>
                <a:cs typeface="Times New Roman"/>
              </a:rPr>
              <a:t>identifying </a:t>
            </a:r>
            <a:r>
              <a:rPr dirty="0" sz="1200">
                <a:latin typeface="Times New Roman"/>
                <a:cs typeface="Times New Roman"/>
              </a:rPr>
              <a:t>students </a:t>
            </a:r>
            <a:r>
              <a:rPr dirty="0" sz="1200" spc="-5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at-risk </a:t>
            </a:r>
            <a:r>
              <a:rPr dirty="0" sz="1200" spc="-5">
                <a:latin typeface="Times New Roman"/>
                <a:cs typeface="Times New Roman"/>
              </a:rPr>
              <a:t>for </a:t>
            </a:r>
            <a:r>
              <a:rPr dirty="0" sz="1200">
                <a:latin typeface="Times New Roman"/>
                <a:cs typeface="Times New Roman"/>
              </a:rPr>
              <a:t>dropping out, common </a:t>
            </a:r>
            <a:r>
              <a:rPr dirty="0" sz="1200" spc="-5">
                <a:latin typeface="Times New Roman"/>
                <a:cs typeface="Times New Roman"/>
              </a:rPr>
              <a:t>traits among </a:t>
            </a:r>
            <a:r>
              <a:rPr dirty="0" sz="1200">
                <a:latin typeface="Times New Roman"/>
                <a:cs typeface="Times New Roman"/>
              </a:rPr>
              <a:t>students who  </a:t>
            </a:r>
            <a:r>
              <a:rPr dirty="0" sz="1200" spc="-5">
                <a:latin typeface="Times New Roman"/>
                <a:cs typeface="Times New Roman"/>
              </a:rPr>
              <a:t>have </a:t>
            </a:r>
            <a:r>
              <a:rPr dirty="0" sz="1200">
                <a:latin typeface="Times New Roman"/>
                <a:cs typeface="Times New Roman"/>
              </a:rPr>
              <a:t>previously dropped out </a:t>
            </a:r>
            <a:r>
              <a:rPr dirty="0" sz="1200" spc="-5">
                <a:latin typeface="Times New Roman"/>
                <a:cs typeface="Times New Roman"/>
              </a:rPr>
              <a:t>are </a:t>
            </a:r>
            <a:r>
              <a:rPr dirty="0" sz="1200">
                <a:latin typeface="Times New Roman"/>
                <a:cs typeface="Times New Roman"/>
              </a:rPr>
              <a:t>considered. The common </a:t>
            </a:r>
            <a:r>
              <a:rPr dirty="0" sz="1200" spc="-5">
                <a:latin typeface="Times New Roman"/>
                <a:cs typeface="Times New Roman"/>
              </a:rPr>
              <a:t>traits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are considered good  indicators </a:t>
            </a:r>
            <a:r>
              <a:rPr dirty="0" sz="1200">
                <a:latin typeface="Times New Roman"/>
                <a:cs typeface="Times New Roman"/>
              </a:rPr>
              <a:t>of identifying </a:t>
            </a:r>
            <a:r>
              <a:rPr dirty="0" sz="1200" spc="-5">
                <a:latin typeface="Times New Roman"/>
                <a:cs typeface="Times New Roman"/>
              </a:rPr>
              <a:t>at-risk students include </a:t>
            </a:r>
            <a:r>
              <a:rPr dirty="0" sz="1200">
                <a:latin typeface="Times New Roman"/>
                <a:cs typeface="Times New Roman"/>
              </a:rPr>
              <a:t>minority </a:t>
            </a:r>
            <a:r>
              <a:rPr dirty="0" sz="1200" spc="-5">
                <a:latin typeface="Times New Roman"/>
                <a:cs typeface="Times New Roman"/>
              </a:rPr>
              <a:t>race (Hispanic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African American),  low socioeconomic </a:t>
            </a:r>
            <a:r>
              <a:rPr dirty="0" sz="1200">
                <a:latin typeface="Times New Roman"/>
                <a:cs typeface="Times New Roman"/>
              </a:rPr>
              <a:t>status, </a:t>
            </a:r>
            <a:r>
              <a:rPr dirty="0" sz="1200" spc="-5">
                <a:latin typeface="Times New Roman"/>
                <a:cs typeface="Times New Roman"/>
              </a:rPr>
              <a:t>learning </a:t>
            </a:r>
            <a:r>
              <a:rPr dirty="0" sz="1200">
                <a:latin typeface="Times New Roman"/>
                <a:cs typeface="Times New Roman"/>
              </a:rPr>
              <a:t>disabilities, </a:t>
            </a:r>
            <a:r>
              <a:rPr dirty="0" sz="1200" spc="-5">
                <a:latin typeface="Times New Roman"/>
                <a:cs typeface="Times New Roman"/>
              </a:rPr>
              <a:t>and gender (male) </a:t>
            </a:r>
            <a:r>
              <a:rPr dirty="0" sz="1200">
                <a:latin typeface="Times New Roman"/>
                <a:cs typeface="Times New Roman"/>
              </a:rPr>
              <a:t>(Bradley &amp; </a:t>
            </a:r>
            <a:r>
              <a:rPr dirty="0" sz="1200" spc="-5">
                <a:latin typeface="Times New Roman"/>
                <a:cs typeface="Times New Roman"/>
              </a:rPr>
              <a:t>Corwyn, </a:t>
            </a:r>
            <a:r>
              <a:rPr dirty="0" sz="1200">
                <a:latin typeface="Times New Roman"/>
                <a:cs typeface="Times New Roman"/>
              </a:rPr>
              <a:t>2002;  </a:t>
            </a:r>
            <a:r>
              <a:rPr dirty="0" sz="1200" spc="-5">
                <a:latin typeface="Times New Roman"/>
                <a:cs typeface="Times New Roman"/>
              </a:rPr>
              <a:t>Griffin, </a:t>
            </a:r>
            <a:r>
              <a:rPr dirty="0" sz="1200">
                <a:latin typeface="Times New Roman"/>
                <a:cs typeface="Times New Roman"/>
              </a:rPr>
              <a:t>2002; </a:t>
            </a:r>
            <a:r>
              <a:rPr dirty="0" sz="1200" spc="-5">
                <a:latin typeface="Times New Roman"/>
                <a:cs typeface="Times New Roman"/>
              </a:rPr>
              <a:t>Ingrum, </a:t>
            </a:r>
            <a:r>
              <a:rPr dirty="0" sz="1200">
                <a:latin typeface="Times New Roman"/>
                <a:cs typeface="Times New Roman"/>
              </a:rPr>
              <a:t>2006). </a:t>
            </a: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addition </a:t>
            </a:r>
            <a:r>
              <a:rPr dirty="0" sz="1200">
                <a:latin typeface="Times New Roman"/>
                <a:cs typeface="Times New Roman"/>
              </a:rPr>
              <a:t>to these more commonly associated </a:t>
            </a:r>
            <a:r>
              <a:rPr dirty="0" sz="1200" spc="-5">
                <a:latin typeface="Times New Roman"/>
                <a:cs typeface="Times New Roman"/>
              </a:rPr>
              <a:t>characteristics,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less </a:t>
            </a:r>
            <a:r>
              <a:rPr dirty="0" sz="1200">
                <a:latin typeface="Times New Roman"/>
                <a:cs typeface="Times New Roman"/>
              </a:rPr>
              <a:t>studied </a:t>
            </a:r>
            <a:r>
              <a:rPr dirty="0" sz="1200" spc="-5">
                <a:latin typeface="Times New Roman"/>
                <a:cs typeface="Times New Roman"/>
              </a:rPr>
              <a:t>factor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student-perceived </a:t>
            </a:r>
            <a:r>
              <a:rPr dirty="0" sz="1200">
                <a:latin typeface="Times New Roman"/>
                <a:cs typeface="Times New Roman"/>
              </a:rPr>
              <a:t>value of </a:t>
            </a:r>
            <a:r>
              <a:rPr dirty="0" sz="1200" spc="-5">
                <a:latin typeface="Times New Roman"/>
                <a:cs typeface="Times New Roman"/>
              </a:rPr>
              <a:t>education was addressed </a:t>
            </a:r>
            <a:r>
              <a:rPr dirty="0" sz="1200">
                <a:latin typeface="Times New Roman"/>
                <a:cs typeface="Times New Roman"/>
              </a:rPr>
              <a:t>in this </a:t>
            </a:r>
            <a:r>
              <a:rPr dirty="0" sz="1200" spc="-5">
                <a:latin typeface="Times New Roman"/>
                <a:cs typeface="Times New Roman"/>
              </a:rPr>
              <a:t>study. </a:t>
            </a:r>
            <a:r>
              <a:rPr dirty="0" sz="1200">
                <a:latin typeface="Times New Roman"/>
                <a:cs typeface="Times New Roman"/>
              </a:rPr>
              <a:t>Previous  </a:t>
            </a:r>
            <a:r>
              <a:rPr dirty="0" sz="1200" spc="-5">
                <a:latin typeface="Times New Roman"/>
                <a:cs typeface="Times New Roman"/>
              </a:rPr>
              <a:t>research has </a:t>
            </a:r>
            <a:r>
              <a:rPr dirty="0" sz="1200">
                <a:latin typeface="Times New Roman"/>
                <a:cs typeface="Times New Roman"/>
              </a:rPr>
              <a:t>listed student-perceived </a:t>
            </a:r>
            <a:r>
              <a:rPr dirty="0" sz="1200" spc="-5">
                <a:latin typeface="Times New Roman"/>
                <a:cs typeface="Times New Roman"/>
              </a:rPr>
              <a:t>value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 as </a:t>
            </a:r>
            <a:r>
              <a:rPr dirty="0" sz="1200">
                <a:latin typeface="Times New Roman"/>
                <a:cs typeface="Times New Roman"/>
              </a:rPr>
              <a:t>a contributing </a:t>
            </a:r>
            <a:r>
              <a:rPr dirty="0" sz="1200" spc="-5">
                <a:latin typeface="Times New Roman"/>
                <a:cs typeface="Times New Roman"/>
              </a:rPr>
              <a:t>factor </a:t>
            </a:r>
            <a:r>
              <a:rPr dirty="0" sz="1200">
                <a:latin typeface="Times New Roman"/>
                <a:cs typeface="Times New Roman"/>
              </a:rPr>
              <a:t>to dropout </a:t>
            </a:r>
            <a:r>
              <a:rPr dirty="0" sz="1200" spc="-5">
                <a:latin typeface="Times New Roman"/>
                <a:cs typeface="Times New Roman"/>
              </a:rPr>
              <a:t>rates  (Christle, </a:t>
            </a:r>
            <a:r>
              <a:rPr dirty="0" sz="1200">
                <a:latin typeface="Times New Roman"/>
                <a:cs typeface="Times New Roman"/>
              </a:rPr>
              <a:t>Jolivette, &amp; </a:t>
            </a:r>
            <a:r>
              <a:rPr dirty="0" sz="1200" spc="-5">
                <a:latin typeface="Times New Roman"/>
                <a:cs typeface="Times New Roman"/>
              </a:rPr>
              <a:t>Nelson, </a:t>
            </a:r>
            <a:r>
              <a:rPr dirty="0" sz="1200">
                <a:latin typeface="Times New Roman"/>
                <a:cs typeface="Times New Roman"/>
              </a:rPr>
              <a:t>2007; Suh, &amp; Suh, </a:t>
            </a:r>
            <a:r>
              <a:rPr dirty="0" sz="1200" spc="-5">
                <a:latin typeface="Times New Roman"/>
                <a:cs typeface="Times New Roman"/>
              </a:rPr>
              <a:t>2007), </a:t>
            </a:r>
            <a:r>
              <a:rPr dirty="0" sz="1200">
                <a:latin typeface="Times New Roman"/>
                <a:cs typeface="Times New Roman"/>
              </a:rPr>
              <a:t>but the extent to </a:t>
            </a:r>
            <a:r>
              <a:rPr dirty="0" sz="1200" spc="-5">
                <a:latin typeface="Times New Roman"/>
                <a:cs typeface="Times New Roman"/>
              </a:rPr>
              <a:t>which </a:t>
            </a:r>
            <a:r>
              <a:rPr dirty="0" sz="1200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affects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student’s decision </a:t>
            </a:r>
            <a:r>
              <a:rPr dirty="0" sz="1200">
                <a:latin typeface="Times New Roman"/>
                <a:cs typeface="Times New Roman"/>
              </a:rPr>
              <a:t>to drop out of </a:t>
            </a:r>
            <a:r>
              <a:rPr dirty="0" sz="1200" spc="-5">
                <a:latin typeface="Times New Roman"/>
                <a:cs typeface="Times New Roman"/>
              </a:rPr>
              <a:t>high school has </a:t>
            </a:r>
            <a:r>
              <a:rPr dirty="0" sz="1200">
                <a:latin typeface="Times New Roman"/>
                <a:cs typeface="Times New Roman"/>
              </a:rPr>
              <a:t>not previously been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studied.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850">
              <a:latin typeface="Times New Roman"/>
              <a:cs typeface="Times New Roman"/>
            </a:endParaRPr>
          </a:p>
          <a:p>
            <a:pPr marL="1932939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Research Problem and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Question</a:t>
            </a:r>
            <a:endParaRPr sz="1200">
              <a:latin typeface="Times New Roman"/>
              <a:cs typeface="Times New Roman"/>
            </a:endParaRPr>
          </a:p>
          <a:p>
            <a:pPr marL="12700" marR="132715" indent="228600">
              <a:lnSpc>
                <a:spcPts val="2760"/>
              </a:lnSpc>
              <a:spcBef>
                <a:spcPts val="290"/>
              </a:spcBef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specific research </a:t>
            </a:r>
            <a:r>
              <a:rPr dirty="0" sz="1200">
                <a:latin typeface="Times New Roman"/>
                <a:cs typeface="Times New Roman"/>
              </a:rPr>
              <a:t>problem for this study </a:t>
            </a:r>
            <a:r>
              <a:rPr dirty="0" sz="1200" spc="-5">
                <a:latin typeface="Times New Roman"/>
                <a:cs typeface="Times New Roman"/>
              </a:rPr>
              <a:t>asked whether </a:t>
            </a:r>
            <a:r>
              <a:rPr dirty="0" sz="1200">
                <a:latin typeface="Times New Roman"/>
                <a:cs typeface="Times New Roman"/>
              </a:rPr>
              <a:t>there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a relationship </a:t>
            </a:r>
            <a:r>
              <a:rPr dirty="0" sz="1200" spc="-5">
                <a:latin typeface="Times New Roman"/>
                <a:cs typeface="Times New Roman"/>
              </a:rPr>
              <a:t>between  </a:t>
            </a:r>
            <a:r>
              <a:rPr dirty="0" sz="1200">
                <a:latin typeface="Times New Roman"/>
                <a:cs typeface="Times New Roman"/>
              </a:rPr>
              <a:t>students’ </a:t>
            </a:r>
            <a:r>
              <a:rPr dirty="0" sz="1200" spc="-5">
                <a:latin typeface="Times New Roman"/>
                <a:cs typeface="Times New Roman"/>
              </a:rPr>
              <a:t>perceived value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 and </a:t>
            </a:r>
            <a:r>
              <a:rPr dirty="0" sz="1200">
                <a:latin typeface="Times New Roman"/>
                <a:cs typeface="Times New Roman"/>
              </a:rPr>
              <a:t>their decision to drop out of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school. The main  </a:t>
            </a:r>
            <a:r>
              <a:rPr dirty="0" sz="1200" spc="-5">
                <a:latin typeface="Times New Roman"/>
                <a:cs typeface="Times New Roman"/>
              </a:rPr>
              <a:t>purpose </a:t>
            </a:r>
            <a:r>
              <a:rPr dirty="0" sz="1200">
                <a:latin typeface="Times New Roman"/>
                <a:cs typeface="Times New Roman"/>
              </a:rPr>
              <a:t>of this study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gain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better </a:t>
            </a:r>
            <a:r>
              <a:rPr dirty="0" sz="1200">
                <a:latin typeface="Times New Roman"/>
                <a:cs typeface="Times New Roman"/>
              </a:rPr>
              <a:t>understanding of the </a:t>
            </a:r>
            <a:r>
              <a:rPr dirty="0" sz="1200" spc="-5">
                <a:latin typeface="Times New Roman"/>
                <a:cs typeface="Times New Roman"/>
              </a:rPr>
              <a:t>issue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dropouts in  </a:t>
            </a:r>
            <a:r>
              <a:rPr dirty="0" sz="1200" spc="-5">
                <a:latin typeface="Times New Roman"/>
                <a:cs typeface="Times New Roman"/>
              </a:rPr>
              <a:t>an East Tennessee </a:t>
            </a:r>
            <a:r>
              <a:rPr dirty="0" sz="1200">
                <a:latin typeface="Times New Roman"/>
                <a:cs typeface="Times New Roman"/>
              </a:rPr>
              <a:t>county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establishing if student-perceived </a:t>
            </a:r>
            <a:r>
              <a:rPr dirty="0" sz="1200" spc="-5">
                <a:latin typeface="Times New Roman"/>
                <a:cs typeface="Times New Roman"/>
              </a:rPr>
              <a:t>values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 have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direct  effect </a:t>
            </a:r>
            <a:r>
              <a:rPr dirty="0" sz="1200">
                <a:latin typeface="Times New Roman"/>
                <a:cs typeface="Times New Roman"/>
              </a:rPr>
              <a:t>on the student’s </a:t>
            </a:r>
            <a:r>
              <a:rPr dirty="0" sz="1200" spc="-5">
                <a:latin typeface="Times New Roman"/>
                <a:cs typeface="Times New Roman"/>
              </a:rPr>
              <a:t>desire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graduate.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research question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was answered </a:t>
            </a:r>
            <a:r>
              <a:rPr dirty="0" sz="1200">
                <a:latin typeface="Times New Roman"/>
                <a:cs typeface="Times New Roman"/>
              </a:rPr>
              <a:t>was, </a:t>
            </a:r>
            <a:r>
              <a:rPr dirty="0" sz="1200" i="1">
                <a:latin typeface="Times New Roman"/>
                <a:cs typeface="Times New Roman"/>
              </a:rPr>
              <a:t>in</a:t>
            </a:r>
            <a:r>
              <a:rPr dirty="0" sz="1200" spc="85" i="1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a</a:t>
            </a:r>
            <a:endParaRPr sz="1200">
              <a:latin typeface="Times New Roman"/>
              <a:cs typeface="Times New Roman"/>
            </a:endParaRPr>
          </a:p>
          <a:p>
            <a:pPr marL="12700" marR="251460">
              <a:lnSpc>
                <a:spcPts val="2760"/>
              </a:lnSpc>
            </a:pPr>
            <a:r>
              <a:rPr dirty="0" sz="1200" spc="-5" i="1">
                <a:latin typeface="Times New Roman"/>
                <a:cs typeface="Times New Roman"/>
              </a:rPr>
              <a:t>school system </a:t>
            </a:r>
            <a:r>
              <a:rPr dirty="0" sz="1200" i="1">
                <a:latin typeface="Times New Roman"/>
                <a:cs typeface="Times New Roman"/>
              </a:rPr>
              <a:t>that </a:t>
            </a:r>
            <a:r>
              <a:rPr dirty="0" sz="1200" spc="-5" i="1">
                <a:latin typeface="Times New Roman"/>
                <a:cs typeface="Times New Roman"/>
              </a:rPr>
              <a:t>has </a:t>
            </a:r>
            <a:r>
              <a:rPr dirty="0" sz="1200" i="1">
                <a:latin typeface="Times New Roman"/>
                <a:cs typeface="Times New Roman"/>
              </a:rPr>
              <a:t>a large </a:t>
            </a:r>
            <a:r>
              <a:rPr dirty="0" sz="1200" spc="-5" i="1">
                <a:latin typeface="Times New Roman"/>
                <a:cs typeface="Times New Roman"/>
              </a:rPr>
              <a:t>percentage </a:t>
            </a:r>
            <a:r>
              <a:rPr dirty="0" sz="1200" i="1">
                <a:latin typeface="Times New Roman"/>
                <a:cs typeface="Times New Roman"/>
              </a:rPr>
              <a:t>of students who drop out, to </a:t>
            </a:r>
            <a:r>
              <a:rPr dirty="0" sz="1200" spc="-5" i="1">
                <a:latin typeface="Times New Roman"/>
                <a:cs typeface="Times New Roman"/>
              </a:rPr>
              <a:t>what extent </a:t>
            </a:r>
            <a:r>
              <a:rPr dirty="0" sz="1200" i="1">
                <a:latin typeface="Times New Roman"/>
                <a:cs typeface="Times New Roman"/>
              </a:rPr>
              <a:t>do </a:t>
            </a:r>
            <a:r>
              <a:rPr dirty="0" sz="1200" spc="-5" i="1">
                <a:latin typeface="Times New Roman"/>
                <a:cs typeface="Times New Roman"/>
              </a:rPr>
              <a:t>student  </a:t>
            </a:r>
            <a:r>
              <a:rPr dirty="0" sz="1200" spc="-5" i="1">
                <a:latin typeface="Times New Roman"/>
                <a:cs typeface="Times New Roman"/>
              </a:rPr>
              <a:t>perceptions </a:t>
            </a:r>
            <a:r>
              <a:rPr dirty="0" sz="1200" i="1">
                <a:latin typeface="Times New Roman"/>
                <a:cs typeface="Times New Roman"/>
              </a:rPr>
              <a:t>on the </a:t>
            </a:r>
            <a:r>
              <a:rPr dirty="0" sz="1200" spc="-5" i="1">
                <a:latin typeface="Times New Roman"/>
                <a:cs typeface="Times New Roman"/>
              </a:rPr>
              <a:t>value </a:t>
            </a:r>
            <a:r>
              <a:rPr dirty="0" sz="1200" i="1">
                <a:latin typeface="Times New Roman"/>
                <a:cs typeface="Times New Roman"/>
              </a:rPr>
              <a:t>of </a:t>
            </a:r>
            <a:r>
              <a:rPr dirty="0" sz="1200" spc="-5" i="1">
                <a:latin typeface="Times New Roman"/>
                <a:cs typeface="Times New Roman"/>
              </a:rPr>
              <a:t>education relate </a:t>
            </a:r>
            <a:r>
              <a:rPr dirty="0" sz="1200" i="1">
                <a:latin typeface="Times New Roman"/>
                <a:cs typeface="Times New Roman"/>
              </a:rPr>
              <a:t>to the </a:t>
            </a:r>
            <a:r>
              <a:rPr dirty="0" sz="1200" spc="-5" i="1">
                <a:latin typeface="Times New Roman"/>
                <a:cs typeface="Times New Roman"/>
              </a:rPr>
              <a:t>desire </a:t>
            </a:r>
            <a:r>
              <a:rPr dirty="0" sz="1200" i="1">
                <a:latin typeface="Times New Roman"/>
                <a:cs typeface="Times New Roman"/>
              </a:rPr>
              <a:t>to graduate </a:t>
            </a:r>
            <a:r>
              <a:rPr dirty="0" sz="1200" spc="-5" i="1">
                <a:latin typeface="Times New Roman"/>
                <a:cs typeface="Times New Roman"/>
              </a:rPr>
              <a:t>from </a:t>
            </a:r>
            <a:r>
              <a:rPr dirty="0" sz="1200" i="1">
                <a:latin typeface="Times New Roman"/>
                <a:cs typeface="Times New Roman"/>
              </a:rPr>
              <a:t>high</a:t>
            </a:r>
            <a:r>
              <a:rPr dirty="0" sz="1200" spc="60" i="1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school?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43878" y="429259"/>
            <a:ext cx="22923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10">
                <a:latin typeface="Times New Roman"/>
                <a:cs typeface="Times New Roman"/>
              </a:rPr>
              <a:t>x</a:t>
            </a:r>
            <a:r>
              <a:rPr dirty="0" sz="1200">
                <a:latin typeface="Times New Roman"/>
                <a:cs typeface="Times New Roman"/>
              </a:rPr>
              <a:t>i</a:t>
            </a:r>
            <a:r>
              <a:rPr dirty="0" sz="1200" spc="-10">
                <a:latin typeface="Times New Roman"/>
                <a:cs typeface="Times New Roman"/>
              </a:rPr>
              <a:t>i</a:t>
            </a:r>
            <a:r>
              <a:rPr dirty="0" sz="1200">
                <a:latin typeface="Times New Roman"/>
                <a:cs typeface="Times New Roman"/>
              </a:rPr>
              <a:t>i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87704" y="1217760"/>
          <a:ext cx="5904865" cy="7531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42280"/>
                <a:gridCol w="361950"/>
              </a:tblGrid>
              <a:tr h="609600">
                <a:tc>
                  <a:txBody>
                    <a:bodyPr/>
                    <a:lstStyle/>
                    <a:p>
                      <a:pPr marL="127000">
                        <a:lnSpc>
                          <a:spcPts val="131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Figure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4.18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Participant Responses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“If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could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have, I would have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dropped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out</a:t>
                      </a:r>
                      <a:r>
                        <a:rPr dirty="0" sz="1200" spc="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school</a:t>
                      </a:r>
                      <a:r>
                        <a:rPr dirty="0" sz="12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sooner”……………….....................................................................................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82550">
                        <a:lnSpc>
                          <a:spcPct val="100000"/>
                        </a:lnSpc>
                        <a:spcBef>
                          <a:spcPts val="113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88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701040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Figure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4.19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Participant Responses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“I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do not need to know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what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was being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taught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school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order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 be</a:t>
                      </a:r>
                      <a:r>
                        <a:rPr dirty="0" sz="12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successful”………………………………………………………..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8255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88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49885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Figure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4.20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Participant Responses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“I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intend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 go to</a:t>
                      </a:r>
                      <a:r>
                        <a:rPr dirty="0" sz="1200" spc="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college”………………………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89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</a:tr>
              <a:tr h="701040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Figure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4.21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Participant Responses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“I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did not understand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why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things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like math</a:t>
                      </a:r>
                      <a:r>
                        <a:rPr dirty="0" sz="12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and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science are so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important”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………………………………………………………………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8255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90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701040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Figure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4.22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Participant Responses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“I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thought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homework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was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waste</a:t>
                      </a:r>
                      <a:r>
                        <a:rPr dirty="0" sz="1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time”……………………………………………………………………………………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8255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91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700405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Figure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4.23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Participant Responses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“I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had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better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things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 do with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my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time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than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go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to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school”………………………………………………………………………………….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8255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91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701040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Figure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4.24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Participant Responses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“I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thought getting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 job and earning money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was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more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important than going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school”………………………………………………….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8255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92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700405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Figure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4.25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Participant Responses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“I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am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never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going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use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information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1200" spc="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learned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school”………………………………………………………………………………..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8255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93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701040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Figure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4.26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Participant Responses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 “Most of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what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 need to be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successful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 life I</a:t>
                      </a:r>
                      <a:r>
                        <a:rPr dirty="0" sz="1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can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learn from </a:t>
                      </a:r>
                      <a:r>
                        <a:rPr dirty="0" sz="1200" spc="10">
                          <a:latin typeface="Times New Roman"/>
                          <a:cs typeface="Times New Roman"/>
                        </a:rPr>
                        <a:t>my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peers”……………………………………………………………………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8255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93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701040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Figure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4.27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Participant Responses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“If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school had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less academic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requirements</a:t>
                      </a:r>
                      <a:r>
                        <a:rPr dirty="0" sz="1200" spc="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50">
                        <a:latin typeface="Times New Roman"/>
                        <a:cs typeface="Times New Roman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would have enjoyed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it</a:t>
                      </a:r>
                      <a:r>
                        <a:rPr dirty="0" sz="1200" spc="2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more”…………………………………………………………..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8255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94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50520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Figure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4.28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Participant Responses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 “School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was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waste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time”……………………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 marL="8255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95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</a:tr>
              <a:tr h="609600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Figure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4.29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Participant Responses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"</a:t>
                      </a:r>
                      <a:r>
                        <a:rPr dirty="0" sz="1200" spc="-5" i="1">
                          <a:latin typeface="Times New Roman"/>
                          <a:cs typeface="Times New Roman"/>
                        </a:rPr>
                        <a:t>“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 better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use of my time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would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be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learn</a:t>
                      </a:r>
                      <a:r>
                        <a:rPr dirty="0" sz="12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27000">
                        <a:lnSpc>
                          <a:spcPts val="136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skill such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as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electrician, plumber,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or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construction</a:t>
                      </a:r>
                      <a:r>
                        <a:rPr dirty="0" sz="1200" spc="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worker”……………………………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82550">
                        <a:lnSpc>
                          <a:spcPts val="136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95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</p:spTree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17969" y="429259"/>
            <a:ext cx="2540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116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448939" y="1016254"/>
            <a:ext cx="110299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Research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Design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1366773"/>
            <a:ext cx="5950585" cy="72167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Population</a:t>
            </a:r>
            <a:endParaRPr sz="1200">
              <a:latin typeface="Times New Roman"/>
              <a:cs typeface="Times New Roman"/>
            </a:endParaRPr>
          </a:p>
          <a:p>
            <a:pPr marL="12700" marR="26670" indent="228600">
              <a:lnSpc>
                <a:spcPts val="2760"/>
              </a:lnSpc>
              <a:spcBef>
                <a:spcPts val="285"/>
              </a:spcBef>
            </a:pP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this study, students </a:t>
            </a:r>
            <a:r>
              <a:rPr dirty="0" sz="1200">
                <a:latin typeface="Times New Roman"/>
                <a:cs typeface="Times New Roman"/>
              </a:rPr>
              <a:t>at </a:t>
            </a:r>
            <a:r>
              <a:rPr dirty="0" sz="1200" spc="-5">
                <a:latin typeface="Times New Roman"/>
                <a:cs typeface="Times New Roman"/>
              </a:rPr>
              <a:t>an adult high school </a:t>
            </a:r>
            <a:r>
              <a:rPr dirty="0" sz="1200">
                <a:latin typeface="Times New Roman"/>
                <a:cs typeface="Times New Roman"/>
              </a:rPr>
              <a:t>in an </a:t>
            </a:r>
            <a:r>
              <a:rPr dirty="0" sz="1200" spc="-5">
                <a:latin typeface="Times New Roman"/>
                <a:cs typeface="Times New Roman"/>
              </a:rPr>
              <a:t>East Tennessee School District were  asked </a:t>
            </a:r>
            <a:r>
              <a:rPr dirty="0" sz="1200">
                <a:latin typeface="Times New Roman"/>
                <a:cs typeface="Times New Roman"/>
              </a:rPr>
              <a:t>to be voluntary participants in </a:t>
            </a:r>
            <a:r>
              <a:rPr dirty="0" sz="1200" spc="-5">
                <a:latin typeface="Times New Roman"/>
                <a:cs typeface="Times New Roman"/>
              </a:rPr>
              <a:t>completing surveys, questionnaires, </a:t>
            </a:r>
            <a:r>
              <a:rPr dirty="0" sz="1200">
                <a:latin typeface="Times New Roman"/>
                <a:cs typeface="Times New Roman"/>
              </a:rPr>
              <a:t>and interviews. </a:t>
            </a:r>
            <a:r>
              <a:rPr dirty="0" sz="1200" spc="-5">
                <a:latin typeface="Times New Roman"/>
                <a:cs typeface="Times New Roman"/>
              </a:rPr>
              <a:t>Ideally, 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order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gain insight </a:t>
            </a:r>
            <a:r>
              <a:rPr dirty="0" sz="1200" spc="5">
                <a:latin typeface="Times New Roman"/>
                <a:cs typeface="Times New Roman"/>
              </a:rPr>
              <a:t>on </a:t>
            </a:r>
            <a:r>
              <a:rPr dirty="0" sz="1200">
                <a:latin typeface="Times New Roman"/>
                <a:cs typeface="Times New Roman"/>
              </a:rPr>
              <a:t>how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students </a:t>
            </a:r>
            <a:r>
              <a:rPr dirty="0" sz="1200" spc="-5">
                <a:latin typeface="Times New Roman"/>
                <a:cs typeface="Times New Roman"/>
              </a:rPr>
              <a:t>view education, </a:t>
            </a:r>
            <a:r>
              <a:rPr dirty="0" sz="1200">
                <a:latin typeface="Times New Roman"/>
                <a:cs typeface="Times New Roman"/>
              </a:rPr>
              <a:t>students in </a:t>
            </a:r>
            <a:r>
              <a:rPr dirty="0" sz="1200" spc="-5">
                <a:latin typeface="Times New Roman"/>
                <a:cs typeface="Times New Roman"/>
              </a:rPr>
              <a:t>grades </a:t>
            </a:r>
            <a:r>
              <a:rPr dirty="0" sz="1200">
                <a:latin typeface="Times New Roman"/>
                <a:cs typeface="Times New Roman"/>
              </a:rPr>
              <a:t>9–12  would be </a:t>
            </a:r>
            <a:r>
              <a:rPr dirty="0" sz="1200" spc="-5">
                <a:latin typeface="Times New Roman"/>
                <a:cs typeface="Times New Roman"/>
              </a:rPr>
              <a:t>studied. However, </a:t>
            </a:r>
            <a:r>
              <a:rPr dirty="0" sz="1200">
                <a:latin typeface="Times New Roman"/>
                <a:cs typeface="Times New Roman"/>
              </a:rPr>
              <a:t>due to the legal </a:t>
            </a:r>
            <a:r>
              <a:rPr dirty="0" sz="1200" spc="-5">
                <a:latin typeface="Times New Roman"/>
                <a:cs typeface="Times New Roman"/>
              </a:rPr>
              <a:t>nature </a:t>
            </a:r>
            <a:r>
              <a:rPr dirty="0" sz="1200">
                <a:latin typeface="Times New Roman"/>
                <a:cs typeface="Times New Roman"/>
              </a:rPr>
              <a:t>of involving minors in </a:t>
            </a:r>
            <a:r>
              <a:rPr dirty="0" sz="1200" spc="-5">
                <a:latin typeface="Times New Roman"/>
                <a:cs typeface="Times New Roman"/>
              </a:rPr>
              <a:t>research,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</a:t>
            </a:r>
            <a:endParaRPr sz="1200">
              <a:latin typeface="Times New Roman"/>
              <a:cs typeface="Times New Roman"/>
            </a:endParaRPr>
          </a:p>
          <a:p>
            <a:pPr marL="12700" marR="123825">
              <a:lnSpc>
                <a:spcPts val="276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alternative </a:t>
            </a:r>
            <a:r>
              <a:rPr dirty="0" sz="1200">
                <a:latin typeface="Times New Roman"/>
                <a:cs typeface="Times New Roman"/>
              </a:rPr>
              <a:t>method of </a:t>
            </a:r>
            <a:r>
              <a:rPr dirty="0" sz="1200" spc="-5">
                <a:latin typeface="Times New Roman"/>
                <a:cs typeface="Times New Roman"/>
              </a:rPr>
              <a:t>gathering </a:t>
            </a:r>
            <a:r>
              <a:rPr dirty="0" sz="1200">
                <a:latin typeface="Times New Roman"/>
                <a:cs typeface="Times New Roman"/>
              </a:rPr>
              <a:t>data </a:t>
            </a:r>
            <a:r>
              <a:rPr dirty="0" sz="1200" spc="-5">
                <a:latin typeface="Times New Roman"/>
                <a:cs typeface="Times New Roman"/>
              </a:rPr>
              <a:t>had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5">
                <a:latin typeface="Times New Roman"/>
                <a:cs typeface="Times New Roman"/>
              </a:rPr>
              <a:t>be </a:t>
            </a:r>
            <a:r>
              <a:rPr dirty="0" sz="1200">
                <a:latin typeface="Times New Roman"/>
                <a:cs typeface="Times New Roman"/>
              </a:rPr>
              <a:t>constructed. The solution to this dilemma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to  </a:t>
            </a:r>
            <a:r>
              <a:rPr dirty="0" sz="1200" spc="-5">
                <a:latin typeface="Times New Roman"/>
                <a:cs typeface="Times New Roman"/>
              </a:rPr>
              <a:t>conduct surveys and interviews at an adult high </a:t>
            </a:r>
            <a:r>
              <a:rPr dirty="0" sz="1200">
                <a:latin typeface="Times New Roman"/>
                <a:cs typeface="Times New Roman"/>
              </a:rPr>
              <a:t>school in </a:t>
            </a:r>
            <a:r>
              <a:rPr dirty="0" sz="1200" spc="-5">
                <a:latin typeface="Times New Roman"/>
                <a:cs typeface="Times New Roman"/>
              </a:rPr>
              <a:t>an East Tennessee school</a:t>
            </a:r>
            <a:r>
              <a:rPr dirty="0" sz="1200" spc="1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district.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2760"/>
              </a:lnSpc>
            </a:pPr>
            <a:r>
              <a:rPr dirty="0" sz="1200">
                <a:latin typeface="Times New Roman"/>
                <a:cs typeface="Times New Roman"/>
              </a:rPr>
              <a:t>Since the minimum </a:t>
            </a:r>
            <a:r>
              <a:rPr dirty="0" sz="1200" spc="-10">
                <a:latin typeface="Times New Roman"/>
                <a:cs typeface="Times New Roman"/>
              </a:rPr>
              <a:t>age </a:t>
            </a:r>
            <a:r>
              <a:rPr dirty="0" sz="1200" spc="5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attend an adult high </a:t>
            </a:r>
            <a:r>
              <a:rPr dirty="0" sz="1200">
                <a:latin typeface="Times New Roman"/>
                <a:cs typeface="Times New Roman"/>
              </a:rPr>
              <a:t>school in </a:t>
            </a:r>
            <a:r>
              <a:rPr dirty="0" sz="1200" spc="-5">
                <a:latin typeface="Times New Roman"/>
                <a:cs typeface="Times New Roman"/>
              </a:rPr>
              <a:t>Tennessee is </a:t>
            </a:r>
            <a:r>
              <a:rPr dirty="0" sz="1200">
                <a:latin typeface="Times New Roman"/>
                <a:cs typeface="Times New Roman"/>
              </a:rPr>
              <a:t>17 </a:t>
            </a:r>
            <a:r>
              <a:rPr dirty="0" sz="1200" spc="-5">
                <a:latin typeface="Times New Roman"/>
                <a:cs typeface="Times New Roman"/>
              </a:rPr>
              <a:t>(Department </a:t>
            </a:r>
            <a:r>
              <a:rPr dirty="0" sz="1200">
                <a:latin typeface="Times New Roman"/>
                <a:cs typeface="Times New Roman"/>
              </a:rPr>
              <a:t>of  </a:t>
            </a:r>
            <a:r>
              <a:rPr dirty="0" sz="1200" spc="-5">
                <a:latin typeface="Times New Roman"/>
                <a:cs typeface="Times New Roman"/>
              </a:rPr>
              <a:t>Education, </a:t>
            </a:r>
            <a:r>
              <a:rPr dirty="0" sz="1200">
                <a:latin typeface="Times New Roman"/>
                <a:cs typeface="Times New Roman"/>
              </a:rPr>
              <a:t>2013), this environment made it much </a:t>
            </a:r>
            <a:r>
              <a:rPr dirty="0" sz="1200" spc="-5">
                <a:latin typeface="Times New Roman"/>
                <a:cs typeface="Times New Roman"/>
              </a:rPr>
              <a:t>easier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obtain </a:t>
            </a:r>
            <a:r>
              <a:rPr dirty="0" sz="1200">
                <a:latin typeface="Times New Roman"/>
                <a:cs typeface="Times New Roman"/>
              </a:rPr>
              <a:t>participants who would </a:t>
            </a:r>
            <a:r>
              <a:rPr dirty="0" sz="1200" spc="-5">
                <a:latin typeface="Times New Roman"/>
                <a:cs typeface="Times New Roman"/>
              </a:rPr>
              <a:t>meet 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10">
                <a:latin typeface="Times New Roman"/>
                <a:cs typeface="Times New Roman"/>
              </a:rPr>
              <a:t>IRB </a:t>
            </a:r>
            <a:r>
              <a:rPr dirty="0" sz="1200">
                <a:latin typeface="Times New Roman"/>
                <a:cs typeface="Times New Roman"/>
              </a:rPr>
              <a:t>age requirements. </a:t>
            </a:r>
            <a:r>
              <a:rPr dirty="0" sz="1200" spc="-5">
                <a:latin typeface="Times New Roman"/>
                <a:cs typeface="Times New Roman"/>
              </a:rPr>
              <a:t>Although </a:t>
            </a:r>
            <a:r>
              <a:rPr dirty="0" sz="1200">
                <a:latin typeface="Times New Roman"/>
                <a:cs typeface="Times New Roman"/>
              </a:rPr>
              <a:t>there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no maximum </a:t>
            </a:r>
            <a:r>
              <a:rPr dirty="0" sz="1200" spc="-5">
                <a:latin typeface="Times New Roman"/>
                <a:cs typeface="Times New Roman"/>
              </a:rPr>
              <a:t>age </a:t>
            </a:r>
            <a:r>
              <a:rPr dirty="0" sz="1200">
                <a:latin typeface="Times New Roman"/>
                <a:cs typeface="Times New Roman"/>
              </a:rPr>
              <a:t>for someone to attend </a:t>
            </a:r>
            <a:r>
              <a:rPr dirty="0" sz="1200" spc="-5">
                <a:latin typeface="Times New Roman"/>
                <a:cs typeface="Times New Roman"/>
              </a:rPr>
              <a:t>an adult  high school, </a:t>
            </a:r>
            <a:r>
              <a:rPr dirty="0" sz="1200" spc="5">
                <a:latin typeface="Times New Roman"/>
                <a:cs typeface="Times New Roman"/>
              </a:rPr>
              <a:t>only </a:t>
            </a:r>
            <a:r>
              <a:rPr dirty="0" sz="1200">
                <a:latin typeface="Times New Roman"/>
                <a:cs typeface="Times New Roman"/>
              </a:rPr>
              <a:t>18–20 </a:t>
            </a:r>
            <a:r>
              <a:rPr dirty="0" sz="1200" spc="-5">
                <a:latin typeface="Times New Roman"/>
                <a:cs typeface="Times New Roman"/>
              </a:rPr>
              <a:t>year-olds </a:t>
            </a:r>
            <a:r>
              <a:rPr dirty="0" sz="1200">
                <a:latin typeface="Times New Roman"/>
                <a:cs typeface="Times New Roman"/>
              </a:rPr>
              <a:t>were </a:t>
            </a:r>
            <a:r>
              <a:rPr dirty="0" sz="1200" spc="-5">
                <a:latin typeface="Times New Roman"/>
                <a:cs typeface="Times New Roman"/>
              </a:rPr>
              <a:t>involved </a:t>
            </a:r>
            <a:r>
              <a:rPr dirty="0" sz="1200" spc="5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study. </a:t>
            </a:r>
            <a:r>
              <a:rPr dirty="0" sz="1200">
                <a:latin typeface="Times New Roman"/>
                <a:cs typeface="Times New Roman"/>
              </a:rPr>
              <a:t>This age </a:t>
            </a:r>
            <a:r>
              <a:rPr dirty="0" sz="1200" spc="-5">
                <a:latin typeface="Times New Roman"/>
                <a:cs typeface="Times New Roman"/>
              </a:rPr>
              <a:t>range was </a:t>
            </a:r>
            <a:r>
              <a:rPr dirty="0" sz="1200">
                <a:latin typeface="Times New Roman"/>
                <a:cs typeface="Times New Roman"/>
              </a:rPr>
              <a:t>selected in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endParaRPr sz="1200">
              <a:latin typeface="Times New Roman"/>
              <a:cs typeface="Times New Roman"/>
            </a:endParaRPr>
          </a:p>
          <a:p>
            <a:pPr marL="12700" marR="431165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hopes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these </a:t>
            </a:r>
            <a:r>
              <a:rPr dirty="0" sz="1200">
                <a:latin typeface="Times New Roman"/>
                <a:cs typeface="Times New Roman"/>
              </a:rPr>
              <a:t>participants would be </a:t>
            </a:r>
            <a:r>
              <a:rPr dirty="0" sz="1200" spc="-5">
                <a:latin typeface="Times New Roman"/>
                <a:cs typeface="Times New Roman"/>
              </a:rPr>
              <a:t>young enough </a:t>
            </a:r>
            <a:r>
              <a:rPr dirty="0" sz="1200">
                <a:latin typeface="Times New Roman"/>
                <a:cs typeface="Times New Roman"/>
              </a:rPr>
              <a:t>to accurately </a:t>
            </a:r>
            <a:r>
              <a:rPr dirty="0" sz="1200" spc="-5">
                <a:latin typeface="Times New Roman"/>
                <a:cs typeface="Times New Roman"/>
              </a:rPr>
              <a:t>recall </a:t>
            </a:r>
            <a:r>
              <a:rPr dirty="0" sz="1200">
                <a:latin typeface="Times New Roman"/>
                <a:cs typeface="Times New Roman"/>
              </a:rPr>
              <a:t>their opinions on  </a:t>
            </a:r>
            <a:r>
              <a:rPr dirty="0" sz="1200" spc="-5">
                <a:latin typeface="Times New Roman"/>
                <a:cs typeface="Times New Roman"/>
              </a:rPr>
              <a:t>education when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were </a:t>
            </a:r>
            <a:r>
              <a:rPr dirty="0" sz="1200">
                <a:latin typeface="Times New Roman"/>
                <a:cs typeface="Times New Roman"/>
              </a:rPr>
              <a:t>still </a:t>
            </a:r>
            <a:r>
              <a:rPr dirty="0" sz="1200" spc="-5">
                <a:latin typeface="Times New Roman"/>
                <a:cs typeface="Times New Roman"/>
              </a:rPr>
              <a:t>enrolled </a:t>
            </a:r>
            <a:r>
              <a:rPr dirty="0" sz="1200">
                <a:latin typeface="Times New Roman"/>
                <a:cs typeface="Times New Roman"/>
              </a:rPr>
              <a:t>in a </a:t>
            </a:r>
            <a:r>
              <a:rPr dirty="0" sz="1200" spc="-5">
                <a:latin typeface="Times New Roman"/>
                <a:cs typeface="Times New Roman"/>
              </a:rPr>
              <a:t>traditional K-12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school.</a:t>
            </a:r>
            <a:endParaRPr sz="12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1010"/>
              </a:spcBef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East </a:t>
            </a:r>
            <a:r>
              <a:rPr dirty="0" sz="1200">
                <a:latin typeface="Times New Roman"/>
                <a:cs typeface="Times New Roman"/>
              </a:rPr>
              <a:t>Tennessee school </a:t>
            </a:r>
            <a:r>
              <a:rPr dirty="0" sz="1200" spc="-5">
                <a:latin typeface="Times New Roman"/>
                <a:cs typeface="Times New Roman"/>
              </a:rPr>
              <a:t>district </a:t>
            </a:r>
            <a:r>
              <a:rPr dirty="0" sz="1200">
                <a:latin typeface="Times New Roman"/>
                <a:cs typeface="Times New Roman"/>
              </a:rPr>
              <a:t>studied </a:t>
            </a:r>
            <a:r>
              <a:rPr dirty="0" sz="1200" spc="-5">
                <a:latin typeface="Times New Roman"/>
                <a:cs typeface="Times New Roman"/>
              </a:rPr>
              <a:t>was chosen </a:t>
            </a:r>
            <a:r>
              <a:rPr dirty="0" sz="1200">
                <a:latin typeface="Times New Roman"/>
                <a:cs typeface="Times New Roman"/>
              </a:rPr>
              <a:t>for a </a:t>
            </a:r>
            <a:r>
              <a:rPr dirty="0" sz="1200" spc="-5">
                <a:latin typeface="Times New Roman"/>
                <a:cs typeface="Times New Roman"/>
              </a:rPr>
              <a:t>couple </a:t>
            </a:r>
            <a:r>
              <a:rPr dirty="0" sz="1200">
                <a:latin typeface="Times New Roman"/>
                <a:cs typeface="Times New Roman"/>
              </a:rPr>
              <a:t>of specific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reasons.</a:t>
            </a:r>
            <a:endParaRPr sz="1200">
              <a:latin typeface="Times New Roman"/>
              <a:cs typeface="Times New Roman"/>
            </a:endParaRPr>
          </a:p>
          <a:p>
            <a:pPr marL="12700" marR="34925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Firstly, </a:t>
            </a:r>
            <a:r>
              <a:rPr dirty="0" sz="1200">
                <a:latin typeface="Times New Roman"/>
                <a:cs typeface="Times New Roman"/>
              </a:rPr>
              <a:t>this district </a:t>
            </a:r>
            <a:r>
              <a:rPr dirty="0" sz="1200" spc="-5">
                <a:latin typeface="Times New Roman"/>
                <a:cs typeface="Times New Roman"/>
              </a:rPr>
              <a:t>had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problem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dropouts. The </a:t>
            </a:r>
            <a:r>
              <a:rPr dirty="0" sz="1200" spc="-5">
                <a:latin typeface="Times New Roman"/>
                <a:cs typeface="Times New Roman"/>
              </a:rPr>
              <a:t>graduation rate for </a:t>
            </a:r>
            <a:r>
              <a:rPr dirty="0" sz="1200">
                <a:latin typeface="Times New Roman"/>
                <a:cs typeface="Times New Roman"/>
              </a:rPr>
              <a:t>this district  in 2011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only </a:t>
            </a:r>
            <a:r>
              <a:rPr dirty="0" sz="1200" spc="-5">
                <a:latin typeface="Times New Roman"/>
                <a:cs typeface="Times New Roman"/>
              </a:rPr>
              <a:t>80.3%, </a:t>
            </a:r>
            <a:r>
              <a:rPr dirty="0" sz="1200">
                <a:latin typeface="Times New Roman"/>
                <a:cs typeface="Times New Roman"/>
              </a:rPr>
              <a:t>while the state </a:t>
            </a:r>
            <a:r>
              <a:rPr dirty="0" sz="1200" spc="-5">
                <a:latin typeface="Times New Roman"/>
                <a:cs typeface="Times New Roman"/>
              </a:rPr>
              <a:t>reported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graduation </a:t>
            </a:r>
            <a:r>
              <a:rPr dirty="0" sz="1200">
                <a:latin typeface="Times New Roman"/>
                <a:cs typeface="Times New Roman"/>
              </a:rPr>
              <a:t>rate of </a:t>
            </a:r>
            <a:r>
              <a:rPr dirty="0" sz="1200" spc="-5">
                <a:latin typeface="Times New Roman"/>
                <a:cs typeface="Times New Roman"/>
              </a:rPr>
              <a:t>85.5% </a:t>
            </a:r>
            <a:r>
              <a:rPr dirty="0" sz="1200">
                <a:latin typeface="Times New Roman"/>
                <a:cs typeface="Times New Roman"/>
              </a:rPr>
              <a:t>(Tennessee  </a:t>
            </a:r>
            <a:r>
              <a:rPr dirty="0" sz="1200" spc="-5">
                <a:latin typeface="Times New Roman"/>
                <a:cs typeface="Times New Roman"/>
              </a:rPr>
              <a:t>Department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– </a:t>
            </a:r>
            <a:r>
              <a:rPr dirty="0" sz="1200" spc="-5">
                <a:latin typeface="Times New Roman"/>
                <a:cs typeface="Times New Roman"/>
              </a:rPr>
              <a:t>Report Card, 2013). </a:t>
            </a:r>
            <a:r>
              <a:rPr dirty="0" sz="1200">
                <a:latin typeface="Times New Roman"/>
                <a:cs typeface="Times New Roman"/>
              </a:rPr>
              <a:t>Secondly, one of the major </a:t>
            </a:r>
            <a:r>
              <a:rPr dirty="0" sz="1200" spc="-5">
                <a:latin typeface="Times New Roman"/>
                <a:cs typeface="Times New Roman"/>
              </a:rPr>
              <a:t>common associated  factors </a:t>
            </a:r>
            <a:r>
              <a:rPr dirty="0" sz="1200">
                <a:latin typeface="Times New Roman"/>
                <a:cs typeface="Times New Roman"/>
              </a:rPr>
              <a:t>to high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dropouts—minority race—does not exist in </a:t>
            </a:r>
            <a:r>
              <a:rPr dirty="0" sz="1200" spc="-5">
                <a:latin typeface="Times New Roman"/>
                <a:cs typeface="Times New Roman"/>
              </a:rPr>
              <a:t>this district. The two races  </a:t>
            </a:r>
            <a:r>
              <a:rPr dirty="0" sz="1200">
                <a:latin typeface="Times New Roman"/>
                <a:cs typeface="Times New Roman"/>
              </a:rPr>
              <a:t>most </a:t>
            </a:r>
            <a:r>
              <a:rPr dirty="0" sz="1200" spc="-5">
                <a:latin typeface="Times New Roman"/>
                <a:cs typeface="Times New Roman"/>
              </a:rPr>
              <a:t>associated with </a:t>
            </a:r>
            <a:r>
              <a:rPr dirty="0" sz="1200">
                <a:latin typeface="Times New Roman"/>
                <a:cs typeface="Times New Roman"/>
              </a:rPr>
              <a:t>high </a:t>
            </a:r>
            <a:r>
              <a:rPr dirty="0" sz="1200" spc="-5">
                <a:latin typeface="Times New Roman"/>
                <a:cs typeface="Times New Roman"/>
              </a:rPr>
              <a:t>school dropouts—African American and </a:t>
            </a:r>
            <a:r>
              <a:rPr dirty="0" sz="1200">
                <a:latin typeface="Times New Roman"/>
                <a:cs typeface="Times New Roman"/>
              </a:rPr>
              <a:t>Hispanic—only </a:t>
            </a:r>
            <a:r>
              <a:rPr dirty="0" sz="1200" spc="-5">
                <a:latin typeface="Times New Roman"/>
                <a:cs typeface="Times New Roman"/>
              </a:rPr>
              <a:t>consist </a:t>
            </a:r>
            <a:r>
              <a:rPr dirty="0" sz="1200">
                <a:latin typeface="Times New Roman"/>
                <a:cs typeface="Times New Roman"/>
              </a:rPr>
              <a:t>of  1.7%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5.6% </a:t>
            </a:r>
            <a:r>
              <a:rPr dirty="0" sz="1200" spc="-5">
                <a:latin typeface="Times New Roman"/>
                <a:cs typeface="Times New Roman"/>
              </a:rPr>
              <a:t>(respectively) </a:t>
            </a:r>
            <a:r>
              <a:rPr dirty="0" sz="1200">
                <a:latin typeface="Times New Roman"/>
                <a:cs typeface="Times New Roman"/>
              </a:rPr>
              <a:t>of the student population (Tennessee Department of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–  </a:t>
            </a:r>
            <a:r>
              <a:rPr dirty="0" sz="1200" spc="-5">
                <a:latin typeface="Times New Roman"/>
                <a:cs typeface="Times New Roman"/>
              </a:rPr>
              <a:t>Report Card, 2013).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virtually </a:t>
            </a:r>
            <a:r>
              <a:rPr dirty="0" sz="1200" spc="-5">
                <a:latin typeface="Times New Roman"/>
                <a:cs typeface="Times New Roman"/>
              </a:rPr>
              <a:t>eliminating race as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reason </a:t>
            </a:r>
            <a:r>
              <a:rPr dirty="0" sz="1200">
                <a:latin typeface="Times New Roman"/>
                <a:cs typeface="Times New Roman"/>
              </a:rPr>
              <a:t>for dropping out of </a:t>
            </a:r>
            <a:r>
              <a:rPr dirty="0" sz="1200" spc="-5">
                <a:latin typeface="Times New Roman"/>
                <a:cs typeface="Times New Roman"/>
              </a:rPr>
              <a:t>high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school,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75552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283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117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36830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this school </a:t>
            </a:r>
            <a:r>
              <a:rPr dirty="0" sz="1200" spc="-5">
                <a:latin typeface="Times New Roman"/>
                <a:cs typeface="Times New Roman"/>
              </a:rPr>
              <a:t>district provided </a:t>
            </a:r>
            <a:r>
              <a:rPr dirty="0" sz="1200">
                <a:latin typeface="Times New Roman"/>
                <a:cs typeface="Times New Roman"/>
              </a:rPr>
              <a:t>a unique </a:t>
            </a:r>
            <a:r>
              <a:rPr dirty="0" sz="1200" spc="-5">
                <a:latin typeface="Times New Roman"/>
                <a:cs typeface="Times New Roman"/>
              </a:rPr>
              <a:t>environment </a:t>
            </a:r>
            <a:r>
              <a:rPr dirty="0" sz="1200">
                <a:latin typeface="Times New Roman"/>
                <a:cs typeface="Times New Roman"/>
              </a:rPr>
              <a:t>to study the </a:t>
            </a:r>
            <a:r>
              <a:rPr dirty="0" sz="1200" spc="-5">
                <a:latin typeface="Times New Roman"/>
                <a:cs typeface="Times New Roman"/>
              </a:rPr>
              <a:t>reason(s) </a:t>
            </a:r>
            <a:r>
              <a:rPr dirty="0" sz="1200">
                <a:latin typeface="Times New Roman"/>
                <a:cs typeface="Times New Roman"/>
              </a:rPr>
              <a:t>for students to </a:t>
            </a:r>
            <a:r>
              <a:rPr dirty="0" sz="1200" spc="-5">
                <a:latin typeface="Times New Roman"/>
                <a:cs typeface="Times New Roman"/>
              </a:rPr>
              <a:t>decide </a:t>
            </a:r>
            <a:r>
              <a:rPr dirty="0" sz="1200">
                <a:latin typeface="Times New Roman"/>
                <a:cs typeface="Times New Roman"/>
              </a:rPr>
              <a:t>to  drop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out.</a:t>
            </a:r>
            <a:endParaRPr sz="1200">
              <a:latin typeface="Times New Roman"/>
              <a:cs typeface="Times New Roman"/>
            </a:endParaRPr>
          </a:p>
          <a:p>
            <a:pPr marL="12700" marR="244475" indent="228600">
              <a:lnSpc>
                <a:spcPct val="191700"/>
              </a:lnSpc>
            </a:pPr>
            <a:r>
              <a:rPr dirty="0" sz="1200" spc="-5" b="1">
                <a:latin typeface="Times New Roman"/>
                <a:cs typeface="Times New Roman"/>
              </a:rPr>
              <a:t>Sample. </a:t>
            </a:r>
            <a:r>
              <a:rPr dirty="0" sz="1200">
                <a:latin typeface="Times New Roman"/>
                <a:cs typeface="Times New Roman"/>
              </a:rPr>
              <a:t>The sample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18–20 </a:t>
            </a:r>
            <a:r>
              <a:rPr dirty="0" sz="1200" spc="-10">
                <a:latin typeface="Times New Roman"/>
                <a:cs typeface="Times New Roman"/>
              </a:rPr>
              <a:t>year </a:t>
            </a:r>
            <a:r>
              <a:rPr dirty="0" sz="1200">
                <a:latin typeface="Times New Roman"/>
                <a:cs typeface="Times New Roman"/>
              </a:rPr>
              <a:t>olds </a:t>
            </a:r>
            <a:r>
              <a:rPr dirty="0" sz="1200" spc="-5">
                <a:latin typeface="Times New Roman"/>
                <a:cs typeface="Times New Roman"/>
              </a:rPr>
              <a:t>at an </a:t>
            </a:r>
            <a:r>
              <a:rPr dirty="0" sz="1200">
                <a:latin typeface="Times New Roman"/>
                <a:cs typeface="Times New Roman"/>
              </a:rPr>
              <a:t>adult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in the </a:t>
            </a:r>
            <a:r>
              <a:rPr dirty="0" sz="1200" spc="-5">
                <a:latin typeface="Times New Roman"/>
                <a:cs typeface="Times New Roman"/>
              </a:rPr>
              <a:t>researched school  district. During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timeframe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research, </a:t>
            </a:r>
            <a:r>
              <a:rPr dirty="0" sz="1200">
                <a:latin typeface="Times New Roman"/>
                <a:cs typeface="Times New Roman"/>
              </a:rPr>
              <a:t>21 of the 22 </a:t>
            </a:r>
            <a:r>
              <a:rPr dirty="0" sz="1200" spc="-5">
                <a:latin typeface="Times New Roman"/>
                <a:cs typeface="Times New Roman"/>
              </a:rPr>
              <a:t>students </a:t>
            </a:r>
            <a:r>
              <a:rPr dirty="0" sz="1200">
                <a:latin typeface="Times New Roman"/>
                <a:cs typeface="Times New Roman"/>
              </a:rPr>
              <a:t>at the adult </a:t>
            </a:r>
            <a:r>
              <a:rPr dirty="0" sz="1200" spc="-5">
                <a:latin typeface="Times New Roman"/>
                <a:cs typeface="Times New Roman"/>
              </a:rPr>
              <a:t>high school  </a:t>
            </a:r>
            <a:r>
              <a:rPr dirty="0" sz="1200">
                <a:latin typeface="Times New Roman"/>
                <a:cs typeface="Times New Roman"/>
              </a:rPr>
              <a:t>voluntarily participated. The one student who did not </a:t>
            </a:r>
            <a:r>
              <a:rPr dirty="0" sz="1200" spc="-5">
                <a:latin typeface="Times New Roman"/>
                <a:cs typeface="Times New Roman"/>
              </a:rPr>
              <a:t>participate, although enolled, was </a:t>
            </a:r>
            <a:r>
              <a:rPr dirty="0" sz="1200">
                <a:latin typeface="Times New Roman"/>
                <a:cs typeface="Times New Roman"/>
              </a:rPr>
              <a:t>not  </a:t>
            </a:r>
            <a:r>
              <a:rPr dirty="0" sz="1200" spc="-5">
                <a:latin typeface="Times New Roman"/>
                <a:cs typeface="Times New Roman"/>
              </a:rPr>
              <a:t>present </a:t>
            </a:r>
            <a:r>
              <a:rPr dirty="0" sz="1200">
                <a:latin typeface="Times New Roman"/>
                <a:cs typeface="Times New Roman"/>
              </a:rPr>
              <a:t>during the research. </a:t>
            </a:r>
            <a:r>
              <a:rPr dirty="0" sz="1200" spc="-5">
                <a:latin typeface="Times New Roman"/>
                <a:cs typeface="Times New Roman"/>
              </a:rPr>
              <a:t>Even though </a:t>
            </a:r>
            <a:r>
              <a:rPr dirty="0" sz="1200">
                <a:latin typeface="Times New Roman"/>
                <a:cs typeface="Times New Roman"/>
              </a:rPr>
              <a:t>the sample size </a:t>
            </a:r>
            <a:r>
              <a:rPr dirty="0" sz="1200" spc="-5">
                <a:latin typeface="Times New Roman"/>
                <a:cs typeface="Times New Roman"/>
              </a:rPr>
              <a:t>was small (21), </a:t>
            </a:r>
            <a:r>
              <a:rPr dirty="0" sz="1200">
                <a:latin typeface="Times New Roman"/>
                <a:cs typeface="Times New Roman"/>
              </a:rPr>
              <a:t>the voluntary  </a:t>
            </a:r>
            <a:r>
              <a:rPr dirty="0" sz="1200" spc="-5">
                <a:latin typeface="Times New Roman"/>
                <a:cs typeface="Times New Roman"/>
              </a:rPr>
              <a:t>participation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18-20 </a:t>
            </a:r>
            <a:r>
              <a:rPr dirty="0" sz="1200" spc="-10">
                <a:latin typeface="Times New Roman"/>
                <a:cs typeface="Times New Roman"/>
              </a:rPr>
              <a:t>year </a:t>
            </a:r>
            <a:r>
              <a:rPr dirty="0" sz="1200">
                <a:latin typeface="Times New Roman"/>
                <a:cs typeface="Times New Roman"/>
              </a:rPr>
              <a:t>olds </a:t>
            </a:r>
            <a:r>
              <a:rPr dirty="0" sz="1200" spc="-5">
                <a:latin typeface="Times New Roman"/>
                <a:cs typeface="Times New Roman"/>
              </a:rPr>
              <a:t>enrolled at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adult high school was </a:t>
            </a:r>
            <a:r>
              <a:rPr dirty="0" sz="1200">
                <a:latin typeface="Times New Roman"/>
                <a:cs typeface="Times New Roman"/>
              </a:rPr>
              <a:t>over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95%.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Research</a:t>
            </a:r>
            <a:endParaRPr sz="1200">
              <a:latin typeface="Times New Roman"/>
              <a:cs typeface="Times New Roman"/>
            </a:endParaRPr>
          </a:p>
          <a:p>
            <a:pPr marL="12700" marR="32384" indent="228600">
              <a:lnSpc>
                <a:spcPts val="2760"/>
              </a:lnSpc>
              <a:spcBef>
                <a:spcPts val="285"/>
              </a:spcBef>
            </a:pPr>
            <a:r>
              <a:rPr dirty="0" sz="1200" spc="-5">
                <a:latin typeface="Times New Roman"/>
                <a:cs typeface="Times New Roman"/>
              </a:rPr>
              <a:t>Participants were asked </a:t>
            </a:r>
            <a:r>
              <a:rPr dirty="0" sz="1200" spc="5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volunteer their </a:t>
            </a:r>
            <a:r>
              <a:rPr dirty="0" sz="1200">
                <a:latin typeface="Times New Roman"/>
                <a:cs typeface="Times New Roman"/>
              </a:rPr>
              <a:t>time and to </a:t>
            </a:r>
            <a:r>
              <a:rPr dirty="0" sz="1200" spc="-5">
                <a:latin typeface="Times New Roman"/>
                <a:cs typeface="Times New Roman"/>
              </a:rPr>
              <a:t>answer questions </a:t>
            </a:r>
            <a:r>
              <a:rPr dirty="0" sz="1200">
                <a:latin typeface="Times New Roman"/>
                <a:cs typeface="Times New Roman"/>
              </a:rPr>
              <a:t>via the </a:t>
            </a:r>
            <a:r>
              <a:rPr dirty="0" sz="1200" spc="-5">
                <a:latin typeface="Times New Roman"/>
                <a:cs typeface="Times New Roman"/>
              </a:rPr>
              <a:t>use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surveys  and questionnaires. </a:t>
            </a:r>
            <a:r>
              <a:rPr dirty="0" sz="1200">
                <a:latin typeface="Times New Roman"/>
                <a:cs typeface="Times New Roman"/>
              </a:rPr>
              <a:t>After </a:t>
            </a:r>
            <a:r>
              <a:rPr dirty="0" sz="1200" spc="-5">
                <a:latin typeface="Times New Roman"/>
                <a:cs typeface="Times New Roman"/>
              </a:rPr>
              <a:t>agreeing </a:t>
            </a:r>
            <a:r>
              <a:rPr dirty="0" sz="1200">
                <a:latin typeface="Times New Roman"/>
                <a:cs typeface="Times New Roman"/>
              </a:rPr>
              <a:t>to and signing a </a:t>
            </a:r>
            <a:r>
              <a:rPr dirty="0" sz="1200" spc="-5">
                <a:latin typeface="Times New Roman"/>
                <a:cs typeface="Times New Roman"/>
              </a:rPr>
              <a:t>consent form (See </a:t>
            </a:r>
            <a:r>
              <a:rPr dirty="0" sz="1200">
                <a:latin typeface="Times New Roman"/>
                <a:cs typeface="Times New Roman"/>
              </a:rPr>
              <a:t>Appendix </a:t>
            </a:r>
            <a:r>
              <a:rPr dirty="0" sz="1200" spc="-5">
                <a:latin typeface="Times New Roman"/>
                <a:cs typeface="Times New Roman"/>
              </a:rPr>
              <a:t>A), participants  answered questions </a:t>
            </a:r>
            <a:r>
              <a:rPr dirty="0" sz="1200">
                <a:latin typeface="Times New Roman"/>
                <a:cs typeface="Times New Roman"/>
              </a:rPr>
              <a:t>on a survey (See </a:t>
            </a:r>
            <a:r>
              <a:rPr dirty="0" sz="1200" spc="-5">
                <a:latin typeface="Times New Roman"/>
                <a:cs typeface="Times New Roman"/>
              </a:rPr>
              <a:t>Appendix </a:t>
            </a:r>
            <a:r>
              <a:rPr dirty="0" sz="1200">
                <a:latin typeface="Times New Roman"/>
                <a:cs typeface="Times New Roman"/>
              </a:rPr>
              <a:t>B),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questionnaire </a:t>
            </a:r>
            <a:r>
              <a:rPr dirty="0" sz="1200">
                <a:latin typeface="Times New Roman"/>
                <a:cs typeface="Times New Roman"/>
              </a:rPr>
              <a:t>(See </a:t>
            </a:r>
            <a:r>
              <a:rPr dirty="0" sz="1200" spc="-5">
                <a:latin typeface="Times New Roman"/>
                <a:cs typeface="Times New Roman"/>
              </a:rPr>
              <a:t>Appendix </a:t>
            </a:r>
            <a:r>
              <a:rPr dirty="0" sz="1200">
                <a:latin typeface="Times New Roman"/>
                <a:cs typeface="Times New Roman"/>
              </a:rPr>
              <a:t>C). The  </a:t>
            </a:r>
            <a:r>
              <a:rPr dirty="0" sz="1200" spc="-5">
                <a:latin typeface="Times New Roman"/>
                <a:cs typeface="Times New Roman"/>
              </a:rPr>
              <a:t>initial </a:t>
            </a:r>
            <a:r>
              <a:rPr dirty="0" sz="1200">
                <a:latin typeface="Times New Roman"/>
                <a:cs typeface="Times New Roman"/>
              </a:rPr>
              <a:t>survey </a:t>
            </a:r>
            <a:r>
              <a:rPr dirty="0" sz="1200" spc="-5">
                <a:latin typeface="Times New Roman"/>
                <a:cs typeface="Times New Roman"/>
              </a:rPr>
              <a:t>questions were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gather information such as age, </a:t>
            </a:r>
            <a:r>
              <a:rPr dirty="0" sz="1200">
                <a:latin typeface="Times New Roman"/>
                <a:cs typeface="Times New Roman"/>
              </a:rPr>
              <a:t>gender, </a:t>
            </a:r>
            <a:r>
              <a:rPr dirty="0" sz="1200" spc="-5">
                <a:latin typeface="Times New Roman"/>
                <a:cs typeface="Times New Roman"/>
              </a:rPr>
              <a:t>race, and </a:t>
            </a:r>
            <a:r>
              <a:rPr dirty="0" sz="1200">
                <a:latin typeface="Times New Roman"/>
                <a:cs typeface="Times New Roman"/>
              </a:rPr>
              <a:t>income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level.</a:t>
            </a:r>
            <a:endParaRPr sz="1200">
              <a:latin typeface="Times New Roman"/>
              <a:cs typeface="Times New Roman"/>
            </a:endParaRPr>
          </a:p>
          <a:p>
            <a:pPr marL="12700" marR="39370">
              <a:lnSpc>
                <a:spcPts val="2760"/>
              </a:lnSpc>
              <a:spcBef>
                <a:spcPts val="5"/>
              </a:spcBef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questionnaire was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two </a:t>
            </a:r>
            <a:r>
              <a:rPr dirty="0" sz="1200">
                <a:latin typeface="Times New Roman"/>
                <a:cs typeface="Times New Roman"/>
              </a:rPr>
              <a:t>parts: the </a:t>
            </a:r>
            <a:r>
              <a:rPr dirty="0" sz="1200" spc="-5">
                <a:latin typeface="Times New Roman"/>
                <a:cs typeface="Times New Roman"/>
              </a:rPr>
              <a:t>first part </a:t>
            </a:r>
            <a:r>
              <a:rPr dirty="0" sz="1200">
                <a:latin typeface="Times New Roman"/>
                <a:cs typeface="Times New Roman"/>
              </a:rPr>
              <a:t>consisted of 23 </a:t>
            </a:r>
            <a:r>
              <a:rPr dirty="0" sz="1200" spc="-5">
                <a:latin typeface="Times New Roman"/>
                <a:cs typeface="Times New Roman"/>
              </a:rPr>
              <a:t>Likert-type questions pertaining  </a:t>
            </a:r>
            <a:r>
              <a:rPr dirty="0" sz="1200">
                <a:latin typeface="Times New Roman"/>
                <a:cs typeface="Times New Roman"/>
              </a:rPr>
              <a:t>to the </a:t>
            </a:r>
            <a:r>
              <a:rPr dirty="0" sz="1200" spc="-5">
                <a:latin typeface="Times New Roman"/>
                <a:cs typeface="Times New Roman"/>
              </a:rPr>
              <a:t>participants’ </a:t>
            </a:r>
            <a:r>
              <a:rPr dirty="0" sz="1200">
                <a:latin typeface="Times New Roman"/>
                <a:cs typeface="Times New Roman"/>
              </a:rPr>
              <a:t>opinions on </a:t>
            </a:r>
            <a:r>
              <a:rPr dirty="0" sz="1200" spc="-5">
                <a:latin typeface="Times New Roman"/>
                <a:cs typeface="Times New Roman"/>
              </a:rPr>
              <a:t>school. </a:t>
            </a:r>
            <a:r>
              <a:rPr dirty="0" sz="1200">
                <a:latin typeface="Times New Roman"/>
                <a:cs typeface="Times New Roman"/>
              </a:rPr>
              <a:t>The second </a:t>
            </a:r>
            <a:r>
              <a:rPr dirty="0" sz="1200" spc="-5">
                <a:latin typeface="Times New Roman"/>
                <a:cs typeface="Times New Roman"/>
              </a:rPr>
              <a:t>part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questionnaire consisted </a:t>
            </a:r>
            <a:r>
              <a:rPr dirty="0" sz="1200">
                <a:latin typeface="Times New Roman"/>
                <a:cs typeface="Times New Roman"/>
              </a:rPr>
              <a:t>of open-  </a:t>
            </a:r>
            <a:r>
              <a:rPr dirty="0" sz="1200" spc="-5">
                <a:latin typeface="Times New Roman"/>
                <a:cs typeface="Times New Roman"/>
              </a:rPr>
              <a:t>ended questions that </a:t>
            </a:r>
            <a:r>
              <a:rPr dirty="0" sz="1200">
                <a:latin typeface="Times New Roman"/>
                <a:cs typeface="Times New Roman"/>
              </a:rPr>
              <a:t>further </a:t>
            </a:r>
            <a:r>
              <a:rPr dirty="0" sz="1200" spc="-5">
                <a:latin typeface="Times New Roman"/>
                <a:cs typeface="Times New Roman"/>
              </a:rPr>
              <a:t>examined </a:t>
            </a:r>
            <a:r>
              <a:rPr dirty="0" sz="1200">
                <a:latin typeface="Times New Roman"/>
                <a:cs typeface="Times New Roman"/>
              </a:rPr>
              <a:t>their opinions on </a:t>
            </a:r>
            <a:r>
              <a:rPr dirty="0" sz="1200" spc="-5">
                <a:latin typeface="Times New Roman"/>
                <a:cs typeface="Times New Roman"/>
              </a:rPr>
              <a:t>education and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school.</a:t>
            </a:r>
            <a:endParaRPr sz="1200">
              <a:latin typeface="Times New Roman"/>
              <a:cs typeface="Times New Roman"/>
            </a:endParaRPr>
          </a:p>
          <a:p>
            <a:pPr marL="12700" marR="43815" indent="228600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As part </a:t>
            </a:r>
            <a:r>
              <a:rPr dirty="0" sz="1200">
                <a:latin typeface="Times New Roman"/>
                <a:cs typeface="Times New Roman"/>
              </a:rPr>
              <a:t>of the initial </a:t>
            </a:r>
            <a:r>
              <a:rPr dirty="0" sz="1200" spc="-5">
                <a:latin typeface="Times New Roman"/>
                <a:cs typeface="Times New Roman"/>
              </a:rPr>
              <a:t>survey, </a:t>
            </a:r>
            <a:r>
              <a:rPr dirty="0" sz="1200">
                <a:latin typeface="Times New Roman"/>
                <a:cs typeface="Times New Roman"/>
              </a:rPr>
              <a:t>participants were asked if they </a:t>
            </a:r>
            <a:r>
              <a:rPr dirty="0" sz="1200" spc="-5">
                <a:latin typeface="Times New Roman"/>
                <a:cs typeface="Times New Roman"/>
              </a:rPr>
              <a:t>wanted </a:t>
            </a:r>
            <a:r>
              <a:rPr dirty="0" sz="1200">
                <a:latin typeface="Times New Roman"/>
                <a:cs typeface="Times New Roman"/>
              </a:rPr>
              <a:t>to participate in a follow-  up </a:t>
            </a:r>
            <a:r>
              <a:rPr dirty="0" sz="1200" spc="-5">
                <a:latin typeface="Times New Roman"/>
                <a:cs typeface="Times New Roman"/>
              </a:rPr>
              <a:t>interview at </a:t>
            </a:r>
            <a:r>
              <a:rPr dirty="0" sz="1200">
                <a:latin typeface="Times New Roman"/>
                <a:cs typeface="Times New Roman"/>
              </a:rPr>
              <a:t>a later date. </a:t>
            </a:r>
            <a:r>
              <a:rPr dirty="0" sz="1200" spc="-5">
                <a:latin typeface="Times New Roman"/>
                <a:cs typeface="Times New Roman"/>
              </a:rPr>
              <a:t>From </a:t>
            </a:r>
            <a:r>
              <a:rPr dirty="0" sz="1200">
                <a:latin typeface="Times New Roman"/>
                <a:cs typeface="Times New Roman"/>
              </a:rPr>
              <a:t>those who </a:t>
            </a:r>
            <a:r>
              <a:rPr dirty="0" sz="1200" spc="-5">
                <a:latin typeface="Times New Roman"/>
                <a:cs typeface="Times New Roman"/>
              </a:rPr>
              <a:t>agreed </a:t>
            </a:r>
            <a:r>
              <a:rPr dirty="0" sz="1200">
                <a:latin typeface="Times New Roman"/>
                <a:cs typeface="Times New Roman"/>
              </a:rPr>
              <a:t>to be involved </a:t>
            </a:r>
            <a:r>
              <a:rPr dirty="0" sz="1200" spc="-5">
                <a:latin typeface="Times New Roman"/>
                <a:cs typeface="Times New Roman"/>
              </a:rPr>
              <a:t>with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interviews, three  were selected. </a:t>
            </a:r>
            <a:r>
              <a:rPr dirty="0" sz="1200">
                <a:latin typeface="Times New Roman"/>
                <a:cs typeface="Times New Roman"/>
              </a:rPr>
              <a:t>Two of the </a:t>
            </a:r>
            <a:r>
              <a:rPr dirty="0" sz="1200" spc="-5">
                <a:latin typeface="Times New Roman"/>
                <a:cs typeface="Times New Roman"/>
              </a:rPr>
              <a:t>three selected were available at </a:t>
            </a:r>
            <a:r>
              <a:rPr dirty="0" sz="1200">
                <a:latin typeface="Times New Roman"/>
                <a:cs typeface="Times New Roman"/>
              </a:rPr>
              <a:t>the time the </a:t>
            </a:r>
            <a:r>
              <a:rPr dirty="0" sz="1200" spc="-5">
                <a:latin typeface="Times New Roman"/>
                <a:cs typeface="Times New Roman"/>
              </a:rPr>
              <a:t>interviews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were</a:t>
            </a:r>
            <a:endParaRPr sz="1200">
              <a:latin typeface="Times New Roman"/>
              <a:cs typeface="Times New Roman"/>
            </a:endParaRPr>
          </a:p>
          <a:p>
            <a:pPr marL="12700" marR="308610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scheduled.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interview questions are </a:t>
            </a:r>
            <a:r>
              <a:rPr dirty="0" sz="1200">
                <a:latin typeface="Times New Roman"/>
                <a:cs typeface="Times New Roman"/>
              </a:rPr>
              <a:t>in Appendix </a:t>
            </a:r>
            <a:r>
              <a:rPr dirty="0" sz="1200" spc="5">
                <a:latin typeface="Times New Roman"/>
                <a:cs typeface="Times New Roman"/>
              </a:rPr>
              <a:t>E.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actual responses </a:t>
            </a:r>
            <a:r>
              <a:rPr dirty="0" sz="1200">
                <a:latin typeface="Times New Roman"/>
                <a:cs typeface="Times New Roman"/>
              </a:rPr>
              <a:t>to the </a:t>
            </a:r>
            <a:r>
              <a:rPr dirty="0" sz="1200" spc="-5">
                <a:latin typeface="Times New Roman"/>
                <a:cs typeface="Times New Roman"/>
              </a:rPr>
              <a:t>interview  questions are located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Chapter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25">
                <a:latin typeface="Times New Roman"/>
                <a:cs typeface="Times New Roman"/>
              </a:rPr>
              <a:t>IV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17969" y="429259"/>
            <a:ext cx="2540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118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1016254"/>
            <a:ext cx="5964555" cy="80200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256155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Discussion </a:t>
            </a:r>
            <a:r>
              <a:rPr dirty="0" sz="1200" spc="-10" b="1">
                <a:latin typeface="Times New Roman"/>
                <a:cs typeface="Times New Roman"/>
              </a:rPr>
              <a:t>of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Findings</a:t>
            </a:r>
            <a:endParaRPr sz="1200">
              <a:latin typeface="Times New Roman"/>
              <a:cs typeface="Times New Roman"/>
            </a:endParaRPr>
          </a:p>
          <a:p>
            <a:pPr marL="12700" marR="5080" indent="228600">
              <a:lnSpc>
                <a:spcPts val="2760"/>
              </a:lnSpc>
              <a:spcBef>
                <a:spcPts val="285"/>
              </a:spcBef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actual results </a:t>
            </a:r>
            <a:r>
              <a:rPr dirty="0" sz="1200">
                <a:latin typeface="Times New Roman"/>
                <a:cs typeface="Times New Roman"/>
              </a:rPr>
              <a:t>of this study </a:t>
            </a:r>
            <a:r>
              <a:rPr dirty="0" sz="1200" spc="-5">
                <a:latin typeface="Times New Roman"/>
                <a:cs typeface="Times New Roman"/>
              </a:rPr>
              <a:t>can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found </a:t>
            </a:r>
            <a:r>
              <a:rPr dirty="0" sz="1200">
                <a:latin typeface="Times New Roman"/>
                <a:cs typeface="Times New Roman"/>
              </a:rPr>
              <a:t>in Chapter </a:t>
            </a:r>
            <a:r>
              <a:rPr dirty="0" sz="1200" spc="-10">
                <a:latin typeface="Times New Roman"/>
                <a:cs typeface="Times New Roman"/>
              </a:rPr>
              <a:t>IV. </a:t>
            </a:r>
            <a:r>
              <a:rPr dirty="0" sz="1200">
                <a:latin typeface="Times New Roman"/>
                <a:cs typeface="Times New Roman"/>
              </a:rPr>
              <a:t>This section includes a </a:t>
            </a:r>
            <a:r>
              <a:rPr dirty="0" sz="1200" spc="-5">
                <a:latin typeface="Times New Roman"/>
                <a:cs typeface="Times New Roman"/>
              </a:rPr>
              <a:t>discussion  </a:t>
            </a:r>
            <a:r>
              <a:rPr dirty="0" sz="1200">
                <a:latin typeface="Times New Roman"/>
                <a:cs typeface="Times New Roman"/>
              </a:rPr>
              <a:t>on the </a:t>
            </a:r>
            <a:r>
              <a:rPr dirty="0" sz="1200" spc="-5">
                <a:latin typeface="Times New Roman"/>
                <a:cs typeface="Times New Roman"/>
              </a:rPr>
              <a:t>trends and </a:t>
            </a:r>
            <a:r>
              <a:rPr dirty="0" sz="1200">
                <a:latin typeface="Times New Roman"/>
                <a:cs typeface="Times New Roman"/>
              </a:rPr>
              <a:t>conclusions </a:t>
            </a:r>
            <a:r>
              <a:rPr dirty="0" sz="1200" spc="-5">
                <a:latin typeface="Times New Roman"/>
                <a:cs typeface="Times New Roman"/>
              </a:rPr>
              <a:t>drawn from </a:t>
            </a:r>
            <a:r>
              <a:rPr dirty="0" sz="1200">
                <a:latin typeface="Times New Roman"/>
                <a:cs typeface="Times New Roman"/>
              </a:rPr>
              <a:t>the data, a </a:t>
            </a:r>
            <a:r>
              <a:rPr dirty="0" sz="1200" spc="-5">
                <a:latin typeface="Times New Roman"/>
                <a:cs typeface="Times New Roman"/>
              </a:rPr>
              <a:t>comparison </a:t>
            </a:r>
            <a:r>
              <a:rPr dirty="0" sz="1200">
                <a:latin typeface="Times New Roman"/>
                <a:cs typeface="Times New Roman"/>
              </a:rPr>
              <a:t>to national </a:t>
            </a:r>
            <a:r>
              <a:rPr dirty="0" sz="1200" spc="-5">
                <a:latin typeface="Times New Roman"/>
                <a:cs typeface="Times New Roman"/>
              </a:rPr>
              <a:t>statistics, and new  information compiled </a:t>
            </a:r>
            <a:r>
              <a:rPr dirty="0" sz="1200">
                <a:latin typeface="Times New Roman"/>
                <a:cs typeface="Times New Roman"/>
              </a:rPr>
              <a:t>from the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data.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Conclusions from the Statistical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Data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 indent="22860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Race. </a:t>
            </a:r>
            <a:r>
              <a:rPr dirty="0" sz="1200" spc="-5">
                <a:latin typeface="Times New Roman"/>
                <a:cs typeface="Times New Roman"/>
              </a:rPr>
              <a:t>The </a:t>
            </a:r>
            <a:r>
              <a:rPr dirty="0" sz="1200">
                <a:latin typeface="Times New Roman"/>
                <a:cs typeface="Times New Roman"/>
              </a:rPr>
              <a:t>majority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surveyed </a:t>
            </a:r>
            <a:r>
              <a:rPr dirty="0" sz="1200">
                <a:latin typeface="Times New Roman"/>
                <a:cs typeface="Times New Roman"/>
              </a:rPr>
              <a:t>students enrolled </a:t>
            </a:r>
            <a:r>
              <a:rPr dirty="0" sz="1200" spc="-5">
                <a:latin typeface="Times New Roman"/>
                <a:cs typeface="Times New Roman"/>
              </a:rPr>
              <a:t>at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adult high </a:t>
            </a:r>
            <a:r>
              <a:rPr dirty="0" sz="1200">
                <a:latin typeface="Times New Roman"/>
                <a:cs typeface="Times New Roman"/>
              </a:rPr>
              <a:t>school in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endParaRPr sz="1200">
              <a:latin typeface="Times New Roman"/>
              <a:cs typeface="Times New Roman"/>
            </a:endParaRPr>
          </a:p>
          <a:p>
            <a:pPr marL="12700" marR="97155">
              <a:lnSpc>
                <a:spcPct val="1917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researched </a:t>
            </a:r>
            <a:r>
              <a:rPr dirty="0" sz="1200">
                <a:latin typeface="Times New Roman"/>
                <a:cs typeface="Times New Roman"/>
              </a:rPr>
              <a:t>county </a:t>
            </a:r>
            <a:r>
              <a:rPr dirty="0" sz="1200" spc="-5">
                <a:latin typeface="Times New Roman"/>
                <a:cs typeface="Times New Roman"/>
              </a:rPr>
              <a:t>were </a:t>
            </a:r>
            <a:r>
              <a:rPr dirty="0" sz="1200">
                <a:latin typeface="Times New Roman"/>
                <a:cs typeface="Times New Roman"/>
              </a:rPr>
              <a:t>white. This </a:t>
            </a:r>
            <a:r>
              <a:rPr dirty="0" sz="1200" spc="-5">
                <a:latin typeface="Times New Roman"/>
                <a:cs typeface="Times New Roman"/>
              </a:rPr>
              <a:t>fact is </a:t>
            </a:r>
            <a:r>
              <a:rPr dirty="0" sz="1200">
                <a:latin typeface="Times New Roman"/>
                <a:cs typeface="Times New Roman"/>
              </a:rPr>
              <a:t>similar to the county </a:t>
            </a:r>
            <a:r>
              <a:rPr dirty="0" sz="1200" spc="-5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whole, which lacks  minorities. However, </a:t>
            </a:r>
            <a:r>
              <a:rPr dirty="0" sz="1200">
                <a:latin typeface="Times New Roman"/>
                <a:cs typeface="Times New Roman"/>
              </a:rPr>
              <a:t>there are a higher </a:t>
            </a:r>
            <a:r>
              <a:rPr dirty="0" sz="1200" spc="-5">
                <a:latin typeface="Times New Roman"/>
                <a:cs typeface="Times New Roman"/>
              </a:rPr>
              <a:t>percentage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non-white </a:t>
            </a:r>
            <a:r>
              <a:rPr dirty="0" sz="1200">
                <a:latin typeface="Times New Roman"/>
                <a:cs typeface="Times New Roman"/>
              </a:rPr>
              <a:t>students enrolled </a:t>
            </a:r>
            <a:r>
              <a:rPr dirty="0" sz="1200" spc="-5">
                <a:latin typeface="Times New Roman"/>
                <a:cs typeface="Times New Roman"/>
              </a:rPr>
              <a:t>at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adult  high school as compared </a:t>
            </a:r>
            <a:r>
              <a:rPr dirty="0" sz="1200">
                <a:latin typeface="Times New Roman"/>
                <a:cs typeface="Times New Roman"/>
              </a:rPr>
              <a:t>to the number of </a:t>
            </a:r>
            <a:r>
              <a:rPr dirty="0" sz="1200" spc="-5">
                <a:latin typeface="Times New Roman"/>
                <a:cs typeface="Times New Roman"/>
              </a:rPr>
              <a:t>minorities </a:t>
            </a:r>
            <a:r>
              <a:rPr dirty="0" sz="1200">
                <a:latin typeface="Times New Roman"/>
                <a:cs typeface="Times New Roman"/>
              </a:rPr>
              <a:t>in the </a:t>
            </a:r>
            <a:r>
              <a:rPr dirty="0" sz="1200" spc="-5">
                <a:latin typeface="Times New Roman"/>
                <a:cs typeface="Times New Roman"/>
              </a:rPr>
              <a:t>K-12 school </a:t>
            </a:r>
            <a:r>
              <a:rPr dirty="0" sz="1200">
                <a:latin typeface="Times New Roman"/>
                <a:cs typeface="Times New Roman"/>
              </a:rPr>
              <a:t>district. The </a:t>
            </a:r>
            <a:r>
              <a:rPr dirty="0" sz="1200" spc="-5">
                <a:latin typeface="Times New Roman"/>
                <a:cs typeface="Times New Roman"/>
              </a:rPr>
              <a:t>researched  </a:t>
            </a:r>
            <a:r>
              <a:rPr dirty="0" sz="1200">
                <a:latin typeface="Times New Roman"/>
                <a:cs typeface="Times New Roman"/>
              </a:rPr>
              <a:t>county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over 91% white, but the </a:t>
            </a:r>
            <a:r>
              <a:rPr dirty="0" sz="1200" spc="-5">
                <a:latin typeface="Times New Roman"/>
                <a:cs typeface="Times New Roman"/>
              </a:rPr>
              <a:t>sample </a:t>
            </a:r>
            <a:r>
              <a:rPr dirty="0" sz="1200">
                <a:latin typeface="Times New Roman"/>
                <a:cs typeface="Times New Roman"/>
              </a:rPr>
              <a:t>population of this </a:t>
            </a:r>
            <a:r>
              <a:rPr dirty="0" sz="1200" spc="-5">
                <a:latin typeface="Times New Roman"/>
                <a:cs typeface="Times New Roman"/>
              </a:rPr>
              <a:t>research is </a:t>
            </a:r>
            <a:r>
              <a:rPr dirty="0" sz="1200">
                <a:latin typeface="Times New Roman"/>
                <a:cs typeface="Times New Roman"/>
              </a:rPr>
              <a:t>only 71% white. The  29% who listed </a:t>
            </a:r>
            <a:r>
              <a:rPr dirty="0" sz="1200" spc="-5">
                <a:latin typeface="Times New Roman"/>
                <a:cs typeface="Times New Roman"/>
              </a:rPr>
              <a:t>themselves as </a:t>
            </a:r>
            <a:r>
              <a:rPr dirty="0" sz="1200">
                <a:latin typeface="Times New Roman"/>
                <a:cs typeface="Times New Roman"/>
              </a:rPr>
              <a:t>non-white </a:t>
            </a:r>
            <a:r>
              <a:rPr dirty="0" sz="1200" spc="-5">
                <a:latin typeface="Times New Roman"/>
                <a:cs typeface="Times New Roman"/>
              </a:rPr>
              <a:t>represent </a:t>
            </a:r>
            <a:r>
              <a:rPr dirty="0" sz="1200">
                <a:latin typeface="Times New Roman"/>
                <a:cs typeface="Times New Roman"/>
              </a:rPr>
              <a:t>more than three times the </a:t>
            </a:r>
            <a:r>
              <a:rPr dirty="0" sz="1200" spc="-5">
                <a:latin typeface="Times New Roman"/>
                <a:cs typeface="Times New Roman"/>
              </a:rPr>
              <a:t>school district’s  total population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non-whites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(9%).</a:t>
            </a:r>
            <a:endParaRPr sz="1200">
              <a:latin typeface="Times New Roman"/>
              <a:cs typeface="Times New Roman"/>
            </a:endParaRPr>
          </a:p>
          <a:p>
            <a:pPr marL="12700" marR="23495" indent="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After </a:t>
            </a:r>
            <a:r>
              <a:rPr dirty="0" sz="1200">
                <a:latin typeface="Times New Roman"/>
                <a:cs typeface="Times New Roman"/>
              </a:rPr>
              <a:t>considering </a:t>
            </a:r>
            <a:r>
              <a:rPr dirty="0" sz="1200" spc="-5">
                <a:latin typeface="Times New Roman"/>
                <a:cs typeface="Times New Roman"/>
              </a:rPr>
              <a:t>this increased percentage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non-white students, one </a:t>
            </a:r>
            <a:r>
              <a:rPr dirty="0" sz="1200" spc="5">
                <a:latin typeface="Times New Roman"/>
                <a:cs typeface="Times New Roman"/>
              </a:rPr>
              <a:t>may </a:t>
            </a:r>
            <a:r>
              <a:rPr dirty="0" sz="1200">
                <a:latin typeface="Times New Roman"/>
                <a:cs typeface="Times New Roman"/>
              </a:rPr>
              <a:t>think that it  </a:t>
            </a:r>
            <a:r>
              <a:rPr dirty="0" sz="1200" spc="-5">
                <a:latin typeface="Times New Roman"/>
                <a:cs typeface="Times New Roman"/>
              </a:rPr>
              <a:t>indicates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larger </a:t>
            </a:r>
            <a:r>
              <a:rPr dirty="0" sz="1200">
                <a:latin typeface="Times New Roman"/>
                <a:cs typeface="Times New Roman"/>
              </a:rPr>
              <a:t>proportion of minorities dropping out </a:t>
            </a:r>
            <a:r>
              <a:rPr dirty="0" sz="1200" spc="-5">
                <a:latin typeface="Times New Roman"/>
                <a:cs typeface="Times New Roman"/>
              </a:rPr>
              <a:t>as compared </a:t>
            </a:r>
            <a:r>
              <a:rPr dirty="0" sz="1200">
                <a:latin typeface="Times New Roman"/>
                <a:cs typeface="Times New Roman"/>
              </a:rPr>
              <a:t>to whites. </a:t>
            </a:r>
            <a:r>
              <a:rPr dirty="0" sz="1200" spc="-5">
                <a:latin typeface="Times New Roman"/>
                <a:cs typeface="Times New Roman"/>
              </a:rPr>
              <a:t>However, since  </a:t>
            </a:r>
            <a:r>
              <a:rPr dirty="0" sz="1200">
                <a:latin typeface="Times New Roman"/>
                <a:cs typeface="Times New Roman"/>
              </a:rPr>
              <a:t>the study </a:t>
            </a:r>
            <a:r>
              <a:rPr dirty="0" sz="1200" spc="-5">
                <a:latin typeface="Times New Roman"/>
                <a:cs typeface="Times New Roman"/>
              </a:rPr>
              <a:t>sample is </a:t>
            </a:r>
            <a:r>
              <a:rPr dirty="0" sz="1200">
                <a:latin typeface="Times New Roman"/>
                <a:cs typeface="Times New Roman"/>
              </a:rPr>
              <a:t>not pulled </a:t>
            </a:r>
            <a:r>
              <a:rPr dirty="0" sz="1200" spc="-5">
                <a:latin typeface="Times New Roman"/>
                <a:cs typeface="Times New Roman"/>
              </a:rPr>
              <a:t>from mere </a:t>
            </a:r>
            <a:r>
              <a:rPr dirty="0" sz="1200">
                <a:latin typeface="Times New Roman"/>
                <a:cs typeface="Times New Roman"/>
              </a:rPr>
              <a:t>dropouts, but </a:t>
            </a:r>
            <a:r>
              <a:rPr dirty="0" sz="1200" spc="-5">
                <a:latin typeface="Times New Roman"/>
                <a:cs typeface="Times New Roman"/>
              </a:rPr>
              <a:t>instead from students </a:t>
            </a:r>
            <a:r>
              <a:rPr dirty="0" sz="1200">
                <a:latin typeface="Times New Roman"/>
                <a:cs typeface="Times New Roman"/>
              </a:rPr>
              <a:t>who </a:t>
            </a:r>
            <a:r>
              <a:rPr dirty="0" sz="1200" spc="-5">
                <a:latin typeface="Times New Roman"/>
                <a:cs typeface="Times New Roman"/>
              </a:rPr>
              <a:t>chose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return  </a:t>
            </a:r>
            <a:r>
              <a:rPr dirty="0" sz="1200">
                <a:latin typeface="Times New Roman"/>
                <a:cs typeface="Times New Roman"/>
              </a:rPr>
              <a:t>to school </a:t>
            </a:r>
            <a:r>
              <a:rPr dirty="0" sz="1200" spc="-5">
                <a:latin typeface="Times New Roman"/>
                <a:cs typeface="Times New Roman"/>
              </a:rPr>
              <a:t>after </a:t>
            </a:r>
            <a:r>
              <a:rPr dirty="0" sz="1200">
                <a:latin typeface="Times New Roman"/>
                <a:cs typeface="Times New Roman"/>
              </a:rPr>
              <a:t>dropping out, this </a:t>
            </a:r>
            <a:r>
              <a:rPr dirty="0" sz="1200" spc="-5">
                <a:latin typeface="Times New Roman"/>
                <a:cs typeface="Times New Roman"/>
              </a:rPr>
              <a:t>conclusion cannot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made. </a:t>
            </a: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2012, 75% of </a:t>
            </a:r>
            <a:r>
              <a:rPr dirty="0" sz="1200" spc="-5">
                <a:latin typeface="Times New Roman"/>
                <a:cs typeface="Times New Roman"/>
              </a:rPr>
              <a:t>African American  </a:t>
            </a:r>
            <a:r>
              <a:rPr dirty="0" sz="1200">
                <a:latin typeface="Times New Roman"/>
                <a:cs typeface="Times New Roman"/>
              </a:rPr>
              <a:t>students in their </a:t>
            </a:r>
            <a:r>
              <a:rPr dirty="0" sz="1200" spc="-5">
                <a:latin typeface="Times New Roman"/>
                <a:cs typeface="Times New Roman"/>
              </a:rPr>
              <a:t>senior </a:t>
            </a:r>
            <a:r>
              <a:rPr dirty="0" sz="1200" spc="-10">
                <a:latin typeface="Times New Roman"/>
                <a:cs typeface="Times New Roman"/>
              </a:rPr>
              <a:t>year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in the </a:t>
            </a:r>
            <a:r>
              <a:rPr dirty="0" sz="1200" spc="-5">
                <a:latin typeface="Times New Roman"/>
                <a:cs typeface="Times New Roman"/>
              </a:rPr>
              <a:t>research </a:t>
            </a:r>
            <a:r>
              <a:rPr dirty="0" sz="1200">
                <a:latin typeface="Times New Roman"/>
                <a:cs typeface="Times New Roman"/>
              </a:rPr>
              <a:t>county graduated </a:t>
            </a:r>
            <a:r>
              <a:rPr dirty="0" sz="1200" spc="-5">
                <a:latin typeface="Times New Roman"/>
                <a:cs typeface="Times New Roman"/>
              </a:rPr>
              <a:t>(Tennessee  Department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- </a:t>
            </a:r>
            <a:r>
              <a:rPr dirty="0" sz="1200" spc="-5">
                <a:latin typeface="Times New Roman"/>
                <a:cs typeface="Times New Roman"/>
              </a:rPr>
              <a:t>Report Card, 2013).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means that </a:t>
            </a:r>
            <a:r>
              <a:rPr dirty="0" sz="1200">
                <a:latin typeface="Times New Roman"/>
                <a:cs typeface="Times New Roman"/>
              </a:rPr>
              <a:t>25% </a:t>
            </a:r>
            <a:r>
              <a:rPr dirty="0" sz="1200" spc="-5">
                <a:latin typeface="Times New Roman"/>
                <a:cs typeface="Times New Roman"/>
              </a:rPr>
              <a:t>either dropped </a:t>
            </a:r>
            <a:r>
              <a:rPr dirty="0" sz="1200">
                <a:latin typeface="Times New Roman"/>
                <a:cs typeface="Times New Roman"/>
              </a:rPr>
              <a:t>out or  </a:t>
            </a:r>
            <a:r>
              <a:rPr dirty="0" sz="1200" spc="-5">
                <a:latin typeface="Times New Roman"/>
                <a:cs typeface="Times New Roman"/>
              </a:rPr>
              <a:t>transferred </a:t>
            </a:r>
            <a:r>
              <a:rPr dirty="0" sz="1200">
                <a:latin typeface="Times New Roman"/>
                <a:cs typeface="Times New Roman"/>
              </a:rPr>
              <a:t>to the </a:t>
            </a:r>
            <a:r>
              <a:rPr dirty="0" sz="1200" spc="-5">
                <a:latin typeface="Times New Roman"/>
                <a:cs typeface="Times New Roman"/>
              </a:rPr>
              <a:t>adult high school </a:t>
            </a:r>
            <a:r>
              <a:rPr dirty="0" sz="1200">
                <a:latin typeface="Times New Roman"/>
                <a:cs typeface="Times New Roman"/>
              </a:rPr>
              <a:t>(which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still </a:t>
            </a:r>
            <a:r>
              <a:rPr dirty="0" sz="1200" spc="-5">
                <a:latin typeface="Times New Roman"/>
                <a:cs typeface="Times New Roman"/>
              </a:rPr>
              <a:t>defined as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</a:t>
            </a:r>
            <a:r>
              <a:rPr dirty="0" sz="1200" spc="-5">
                <a:latin typeface="Times New Roman"/>
                <a:cs typeface="Times New Roman"/>
              </a:rPr>
              <a:t>dropout).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5">
                <a:latin typeface="Times New Roman"/>
                <a:cs typeface="Times New Roman"/>
              </a:rPr>
              <a:t>only  </a:t>
            </a:r>
            <a:r>
              <a:rPr dirty="0" sz="1200" spc="-5">
                <a:latin typeface="Times New Roman"/>
                <a:cs typeface="Times New Roman"/>
              </a:rPr>
              <a:t>conclusion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can </a:t>
            </a:r>
            <a:r>
              <a:rPr dirty="0" sz="1200">
                <a:latin typeface="Times New Roman"/>
                <a:cs typeface="Times New Roman"/>
              </a:rPr>
              <a:t>be drawn </a:t>
            </a:r>
            <a:r>
              <a:rPr dirty="0" sz="1200" spc="-5">
                <a:latin typeface="Times New Roman"/>
                <a:cs typeface="Times New Roman"/>
              </a:rPr>
              <a:t>about race is that </a:t>
            </a:r>
            <a:r>
              <a:rPr dirty="0" sz="1200">
                <a:latin typeface="Times New Roman"/>
                <a:cs typeface="Times New Roman"/>
              </a:rPr>
              <a:t>a proportionally </a:t>
            </a:r>
            <a:r>
              <a:rPr dirty="0" sz="1200" spc="-5">
                <a:latin typeface="Times New Roman"/>
                <a:cs typeface="Times New Roman"/>
              </a:rPr>
              <a:t>larger </a:t>
            </a:r>
            <a:r>
              <a:rPr dirty="0" sz="1200">
                <a:latin typeface="Times New Roman"/>
                <a:cs typeface="Times New Roman"/>
              </a:rPr>
              <a:t>number of minority  students </a:t>
            </a:r>
            <a:r>
              <a:rPr dirty="0" sz="1200" spc="-5">
                <a:latin typeface="Times New Roman"/>
                <a:cs typeface="Times New Roman"/>
              </a:rPr>
              <a:t>decided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return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education after </a:t>
            </a:r>
            <a:r>
              <a:rPr dirty="0" sz="1200">
                <a:latin typeface="Times New Roman"/>
                <a:cs typeface="Times New Roman"/>
              </a:rPr>
              <a:t>dropping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out.</a:t>
            </a:r>
            <a:endParaRPr sz="1200">
              <a:latin typeface="Times New Roman"/>
              <a:cs typeface="Times New Roman"/>
            </a:endParaRPr>
          </a:p>
          <a:p>
            <a:pPr marL="12700" marR="124460" indent="228600">
              <a:lnSpc>
                <a:spcPct val="191600"/>
              </a:lnSpc>
            </a:pPr>
            <a:r>
              <a:rPr dirty="0" sz="1200" spc="-5" b="1">
                <a:latin typeface="Times New Roman"/>
                <a:cs typeface="Times New Roman"/>
              </a:rPr>
              <a:t>Household </a:t>
            </a:r>
            <a:r>
              <a:rPr dirty="0" sz="1200" spc="-10" b="1">
                <a:latin typeface="Times New Roman"/>
                <a:cs typeface="Times New Roman"/>
              </a:rPr>
              <a:t>income </a:t>
            </a:r>
            <a:r>
              <a:rPr dirty="0" sz="1200" spc="-5" b="1">
                <a:latin typeface="Times New Roman"/>
                <a:cs typeface="Times New Roman"/>
              </a:rPr>
              <a:t>and free </a:t>
            </a:r>
            <a:r>
              <a:rPr dirty="0" sz="1200" b="1">
                <a:latin typeface="Times New Roman"/>
                <a:cs typeface="Times New Roman"/>
              </a:rPr>
              <a:t>or </a:t>
            </a:r>
            <a:r>
              <a:rPr dirty="0" sz="1200" spc="-5" b="1">
                <a:latin typeface="Times New Roman"/>
                <a:cs typeface="Times New Roman"/>
              </a:rPr>
              <a:t>reduced </a:t>
            </a:r>
            <a:r>
              <a:rPr dirty="0" sz="1200" b="1">
                <a:latin typeface="Times New Roman"/>
                <a:cs typeface="Times New Roman"/>
              </a:rPr>
              <a:t>lunch</a:t>
            </a:r>
            <a:r>
              <a:rPr dirty="0" sz="1200">
                <a:latin typeface="Times New Roman"/>
                <a:cs typeface="Times New Roman"/>
              </a:rPr>
              <a:t>. </a:t>
            </a:r>
            <a:r>
              <a:rPr dirty="0" sz="1200" spc="-5">
                <a:latin typeface="Times New Roman"/>
                <a:cs typeface="Times New Roman"/>
              </a:rPr>
              <a:t>52%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participants </a:t>
            </a:r>
            <a:r>
              <a:rPr dirty="0" sz="1200">
                <a:latin typeface="Times New Roman"/>
                <a:cs typeface="Times New Roman"/>
              </a:rPr>
              <a:t>did not know </a:t>
            </a:r>
            <a:r>
              <a:rPr dirty="0" sz="1200" spc="-5">
                <a:latin typeface="Times New Roman"/>
                <a:cs typeface="Times New Roman"/>
              </a:rPr>
              <a:t>what  </a:t>
            </a:r>
            <a:r>
              <a:rPr dirty="0" sz="1200">
                <a:latin typeface="Times New Roman"/>
                <a:cs typeface="Times New Roman"/>
              </a:rPr>
              <a:t>their </a:t>
            </a:r>
            <a:r>
              <a:rPr dirty="0" sz="1200" spc="-5">
                <a:latin typeface="Times New Roman"/>
                <a:cs typeface="Times New Roman"/>
              </a:rPr>
              <a:t>household income </a:t>
            </a:r>
            <a:r>
              <a:rPr dirty="0" sz="1200">
                <a:latin typeface="Times New Roman"/>
                <a:cs typeface="Times New Roman"/>
              </a:rPr>
              <a:t>level </a:t>
            </a:r>
            <a:r>
              <a:rPr dirty="0" sz="1200" spc="-5">
                <a:latin typeface="Times New Roman"/>
                <a:cs typeface="Times New Roman"/>
              </a:rPr>
              <a:t>was. </a:t>
            </a:r>
            <a:r>
              <a:rPr dirty="0" sz="1200">
                <a:latin typeface="Times New Roman"/>
                <a:cs typeface="Times New Roman"/>
              </a:rPr>
              <a:t>Nearly 69% of the </a:t>
            </a:r>
            <a:r>
              <a:rPr dirty="0" sz="1200" spc="-5">
                <a:latin typeface="Times New Roman"/>
                <a:cs typeface="Times New Roman"/>
              </a:rPr>
              <a:t>participants </a:t>
            </a:r>
            <a:r>
              <a:rPr dirty="0" sz="1200">
                <a:latin typeface="Times New Roman"/>
                <a:cs typeface="Times New Roman"/>
              </a:rPr>
              <a:t>who knew </a:t>
            </a:r>
            <a:r>
              <a:rPr dirty="0" sz="1200" spc="-5">
                <a:latin typeface="Times New Roman"/>
                <a:cs typeface="Times New Roman"/>
              </a:rPr>
              <a:t>their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household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1546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283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119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27940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income </a:t>
            </a:r>
            <a:r>
              <a:rPr dirty="0" sz="1200" spc="-5">
                <a:latin typeface="Times New Roman"/>
                <a:cs typeface="Times New Roman"/>
              </a:rPr>
              <a:t>said that </a:t>
            </a:r>
            <a:r>
              <a:rPr dirty="0" sz="1200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less </a:t>
            </a:r>
            <a:r>
              <a:rPr dirty="0" sz="1200" spc="-5">
                <a:latin typeface="Times New Roman"/>
                <a:cs typeface="Times New Roman"/>
              </a:rPr>
              <a:t>than </a:t>
            </a:r>
            <a:r>
              <a:rPr dirty="0" sz="1200">
                <a:latin typeface="Times New Roman"/>
                <a:cs typeface="Times New Roman"/>
              </a:rPr>
              <a:t>$30,000. This </a:t>
            </a:r>
            <a:r>
              <a:rPr dirty="0" sz="1200" spc="-5">
                <a:latin typeface="Times New Roman"/>
                <a:cs typeface="Times New Roman"/>
              </a:rPr>
              <a:t>indicates that </a:t>
            </a:r>
            <a:r>
              <a:rPr dirty="0" sz="1200">
                <a:latin typeface="Times New Roman"/>
                <a:cs typeface="Times New Roman"/>
              </a:rPr>
              <a:t>the majority of these students </a:t>
            </a:r>
            <a:r>
              <a:rPr dirty="0" sz="1200" spc="-5">
                <a:latin typeface="Times New Roman"/>
                <a:cs typeface="Times New Roman"/>
              </a:rPr>
              <a:t>fall </a:t>
            </a:r>
            <a:r>
              <a:rPr dirty="0" sz="1200">
                <a:latin typeface="Times New Roman"/>
                <a:cs typeface="Times New Roman"/>
              </a:rPr>
              <a:t>in  the </a:t>
            </a:r>
            <a:r>
              <a:rPr dirty="0" sz="1200" spc="-5">
                <a:latin typeface="Times New Roman"/>
                <a:cs typeface="Times New Roman"/>
              </a:rPr>
              <a:t>low socioeconomic </a:t>
            </a:r>
            <a:r>
              <a:rPr dirty="0" sz="1200">
                <a:latin typeface="Times New Roman"/>
                <a:cs typeface="Times New Roman"/>
              </a:rPr>
              <a:t>status. This </a:t>
            </a:r>
            <a:r>
              <a:rPr dirty="0" sz="1200" spc="-5">
                <a:latin typeface="Times New Roman"/>
                <a:cs typeface="Times New Roman"/>
              </a:rPr>
              <a:t>is further </a:t>
            </a:r>
            <a:r>
              <a:rPr dirty="0" sz="1200">
                <a:latin typeface="Times New Roman"/>
                <a:cs typeface="Times New Roman"/>
              </a:rPr>
              <a:t>suggested by the </a:t>
            </a:r>
            <a:r>
              <a:rPr dirty="0" sz="1200" spc="-5">
                <a:latin typeface="Times New Roman"/>
                <a:cs typeface="Times New Roman"/>
              </a:rPr>
              <a:t>results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question pertaining 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free </a:t>
            </a:r>
            <a:r>
              <a:rPr dirty="0" sz="1200">
                <a:latin typeface="Times New Roman"/>
                <a:cs typeface="Times New Roman"/>
              </a:rPr>
              <a:t>or </a:t>
            </a:r>
            <a:r>
              <a:rPr dirty="0" sz="1200" spc="-5">
                <a:latin typeface="Times New Roman"/>
                <a:cs typeface="Times New Roman"/>
              </a:rPr>
              <a:t>reduced</a:t>
            </a:r>
            <a:r>
              <a:rPr dirty="0" sz="1200">
                <a:latin typeface="Times New Roman"/>
                <a:cs typeface="Times New Roman"/>
              </a:rPr>
              <a:t> lunch.</a:t>
            </a:r>
            <a:endParaRPr sz="1200">
              <a:latin typeface="Times New Roman"/>
              <a:cs typeface="Times New Roman"/>
            </a:endParaRPr>
          </a:p>
          <a:p>
            <a:pPr marL="12700" marR="57150" indent="228600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When </a:t>
            </a:r>
            <a:r>
              <a:rPr dirty="0" sz="1200" spc="-5">
                <a:latin typeface="Times New Roman"/>
                <a:cs typeface="Times New Roman"/>
              </a:rPr>
              <a:t>asked </a:t>
            </a:r>
            <a:r>
              <a:rPr dirty="0" sz="1200">
                <a:latin typeface="Times New Roman"/>
                <a:cs typeface="Times New Roman"/>
              </a:rPr>
              <a:t>if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paid </a:t>
            </a:r>
            <a:r>
              <a:rPr dirty="0" sz="1200">
                <a:latin typeface="Times New Roman"/>
                <a:cs typeface="Times New Roman"/>
              </a:rPr>
              <a:t>for lunch while in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school, 81% </a:t>
            </a:r>
            <a:r>
              <a:rPr dirty="0" sz="1200" spc="-5">
                <a:latin typeface="Times New Roman"/>
                <a:cs typeface="Times New Roman"/>
              </a:rPr>
              <a:t>responded </a:t>
            </a:r>
            <a:r>
              <a:rPr dirty="0" sz="1200">
                <a:latin typeface="Times New Roman"/>
                <a:cs typeface="Times New Roman"/>
              </a:rPr>
              <a:t>that they did not </a:t>
            </a:r>
            <a:r>
              <a:rPr dirty="0" sz="1200" spc="5">
                <a:latin typeface="Times New Roman"/>
                <a:cs typeface="Times New Roman"/>
              </a:rPr>
              <a:t>pay  </a:t>
            </a:r>
            <a:r>
              <a:rPr dirty="0" sz="1200">
                <a:latin typeface="Times New Roman"/>
                <a:cs typeface="Times New Roman"/>
              </a:rPr>
              <a:t>full </a:t>
            </a:r>
            <a:r>
              <a:rPr dirty="0" sz="1200" spc="-5">
                <a:latin typeface="Times New Roman"/>
                <a:cs typeface="Times New Roman"/>
              </a:rPr>
              <a:t>price </a:t>
            </a:r>
            <a:r>
              <a:rPr dirty="0" sz="1200">
                <a:latin typeface="Times New Roman"/>
                <a:cs typeface="Times New Roman"/>
              </a:rPr>
              <a:t>(67% </a:t>
            </a:r>
            <a:r>
              <a:rPr dirty="0" sz="1200" spc="-5">
                <a:latin typeface="Times New Roman"/>
                <a:cs typeface="Times New Roman"/>
              </a:rPr>
              <a:t>free and </a:t>
            </a:r>
            <a:r>
              <a:rPr dirty="0" sz="1200">
                <a:latin typeface="Times New Roman"/>
                <a:cs typeface="Times New Roman"/>
              </a:rPr>
              <a:t>14% </a:t>
            </a:r>
            <a:r>
              <a:rPr dirty="0" sz="1200" spc="-5">
                <a:latin typeface="Times New Roman"/>
                <a:cs typeface="Times New Roman"/>
              </a:rPr>
              <a:t>reduced). </a:t>
            </a: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order to qualify for </a:t>
            </a:r>
            <a:r>
              <a:rPr dirty="0" sz="1200" spc="-5">
                <a:latin typeface="Times New Roman"/>
                <a:cs typeface="Times New Roman"/>
              </a:rPr>
              <a:t>free </a:t>
            </a:r>
            <a:r>
              <a:rPr dirty="0" sz="1200" spc="5">
                <a:latin typeface="Times New Roman"/>
                <a:cs typeface="Times New Roman"/>
              </a:rPr>
              <a:t>or </a:t>
            </a:r>
            <a:r>
              <a:rPr dirty="0" sz="1200" spc="-5">
                <a:latin typeface="Times New Roman"/>
                <a:cs typeface="Times New Roman"/>
              </a:rPr>
              <a:t>reduced meals, </a:t>
            </a:r>
            <a:r>
              <a:rPr dirty="0" sz="1200">
                <a:latin typeface="Times New Roman"/>
                <a:cs typeface="Times New Roman"/>
              </a:rPr>
              <a:t>the student  must </a:t>
            </a:r>
            <a:r>
              <a:rPr dirty="0" sz="1200" spc="-5">
                <a:latin typeface="Times New Roman"/>
                <a:cs typeface="Times New Roman"/>
              </a:rPr>
              <a:t>fall </a:t>
            </a:r>
            <a:r>
              <a:rPr dirty="0" sz="1200">
                <a:latin typeface="Times New Roman"/>
                <a:cs typeface="Times New Roman"/>
              </a:rPr>
              <a:t>into the </a:t>
            </a:r>
            <a:r>
              <a:rPr dirty="0" sz="1200" spc="-5">
                <a:latin typeface="Times New Roman"/>
                <a:cs typeface="Times New Roman"/>
              </a:rPr>
              <a:t>low socioeconomic </a:t>
            </a:r>
            <a:r>
              <a:rPr dirty="0" sz="1200">
                <a:latin typeface="Times New Roman"/>
                <a:cs typeface="Times New Roman"/>
              </a:rPr>
              <a:t>status. </a:t>
            </a:r>
            <a:r>
              <a:rPr dirty="0" sz="1200" spc="-5">
                <a:latin typeface="Times New Roman"/>
                <a:cs typeface="Times New Roman"/>
              </a:rPr>
              <a:t>As reported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the State of </a:t>
            </a:r>
            <a:r>
              <a:rPr dirty="0" sz="1200" spc="-5">
                <a:latin typeface="Times New Roman"/>
                <a:cs typeface="Times New Roman"/>
              </a:rPr>
              <a:t>Tennessee </a:t>
            </a:r>
            <a:r>
              <a:rPr dirty="0" sz="1200">
                <a:latin typeface="Times New Roman"/>
                <a:cs typeface="Times New Roman"/>
              </a:rPr>
              <a:t>in 2013  </a:t>
            </a:r>
            <a:r>
              <a:rPr dirty="0" sz="1200" spc="-5">
                <a:latin typeface="Times New Roman"/>
                <a:cs typeface="Times New Roman"/>
              </a:rPr>
              <a:t>(Tennessee Department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Education, 2013), </a:t>
            </a:r>
            <a:r>
              <a:rPr dirty="0" sz="1200">
                <a:latin typeface="Times New Roman"/>
                <a:cs typeface="Times New Roman"/>
              </a:rPr>
              <a:t>63.8% of the students in the </a:t>
            </a:r>
            <a:r>
              <a:rPr dirty="0" sz="1200" spc="-5">
                <a:latin typeface="Times New Roman"/>
                <a:cs typeface="Times New Roman"/>
              </a:rPr>
              <a:t>researched </a:t>
            </a:r>
            <a:r>
              <a:rPr dirty="0" sz="1200">
                <a:latin typeface="Times New Roman"/>
                <a:cs typeface="Times New Roman"/>
              </a:rPr>
              <a:t>county  </a:t>
            </a:r>
            <a:r>
              <a:rPr dirty="0" sz="1200" spc="-5">
                <a:latin typeface="Times New Roman"/>
                <a:cs typeface="Times New Roman"/>
              </a:rPr>
              <a:t>were considered </a:t>
            </a:r>
            <a:r>
              <a:rPr dirty="0" sz="1200">
                <a:latin typeface="Times New Roman"/>
                <a:cs typeface="Times New Roman"/>
              </a:rPr>
              <a:t>economically </a:t>
            </a:r>
            <a:r>
              <a:rPr dirty="0" sz="1200" spc="-5">
                <a:latin typeface="Times New Roman"/>
                <a:cs typeface="Times New Roman"/>
              </a:rPr>
              <a:t>disadvantaged. A higher percentage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low </a:t>
            </a:r>
            <a:r>
              <a:rPr dirty="0" sz="1200">
                <a:latin typeface="Times New Roman"/>
                <a:cs typeface="Times New Roman"/>
              </a:rPr>
              <a:t>SES students at the  </a:t>
            </a:r>
            <a:r>
              <a:rPr dirty="0" sz="1200" spc="-5">
                <a:latin typeface="Times New Roman"/>
                <a:cs typeface="Times New Roman"/>
              </a:rPr>
              <a:t>adult high school, as compared </a:t>
            </a:r>
            <a:r>
              <a:rPr dirty="0" sz="1200">
                <a:latin typeface="Times New Roman"/>
                <a:cs typeface="Times New Roman"/>
              </a:rPr>
              <a:t>to the </a:t>
            </a:r>
            <a:r>
              <a:rPr dirty="0" sz="1200" spc="-5">
                <a:latin typeface="Times New Roman"/>
                <a:cs typeface="Times New Roman"/>
              </a:rPr>
              <a:t>regular </a:t>
            </a:r>
            <a:r>
              <a:rPr dirty="0" sz="1200">
                <a:latin typeface="Times New Roman"/>
                <a:cs typeface="Times New Roman"/>
              </a:rPr>
              <a:t>K-12 students, </a:t>
            </a:r>
            <a:r>
              <a:rPr dirty="0" sz="1200" spc="-5">
                <a:latin typeface="Times New Roman"/>
                <a:cs typeface="Times New Roman"/>
              </a:rPr>
              <a:t>show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there is </a:t>
            </a:r>
            <a:r>
              <a:rPr dirty="0" sz="1200">
                <a:latin typeface="Times New Roman"/>
                <a:cs typeface="Times New Roman"/>
              </a:rPr>
              <a:t>a link </a:t>
            </a:r>
            <a:r>
              <a:rPr dirty="0" sz="1200" spc="-5">
                <a:latin typeface="Times New Roman"/>
                <a:cs typeface="Times New Roman"/>
              </a:rPr>
              <a:t>between  SES status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dropouts in this school district. This </a:t>
            </a:r>
            <a:r>
              <a:rPr dirty="0" sz="1200" spc="-5">
                <a:latin typeface="Times New Roman"/>
                <a:cs typeface="Times New Roman"/>
              </a:rPr>
              <a:t>reiterates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existence </a:t>
            </a:r>
            <a:r>
              <a:rPr dirty="0" sz="1200">
                <a:latin typeface="Times New Roman"/>
                <a:cs typeface="Times New Roman"/>
              </a:rPr>
              <a:t>of a link  </a:t>
            </a:r>
            <a:r>
              <a:rPr dirty="0" sz="1200" spc="-5">
                <a:latin typeface="Times New Roman"/>
                <a:cs typeface="Times New Roman"/>
              </a:rPr>
              <a:t>between low </a:t>
            </a:r>
            <a:r>
              <a:rPr dirty="0" sz="1200">
                <a:latin typeface="Times New Roman"/>
                <a:cs typeface="Times New Roman"/>
              </a:rPr>
              <a:t>income </a:t>
            </a:r>
            <a:r>
              <a:rPr dirty="0" sz="1200" spc="-5">
                <a:latin typeface="Times New Roman"/>
                <a:cs typeface="Times New Roman"/>
              </a:rPr>
              <a:t>and high school </a:t>
            </a:r>
            <a:r>
              <a:rPr dirty="0" sz="1200">
                <a:latin typeface="Times New Roman"/>
                <a:cs typeface="Times New Roman"/>
              </a:rPr>
              <a:t>dropouts, </a:t>
            </a:r>
            <a:r>
              <a:rPr dirty="0" sz="1200" spc="-5">
                <a:latin typeface="Times New Roman"/>
                <a:cs typeface="Times New Roman"/>
              </a:rPr>
              <a:t>as discussed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 spc="-5">
                <a:latin typeface="Times New Roman"/>
                <a:cs typeface="Times New Roman"/>
              </a:rPr>
              <a:t>Ingrum </a:t>
            </a:r>
            <a:r>
              <a:rPr dirty="0" sz="1200">
                <a:latin typeface="Times New Roman"/>
                <a:cs typeface="Times New Roman"/>
              </a:rPr>
              <a:t>(2006), Bradley </a:t>
            </a:r>
            <a:r>
              <a:rPr dirty="0" sz="1200" spc="-5">
                <a:latin typeface="Times New Roman"/>
                <a:cs typeface="Times New Roman"/>
              </a:rPr>
              <a:t>and  Corwin (2002), and </a:t>
            </a:r>
            <a:r>
              <a:rPr dirty="0" sz="1200">
                <a:latin typeface="Times New Roman"/>
                <a:cs typeface="Times New Roman"/>
              </a:rPr>
              <a:t>Christle, Jolivette, </a:t>
            </a:r>
            <a:r>
              <a:rPr dirty="0" sz="1200" spc="-5">
                <a:latin typeface="Times New Roman"/>
                <a:cs typeface="Times New Roman"/>
              </a:rPr>
              <a:t>and Nelson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(2007).</a:t>
            </a:r>
            <a:endParaRPr sz="1200">
              <a:latin typeface="Times New Roman"/>
              <a:cs typeface="Times New Roman"/>
            </a:endParaRPr>
          </a:p>
          <a:p>
            <a:pPr marL="12700" marR="182880" indent="228600">
              <a:lnSpc>
                <a:spcPct val="191700"/>
              </a:lnSpc>
            </a:pPr>
            <a:r>
              <a:rPr dirty="0" sz="1200" spc="-5" b="1">
                <a:latin typeface="Times New Roman"/>
                <a:cs typeface="Times New Roman"/>
              </a:rPr>
              <a:t>Parental education. </a:t>
            </a:r>
            <a:r>
              <a:rPr dirty="0" sz="1200">
                <a:latin typeface="Times New Roman"/>
                <a:cs typeface="Times New Roman"/>
              </a:rPr>
              <a:t>14.1% of the </a:t>
            </a:r>
            <a:r>
              <a:rPr dirty="0" sz="1200" spc="-5">
                <a:latin typeface="Times New Roman"/>
                <a:cs typeface="Times New Roman"/>
              </a:rPr>
              <a:t>participants stated </a:t>
            </a:r>
            <a:r>
              <a:rPr dirty="0" sz="1200">
                <a:latin typeface="Times New Roman"/>
                <a:cs typeface="Times New Roman"/>
              </a:rPr>
              <a:t>that they did not know </a:t>
            </a:r>
            <a:r>
              <a:rPr dirty="0" sz="1200" spc="-5">
                <a:latin typeface="Times New Roman"/>
                <a:cs typeface="Times New Roman"/>
              </a:rPr>
              <a:t>their mother’s  level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education, and </a:t>
            </a:r>
            <a:r>
              <a:rPr dirty="0" sz="1200">
                <a:latin typeface="Times New Roman"/>
                <a:cs typeface="Times New Roman"/>
              </a:rPr>
              <a:t>38% did not know </a:t>
            </a:r>
            <a:r>
              <a:rPr dirty="0" sz="1200" spc="-5">
                <a:latin typeface="Times New Roman"/>
                <a:cs typeface="Times New Roman"/>
              </a:rPr>
              <a:t>their father’s level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education.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-5">
                <a:latin typeface="Times New Roman"/>
                <a:cs typeface="Times New Roman"/>
              </a:rPr>
              <a:t>such </a:t>
            </a:r>
            <a:r>
              <a:rPr dirty="0" sz="1200">
                <a:latin typeface="Times New Roman"/>
                <a:cs typeface="Times New Roman"/>
              </a:rPr>
              <a:t>a  </a:t>
            </a:r>
            <a:r>
              <a:rPr dirty="0" sz="1200" spc="-5">
                <a:latin typeface="Times New Roman"/>
                <a:cs typeface="Times New Roman"/>
              </a:rPr>
              <a:t>significant difference </a:t>
            </a:r>
            <a:r>
              <a:rPr dirty="0" sz="1200">
                <a:latin typeface="Times New Roman"/>
                <a:cs typeface="Times New Roman"/>
              </a:rPr>
              <a:t>in these </a:t>
            </a:r>
            <a:r>
              <a:rPr dirty="0" sz="1200" spc="-5">
                <a:latin typeface="Times New Roman"/>
                <a:cs typeface="Times New Roman"/>
              </a:rPr>
              <a:t>two percentages, </a:t>
            </a:r>
            <a:r>
              <a:rPr dirty="0" sz="1200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can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assumed </a:t>
            </a:r>
            <a:r>
              <a:rPr dirty="0" sz="1200">
                <a:latin typeface="Times New Roman"/>
                <a:cs typeface="Times New Roman"/>
              </a:rPr>
              <a:t>that the </a:t>
            </a:r>
            <a:r>
              <a:rPr dirty="0" sz="1200" spc="-5">
                <a:latin typeface="Times New Roman"/>
                <a:cs typeface="Times New Roman"/>
              </a:rPr>
              <a:t>participants, as </a:t>
            </a:r>
            <a:r>
              <a:rPr dirty="0" sz="1200">
                <a:latin typeface="Times New Roman"/>
                <a:cs typeface="Times New Roman"/>
              </a:rPr>
              <a:t>a  </a:t>
            </a:r>
            <a:r>
              <a:rPr dirty="0" sz="1200" spc="-5">
                <a:latin typeface="Times New Roman"/>
                <a:cs typeface="Times New Roman"/>
              </a:rPr>
              <a:t>whole, have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better </a:t>
            </a:r>
            <a:r>
              <a:rPr dirty="0" sz="1200">
                <a:latin typeface="Times New Roman"/>
                <a:cs typeface="Times New Roman"/>
              </a:rPr>
              <a:t>relationship with their </a:t>
            </a:r>
            <a:r>
              <a:rPr dirty="0" sz="1200" spc="-5">
                <a:latin typeface="Times New Roman"/>
                <a:cs typeface="Times New Roman"/>
              </a:rPr>
              <a:t>mothers than </a:t>
            </a:r>
            <a:r>
              <a:rPr dirty="0" sz="1200">
                <a:latin typeface="Times New Roman"/>
                <a:cs typeface="Times New Roman"/>
              </a:rPr>
              <a:t>their fathers. The </a:t>
            </a:r>
            <a:r>
              <a:rPr dirty="0" sz="1200" spc="-5">
                <a:latin typeface="Times New Roman"/>
                <a:cs typeface="Times New Roman"/>
              </a:rPr>
              <a:t>reason </a:t>
            </a:r>
            <a:r>
              <a:rPr dirty="0" sz="1200">
                <a:latin typeface="Times New Roman"/>
                <a:cs typeface="Times New Roman"/>
              </a:rPr>
              <a:t>for this </a:t>
            </a:r>
            <a:r>
              <a:rPr dirty="0" sz="1200" spc="-5">
                <a:latin typeface="Times New Roman"/>
                <a:cs typeface="Times New Roman"/>
              </a:rPr>
              <a:t>is  unknown, </a:t>
            </a:r>
            <a:r>
              <a:rPr dirty="0" sz="1200">
                <a:latin typeface="Times New Roman"/>
                <a:cs typeface="Times New Roman"/>
              </a:rPr>
              <a:t>since questions </a:t>
            </a:r>
            <a:r>
              <a:rPr dirty="0" sz="1200" spc="-5">
                <a:latin typeface="Times New Roman"/>
                <a:cs typeface="Times New Roman"/>
              </a:rPr>
              <a:t>concerning </a:t>
            </a:r>
            <a:r>
              <a:rPr dirty="0" sz="1200">
                <a:latin typeface="Times New Roman"/>
                <a:cs typeface="Times New Roman"/>
              </a:rPr>
              <a:t>the marital </a:t>
            </a:r>
            <a:r>
              <a:rPr dirty="0" sz="1200" spc="-5">
                <a:latin typeface="Times New Roman"/>
                <a:cs typeface="Times New Roman"/>
              </a:rPr>
              <a:t>status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parents </a:t>
            </a:r>
            <a:r>
              <a:rPr dirty="0" sz="1200">
                <a:latin typeface="Times New Roman"/>
                <a:cs typeface="Times New Roman"/>
              </a:rPr>
              <a:t>were not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asked.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total number </a:t>
            </a:r>
            <a:r>
              <a:rPr dirty="0" sz="1200">
                <a:latin typeface="Times New Roman"/>
                <a:cs typeface="Times New Roman"/>
              </a:rPr>
              <a:t>of mothers </a:t>
            </a:r>
            <a:r>
              <a:rPr dirty="0" sz="1200" spc="-5">
                <a:latin typeface="Times New Roman"/>
                <a:cs typeface="Times New Roman"/>
              </a:rPr>
              <a:t>and fathers </a:t>
            </a:r>
            <a:r>
              <a:rPr dirty="0" sz="1200">
                <a:latin typeface="Times New Roman"/>
                <a:cs typeface="Times New Roman"/>
              </a:rPr>
              <a:t>of the participants who </a:t>
            </a:r>
            <a:r>
              <a:rPr dirty="0" sz="1200" spc="-5">
                <a:latin typeface="Times New Roman"/>
                <a:cs typeface="Times New Roman"/>
              </a:rPr>
              <a:t>had </a:t>
            </a:r>
            <a:r>
              <a:rPr dirty="0" sz="1200" spc="5">
                <a:latin typeface="Times New Roman"/>
                <a:cs typeface="Times New Roman"/>
              </a:rPr>
              <a:t>any </a:t>
            </a:r>
            <a:r>
              <a:rPr dirty="0" sz="1200" spc="-5">
                <a:latin typeface="Times New Roman"/>
                <a:cs typeface="Times New Roman"/>
              </a:rPr>
              <a:t>education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beyond</a:t>
            </a:r>
            <a:endParaRPr sz="1200">
              <a:latin typeface="Times New Roman"/>
              <a:cs typeface="Times New Roman"/>
            </a:endParaRPr>
          </a:p>
          <a:p>
            <a:pPr marL="12700" marR="15113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was 2 (one </a:t>
            </a:r>
            <a:r>
              <a:rPr dirty="0" sz="1200" spc="-5">
                <a:latin typeface="Times New Roman"/>
                <a:cs typeface="Times New Roman"/>
              </a:rPr>
              <a:t>mother and </a:t>
            </a:r>
            <a:r>
              <a:rPr dirty="0" sz="1200">
                <a:latin typeface="Times New Roman"/>
                <a:cs typeface="Times New Roman"/>
              </a:rPr>
              <a:t>one father). </a:t>
            </a:r>
            <a:r>
              <a:rPr dirty="0" sz="1200" spc="-5">
                <a:latin typeface="Times New Roman"/>
                <a:cs typeface="Times New Roman"/>
              </a:rPr>
              <a:t>Disregarding </a:t>
            </a:r>
            <a:r>
              <a:rPr dirty="0" sz="1200">
                <a:latin typeface="Times New Roman"/>
                <a:cs typeface="Times New Roman"/>
              </a:rPr>
              <a:t>the unknown </a:t>
            </a:r>
            <a:r>
              <a:rPr dirty="0" sz="1200" spc="-5">
                <a:latin typeface="Times New Roman"/>
                <a:cs typeface="Times New Roman"/>
              </a:rPr>
              <a:t>parental education  responses, </a:t>
            </a:r>
            <a:r>
              <a:rPr dirty="0" sz="1200" spc="5">
                <a:latin typeface="Times New Roman"/>
                <a:cs typeface="Times New Roman"/>
              </a:rPr>
              <a:t>only </a:t>
            </a:r>
            <a:r>
              <a:rPr dirty="0" sz="1200">
                <a:latin typeface="Times New Roman"/>
                <a:cs typeface="Times New Roman"/>
              </a:rPr>
              <a:t>6.5% </a:t>
            </a:r>
            <a:r>
              <a:rPr dirty="0" sz="1200" spc="-5">
                <a:latin typeface="Times New Roman"/>
                <a:cs typeface="Times New Roman"/>
              </a:rPr>
              <a:t>(2 </a:t>
            </a:r>
            <a:r>
              <a:rPr dirty="0" sz="1200">
                <a:latin typeface="Times New Roman"/>
                <a:cs typeface="Times New Roman"/>
              </a:rPr>
              <a:t>out of 31) mentioned </a:t>
            </a:r>
            <a:r>
              <a:rPr dirty="0" sz="1200" spc="-5">
                <a:latin typeface="Times New Roman"/>
                <a:cs typeface="Times New Roman"/>
              </a:rPr>
              <a:t>that </a:t>
            </a:r>
            <a:r>
              <a:rPr dirty="0" sz="1200">
                <a:latin typeface="Times New Roman"/>
                <a:cs typeface="Times New Roman"/>
              </a:rPr>
              <a:t>their </a:t>
            </a:r>
            <a:r>
              <a:rPr dirty="0" sz="1200" spc="-5">
                <a:latin typeface="Times New Roman"/>
                <a:cs typeface="Times New Roman"/>
              </a:rPr>
              <a:t>mother </a:t>
            </a:r>
            <a:r>
              <a:rPr dirty="0" sz="1200">
                <a:latin typeface="Times New Roman"/>
                <a:cs typeface="Times New Roman"/>
              </a:rPr>
              <a:t>or father obtained a </a:t>
            </a:r>
            <a:r>
              <a:rPr dirty="0" sz="1200" spc="-5">
                <a:latin typeface="Times New Roman"/>
                <a:cs typeface="Times New Roman"/>
              </a:rPr>
              <a:t>bachelor’s  degree. </a:t>
            </a:r>
            <a:r>
              <a:rPr dirty="0" sz="1200">
                <a:latin typeface="Times New Roman"/>
                <a:cs typeface="Times New Roman"/>
              </a:rPr>
              <a:t>Seven of the 31 </a:t>
            </a:r>
            <a:r>
              <a:rPr dirty="0" sz="1200" spc="-5">
                <a:latin typeface="Times New Roman"/>
                <a:cs typeface="Times New Roman"/>
              </a:rPr>
              <a:t>responses (22.5%) </a:t>
            </a:r>
            <a:r>
              <a:rPr dirty="0" sz="1200">
                <a:latin typeface="Times New Roman"/>
                <a:cs typeface="Times New Roman"/>
              </a:rPr>
              <a:t>mentioned that their </a:t>
            </a:r>
            <a:r>
              <a:rPr dirty="0" sz="1200" spc="-5">
                <a:latin typeface="Times New Roman"/>
                <a:cs typeface="Times New Roman"/>
              </a:rPr>
              <a:t>mother </a:t>
            </a:r>
            <a:r>
              <a:rPr dirty="0" sz="1200">
                <a:latin typeface="Times New Roman"/>
                <a:cs typeface="Times New Roman"/>
              </a:rPr>
              <a:t>or father did not  </a:t>
            </a:r>
            <a:r>
              <a:rPr dirty="0" sz="1200" spc="-5">
                <a:latin typeface="Times New Roman"/>
                <a:cs typeface="Times New Roman"/>
              </a:rPr>
              <a:t>complete high </a:t>
            </a:r>
            <a:r>
              <a:rPr dirty="0" sz="1200">
                <a:latin typeface="Times New Roman"/>
                <a:cs typeface="Times New Roman"/>
              </a:rPr>
              <a:t>school. These </a:t>
            </a:r>
            <a:r>
              <a:rPr dirty="0" sz="1200" spc="-5">
                <a:latin typeface="Times New Roman"/>
                <a:cs typeface="Times New Roman"/>
              </a:rPr>
              <a:t>statistics confirm </a:t>
            </a:r>
            <a:r>
              <a:rPr dirty="0" sz="1200">
                <a:latin typeface="Times New Roman"/>
                <a:cs typeface="Times New Roman"/>
              </a:rPr>
              <a:t>the idea that the </a:t>
            </a:r>
            <a:r>
              <a:rPr dirty="0" sz="1200" spc="-5">
                <a:latin typeface="Times New Roman"/>
                <a:cs typeface="Times New Roman"/>
              </a:rPr>
              <a:t>less education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parents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have,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6067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120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431165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less </a:t>
            </a:r>
            <a:r>
              <a:rPr dirty="0" sz="1200">
                <a:latin typeface="Times New Roman"/>
                <a:cs typeface="Times New Roman"/>
              </a:rPr>
              <a:t>likely a student is to </a:t>
            </a:r>
            <a:r>
              <a:rPr dirty="0" sz="1200" spc="-5">
                <a:latin typeface="Times New Roman"/>
                <a:cs typeface="Times New Roman"/>
              </a:rPr>
              <a:t>graduate </a:t>
            </a:r>
            <a:r>
              <a:rPr dirty="0" sz="1200">
                <a:latin typeface="Times New Roman"/>
                <a:cs typeface="Times New Roman"/>
              </a:rPr>
              <a:t>from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</a:t>
            </a:r>
            <a:r>
              <a:rPr dirty="0" sz="1200" spc="-5">
                <a:latin typeface="Times New Roman"/>
                <a:cs typeface="Times New Roman"/>
              </a:rPr>
              <a:t>(Parental education attainment </a:t>
            </a:r>
            <a:r>
              <a:rPr dirty="0" sz="1200">
                <a:latin typeface="Times New Roman"/>
                <a:cs typeface="Times New Roman"/>
              </a:rPr>
              <a:t>and  </a:t>
            </a:r>
            <a:r>
              <a:rPr dirty="0" sz="1200" spc="-5">
                <a:latin typeface="Times New Roman"/>
                <a:cs typeface="Times New Roman"/>
              </a:rPr>
              <a:t>higher education opportunities,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1999).</a:t>
            </a:r>
            <a:endParaRPr sz="1200">
              <a:latin typeface="Times New Roman"/>
              <a:cs typeface="Times New Roman"/>
            </a:endParaRPr>
          </a:p>
          <a:p>
            <a:pPr marL="12700" marR="87630" indent="228600">
              <a:lnSpc>
                <a:spcPct val="191700"/>
              </a:lnSpc>
            </a:pPr>
            <a:r>
              <a:rPr dirty="0" sz="1200" spc="-5" b="1">
                <a:latin typeface="Times New Roman"/>
                <a:cs typeface="Times New Roman"/>
              </a:rPr>
              <a:t>Post-secondary </a:t>
            </a:r>
            <a:r>
              <a:rPr dirty="0" sz="1200" b="1">
                <a:latin typeface="Times New Roman"/>
                <a:cs typeface="Times New Roman"/>
              </a:rPr>
              <a:t>education. </a:t>
            </a:r>
            <a:r>
              <a:rPr dirty="0" sz="1200" spc="-5">
                <a:latin typeface="Times New Roman"/>
                <a:cs typeface="Times New Roman"/>
              </a:rPr>
              <a:t>Even though </a:t>
            </a:r>
            <a:r>
              <a:rPr dirty="0" sz="1200">
                <a:latin typeface="Times New Roman"/>
                <a:cs typeface="Times New Roman"/>
              </a:rPr>
              <a:t>the adult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students involved in </a:t>
            </a:r>
            <a:r>
              <a:rPr dirty="0" sz="1200" spc="-5">
                <a:latin typeface="Times New Roman"/>
                <a:cs typeface="Times New Roman"/>
              </a:rPr>
              <a:t>this  research failed </a:t>
            </a:r>
            <a:r>
              <a:rPr dirty="0" sz="1200">
                <a:latin typeface="Times New Roman"/>
                <a:cs typeface="Times New Roman"/>
              </a:rPr>
              <a:t>to complete the </a:t>
            </a:r>
            <a:r>
              <a:rPr dirty="0" sz="1200" spc="-5">
                <a:latin typeface="Times New Roman"/>
                <a:cs typeface="Times New Roman"/>
              </a:rPr>
              <a:t>traditional K-12 education and became high school </a:t>
            </a:r>
            <a:r>
              <a:rPr dirty="0" sz="1200">
                <a:latin typeface="Times New Roman"/>
                <a:cs typeface="Times New Roman"/>
              </a:rPr>
              <a:t>dropouts,  </a:t>
            </a:r>
            <a:r>
              <a:rPr dirty="0" sz="1200" spc="-5">
                <a:latin typeface="Times New Roman"/>
                <a:cs typeface="Times New Roman"/>
              </a:rPr>
              <a:t>when asked </a:t>
            </a:r>
            <a:r>
              <a:rPr dirty="0" sz="1200">
                <a:latin typeface="Times New Roman"/>
                <a:cs typeface="Times New Roman"/>
              </a:rPr>
              <a:t>if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>
                <a:latin typeface="Times New Roman"/>
                <a:cs typeface="Times New Roman"/>
              </a:rPr>
              <a:t>planned on </a:t>
            </a:r>
            <a:r>
              <a:rPr dirty="0" sz="1200" spc="-5">
                <a:latin typeface="Times New Roman"/>
                <a:cs typeface="Times New Roman"/>
              </a:rPr>
              <a:t>going </a:t>
            </a:r>
            <a:r>
              <a:rPr dirty="0" sz="1200">
                <a:latin typeface="Times New Roman"/>
                <a:cs typeface="Times New Roman"/>
              </a:rPr>
              <a:t>to college, 90% said, </a:t>
            </a:r>
            <a:r>
              <a:rPr dirty="0" sz="1200" spc="-5">
                <a:latin typeface="Times New Roman"/>
                <a:cs typeface="Times New Roman"/>
              </a:rPr>
              <a:t>“Yes.”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assumption </a:t>
            </a:r>
            <a:r>
              <a:rPr dirty="0" sz="1200">
                <a:latin typeface="Times New Roman"/>
                <a:cs typeface="Times New Roman"/>
              </a:rPr>
              <a:t>may be made  that, </a:t>
            </a:r>
            <a:r>
              <a:rPr dirty="0" sz="1200" spc="-5">
                <a:latin typeface="Times New Roman"/>
                <a:cs typeface="Times New Roman"/>
              </a:rPr>
              <a:t>when </a:t>
            </a:r>
            <a:r>
              <a:rPr dirty="0" sz="1200">
                <a:latin typeface="Times New Roman"/>
                <a:cs typeface="Times New Roman"/>
              </a:rPr>
              <a:t>these students originally dropped out of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they did not intend on </a:t>
            </a:r>
            <a:r>
              <a:rPr dirty="0" sz="1200" spc="-5">
                <a:latin typeface="Times New Roman"/>
                <a:cs typeface="Times New Roman"/>
              </a:rPr>
              <a:t>going </a:t>
            </a:r>
            <a:r>
              <a:rPr dirty="0" sz="1200">
                <a:latin typeface="Times New Roman"/>
                <a:cs typeface="Times New Roman"/>
              </a:rPr>
              <a:t>to  </a:t>
            </a:r>
            <a:r>
              <a:rPr dirty="0" sz="1200" spc="-5">
                <a:latin typeface="Times New Roman"/>
                <a:cs typeface="Times New Roman"/>
              </a:rPr>
              <a:t>college. </a:t>
            </a:r>
            <a:r>
              <a:rPr dirty="0" sz="1200">
                <a:latin typeface="Times New Roman"/>
                <a:cs typeface="Times New Roman"/>
              </a:rPr>
              <a:t>Since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>
                <a:latin typeface="Times New Roman"/>
                <a:cs typeface="Times New Roman"/>
              </a:rPr>
              <a:t>have </a:t>
            </a:r>
            <a:r>
              <a:rPr dirty="0" sz="1200" spc="-5">
                <a:latin typeface="Times New Roman"/>
                <a:cs typeface="Times New Roman"/>
              </a:rPr>
              <a:t>returned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to complete their </a:t>
            </a:r>
            <a:r>
              <a:rPr dirty="0" sz="1200" spc="-5">
                <a:latin typeface="Times New Roman"/>
                <a:cs typeface="Times New Roman"/>
              </a:rPr>
              <a:t>education, </a:t>
            </a:r>
            <a:r>
              <a:rPr dirty="0" sz="1200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can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reasoned </a:t>
            </a:r>
            <a:r>
              <a:rPr dirty="0" sz="1200">
                <a:latin typeface="Times New Roman"/>
                <a:cs typeface="Times New Roman"/>
              </a:rPr>
              <a:t>that  </a:t>
            </a:r>
            <a:r>
              <a:rPr dirty="0" sz="1200" spc="-5">
                <a:latin typeface="Times New Roman"/>
                <a:cs typeface="Times New Roman"/>
              </a:rPr>
              <a:t>attitudes towards education </a:t>
            </a:r>
            <a:r>
              <a:rPr dirty="0" sz="1200">
                <a:latin typeface="Times New Roman"/>
                <a:cs typeface="Times New Roman"/>
              </a:rPr>
              <a:t>have </a:t>
            </a:r>
            <a:r>
              <a:rPr dirty="0" sz="1200" spc="-5">
                <a:latin typeface="Times New Roman"/>
                <a:cs typeface="Times New Roman"/>
              </a:rPr>
              <a:t>changed </a:t>
            </a:r>
            <a:r>
              <a:rPr dirty="0" sz="1200">
                <a:latin typeface="Times New Roman"/>
                <a:cs typeface="Times New Roman"/>
              </a:rPr>
              <a:t>with these students. </a:t>
            </a:r>
            <a:r>
              <a:rPr dirty="0" sz="1200" spc="-10">
                <a:latin typeface="Times New Roman"/>
                <a:cs typeface="Times New Roman"/>
              </a:rPr>
              <a:t>If </a:t>
            </a:r>
            <a:r>
              <a:rPr dirty="0" sz="1200" spc="-5">
                <a:latin typeface="Times New Roman"/>
                <a:cs typeface="Times New Roman"/>
              </a:rPr>
              <a:t>these </a:t>
            </a:r>
            <a:r>
              <a:rPr dirty="0" sz="1200">
                <a:latin typeface="Times New Roman"/>
                <a:cs typeface="Times New Roman"/>
              </a:rPr>
              <a:t>students had the </a:t>
            </a:r>
            <a:r>
              <a:rPr dirty="0" sz="1200" spc="-5">
                <a:latin typeface="Times New Roman"/>
                <a:cs typeface="Times New Roman"/>
              </a:rPr>
              <a:t>desire </a:t>
            </a:r>
            <a:r>
              <a:rPr dirty="0" sz="1200">
                <a:latin typeface="Times New Roman"/>
                <a:cs typeface="Times New Roman"/>
              </a:rPr>
              <a:t>to  </a:t>
            </a:r>
            <a:r>
              <a:rPr dirty="0" sz="1200" spc="-10">
                <a:latin typeface="Times New Roman"/>
                <a:cs typeface="Times New Roman"/>
              </a:rPr>
              <a:t>go </a:t>
            </a:r>
            <a:r>
              <a:rPr dirty="0" sz="1200">
                <a:latin typeface="Times New Roman"/>
                <a:cs typeface="Times New Roman"/>
              </a:rPr>
              <a:t>to college </a:t>
            </a:r>
            <a:r>
              <a:rPr dirty="0" sz="1200" spc="-5">
                <a:latin typeface="Times New Roman"/>
                <a:cs typeface="Times New Roman"/>
              </a:rPr>
              <a:t>when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were </a:t>
            </a:r>
            <a:r>
              <a:rPr dirty="0" sz="1200">
                <a:latin typeface="Times New Roman"/>
                <a:cs typeface="Times New Roman"/>
              </a:rPr>
              <a:t>in their traditional </a:t>
            </a:r>
            <a:r>
              <a:rPr dirty="0" sz="1200" spc="-5">
                <a:latin typeface="Times New Roman"/>
                <a:cs typeface="Times New Roman"/>
              </a:rPr>
              <a:t>high school, then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>
                <a:latin typeface="Times New Roman"/>
                <a:cs typeface="Times New Roman"/>
              </a:rPr>
              <a:t>could have made a  </a:t>
            </a:r>
            <a:r>
              <a:rPr dirty="0" sz="1200" spc="-5">
                <a:latin typeface="Times New Roman"/>
                <a:cs typeface="Times New Roman"/>
              </a:rPr>
              <a:t>different </a:t>
            </a:r>
            <a:r>
              <a:rPr dirty="0" sz="1200">
                <a:latin typeface="Times New Roman"/>
                <a:cs typeface="Times New Roman"/>
              </a:rPr>
              <a:t>decision </a:t>
            </a:r>
            <a:r>
              <a:rPr dirty="0" sz="1200" spc="-5">
                <a:latin typeface="Times New Roman"/>
                <a:cs typeface="Times New Roman"/>
              </a:rPr>
              <a:t>about dropping </a:t>
            </a:r>
            <a:r>
              <a:rPr dirty="0" sz="1200">
                <a:latin typeface="Times New Roman"/>
                <a:cs typeface="Times New Roman"/>
              </a:rPr>
              <a:t>out of school. </a:t>
            </a:r>
            <a:r>
              <a:rPr dirty="0" sz="1200" spc="-5">
                <a:latin typeface="Times New Roman"/>
                <a:cs typeface="Times New Roman"/>
              </a:rPr>
              <a:t>Whatever reason </a:t>
            </a:r>
            <a:r>
              <a:rPr dirty="0" sz="1200">
                <a:latin typeface="Times New Roman"/>
                <a:cs typeface="Times New Roman"/>
              </a:rPr>
              <a:t>they had for </a:t>
            </a:r>
            <a:r>
              <a:rPr dirty="0" sz="1200" spc="-5">
                <a:latin typeface="Times New Roman"/>
                <a:cs typeface="Times New Roman"/>
              </a:rPr>
              <a:t>changing </a:t>
            </a:r>
            <a:r>
              <a:rPr dirty="0" sz="1200">
                <a:latin typeface="Times New Roman"/>
                <a:cs typeface="Times New Roman"/>
              </a:rPr>
              <a:t>their  minds </a:t>
            </a:r>
            <a:r>
              <a:rPr dirty="0" sz="1200" spc="-5">
                <a:latin typeface="Times New Roman"/>
                <a:cs typeface="Times New Roman"/>
              </a:rPr>
              <a:t>about education </a:t>
            </a:r>
            <a:r>
              <a:rPr dirty="0" sz="1200">
                <a:latin typeface="Times New Roman"/>
                <a:cs typeface="Times New Roman"/>
              </a:rPr>
              <a:t>could very </a:t>
            </a:r>
            <a:r>
              <a:rPr dirty="0" sz="1200" spc="-5">
                <a:latin typeface="Times New Roman"/>
                <a:cs typeface="Times New Roman"/>
              </a:rPr>
              <a:t>well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an </a:t>
            </a:r>
            <a:r>
              <a:rPr dirty="0" sz="1200">
                <a:latin typeface="Times New Roman"/>
                <a:cs typeface="Times New Roman"/>
              </a:rPr>
              <a:t>important </a:t>
            </a:r>
            <a:r>
              <a:rPr dirty="0" sz="1200" spc="-5">
                <a:latin typeface="Times New Roman"/>
                <a:cs typeface="Times New Roman"/>
              </a:rPr>
              <a:t>aspect </a:t>
            </a:r>
            <a:r>
              <a:rPr dirty="0" sz="1200">
                <a:latin typeface="Times New Roman"/>
                <a:cs typeface="Times New Roman"/>
              </a:rPr>
              <a:t>in determining </a:t>
            </a:r>
            <a:r>
              <a:rPr dirty="0" sz="1200" spc="-5">
                <a:latin typeface="Times New Roman"/>
                <a:cs typeface="Times New Roman"/>
              </a:rPr>
              <a:t>ways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increase  graduation </a:t>
            </a:r>
            <a:r>
              <a:rPr dirty="0" sz="1200">
                <a:latin typeface="Times New Roman"/>
                <a:cs typeface="Times New Roman"/>
              </a:rPr>
              <a:t>rates.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b="1">
                <a:latin typeface="Times New Roman"/>
                <a:cs typeface="Times New Roman"/>
              </a:rPr>
              <a:t>Conclusions from Likert-type</a:t>
            </a:r>
            <a:r>
              <a:rPr dirty="0" sz="1200" spc="-4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Questions</a:t>
            </a:r>
            <a:endParaRPr sz="1200">
              <a:latin typeface="Times New Roman"/>
              <a:cs typeface="Times New Roman"/>
            </a:endParaRPr>
          </a:p>
          <a:p>
            <a:pPr marL="12700" marR="110489" indent="228600">
              <a:lnSpc>
                <a:spcPts val="2760"/>
              </a:lnSpc>
              <a:spcBef>
                <a:spcPts val="290"/>
              </a:spcBef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second </a:t>
            </a:r>
            <a:r>
              <a:rPr dirty="0" sz="1200">
                <a:latin typeface="Times New Roman"/>
                <a:cs typeface="Times New Roman"/>
              </a:rPr>
              <a:t>part of the quantitative </a:t>
            </a:r>
            <a:r>
              <a:rPr dirty="0" sz="1200" spc="-5">
                <a:latin typeface="Times New Roman"/>
                <a:cs typeface="Times New Roman"/>
              </a:rPr>
              <a:t>portion </a:t>
            </a:r>
            <a:r>
              <a:rPr dirty="0" sz="1200">
                <a:latin typeface="Times New Roman"/>
                <a:cs typeface="Times New Roman"/>
              </a:rPr>
              <a:t>of the survey </a:t>
            </a:r>
            <a:r>
              <a:rPr dirty="0" sz="1200" spc="-5">
                <a:latin typeface="Times New Roman"/>
                <a:cs typeface="Times New Roman"/>
              </a:rPr>
              <a:t>included Likert-type questions that  covered </a:t>
            </a:r>
            <a:r>
              <a:rPr dirty="0" sz="1200" spc="5">
                <a:latin typeface="Times New Roman"/>
                <a:cs typeface="Times New Roman"/>
              </a:rPr>
              <a:t>many </a:t>
            </a:r>
            <a:r>
              <a:rPr dirty="0" sz="1200">
                <a:latin typeface="Times New Roman"/>
                <a:cs typeface="Times New Roman"/>
              </a:rPr>
              <a:t>topics, including opinions of </a:t>
            </a:r>
            <a:r>
              <a:rPr dirty="0" sz="1200" spc="-5">
                <a:latin typeface="Times New Roman"/>
                <a:cs typeface="Times New Roman"/>
              </a:rPr>
              <a:t>education, requirements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graduation, and </a:t>
            </a:r>
            <a:r>
              <a:rPr dirty="0" sz="1200">
                <a:latin typeface="Times New Roman"/>
                <a:cs typeface="Times New Roman"/>
              </a:rPr>
              <a:t>support  </a:t>
            </a:r>
            <a:r>
              <a:rPr dirty="0" sz="1200" spc="-5">
                <a:latin typeface="Times New Roman"/>
                <a:cs typeface="Times New Roman"/>
              </a:rPr>
              <a:t>from home. There were </a:t>
            </a:r>
            <a:r>
              <a:rPr dirty="0" sz="1200" spc="5">
                <a:latin typeface="Times New Roman"/>
                <a:cs typeface="Times New Roman"/>
              </a:rPr>
              <a:t>23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these questions, </a:t>
            </a:r>
            <a:r>
              <a:rPr dirty="0" sz="1200">
                <a:latin typeface="Times New Roman"/>
                <a:cs typeface="Times New Roman"/>
              </a:rPr>
              <a:t>of which 13 </a:t>
            </a:r>
            <a:r>
              <a:rPr dirty="0" sz="1200" spc="-5">
                <a:latin typeface="Times New Roman"/>
                <a:cs typeface="Times New Roman"/>
              </a:rPr>
              <a:t>were </a:t>
            </a:r>
            <a:r>
              <a:rPr dirty="0" sz="1200">
                <a:latin typeface="Times New Roman"/>
                <a:cs typeface="Times New Roman"/>
              </a:rPr>
              <a:t>statistically </a:t>
            </a:r>
            <a:r>
              <a:rPr dirty="0" sz="1200" spc="-5">
                <a:latin typeface="Times New Roman"/>
                <a:cs typeface="Times New Roman"/>
              </a:rPr>
              <a:t>significant </a:t>
            </a:r>
            <a:r>
              <a:rPr dirty="0" sz="1200">
                <a:latin typeface="Times New Roman"/>
                <a:cs typeface="Times New Roman"/>
              </a:rPr>
              <a:t>(see  </a:t>
            </a:r>
            <a:r>
              <a:rPr dirty="0" sz="1200" spc="-5">
                <a:latin typeface="Times New Roman"/>
                <a:cs typeface="Times New Roman"/>
              </a:rPr>
              <a:t>Chapter </a:t>
            </a:r>
            <a:r>
              <a:rPr dirty="0" sz="1200" spc="-10">
                <a:latin typeface="Times New Roman"/>
                <a:cs typeface="Times New Roman"/>
              </a:rPr>
              <a:t>IV). </a:t>
            </a:r>
            <a:r>
              <a:rPr dirty="0" sz="1200">
                <a:latin typeface="Times New Roman"/>
                <a:cs typeface="Times New Roman"/>
              </a:rPr>
              <a:t>The results of </a:t>
            </a:r>
            <a:r>
              <a:rPr dirty="0" sz="1200" spc="-5">
                <a:latin typeface="Times New Roman"/>
                <a:cs typeface="Times New Roman"/>
              </a:rPr>
              <a:t>these </a:t>
            </a:r>
            <a:r>
              <a:rPr dirty="0" sz="1200">
                <a:latin typeface="Times New Roman"/>
                <a:cs typeface="Times New Roman"/>
              </a:rPr>
              <a:t>13 </a:t>
            </a:r>
            <a:r>
              <a:rPr dirty="0" sz="1200" spc="-5">
                <a:latin typeface="Times New Roman"/>
                <a:cs typeface="Times New Roman"/>
              </a:rPr>
              <a:t>questions </a:t>
            </a:r>
            <a:r>
              <a:rPr dirty="0" sz="1200">
                <a:latin typeface="Times New Roman"/>
                <a:cs typeface="Times New Roman"/>
              </a:rPr>
              <a:t>are </a:t>
            </a:r>
            <a:r>
              <a:rPr dirty="0" sz="1200" spc="-5">
                <a:latin typeface="Times New Roman"/>
                <a:cs typeface="Times New Roman"/>
              </a:rPr>
              <a:t>discussed </a:t>
            </a:r>
            <a:r>
              <a:rPr dirty="0" sz="1200">
                <a:latin typeface="Times New Roman"/>
                <a:cs typeface="Times New Roman"/>
              </a:rPr>
              <a:t>in this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section.</a:t>
            </a:r>
            <a:endParaRPr sz="12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1005"/>
              </a:spcBef>
            </a:pPr>
            <a:r>
              <a:rPr dirty="0" sz="1200" spc="-5" b="1">
                <a:latin typeface="Times New Roman"/>
                <a:cs typeface="Times New Roman"/>
              </a:rPr>
              <a:t>Question </a:t>
            </a:r>
            <a:r>
              <a:rPr dirty="0" sz="1200" b="1">
                <a:latin typeface="Times New Roman"/>
                <a:cs typeface="Times New Roman"/>
              </a:rPr>
              <a:t>11 – </a:t>
            </a:r>
            <a:r>
              <a:rPr dirty="0" sz="1200" spc="-5" b="1">
                <a:latin typeface="Times New Roman"/>
                <a:cs typeface="Times New Roman"/>
              </a:rPr>
              <a:t>I enjoyed </a:t>
            </a:r>
            <a:r>
              <a:rPr dirty="0" sz="1200" b="1">
                <a:latin typeface="Times New Roman"/>
                <a:cs typeface="Times New Roman"/>
              </a:rPr>
              <a:t>going to school. </a:t>
            </a:r>
            <a:r>
              <a:rPr dirty="0" sz="1200" spc="-5">
                <a:latin typeface="Times New Roman"/>
                <a:cs typeface="Times New Roman"/>
              </a:rPr>
              <a:t>A </a:t>
            </a:r>
            <a:r>
              <a:rPr dirty="0" sz="1200">
                <a:latin typeface="Times New Roman"/>
                <a:cs typeface="Times New Roman"/>
              </a:rPr>
              <a:t>total of 19 (13 </a:t>
            </a:r>
            <a:r>
              <a:rPr dirty="0" sz="1200" spc="-5">
                <a:latin typeface="Times New Roman"/>
                <a:cs typeface="Times New Roman"/>
              </a:rPr>
              <a:t>somewhat agree and </a:t>
            </a:r>
            <a:r>
              <a:rPr dirty="0" sz="1200">
                <a:latin typeface="Times New Roman"/>
                <a:cs typeface="Times New Roman"/>
              </a:rPr>
              <a:t>6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strongly</a:t>
            </a:r>
            <a:endParaRPr sz="1200">
              <a:latin typeface="Times New Roman"/>
              <a:cs typeface="Times New Roman"/>
            </a:endParaRPr>
          </a:p>
          <a:p>
            <a:pPr marL="12700" marR="55880">
              <a:lnSpc>
                <a:spcPct val="1917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agree) </a:t>
            </a:r>
            <a:r>
              <a:rPr dirty="0" sz="1200">
                <a:latin typeface="Times New Roman"/>
                <a:cs typeface="Times New Roman"/>
              </a:rPr>
              <a:t>of the 21 </a:t>
            </a:r>
            <a:r>
              <a:rPr dirty="0" sz="1200" spc="-5">
                <a:latin typeface="Times New Roman"/>
                <a:cs typeface="Times New Roman"/>
              </a:rPr>
              <a:t>persons surveyed said </a:t>
            </a:r>
            <a:r>
              <a:rPr dirty="0" sz="1200">
                <a:latin typeface="Times New Roman"/>
                <a:cs typeface="Times New Roman"/>
              </a:rPr>
              <a:t>they did </a:t>
            </a:r>
            <a:r>
              <a:rPr dirty="0" sz="1200" spc="5">
                <a:latin typeface="Times New Roman"/>
                <a:cs typeface="Times New Roman"/>
              </a:rPr>
              <a:t>enjoy </a:t>
            </a:r>
            <a:r>
              <a:rPr dirty="0" sz="1200" spc="-5">
                <a:latin typeface="Times New Roman"/>
                <a:cs typeface="Times New Roman"/>
              </a:rPr>
              <a:t>going </a:t>
            </a:r>
            <a:r>
              <a:rPr dirty="0" sz="1200">
                <a:latin typeface="Times New Roman"/>
                <a:cs typeface="Times New Roman"/>
              </a:rPr>
              <a:t>to school. This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a surprising  </a:t>
            </a:r>
            <a:r>
              <a:rPr dirty="0" sz="1200" spc="-5">
                <a:latin typeface="Times New Roman"/>
                <a:cs typeface="Times New Roman"/>
              </a:rPr>
              <a:t>answer </a:t>
            </a:r>
            <a:r>
              <a:rPr dirty="0" sz="1200">
                <a:latin typeface="Times New Roman"/>
                <a:cs typeface="Times New Roman"/>
              </a:rPr>
              <a:t>since </a:t>
            </a:r>
            <a:r>
              <a:rPr dirty="0" sz="1200" spc="-5">
                <a:latin typeface="Times New Roman"/>
                <a:cs typeface="Times New Roman"/>
              </a:rPr>
              <a:t>all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these </a:t>
            </a:r>
            <a:r>
              <a:rPr dirty="0" sz="1200">
                <a:latin typeface="Times New Roman"/>
                <a:cs typeface="Times New Roman"/>
              </a:rPr>
              <a:t>students </a:t>
            </a:r>
            <a:r>
              <a:rPr dirty="0" sz="1200" spc="-5">
                <a:latin typeface="Times New Roman"/>
                <a:cs typeface="Times New Roman"/>
              </a:rPr>
              <a:t>dropped </a:t>
            </a:r>
            <a:r>
              <a:rPr dirty="0" sz="1200">
                <a:latin typeface="Times New Roman"/>
                <a:cs typeface="Times New Roman"/>
              </a:rPr>
              <a:t>out of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school. The implication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enjoyment  alone is </a:t>
            </a:r>
            <a:r>
              <a:rPr dirty="0" sz="1200">
                <a:latin typeface="Times New Roman"/>
                <a:cs typeface="Times New Roman"/>
              </a:rPr>
              <a:t>not </a:t>
            </a:r>
            <a:r>
              <a:rPr dirty="0" sz="1200" spc="-5">
                <a:latin typeface="Times New Roman"/>
                <a:cs typeface="Times New Roman"/>
              </a:rPr>
              <a:t>enough reason </a:t>
            </a:r>
            <a:r>
              <a:rPr dirty="0" sz="1200">
                <a:latin typeface="Times New Roman"/>
                <a:cs typeface="Times New Roman"/>
              </a:rPr>
              <a:t>to stay in school. The </a:t>
            </a:r>
            <a:r>
              <a:rPr dirty="0" sz="1200" spc="-5">
                <a:latin typeface="Times New Roman"/>
                <a:cs typeface="Times New Roman"/>
              </a:rPr>
              <a:t>aspects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school that </a:t>
            </a:r>
            <a:r>
              <a:rPr dirty="0" sz="1200">
                <a:latin typeface="Times New Roman"/>
                <a:cs typeface="Times New Roman"/>
              </a:rPr>
              <a:t>made it </a:t>
            </a:r>
            <a:r>
              <a:rPr dirty="0" sz="1200" spc="-5">
                <a:latin typeface="Times New Roman"/>
                <a:cs typeface="Times New Roman"/>
              </a:rPr>
              <a:t>enjoyable are </a:t>
            </a:r>
            <a:r>
              <a:rPr dirty="0" sz="1200">
                <a:latin typeface="Times New Roman"/>
                <a:cs typeface="Times New Roman"/>
              </a:rPr>
              <a:t>not  </a:t>
            </a:r>
            <a:r>
              <a:rPr dirty="0" sz="1200" spc="-5">
                <a:latin typeface="Times New Roman"/>
                <a:cs typeface="Times New Roman"/>
              </a:rPr>
              <a:t>clear. </a:t>
            </a:r>
            <a:r>
              <a:rPr dirty="0" sz="1200" spc="-15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possible </a:t>
            </a:r>
            <a:r>
              <a:rPr dirty="0" sz="1200" spc="-5">
                <a:latin typeface="Times New Roman"/>
                <a:cs typeface="Times New Roman"/>
              </a:rPr>
              <a:t>that </a:t>
            </a:r>
            <a:r>
              <a:rPr dirty="0" sz="1200">
                <a:latin typeface="Times New Roman"/>
                <a:cs typeface="Times New Roman"/>
              </a:rPr>
              <a:t>friendship </a:t>
            </a:r>
            <a:r>
              <a:rPr dirty="0" sz="1200" spc="-5">
                <a:latin typeface="Times New Roman"/>
                <a:cs typeface="Times New Roman"/>
              </a:rPr>
              <a:t>and social </a:t>
            </a:r>
            <a:r>
              <a:rPr dirty="0" sz="1200">
                <a:latin typeface="Times New Roman"/>
                <a:cs typeface="Times New Roman"/>
              </a:rPr>
              <a:t>aspects of </a:t>
            </a:r>
            <a:r>
              <a:rPr dirty="0" sz="1200" spc="-5">
                <a:latin typeface="Times New Roman"/>
                <a:cs typeface="Times New Roman"/>
              </a:rPr>
              <a:t>school made </a:t>
            </a:r>
            <a:r>
              <a:rPr dirty="0" sz="1200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enjoyable, </a:t>
            </a:r>
            <a:r>
              <a:rPr dirty="0" sz="1200">
                <a:latin typeface="Times New Roman"/>
                <a:cs typeface="Times New Roman"/>
              </a:rPr>
              <a:t>but </a:t>
            </a:r>
            <a:r>
              <a:rPr dirty="0" sz="1200" spc="-5">
                <a:latin typeface="Times New Roman"/>
                <a:cs typeface="Times New Roman"/>
              </a:rPr>
              <a:t>whatever 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reason </a:t>
            </a:r>
            <a:r>
              <a:rPr dirty="0" sz="1200">
                <a:latin typeface="Times New Roman"/>
                <a:cs typeface="Times New Roman"/>
              </a:rPr>
              <a:t>for this </a:t>
            </a:r>
            <a:r>
              <a:rPr dirty="0" sz="1200" spc="-5">
                <a:latin typeface="Times New Roman"/>
                <a:cs typeface="Times New Roman"/>
              </a:rPr>
              <a:t>level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enjoyment, </a:t>
            </a:r>
            <a:r>
              <a:rPr dirty="0" sz="1200">
                <a:latin typeface="Times New Roman"/>
                <a:cs typeface="Times New Roman"/>
              </a:rPr>
              <a:t>it simply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not </a:t>
            </a:r>
            <a:r>
              <a:rPr dirty="0" sz="1200" spc="-5">
                <a:latin typeface="Times New Roman"/>
                <a:cs typeface="Times New Roman"/>
              </a:rPr>
              <a:t>enough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keep </a:t>
            </a:r>
            <a:r>
              <a:rPr dirty="0" sz="1200">
                <a:latin typeface="Times New Roman"/>
                <a:cs typeface="Times New Roman"/>
              </a:rPr>
              <a:t>these students in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school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505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283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121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13716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originally. </a:t>
            </a:r>
            <a:r>
              <a:rPr dirty="0" sz="1200">
                <a:latin typeface="Times New Roman"/>
                <a:cs typeface="Times New Roman"/>
              </a:rPr>
              <a:t>The subject of student </a:t>
            </a:r>
            <a:r>
              <a:rPr dirty="0" sz="1200" spc="-5">
                <a:latin typeface="Times New Roman"/>
                <a:cs typeface="Times New Roman"/>
              </a:rPr>
              <a:t>enjoyment </a:t>
            </a:r>
            <a:r>
              <a:rPr dirty="0" sz="1200">
                <a:latin typeface="Times New Roman"/>
                <a:cs typeface="Times New Roman"/>
              </a:rPr>
              <a:t>of school </a:t>
            </a:r>
            <a:r>
              <a:rPr dirty="0" sz="1200" spc="-5">
                <a:latin typeface="Times New Roman"/>
                <a:cs typeface="Times New Roman"/>
              </a:rPr>
              <a:t>has been </a:t>
            </a:r>
            <a:r>
              <a:rPr dirty="0" sz="1200">
                <a:latin typeface="Times New Roman"/>
                <a:cs typeface="Times New Roman"/>
              </a:rPr>
              <a:t>studied internationally </a:t>
            </a:r>
            <a:r>
              <a:rPr dirty="0" sz="1200" spc="-5">
                <a:latin typeface="Times New Roman"/>
                <a:cs typeface="Times New Roman"/>
              </a:rPr>
              <a:t>and has  several different ways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determining </a:t>
            </a:r>
            <a:r>
              <a:rPr dirty="0" sz="1200">
                <a:latin typeface="Times New Roman"/>
                <a:cs typeface="Times New Roman"/>
              </a:rPr>
              <a:t>if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 spc="5">
                <a:latin typeface="Times New Roman"/>
                <a:cs typeface="Times New Roman"/>
              </a:rPr>
              <a:t>why </a:t>
            </a:r>
            <a:r>
              <a:rPr dirty="0" sz="1200">
                <a:latin typeface="Times New Roman"/>
                <a:cs typeface="Times New Roman"/>
              </a:rPr>
              <a:t>students enjoy school. There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no </a:t>
            </a:r>
            <a:r>
              <a:rPr dirty="0" sz="1200" spc="-5">
                <a:latin typeface="Times New Roman"/>
                <a:cs typeface="Times New Roman"/>
              </a:rPr>
              <a:t>universal  </a:t>
            </a:r>
            <a:r>
              <a:rPr dirty="0" sz="1200">
                <a:latin typeface="Times New Roman"/>
                <a:cs typeface="Times New Roman"/>
              </a:rPr>
              <a:t>method of </a:t>
            </a:r>
            <a:r>
              <a:rPr dirty="0" sz="1200" spc="-5">
                <a:latin typeface="Times New Roman"/>
                <a:cs typeface="Times New Roman"/>
              </a:rPr>
              <a:t>determining </a:t>
            </a:r>
            <a:r>
              <a:rPr dirty="0" sz="1200">
                <a:latin typeface="Times New Roman"/>
                <a:cs typeface="Times New Roman"/>
              </a:rPr>
              <a:t>student </a:t>
            </a:r>
            <a:r>
              <a:rPr dirty="0" sz="1200" spc="-5">
                <a:latin typeface="Times New Roman"/>
                <a:cs typeface="Times New Roman"/>
              </a:rPr>
              <a:t>enjoyment </a:t>
            </a:r>
            <a:r>
              <a:rPr dirty="0" sz="1200">
                <a:latin typeface="Times New Roman"/>
                <a:cs typeface="Times New Roman"/>
              </a:rPr>
              <a:t>of school, but </a:t>
            </a:r>
            <a:r>
              <a:rPr dirty="0" sz="1200" spc="-5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explained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Libbey (2004), it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an  </a:t>
            </a:r>
            <a:r>
              <a:rPr dirty="0" sz="1200" spc="-5">
                <a:latin typeface="Times New Roman"/>
                <a:cs typeface="Times New Roman"/>
              </a:rPr>
              <a:t>important concept </a:t>
            </a:r>
            <a:r>
              <a:rPr dirty="0" sz="1200">
                <a:latin typeface="Times New Roman"/>
                <a:cs typeface="Times New Roman"/>
              </a:rPr>
              <a:t>in determining student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success.</a:t>
            </a:r>
            <a:endParaRPr sz="1200">
              <a:latin typeface="Times New Roman"/>
              <a:cs typeface="Times New Roman"/>
            </a:endParaRPr>
          </a:p>
          <a:p>
            <a:pPr marL="12700" marR="31115" indent="228600">
              <a:lnSpc>
                <a:spcPct val="191700"/>
              </a:lnSpc>
            </a:pPr>
            <a:r>
              <a:rPr dirty="0" sz="1200" spc="-5" b="1">
                <a:latin typeface="Times New Roman"/>
                <a:cs typeface="Times New Roman"/>
              </a:rPr>
              <a:t>Question </a:t>
            </a:r>
            <a:r>
              <a:rPr dirty="0" sz="1200" b="1">
                <a:latin typeface="Times New Roman"/>
                <a:cs typeface="Times New Roman"/>
              </a:rPr>
              <a:t>12 – </a:t>
            </a:r>
            <a:r>
              <a:rPr dirty="0" sz="1200" spc="-5" b="1">
                <a:latin typeface="Times New Roman"/>
                <a:cs typeface="Times New Roman"/>
              </a:rPr>
              <a:t>My parents encouraged </a:t>
            </a:r>
            <a:r>
              <a:rPr dirty="0" sz="1200" spc="-10" b="1">
                <a:latin typeface="Times New Roman"/>
                <a:cs typeface="Times New Roman"/>
              </a:rPr>
              <a:t>me </a:t>
            </a:r>
            <a:r>
              <a:rPr dirty="0" sz="1200" b="1">
                <a:latin typeface="Times New Roman"/>
                <a:cs typeface="Times New Roman"/>
              </a:rPr>
              <a:t>to do well </a:t>
            </a:r>
            <a:r>
              <a:rPr dirty="0" sz="1200" spc="-5" b="1">
                <a:latin typeface="Times New Roman"/>
                <a:cs typeface="Times New Roman"/>
              </a:rPr>
              <a:t>in </a:t>
            </a:r>
            <a:r>
              <a:rPr dirty="0" sz="1200" b="1">
                <a:latin typeface="Times New Roman"/>
                <a:cs typeface="Times New Roman"/>
              </a:rPr>
              <a:t>school. </a:t>
            </a:r>
            <a:r>
              <a:rPr dirty="0" sz="1200">
                <a:latin typeface="Times New Roman"/>
                <a:cs typeface="Times New Roman"/>
              </a:rPr>
              <a:t>90.5% </a:t>
            </a:r>
            <a:r>
              <a:rPr dirty="0" sz="1200" spc="-5">
                <a:latin typeface="Times New Roman"/>
                <a:cs typeface="Times New Roman"/>
              </a:rPr>
              <a:t>agreed </a:t>
            </a:r>
            <a:r>
              <a:rPr dirty="0" sz="1200">
                <a:latin typeface="Times New Roman"/>
                <a:cs typeface="Times New Roman"/>
              </a:rPr>
              <a:t>to this  </a:t>
            </a:r>
            <a:r>
              <a:rPr dirty="0" sz="1200" spc="-5">
                <a:latin typeface="Times New Roman"/>
                <a:cs typeface="Times New Roman"/>
              </a:rPr>
              <a:t>statement.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-5">
                <a:latin typeface="Times New Roman"/>
                <a:cs typeface="Times New Roman"/>
              </a:rPr>
              <a:t>such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high percentage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said </a:t>
            </a:r>
            <a:r>
              <a:rPr dirty="0" sz="1200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received encouragement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excel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school,</a:t>
            </a:r>
            <a:endParaRPr sz="1200">
              <a:latin typeface="Times New Roman"/>
              <a:cs typeface="Times New Roman"/>
            </a:endParaRPr>
          </a:p>
          <a:p>
            <a:pPr marL="12700" marR="24130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can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ruled </a:t>
            </a:r>
            <a:r>
              <a:rPr dirty="0" sz="1200">
                <a:latin typeface="Times New Roman"/>
                <a:cs typeface="Times New Roman"/>
              </a:rPr>
              <a:t>out </a:t>
            </a:r>
            <a:r>
              <a:rPr dirty="0" sz="1200" spc="-5">
                <a:latin typeface="Times New Roman"/>
                <a:cs typeface="Times New Roman"/>
              </a:rPr>
              <a:t>that </a:t>
            </a:r>
            <a:r>
              <a:rPr dirty="0" sz="1200">
                <a:latin typeface="Times New Roman"/>
                <a:cs typeface="Times New Roman"/>
              </a:rPr>
              <a:t>the students </a:t>
            </a:r>
            <a:r>
              <a:rPr dirty="0" sz="1200" spc="-5">
                <a:latin typeface="Times New Roman"/>
                <a:cs typeface="Times New Roman"/>
              </a:rPr>
              <a:t>dropped </a:t>
            </a:r>
            <a:r>
              <a:rPr dirty="0" sz="1200">
                <a:latin typeface="Times New Roman"/>
                <a:cs typeface="Times New Roman"/>
              </a:rPr>
              <a:t>out </a:t>
            </a:r>
            <a:r>
              <a:rPr dirty="0" sz="1200" spc="-5">
                <a:latin typeface="Times New Roman"/>
                <a:cs typeface="Times New Roman"/>
              </a:rPr>
              <a:t>because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>
                <a:latin typeface="Times New Roman"/>
                <a:cs typeface="Times New Roman"/>
              </a:rPr>
              <a:t>were </a:t>
            </a:r>
            <a:r>
              <a:rPr dirty="0" sz="1200" spc="5">
                <a:latin typeface="Times New Roman"/>
                <a:cs typeface="Times New Roman"/>
              </a:rPr>
              <a:t>not </a:t>
            </a:r>
            <a:r>
              <a:rPr dirty="0" sz="1200" spc="-5">
                <a:latin typeface="Times New Roman"/>
                <a:cs typeface="Times New Roman"/>
              </a:rPr>
              <a:t>encouraged. </a:t>
            </a:r>
            <a:r>
              <a:rPr dirty="0" sz="1200" spc="-10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possible  that the </a:t>
            </a:r>
            <a:r>
              <a:rPr dirty="0" sz="1200" spc="-5">
                <a:latin typeface="Times New Roman"/>
                <a:cs typeface="Times New Roman"/>
              </a:rPr>
              <a:t>parents encouraged </a:t>
            </a:r>
            <a:r>
              <a:rPr dirty="0" sz="1200">
                <a:latin typeface="Times New Roman"/>
                <a:cs typeface="Times New Roman"/>
              </a:rPr>
              <a:t>their </a:t>
            </a:r>
            <a:r>
              <a:rPr dirty="0" sz="1200" spc="-5">
                <a:latin typeface="Times New Roman"/>
                <a:cs typeface="Times New Roman"/>
              </a:rPr>
              <a:t>children </a:t>
            </a:r>
            <a:r>
              <a:rPr dirty="0" sz="1200">
                <a:latin typeface="Times New Roman"/>
                <a:cs typeface="Times New Roman"/>
              </a:rPr>
              <a:t>because they themselves </a:t>
            </a:r>
            <a:r>
              <a:rPr dirty="0" sz="1200" spc="-5">
                <a:latin typeface="Times New Roman"/>
                <a:cs typeface="Times New Roman"/>
              </a:rPr>
              <a:t>were uneducated </a:t>
            </a:r>
            <a:r>
              <a:rPr dirty="0" sz="1200">
                <a:latin typeface="Times New Roman"/>
                <a:cs typeface="Times New Roman"/>
              </a:rPr>
              <a:t>(only 2 out  of 31 having </a:t>
            </a:r>
            <a:r>
              <a:rPr dirty="0" sz="1200" spc="-5">
                <a:latin typeface="Times New Roman"/>
                <a:cs typeface="Times New Roman"/>
              </a:rPr>
              <a:t>gone </a:t>
            </a:r>
            <a:r>
              <a:rPr dirty="0" sz="1200">
                <a:latin typeface="Times New Roman"/>
                <a:cs typeface="Times New Roman"/>
              </a:rPr>
              <a:t>to college)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lack the </a:t>
            </a:r>
            <a:r>
              <a:rPr dirty="0" sz="1200" spc="-5">
                <a:latin typeface="Times New Roman"/>
                <a:cs typeface="Times New Roman"/>
              </a:rPr>
              <a:t>financial levels </a:t>
            </a:r>
            <a:r>
              <a:rPr dirty="0" sz="1200">
                <a:latin typeface="Times New Roman"/>
                <a:cs typeface="Times New Roman"/>
              </a:rPr>
              <a:t>to adequately provide </a:t>
            </a:r>
            <a:r>
              <a:rPr dirty="0" sz="1200" spc="-5">
                <a:latin typeface="Times New Roman"/>
                <a:cs typeface="Times New Roman"/>
              </a:rPr>
              <a:t>for their  children </a:t>
            </a:r>
            <a:r>
              <a:rPr dirty="0" sz="1200">
                <a:latin typeface="Times New Roman"/>
                <a:cs typeface="Times New Roman"/>
              </a:rPr>
              <a:t>without </a:t>
            </a:r>
            <a:r>
              <a:rPr dirty="0" sz="1200" spc="-5">
                <a:latin typeface="Times New Roman"/>
                <a:cs typeface="Times New Roman"/>
              </a:rPr>
              <a:t>government help </a:t>
            </a:r>
            <a:r>
              <a:rPr dirty="0" sz="1200">
                <a:latin typeface="Times New Roman"/>
                <a:cs typeface="Times New Roman"/>
              </a:rPr>
              <a:t>(81% received </a:t>
            </a:r>
            <a:r>
              <a:rPr dirty="0" sz="1200" spc="-5">
                <a:latin typeface="Times New Roman"/>
                <a:cs typeface="Times New Roman"/>
              </a:rPr>
              <a:t>either free </a:t>
            </a:r>
            <a:r>
              <a:rPr dirty="0" sz="1200">
                <a:latin typeface="Times New Roman"/>
                <a:cs typeface="Times New Roman"/>
              </a:rPr>
              <a:t>or </a:t>
            </a:r>
            <a:r>
              <a:rPr dirty="0" sz="1200" spc="-5">
                <a:latin typeface="Times New Roman"/>
                <a:cs typeface="Times New Roman"/>
              </a:rPr>
              <a:t>reduced </a:t>
            </a:r>
            <a:r>
              <a:rPr dirty="0" sz="1200">
                <a:latin typeface="Times New Roman"/>
                <a:cs typeface="Times New Roman"/>
              </a:rPr>
              <a:t>meals). The idea that  </a:t>
            </a:r>
            <a:r>
              <a:rPr dirty="0" sz="1200" spc="-5">
                <a:latin typeface="Times New Roman"/>
                <a:cs typeface="Times New Roman"/>
              </a:rPr>
              <a:t>parents want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better </a:t>
            </a:r>
            <a:r>
              <a:rPr dirty="0" sz="1200">
                <a:latin typeface="Times New Roman"/>
                <a:cs typeface="Times New Roman"/>
              </a:rPr>
              <a:t>life for their </a:t>
            </a:r>
            <a:r>
              <a:rPr dirty="0" sz="1200" spc="-5">
                <a:latin typeface="Times New Roman"/>
                <a:cs typeface="Times New Roman"/>
              </a:rPr>
              <a:t>children is seen </a:t>
            </a:r>
            <a:r>
              <a:rPr dirty="0" sz="1200">
                <a:latin typeface="Times New Roman"/>
                <a:cs typeface="Times New Roman"/>
              </a:rPr>
              <a:t>in this situation. </a:t>
            </a:r>
            <a:r>
              <a:rPr dirty="0" sz="1200" spc="-10">
                <a:latin typeface="Times New Roman"/>
                <a:cs typeface="Times New Roman"/>
              </a:rPr>
              <a:t>Zhang, </a:t>
            </a:r>
            <a:r>
              <a:rPr dirty="0" sz="1200" spc="-5">
                <a:latin typeface="Times New Roman"/>
                <a:cs typeface="Times New Roman"/>
              </a:rPr>
              <a:t>Hsu, Kwok, </a:t>
            </a:r>
            <a:r>
              <a:rPr dirty="0" sz="1200">
                <a:latin typeface="Times New Roman"/>
                <a:cs typeface="Times New Roman"/>
              </a:rPr>
              <a:t>Benz, </a:t>
            </a:r>
            <a:r>
              <a:rPr dirty="0" sz="1200" spc="-5">
                <a:latin typeface="Times New Roman"/>
                <a:cs typeface="Times New Roman"/>
              </a:rPr>
              <a:t>and  Bowman-Perrott (2011) showed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parental “engagement at </a:t>
            </a:r>
            <a:r>
              <a:rPr dirty="0" sz="1200">
                <a:latin typeface="Times New Roman"/>
                <a:cs typeface="Times New Roman"/>
              </a:rPr>
              <a:t>home [had] a positive </a:t>
            </a:r>
            <a:r>
              <a:rPr dirty="0" sz="1200" spc="-5">
                <a:latin typeface="Times New Roman"/>
                <a:cs typeface="Times New Roman"/>
              </a:rPr>
              <a:t>impact </a:t>
            </a:r>
            <a:r>
              <a:rPr dirty="0" sz="1200">
                <a:latin typeface="Times New Roman"/>
                <a:cs typeface="Times New Roman"/>
              </a:rPr>
              <a:t>on  </a:t>
            </a:r>
            <a:r>
              <a:rPr dirty="0" sz="1200" spc="-5">
                <a:latin typeface="Times New Roman"/>
                <a:cs typeface="Times New Roman"/>
              </a:rPr>
              <a:t>student achievement” </a:t>
            </a:r>
            <a:r>
              <a:rPr dirty="0" sz="1200">
                <a:latin typeface="Times New Roman"/>
                <a:cs typeface="Times New Roman"/>
              </a:rPr>
              <a:t>(p. 28). </a:t>
            </a:r>
            <a:r>
              <a:rPr dirty="0" sz="1200" spc="-5">
                <a:latin typeface="Times New Roman"/>
                <a:cs typeface="Times New Roman"/>
              </a:rPr>
              <a:t>However, despite </a:t>
            </a:r>
            <a:r>
              <a:rPr dirty="0" sz="1200">
                <a:latin typeface="Times New Roman"/>
                <a:cs typeface="Times New Roman"/>
              </a:rPr>
              <a:t>such a </a:t>
            </a:r>
            <a:r>
              <a:rPr dirty="0" sz="1200" spc="-5">
                <a:latin typeface="Times New Roman"/>
                <a:cs typeface="Times New Roman"/>
              </a:rPr>
              <a:t>high percentage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parents encouraging  </a:t>
            </a:r>
            <a:r>
              <a:rPr dirty="0" sz="1200">
                <a:latin typeface="Times New Roman"/>
                <a:cs typeface="Times New Roman"/>
              </a:rPr>
              <a:t>their </a:t>
            </a:r>
            <a:r>
              <a:rPr dirty="0" sz="1200" spc="-5">
                <a:latin typeface="Times New Roman"/>
                <a:cs typeface="Times New Roman"/>
              </a:rPr>
              <a:t>children, all </a:t>
            </a:r>
            <a:r>
              <a:rPr dirty="0" sz="1200">
                <a:latin typeface="Times New Roman"/>
                <a:cs typeface="Times New Roman"/>
              </a:rPr>
              <a:t>of these </a:t>
            </a:r>
            <a:r>
              <a:rPr dirty="0" sz="1200" spc="-5">
                <a:latin typeface="Times New Roman"/>
                <a:cs typeface="Times New Roman"/>
              </a:rPr>
              <a:t>participants </a:t>
            </a:r>
            <a:r>
              <a:rPr dirty="0" sz="1200">
                <a:latin typeface="Times New Roman"/>
                <a:cs typeface="Times New Roman"/>
              </a:rPr>
              <a:t>still dropped out. </a:t>
            </a:r>
            <a:r>
              <a:rPr dirty="0" sz="1200" spc="-10">
                <a:latin typeface="Times New Roman"/>
                <a:cs typeface="Times New Roman"/>
              </a:rPr>
              <a:t>Lack </a:t>
            </a:r>
            <a:r>
              <a:rPr dirty="0" sz="1200">
                <a:latin typeface="Times New Roman"/>
                <a:cs typeface="Times New Roman"/>
              </a:rPr>
              <a:t>of encouragement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not a </a:t>
            </a:r>
            <a:r>
              <a:rPr dirty="0" sz="1200" spc="-5">
                <a:latin typeface="Times New Roman"/>
                <a:cs typeface="Times New Roman"/>
              </a:rPr>
              <a:t>factor  </a:t>
            </a:r>
            <a:r>
              <a:rPr dirty="0" sz="1200">
                <a:latin typeface="Times New Roman"/>
                <a:cs typeface="Times New Roman"/>
              </a:rPr>
              <a:t>in why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chose </a:t>
            </a:r>
            <a:r>
              <a:rPr dirty="0" sz="1200">
                <a:latin typeface="Times New Roman"/>
                <a:cs typeface="Times New Roman"/>
              </a:rPr>
              <a:t>to quit</a:t>
            </a:r>
            <a:r>
              <a:rPr dirty="0" sz="1200" spc="-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school.</a:t>
            </a:r>
            <a:endParaRPr sz="1200">
              <a:latin typeface="Times New Roman"/>
              <a:cs typeface="Times New Roman"/>
            </a:endParaRPr>
          </a:p>
          <a:p>
            <a:pPr marL="12700" marR="63500" indent="228600">
              <a:lnSpc>
                <a:spcPct val="191700"/>
              </a:lnSpc>
            </a:pPr>
            <a:r>
              <a:rPr dirty="0" sz="1200" spc="-5" b="1">
                <a:latin typeface="Times New Roman"/>
                <a:cs typeface="Times New Roman"/>
              </a:rPr>
              <a:t>Question </a:t>
            </a:r>
            <a:r>
              <a:rPr dirty="0" sz="1200" b="1">
                <a:latin typeface="Times New Roman"/>
                <a:cs typeface="Times New Roman"/>
              </a:rPr>
              <a:t>14 – </a:t>
            </a:r>
            <a:r>
              <a:rPr dirty="0" sz="1200" spc="-5" b="1">
                <a:latin typeface="Times New Roman"/>
                <a:cs typeface="Times New Roman"/>
              </a:rPr>
              <a:t>I enjoyed learning new things </a:t>
            </a:r>
            <a:r>
              <a:rPr dirty="0" sz="1200" spc="-10" b="1">
                <a:latin typeface="Times New Roman"/>
                <a:cs typeface="Times New Roman"/>
              </a:rPr>
              <a:t>even </a:t>
            </a:r>
            <a:r>
              <a:rPr dirty="0" sz="1200" spc="-5" b="1">
                <a:latin typeface="Times New Roman"/>
                <a:cs typeface="Times New Roman"/>
              </a:rPr>
              <a:t>when </a:t>
            </a:r>
            <a:r>
              <a:rPr dirty="0" sz="1200" b="1">
                <a:latin typeface="Times New Roman"/>
                <a:cs typeface="Times New Roman"/>
              </a:rPr>
              <a:t>they </a:t>
            </a:r>
            <a:r>
              <a:rPr dirty="0" sz="1200" spc="-5" b="1">
                <a:latin typeface="Times New Roman"/>
                <a:cs typeface="Times New Roman"/>
              </a:rPr>
              <a:t>were </a:t>
            </a:r>
            <a:r>
              <a:rPr dirty="0" sz="1200" b="1">
                <a:latin typeface="Times New Roman"/>
                <a:cs typeface="Times New Roman"/>
              </a:rPr>
              <a:t>challenging. </a:t>
            </a:r>
            <a:r>
              <a:rPr dirty="0" sz="1200">
                <a:latin typeface="Times New Roman"/>
                <a:cs typeface="Times New Roman"/>
              </a:rPr>
              <a:t>10.5% of  the </a:t>
            </a:r>
            <a:r>
              <a:rPr dirty="0" sz="1200" spc="-5">
                <a:latin typeface="Times New Roman"/>
                <a:cs typeface="Times New Roman"/>
              </a:rPr>
              <a:t>participants said that </a:t>
            </a:r>
            <a:r>
              <a:rPr dirty="0" sz="1200">
                <a:latin typeface="Times New Roman"/>
                <a:cs typeface="Times New Roman"/>
              </a:rPr>
              <a:t>they did not like learning </a:t>
            </a:r>
            <a:r>
              <a:rPr dirty="0" sz="1200" spc="-5">
                <a:latin typeface="Times New Roman"/>
                <a:cs typeface="Times New Roman"/>
              </a:rPr>
              <a:t>new </a:t>
            </a:r>
            <a:r>
              <a:rPr dirty="0" sz="1200">
                <a:latin typeface="Times New Roman"/>
                <a:cs typeface="Times New Roman"/>
              </a:rPr>
              <a:t>things. The </a:t>
            </a:r>
            <a:r>
              <a:rPr dirty="0" sz="1200" spc="-5">
                <a:latin typeface="Times New Roman"/>
                <a:cs typeface="Times New Roman"/>
              </a:rPr>
              <a:t>rest </a:t>
            </a:r>
            <a:r>
              <a:rPr dirty="0" sz="1200">
                <a:latin typeface="Times New Roman"/>
                <a:cs typeface="Times New Roman"/>
              </a:rPr>
              <a:t>of the students said </a:t>
            </a:r>
            <a:r>
              <a:rPr dirty="0" sz="1200" spc="-5">
                <a:latin typeface="Times New Roman"/>
                <a:cs typeface="Times New Roman"/>
              </a:rPr>
              <a:t>that  </a:t>
            </a:r>
            <a:r>
              <a:rPr dirty="0" sz="1200">
                <a:latin typeface="Times New Roman"/>
                <a:cs typeface="Times New Roman"/>
              </a:rPr>
              <a:t>they did enjoy </a:t>
            </a:r>
            <a:r>
              <a:rPr dirty="0" sz="1200" spc="-5">
                <a:latin typeface="Times New Roman"/>
                <a:cs typeface="Times New Roman"/>
              </a:rPr>
              <a:t>learning. </a:t>
            </a:r>
            <a:r>
              <a:rPr dirty="0" sz="1200">
                <a:latin typeface="Times New Roman"/>
                <a:cs typeface="Times New Roman"/>
              </a:rPr>
              <a:t>Since nearly 90%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the students </a:t>
            </a:r>
            <a:r>
              <a:rPr dirty="0" sz="1200" spc="-5">
                <a:latin typeface="Times New Roman"/>
                <a:cs typeface="Times New Roman"/>
              </a:rPr>
              <a:t>indicated that </a:t>
            </a:r>
            <a:r>
              <a:rPr dirty="0" sz="1200">
                <a:latin typeface="Times New Roman"/>
                <a:cs typeface="Times New Roman"/>
              </a:rPr>
              <a:t>they did enjoy </a:t>
            </a:r>
            <a:r>
              <a:rPr dirty="0" sz="1200" spc="-5">
                <a:latin typeface="Times New Roman"/>
                <a:cs typeface="Times New Roman"/>
              </a:rPr>
              <a:t>learning,  </a:t>
            </a:r>
            <a:r>
              <a:rPr dirty="0" sz="1200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can </a:t>
            </a:r>
            <a:r>
              <a:rPr dirty="0" sz="1200">
                <a:latin typeface="Times New Roman"/>
                <a:cs typeface="Times New Roman"/>
              </a:rPr>
              <a:t>be concluded </a:t>
            </a:r>
            <a:r>
              <a:rPr dirty="0" sz="1200" spc="-5">
                <a:latin typeface="Times New Roman"/>
                <a:cs typeface="Times New Roman"/>
              </a:rPr>
              <a:t>that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lack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enjoyment is </a:t>
            </a:r>
            <a:r>
              <a:rPr dirty="0" sz="1200">
                <a:latin typeface="Times New Roman"/>
                <a:cs typeface="Times New Roman"/>
              </a:rPr>
              <a:t>not why these students dropped out of school.</a:t>
            </a:r>
            <a:endParaRPr sz="1200">
              <a:latin typeface="Times New Roman"/>
              <a:cs typeface="Times New Roman"/>
            </a:endParaRPr>
          </a:p>
          <a:p>
            <a:pPr marL="12700" marR="15875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Grence-Leggett (2005) suggested </a:t>
            </a:r>
            <a:r>
              <a:rPr dirty="0" sz="1200">
                <a:latin typeface="Times New Roman"/>
                <a:cs typeface="Times New Roman"/>
              </a:rPr>
              <a:t>involving student input in </a:t>
            </a:r>
            <a:r>
              <a:rPr dirty="0" sz="1200" spc="-5">
                <a:latin typeface="Times New Roman"/>
                <a:cs typeface="Times New Roman"/>
              </a:rPr>
              <a:t>what educational </a:t>
            </a:r>
            <a:r>
              <a:rPr dirty="0" sz="1200">
                <a:latin typeface="Times New Roman"/>
                <a:cs typeface="Times New Roman"/>
              </a:rPr>
              <a:t>methodologies are  </a:t>
            </a:r>
            <a:r>
              <a:rPr dirty="0" sz="1200" spc="-5">
                <a:latin typeface="Times New Roman"/>
                <a:cs typeface="Times New Roman"/>
              </a:rPr>
              <a:t>used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increase </a:t>
            </a:r>
            <a:r>
              <a:rPr dirty="0" sz="1200">
                <a:latin typeface="Times New Roman"/>
                <a:cs typeface="Times New Roman"/>
              </a:rPr>
              <a:t>the potential of the </a:t>
            </a:r>
            <a:r>
              <a:rPr dirty="0" sz="1200" spc="-5">
                <a:latin typeface="Times New Roman"/>
                <a:cs typeface="Times New Roman"/>
              </a:rPr>
              <a:t>learning </a:t>
            </a:r>
            <a:r>
              <a:rPr dirty="0" sz="1200">
                <a:latin typeface="Times New Roman"/>
                <a:cs typeface="Times New Roman"/>
              </a:rPr>
              <a:t>environment. </a:t>
            </a:r>
            <a:r>
              <a:rPr dirty="0" sz="1200" spc="-5">
                <a:latin typeface="Times New Roman"/>
                <a:cs typeface="Times New Roman"/>
              </a:rPr>
              <a:t>Despite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high percentage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stated  </a:t>
            </a:r>
            <a:r>
              <a:rPr dirty="0" sz="1200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enjoyed learning,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number could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increased </a:t>
            </a:r>
            <a:r>
              <a:rPr dirty="0" sz="1200">
                <a:latin typeface="Times New Roman"/>
                <a:cs typeface="Times New Roman"/>
              </a:rPr>
              <a:t>if students </a:t>
            </a:r>
            <a:r>
              <a:rPr dirty="0" sz="1200" spc="-5">
                <a:latin typeface="Times New Roman"/>
                <a:cs typeface="Times New Roman"/>
              </a:rPr>
              <a:t>were </a:t>
            </a:r>
            <a:r>
              <a:rPr dirty="0" sz="1200">
                <a:latin typeface="Times New Roman"/>
                <a:cs typeface="Times New Roman"/>
              </a:rPr>
              <a:t>more </a:t>
            </a:r>
            <a:r>
              <a:rPr dirty="0" sz="1200" spc="-5">
                <a:latin typeface="Times New Roman"/>
                <a:cs typeface="Times New Roman"/>
              </a:rPr>
              <a:t>involved </a:t>
            </a:r>
            <a:r>
              <a:rPr dirty="0" sz="1200">
                <a:latin typeface="Times New Roman"/>
                <a:cs typeface="Times New Roman"/>
              </a:rPr>
              <a:t>with  </a:t>
            </a:r>
            <a:r>
              <a:rPr dirty="0" sz="1200" spc="-5">
                <a:latin typeface="Times New Roman"/>
                <a:cs typeface="Times New Roman"/>
              </a:rPr>
              <a:t>decisions about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education.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1546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283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122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600">
              <a:latin typeface="Times New Roman"/>
              <a:cs typeface="Times New Roman"/>
            </a:endParaRPr>
          </a:p>
          <a:p>
            <a:pPr marL="12700" marR="53975" indent="228600">
              <a:lnSpc>
                <a:spcPct val="191500"/>
              </a:lnSpc>
              <a:spcBef>
                <a:spcPts val="5"/>
              </a:spcBef>
            </a:pPr>
            <a:r>
              <a:rPr dirty="0" sz="1200" spc="-5" b="1">
                <a:latin typeface="Times New Roman"/>
                <a:cs typeface="Times New Roman"/>
              </a:rPr>
              <a:t>Question </a:t>
            </a:r>
            <a:r>
              <a:rPr dirty="0" sz="1200" b="1">
                <a:latin typeface="Times New Roman"/>
                <a:cs typeface="Times New Roman"/>
              </a:rPr>
              <a:t>15 – </a:t>
            </a:r>
            <a:r>
              <a:rPr dirty="0" sz="1200" spc="-5" b="1">
                <a:latin typeface="Times New Roman"/>
                <a:cs typeface="Times New Roman"/>
              </a:rPr>
              <a:t>I would </a:t>
            </a:r>
            <a:r>
              <a:rPr dirty="0" sz="1200" spc="-10" b="1">
                <a:latin typeface="Times New Roman"/>
                <a:cs typeface="Times New Roman"/>
              </a:rPr>
              <a:t>go </a:t>
            </a:r>
            <a:r>
              <a:rPr dirty="0" sz="1200" b="1">
                <a:latin typeface="Times New Roman"/>
                <a:cs typeface="Times New Roman"/>
              </a:rPr>
              <a:t>to </a:t>
            </a:r>
            <a:r>
              <a:rPr dirty="0" sz="1200" spc="-5" b="1">
                <a:latin typeface="Times New Roman"/>
                <a:cs typeface="Times New Roman"/>
              </a:rPr>
              <a:t>school even </a:t>
            </a:r>
            <a:r>
              <a:rPr dirty="0" sz="1200" b="1">
                <a:latin typeface="Times New Roman"/>
                <a:cs typeface="Times New Roman"/>
              </a:rPr>
              <a:t>if </a:t>
            </a:r>
            <a:r>
              <a:rPr dirty="0" sz="1200" spc="-10" b="1">
                <a:latin typeface="Times New Roman"/>
                <a:cs typeface="Times New Roman"/>
              </a:rPr>
              <a:t>my </a:t>
            </a:r>
            <a:r>
              <a:rPr dirty="0" sz="1200" spc="-5" b="1">
                <a:latin typeface="Times New Roman"/>
                <a:cs typeface="Times New Roman"/>
              </a:rPr>
              <a:t>parents didn’t care </a:t>
            </a:r>
            <a:r>
              <a:rPr dirty="0" sz="1200" b="1">
                <a:latin typeface="Times New Roman"/>
                <a:cs typeface="Times New Roman"/>
              </a:rPr>
              <a:t>and I wasn’t </a:t>
            </a:r>
            <a:r>
              <a:rPr dirty="0" sz="1200" spc="-5" b="1">
                <a:latin typeface="Times New Roman"/>
                <a:cs typeface="Times New Roman"/>
              </a:rPr>
              <a:t>required  by </a:t>
            </a:r>
            <a:r>
              <a:rPr dirty="0" sz="1200" b="1">
                <a:latin typeface="Times New Roman"/>
                <a:cs typeface="Times New Roman"/>
              </a:rPr>
              <a:t>law. </a:t>
            </a:r>
            <a:r>
              <a:rPr dirty="0" sz="1200">
                <a:latin typeface="Times New Roman"/>
                <a:cs typeface="Times New Roman"/>
              </a:rPr>
              <a:t>76.2% of </a:t>
            </a:r>
            <a:r>
              <a:rPr dirty="0" sz="1200" spc="-5">
                <a:latin typeface="Times New Roman"/>
                <a:cs typeface="Times New Roman"/>
              </a:rPr>
              <a:t>respondents agreed </a:t>
            </a:r>
            <a:r>
              <a:rPr dirty="0" sz="1200">
                <a:latin typeface="Times New Roman"/>
                <a:cs typeface="Times New Roman"/>
              </a:rPr>
              <a:t>with this </a:t>
            </a:r>
            <a:r>
              <a:rPr dirty="0" sz="1200" spc="-5">
                <a:latin typeface="Times New Roman"/>
                <a:cs typeface="Times New Roman"/>
              </a:rPr>
              <a:t>statement. These numbers, along </a:t>
            </a:r>
            <a:r>
              <a:rPr dirty="0" sz="1200">
                <a:latin typeface="Times New Roman"/>
                <a:cs typeface="Times New Roman"/>
              </a:rPr>
              <a:t>with the 90.5%  who </a:t>
            </a:r>
            <a:r>
              <a:rPr dirty="0" sz="1200" spc="-5">
                <a:latin typeface="Times New Roman"/>
                <a:cs typeface="Times New Roman"/>
              </a:rPr>
              <a:t>said their parents encouraged </a:t>
            </a:r>
            <a:r>
              <a:rPr dirty="0" sz="1200">
                <a:latin typeface="Times New Roman"/>
                <a:cs typeface="Times New Roman"/>
              </a:rPr>
              <a:t>them to do </a:t>
            </a:r>
            <a:r>
              <a:rPr dirty="0" sz="1200" spc="-5">
                <a:latin typeface="Times New Roman"/>
                <a:cs typeface="Times New Roman"/>
              </a:rPr>
              <a:t>well </a:t>
            </a:r>
            <a:r>
              <a:rPr dirty="0" sz="1200">
                <a:latin typeface="Times New Roman"/>
                <a:cs typeface="Times New Roman"/>
              </a:rPr>
              <a:t>in school, </a:t>
            </a:r>
            <a:r>
              <a:rPr dirty="0" sz="1200" spc="-5">
                <a:latin typeface="Times New Roman"/>
                <a:cs typeface="Times New Roman"/>
              </a:rPr>
              <a:t>indicate that </a:t>
            </a:r>
            <a:r>
              <a:rPr dirty="0" sz="1200">
                <a:latin typeface="Times New Roman"/>
                <a:cs typeface="Times New Roman"/>
              </a:rPr>
              <a:t>positive </a:t>
            </a:r>
            <a:r>
              <a:rPr dirty="0" sz="1200" spc="-5">
                <a:latin typeface="Times New Roman"/>
                <a:cs typeface="Times New Roman"/>
              </a:rPr>
              <a:t>parental  encouragement does </a:t>
            </a:r>
            <a:r>
              <a:rPr dirty="0" sz="1200">
                <a:latin typeface="Times New Roman"/>
                <a:cs typeface="Times New Roman"/>
              </a:rPr>
              <a:t>not </a:t>
            </a:r>
            <a:r>
              <a:rPr dirty="0" sz="1200" spc="-5">
                <a:latin typeface="Times New Roman"/>
                <a:cs typeface="Times New Roman"/>
              </a:rPr>
              <a:t>have </a:t>
            </a:r>
            <a:r>
              <a:rPr dirty="0" sz="1200">
                <a:latin typeface="Times New Roman"/>
                <a:cs typeface="Times New Roman"/>
              </a:rPr>
              <a:t>much, if </a:t>
            </a:r>
            <a:r>
              <a:rPr dirty="0" sz="1200" spc="-5">
                <a:latin typeface="Times New Roman"/>
                <a:cs typeface="Times New Roman"/>
              </a:rPr>
              <a:t>any, effect </a:t>
            </a:r>
            <a:r>
              <a:rPr dirty="0" sz="1200">
                <a:latin typeface="Times New Roman"/>
                <a:cs typeface="Times New Roman"/>
              </a:rPr>
              <a:t>on </a:t>
            </a:r>
            <a:r>
              <a:rPr dirty="0" sz="1200" spc="-5">
                <a:latin typeface="Times New Roman"/>
                <a:cs typeface="Times New Roman"/>
              </a:rPr>
              <a:t>whether </a:t>
            </a:r>
            <a:r>
              <a:rPr dirty="0" sz="1200">
                <a:latin typeface="Times New Roman"/>
                <a:cs typeface="Times New Roman"/>
              </a:rPr>
              <a:t>students </a:t>
            </a:r>
            <a:r>
              <a:rPr dirty="0" sz="1200" spc="-10">
                <a:latin typeface="Times New Roman"/>
                <a:cs typeface="Times New Roman"/>
              </a:rPr>
              <a:t>go </a:t>
            </a:r>
            <a:r>
              <a:rPr dirty="0" sz="1200" spc="5">
                <a:latin typeface="Times New Roman"/>
                <a:cs typeface="Times New Roman"/>
              </a:rPr>
              <a:t>to </a:t>
            </a:r>
            <a:r>
              <a:rPr dirty="0" sz="1200">
                <a:latin typeface="Times New Roman"/>
                <a:cs typeface="Times New Roman"/>
              </a:rPr>
              <a:t>school. </a:t>
            </a:r>
            <a:r>
              <a:rPr dirty="0" sz="1200" spc="-5">
                <a:latin typeface="Times New Roman"/>
                <a:cs typeface="Times New Roman"/>
              </a:rPr>
              <a:t>A lack </a:t>
            </a:r>
            <a:r>
              <a:rPr dirty="0" sz="1200">
                <a:latin typeface="Times New Roman"/>
                <a:cs typeface="Times New Roman"/>
              </a:rPr>
              <a:t>of  </a:t>
            </a:r>
            <a:r>
              <a:rPr dirty="0" sz="1200" spc="-5">
                <a:latin typeface="Times New Roman"/>
                <a:cs typeface="Times New Roman"/>
              </a:rPr>
              <a:t>parental encouragement </a:t>
            </a:r>
            <a:r>
              <a:rPr dirty="0" sz="1200">
                <a:latin typeface="Times New Roman"/>
                <a:cs typeface="Times New Roman"/>
              </a:rPr>
              <a:t>may </a:t>
            </a:r>
            <a:r>
              <a:rPr dirty="0" sz="1200" spc="-5">
                <a:latin typeface="Times New Roman"/>
                <a:cs typeface="Times New Roman"/>
              </a:rPr>
              <a:t>cause </a:t>
            </a:r>
            <a:r>
              <a:rPr dirty="0" sz="1200">
                <a:latin typeface="Times New Roman"/>
                <a:cs typeface="Times New Roman"/>
              </a:rPr>
              <a:t>students to not </a:t>
            </a:r>
            <a:r>
              <a:rPr dirty="0" sz="1200" spc="-5">
                <a:latin typeface="Times New Roman"/>
                <a:cs typeface="Times New Roman"/>
              </a:rPr>
              <a:t>see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value </a:t>
            </a:r>
            <a:r>
              <a:rPr dirty="0" sz="1200">
                <a:latin typeface="Times New Roman"/>
                <a:cs typeface="Times New Roman"/>
              </a:rPr>
              <a:t>in school. </a:t>
            </a:r>
            <a:r>
              <a:rPr dirty="0" sz="1200" spc="-5">
                <a:latin typeface="Times New Roman"/>
                <a:cs typeface="Times New Roman"/>
              </a:rPr>
              <a:t>Gonzalez (2002)  </a:t>
            </a:r>
            <a:r>
              <a:rPr dirty="0" sz="1200">
                <a:latin typeface="Times New Roman"/>
                <a:cs typeface="Times New Roman"/>
              </a:rPr>
              <a:t>explained that </a:t>
            </a:r>
            <a:r>
              <a:rPr dirty="0" sz="1200" spc="-5">
                <a:latin typeface="Times New Roman"/>
                <a:cs typeface="Times New Roman"/>
              </a:rPr>
              <a:t>when parents are </a:t>
            </a:r>
            <a:r>
              <a:rPr dirty="0" sz="1200">
                <a:latin typeface="Times New Roman"/>
                <a:cs typeface="Times New Roman"/>
              </a:rPr>
              <a:t>not involved </a:t>
            </a:r>
            <a:r>
              <a:rPr dirty="0" sz="1200" spc="-5">
                <a:latin typeface="Times New Roman"/>
                <a:cs typeface="Times New Roman"/>
              </a:rPr>
              <a:t>with high school </a:t>
            </a:r>
            <a:r>
              <a:rPr dirty="0" sz="1200">
                <a:latin typeface="Times New Roman"/>
                <a:cs typeface="Times New Roman"/>
              </a:rPr>
              <a:t>students, then the </a:t>
            </a:r>
            <a:r>
              <a:rPr dirty="0" sz="1200" spc="-5">
                <a:latin typeface="Times New Roman"/>
                <a:cs typeface="Times New Roman"/>
              </a:rPr>
              <a:t>student is </a:t>
            </a:r>
            <a:r>
              <a:rPr dirty="0" sz="1200">
                <a:latin typeface="Times New Roman"/>
                <a:cs typeface="Times New Roman"/>
              </a:rPr>
              <a:t>more  likely to be </a:t>
            </a:r>
            <a:r>
              <a:rPr dirty="0" sz="1200" spc="-5">
                <a:latin typeface="Times New Roman"/>
                <a:cs typeface="Times New Roman"/>
              </a:rPr>
              <a:t>influenced </a:t>
            </a:r>
            <a:r>
              <a:rPr dirty="0" sz="1200">
                <a:latin typeface="Times New Roman"/>
                <a:cs typeface="Times New Roman"/>
              </a:rPr>
              <a:t>negatively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peers. </a:t>
            </a: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case </a:t>
            </a:r>
            <a:r>
              <a:rPr dirty="0" sz="1200">
                <a:latin typeface="Times New Roman"/>
                <a:cs typeface="Times New Roman"/>
              </a:rPr>
              <a:t>of this </a:t>
            </a:r>
            <a:r>
              <a:rPr dirty="0" sz="1200" spc="-5">
                <a:latin typeface="Times New Roman"/>
                <a:cs typeface="Times New Roman"/>
              </a:rPr>
              <a:t>research, </a:t>
            </a:r>
            <a:r>
              <a:rPr dirty="0" sz="1200">
                <a:latin typeface="Times New Roman"/>
                <a:cs typeface="Times New Roman"/>
              </a:rPr>
              <a:t>there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not a lack of  </a:t>
            </a:r>
            <a:r>
              <a:rPr dirty="0" sz="1200" spc="-5">
                <a:latin typeface="Times New Roman"/>
                <a:cs typeface="Times New Roman"/>
              </a:rPr>
              <a:t>parental encouragement, and therefore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reason </a:t>
            </a:r>
            <a:r>
              <a:rPr dirty="0" sz="1200">
                <a:latin typeface="Times New Roman"/>
                <a:cs typeface="Times New Roman"/>
              </a:rPr>
              <a:t>these students </a:t>
            </a:r>
            <a:r>
              <a:rPr dirty="0" sz="1200" spc="-5">
                <a:latin typeface="Times New Roman"/>
                <a:cs typeface="Times New Roman"/>
              </a:rPr>
              <a:t>dropped </a:t>
            </a:r>
            <a:r>
              <a:rPr dirty="0" sz="1200">
                <a:latin typeface="Times New Roman"/>
                <a:cs typeface="Times New Roman"/>
              </a:rPr>
              <a:t>out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not due to this  </a:t>
            </a:r>
            <a:r>
              <a:rPr dirty="0" sz="1200" spc="-5">
                <a:latin typeface="Times New Roman"/>
                <a:cs typeface="Times New Roman"/>
              </a:rPr>
              <a:t>lack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parental </a:t>
            </a:r>
            <a:r>
              <a:rPr dirty="0" sz="1200">
                <a:latin typeface="Times New Roman"/>
                <a:cs typeface="Times New Roman"/>
              </a:rPr>
              <a:t>involvement </a:t>
            </a:r>
            <a:r>
              <a:rPr dirty="0" sz="1200" spc="-5">
                <a:latin typeface="Times New Roman"/>
                <a:cs typeface="Times New Roman"/>
              </a:rPr>
              <a:t>and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encouragement.</a:t>
            </a:r>
            <a:endParaRPr sz="1200">
              <a:latin typeface="Times New Roman"/>
              <a:cs typeface="Times New Roman"/>
            </a:endParaRPr>
          </a:p>
          <a:p>
            <a:pPr marL="12700" marR="73025" indent="228600">
              <a:lnSpc>
                <a:spcPct val="191700"/>
              </a:lnSpc>
            </a:pPr>
            <a:r>
              <a:rPr dirty="0" sz="1200" spc="-5" b="1">
                <a:latin typeface="Times New Roman"/>
                <a:cs typeface="Times New Roman"/>
              </a:rPr>
              <a:t>Question </a:t>
            </a:r>
            <a:r>
              <a:rPr dirty="0" sz="1200" b="1">
                <a:latin typeface="Times New Roman"/>
                <a:cs typeface="Times New Roman"/>
              </a:rPr>
              <a:t>19 – </a:t>
            </a:r>
            <a:r>
              <a:rPr dirty="0" sz="1200" spc="-5" b="1">
                <a:latin typeface="Times New Roman"/>
                <a:cs typeface="Times New Roman"/>
              </a:rPr>
              <a:t>If I could have, I would </a:t>
            </a:r>
            <a:r>
              <a:rPr dirty="0" sz="1200" b="1">
                <a:latin typeface="Times New Roman"/>
                <a:cs typeface="Times New Roman"/>
              </a:rPr>
              <a:t>have </a:t>
            </a:r>
            <a:r>
              <a:rPr dirty="0" sz="1200" spc="-5" b="1">
                <a:latin typeface="Times New Roman"/>
                <a:cs typeface="Times New Roman"/>
              </a:rPr>
              <a:t>dropped out </a:t>
            </a:r>
            <a:r>
              <a:rPr dirty="0" sz="1200" spc="-10" b="1">
                <a:latin typeface="Times New Roman"/>
                <a:cs typeface="Times New Roman"/>
              </a:rPr>
              <a:t>of </a:t>
            </a:r>
            <a:r>
              <a:rPr dirty="0" sz="1200" spc="-5" b="1">
                <a:latin typeface="Times New Roman"/>
                <a:cs typeface="Times New Roman"/>
              </a:rPr>
              <a:t>school </a:t>
            </a:r>
            <a:r>
              <a:rPr dirty="0" sz="1200" b="1">
                <a:latin typeface="Times New Roman"/>
                <a:cs typeface="Times New Roman"/>
              </a:rPr>
              <a:t>sooner</a:t>
            </a:r>
            <a:r>
              <a:rPr dirty="0" sz="1200">
                <a:latin typeface="Times New Roman"/>
                <a:cs typeface="Times New Roman"/>
              </a:rPr>
              <a:t>. Four of the 21  </a:t>
            </a:r>
            <a:r>
              <a:rPr dirty="0" sz="1200" spc="-5">
                <a:latin typeface="Times New Roman"/>
                <a:cs typeface="Times New Roman"/>
              </a:rPr>
              <a:t>participants </a:t>
            </a:r>
            <a:r>
              <a:rPr dirty="0" sz="1200">
                <a:latin typeface="Times New Roman"/>
                <a:cs typeface="Times New Roman"/>
              </a:rPr>
              <a:t>said that they would have dropped out of </a:t>
            </a:r>
            <a:r>
              <a:rPr dirty="0" sz="1200" spc="-5">
                <a:latin typeface="Times New Roman"/>
                <a:cs typeface="Times New Roman"/>
              </a:rPr>
              <a:t>school sooner </a:t>
            </a:r>
            <a:r>
              <a:rPr dirty="0" sz="1200">
                <a:latin typeface="Times New Roman"/>
                <a:cs typeface="Times New Roman"/>
              </a:rPr>
              <a:t>if they </a:t>
            </a:r>
            <a:r>
              <a:rPr dirty="0" sz="1200" spc="-5">
                <a:latin typeface="Times New Roman"/>
                <a:cs typeface="Times New Roman"/>
              </a:rPr>
              <a:t>could have. </a:t>
            </a:r>
            <a:r>
              <a:rPr dirty="0" sz="1200">
                <a:latin typeface="Times New Roman"/>
                <a:cs typeface="Times New Roman"/>
              </a:rPr>
              <a:t>The law  in </a:t>
            </a:r>
            <a:r>
              <a:rPr dirty="0" sz="1200" spc="-5">
                <a:latin typeface="Times New Roman"/>
                <a:cs typeface="Times New Roman"/>
              </a:rPr>
              <a:t>Tennessee is that </a:t>
            </a:r>
            <a:r>
              <a:rPr dirty="0" sz="1200">
                <a:latin typeface="Times New Roman"/>
                <a:cs typeface="Times New Roman"/>
              </a:rPr>
              <a:t>students must be </a:t>
            </a:r>
            <a:r>
              <a:rPr dirty="0" sz="1200" spc="-5">
                <a:latin typeface="Times New Roman"/>
                <a:cs typeface="Times New Roman"/>
              </a:rPr>
              <a:t>enrolled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until they </a:t>
            </a:r>
            <a:r>
              <a:rPr dirty="0" sz="1200" spc="-5">
                <a:latin typeface="Times New Roman"/>
                <a:cs typeface="Times New Roman"/>
              </a:rPr>
              <a:t>are </a:t>
            </a:r>
            <a:r>
              <a:rPr dirty="0" sz="1200">
                <a:latin typeface="Times New Roman"/>
                <a:cs typeface="Times New Roman"/>
              </a:rPr>
              <a:t>18 </a:t>
            </a:r>
            <a:r>
              <a:rPr dirty="0" sz="1200" spc="-5">
                <a:latin typeface="Times New Roman"/>
                <a:cs typeface="Times New Roman"/>
              </a:rPr>
              <a:t>years </a:t>
            </a:r>
            <a:r>
              <a:rPr dirty="0" sz="1200">
                <a:latin typeface="Times New Roman"/>
                <a:cs typeface="Times New Roman"/>
              </a:rPr>
              <a:t>old </a:t>
            </a:r>
            <a:r>
              <a:rPr dirty="0" sz="1200" spc="-5">
                <a:latin typeface="Times New Roman"/>
                <a:cs typeface="Times New Roman"/>
              </a:rPr>
              <a:t>(or </a:t>
            </a:r>
            <a:r>
              <a:rPr dirty="0" sz="1200">
                <a:latin typeface="Times New Roman"/>
                <a:cs typeface="Times New Roman"/>
              </a:rPr>
              <a:t>graduate).  Since the majority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students disagreed </a:t>
            </a:r>
            <a:r>
              <a:rPr dirty="0" sz="1200">
                <a:latin typeface="Times New Roman"/>
                <a:cs typeface="Times New Roman"/>
              </a:rPr>
              <a:t>with the </a:t>
            </a:r>
            <a:r>
              <a:rPr dirty="0" sz="1200" spc="-5">
                <a:latin typeface="Times New Roman"/>
                <a:cs typeface="Times New Roman"/>
              </a:rPr>
              <a:t>concept </a:t>
            </a:r>
            <a:r>
              <a:rPr dirty="0" sz="1200">
                <a:latin typeface="Times New Roman"/>
                <a:cs typeface="Times New Roman"/>
              </a:rPr>
              <a:t>of dropping out of </a:t>
            </a:r>
            <a:r>
              <a:rPr dirty="0" sz="1200" spc="-5">
                <a:latin typeface="Times New Roman"/>
                <a:cs typeface="Times New Roman"/>
              </a:rPr>
              <a:t>school sooner, then  determining </a:t>
            </a:r>
            <a:r>
              <a:rPr dirty="0" sz="1200" spc="5">
                <a:latin typeface="Times New Roman"/>
                <a:cs typeface="Times New Roman"/>
              </a:rPr>
              <a:t>why they </a:t>
            </a:r>
            <a:r>
              <a:rPr dirty="0" sz="1200">
                <a:latin typeface="Times New Roman"/>
                <a:cs typeface="Times New Roman"/>
              </a:rPr>
              <a:t>eventually dropped out </a:t>
            </a:r>
            <a:r>
              <a:rPr dirty="0" sz="1200" spc="-5">
                <a:latin typeface="Times New Roman"/>
                <a:cs typeface="Times New Roman"/>
              </a:rPr>
              <a:t>is important. Whatever </a:t>
            </a:r>
            <a:r>
              <a:rPr dirty="0" sz="1200">
                <a:latin typeface="Times New Roman"/>
                <a:cs typeface="Times New Roman"/>
              </a:rPr>
              <a:t>the individual </a:t>
            </a:r>
            <a:r>
              <a:rPr dirty="0" sz="1200" spc="-5">
                <a:latin typeface="Times New Roman"/>
                <a:cs typeface="Times New Roman"/>
              </a:rPr>
              <a:t>reason(s)  </a:t>
            </a:r>
            <a:r>
              <a:rPr dirty="0" sz="1200">
                <a:latin typeface="Times New Roman"/>
                <a:cs typeface="Times New Roman"/>
              </a:rPr>
              <a:t>that the </a:t>
            </a:r>
            <a:r>
              <a:rPr dirty="0" sz="1200" spc="-5">
                <a:latin typeface="Times New Roman"/>
                <a:cs typeface="Times New Roman"/>
              </a:rPr>
              <a:t>participants had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dropping </a:t>
            </a:r>
            <a:r>
              <a:rPr dirty="0" sz="1200">
                <a:latin typeface="Times New Roman"/>
                <a:cs typeface="Times New Roman"/>
              </a:rPr>
              <a:t>out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school, it must not have </a:t>
            </a:r>
            <a:r>
              <a:rPr dirty="0" sz="1200" spc="-5">
                <a:latin typeface="Times New Roman"/>
                <a:cs typeface="Times New Roman"/>
              </a:rPr>
              <a:t>been valid earlier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their  lives. For example, </a:t>
            </a:r>
            <a:r>
              <a:rPr dirty="0" sz="1200">
                <a:latin typeface="Times New Roman"/>
                <a:cs typeface="Times New Roman"/>
              </a:rPr>
              <a:t>if a student </a:t>
            </a:r>
            <a:r>
              <a:rPr dirty="0" sz="1200" spc="-5">
                <a:latin typeface="Times New Roman"/>
                <a:cs typeface="Times New Roman"/>
              </a:rPr>
              <a:t>dropped </a:t>
            </a:r>
            <a:r>
              <a:rPr dirty="0" sz="1200">
                <a:latin typeface="Times New Roman"/>
                <a:cs typeface="Times New Roman"/>
              </a:rPr>
              <a:t>out because of </a:t>
            </a:r>
            <a:r>
              <a:rPr dirty="0" sz="1200" spc="-5">
                <a:latin typeface="Times New Roman"/>
                <a:cs typeface="Times New Roman"/>
              </a:rPr>
              <a:t>pregnancy, </a:t>
            </a:r>
            <a:r>
              <a:rPr dirty="0" sz="1200">
                <a:latin typeface="Times New Roman"/>
                <a:cs typeface="Times New Roman"/>
              </a:rPr>
              <a:t>this reason obviously did not  exist the </a:t>
            </a:r>
            <a:r>
              <a:rPr dirty="0" sz="1200" spc="-5">
                <a:latin typeface="Times New Roman"/>
                <a:cs typeface="Times New Roman"/>
              </a:rPr>
              <a:t>entire </a:t>
            </a:r>
            <a:r>
              <a:rPr dirty="0" sz="1200">
                <a:latin typeface="Times New Roman"/>
                <a:cs typeface="Times New Roman"/>
              </a:rPr>
              <a:t>time. </a:t>
            </a:r>
            <a:r>
              <a:rPr dirty="0" sz="1200" spc="-15">
                <a:latin typeface="Times New Roman"/>
                <a:cs typeface="Times New Roman"/>
              </a:rPr>
              <a:t>It </a:t>
            </a:r>
            <a:r>
              <a:rPr dirty="0" sz="1200">
                <a:latin typeface="Times New Roman"/>
                <a:cs typeface="Times New Roman"/>
              </a:rPr>
              <a:t>can be </a:t>
            </a:r>
            <a:r>
              <a:rPr dirty="0" sz="1200" spc="-5">
                <a:latin typeface="Times New Roman"/>
                <a:cs typeface="Times New Roman"/>
              </a:rPr>
              <a:t>gathered </a:t>
            </a:r>
            <a:r>
              <a:rPr dirty="0" sz="1200">
                <a:latin typeface="Times New Roman"/>
                <a:cs typeface="Times New Roman"/>
              </a:rPr>
              <a:t>that the reason(s) these students dropped out </a:t>
            </a:r>
            <a:r>
              <a:rPr dirty="0" sz="1200" spc="-5">
                <a:latin typeface="Times New Roman"/>
                <a:cs typeface="Times New Roman"/>
              </a:rPr>
              <a:t>when </a:t>
            </a:r>
            <a:r>
              <a:rPr dirty="0" sz="1200" spc="5">
                <a:latin typeface="Times New Roman"/>
                <a:cs typeface="Times New Roman"/>
              </a:rPr>
              <a:t>they  </a:t>
            </a:r>
            <a:r>
              <a:rPr dirty="0" sz="1200">
                <a:latin typeface="Times New Roman"/>
                <a:cs typeface="Times New Roman"/>
              </a:rPr>
              <a:t>did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a time </a:t>
            </a:r>
            <a:r>
              <a:rPr dirty="0" sz="1200" spc="-5">
                <a:latin typeface="Times New Roman"/>
                <a:cs typeface="Times New Roman"/>
              </a:rPr>
              <a:t>sensitive issue and </a:t>
            </a:r>
            <a:r>
              <a:rPr dirty="0" sz="1200">
                <a:latin typeface="Times New Roman"/>
                <a:cs typeface="Times New Roman"/>
              </a:rPr>
              <a:t>that, without the </a:t>
            </a:r>
            <a:r>
              <a:rPr dirty="0" sz="1200" spc="-5">
                <a:latin typeface="Times New Roman"/>
                <a:cs typeface="Times New Roman"/>
              </a:rPr>
              <a:t>development </a:t>
            </a:r>
            <a:r>
              <a:rPr dirty="0" sz="1200">
                <a:latin typeface="Times New Roman"/>
                <a:cs typeface="Times New Roman"/>
              </a:rPr>
              <a:t>of this specific </a:t>
            </a:r>
            <a:r>
              <a:rPr dirty="0" sz="1200" spc="-5">
                <a:latin typeface="Times New Roman"/>
                <a:cs typeface="Times New Roman"/>
              </a:rPr>
              <a:t>circumstance, 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student </a:t>
            </a:r>
            <a:r>
              <a:rPr dirty="0" sz="1200">
                <a:latin typeface="Times New Roman"/>
                <a:cs typeface="Times New Roman"/>
              </a:rPr>
              <a:t>may have instead finished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in the traditional </a:t>
            </a:r>
            <a:r>
              <a:rPr dirty="0" sz="1200" spc="-5">
                <a:latin typeface="Times New Roman"/>
                <a:cs typeface="Times New Roman"/>
              </a:rPr>
              <a:t>manner. Research </a:t>
            </a:r>
            <a:r>
              <a:rPr dirty="0" sz="1200">
                <a:latin typeface="Times New Roman"/>
                <a:cs typeface="Times New Roman"/>
              </a:rPr>
              <a:t>has  </a:t>
            </a:r>
            <a:r>
              <a:rPr dirty="0" sz="1200" spc="-5">
                <a:latin typeface="Times New Roman"/>
                <a:cs typeface="Times New Roman"/>
              </a:rPr>
              <a:t>indicated that </a:t>
            </a:r>
            <a:r>
              <a:rPr dirty="0" sz="1200">
                <a:latin typeface="Times New Roman"/>
                <a:cs typeface="Times New Roman"/>
              </a:rPr>
              <a:t>the longer a student </a:t>
            </a:r>
            <a:r>
              <a:rPr dirty="0" sz="1200" spc="-5">
                <a:latin typeface="Times New Roman"/>
                <a:cs typeface="Times New Roman"/>
              </a:rPr>
              <a:t>waits </a:t>
            </a:r>
            <a:r>
              <a:rPr dirty="0" sz="1200">
                <a:latin typeface="Times New Roman"/>
                <a:cs typeface="Times New Roman"/>
              </a:rPr>
              <a:t>to drop </a:t>
            </a:r>
            <a:r>
              <a:rPr dirty="0" sz="1200" spc="-5">
                <a:latin typeface="Times New Roman"/>
                <a:cs typeface="Times New Roman"/>
              </a:rPr>
              <a:t>out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(18 </a:t>
            </a:r>
            <a:r>
              <a:rPr dirty="0" sz="1200" spc="-5">
                <a:latin typeface="Times New Roman"/>
                <a:cs typeface="Times New Roman"/>
              </a:rPr>
              <a:t>years </a:t>
            </a:r>
            <a:r>
              <a:rPr dirty="0" sz="1200">
                <a:latin typeface="Times New Roman"/>
                <a:cs typeface="Times New Roman"/>
              </a:rPr>
              <a:t>old </a:t>
            </a:r>
            <a:r>
              <a:rPr dirty="0" sz="1200" spc="-5">
                <a:latin typeface="Times New Roman"/>
                <a:cs typeface="Times New Roman"/>
              </a:rPr>
              <a:t>versus </a:t>
            </a:r>
            <a:r>
              <a:rPr dirty="0" sz="1200">
                <a:latin typeface="Times New Roman"/>
                <a:cs typeface="Times New Roman"/>
              </a:rPr>
              <a:t>16 </a:t>
            </a:r>
            <a:r>
              <a:rPr dirty="0" sz="1200" spc="-5">
                <a:latin typeface="Times New Roman"/>
                <a:cs typeface="Times New Roman"/>
              </a:rPr>
              <a:t>years </a:t>
            </a:r>
            <a:r>
              <a:rPr dirty="0" sz="1200">
                <a:latin typeface="Times New Roman"/>
                <a:cs typeface="Times New Roman"/>
              </a:rPr>
              <a:t>old,  for </a:t>
            </a:r>
            <a:r>
              <a:rPr dirty="0" sz="1200" spc="-5">
                <a:latin typeface="Times New Roman"/>
                <a:cs typeface="Times New Roman"/>
              </a:rPr>
              <a:t>example), </a:t>
            </a:r>
            <a:r>
              <a:rPr dirty="0" sz="1200">
                <a:latin typeface="Times New Roman"/>
                <a:cs typeface="Times New Roman"/>
              </a:rPr>
              <a:t>the more potential they have for higher </a:t>
            </a:r>
            <a:r>
              <a:rPr dirty="0" sz="1200" spc="-5">
                <a:latin typeface="Times New Roman"/>
                <a:cs typeface="Times New Roman"/>
              </a:rPr>
              <a:t>income; </a:t>
            </a:r>
            <a:r>
              <a:rPr dirty="0" sz="1200">
                <a:latin typeface="Times New Roman"/>
                <a:cs typeface="Times New Roman"/>
              </a:rPr>
              <a:t>thus, compelling students to stay  in school </a:t>
            </a:r>
            <a:r>
              <a:rPr dirty="0" sz="1200" spc="-5">
                <a:latin typeface="Times New Roman"/>
                <a:cs typeface="Times New Roman"/>
              </a:rPr>
              <a:t>is important </a:t>
            </a:r>
            <a:r>
              <a:rPr dirty="0" sz="1200">
                <a:latin typeface="Times New Roman"/>
                <a:cs typeface="Times New Roman"/>
              </a:rPr>
              <a:t>for their </a:t>
            </a:r>
            <a:r>
              <a:rPr dirty="0" sz="1200" spc="-5">
                <a:latin typeface="Times New Roman"/>
                <a:cs typeface="Times New Roman"/>
              </a:rPr>
              <a:t>futures </a:t>
            </a:r>
            <a:r>
              <a:rPr dirty="0" sz="1200">
                <a:latin typeface="Times New Roman"/>
                <a:cs typeface="Times New Roman"/>
              </a:rPr>
              <a:t>(Oreopoulos,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2007).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1546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123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Question </a:t>
            </a:r>
            <a:r>
              <a:rPr dirty="0" sz="1200" b="1">
                <a:latin typeface="Times New Roman"/>
                <a:cs typeface="Times New Roman"/>
              </a:rPr>
              <a:t>21 – </a:t>
            </a:r>
            <a:r>
              <a:rPr dirty="0" sz="1200" spc="-5" b="1">
                <a:latin typeface="Times New Roman"/>
                <a:cs typeface="Times New Roman"/>
              </a:rPr>
              <a:t>I intend </a:t>
            </a:r>
            <a:r>
              <a:rPr dirty="0" sz="1200" spc="-10" b="1">
                <a:latin typeface="Times New Roman"/>
                <a:cs typeface="Times New Roman"/>
              </a:rPr>
              <a:t>to </a:t>
            </a:r>
            <a:r>
              <a:rPr dirty="0" sz="1200" b="1">
                <a:latin typeface="Times New Roman"/>
                <a:cs typeface="Times New Roman"/>
              </a:rPr>
              <a:t>go </a:t>
            </a:r>
            <a:r>
              <a:rPr dirty="0" sz="1200" spc="-5" b="1">
                <a:latin typeface="Times New Roman"/>
                <a:cs typeface="Times New Roman"/>
              </a:rPr>
              <a:t>to college. </a:t>
            </a:r>
            <a:r>
              <a:rPr dirty="0" sz="1200">
                <a:latin typeface="Times New Roman"/>
                <a:cs typeface="Times New Roman"/>
              </a:rPr>
              <a:t>Question 21 </a:t>
            </a:r>
            <a:r>
              <a:rPr dirty="0" sz="1200" spc="-5">
                <a:latin typeface="Times New Roman"/>
                <a:cs typeface="Times New Roman"/>
              </a:rPr>
              <a:t>created </a:t>
            </a:r>
            <a:r>
              <a:rPr dirty="0" sz="1200">
                <a:latin typeface="Times New Roman"/>
                <a:cs typeface="Times New Roman"/>
              </a:rPr>
              <a:t>a discrepancy in the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data.</a:t>
            </a:r>
            <a:endParaRPr sz="1200">
              <a:latin typeface="Times New Roman"/>
              <a:cs typeface="Times New Roman"/>
            </a:endParaRPr>
          </a:p>
          <a:p>
            <a:pPr marL="12700" marR="152400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When this </a:t>
            </a:r>
            <a:r>
              <a:rPr dirty="0" sz="1200" spc="-5">
                <a:latin typeface="Times New Roman"/>
                <a:cs typeface="Times New Roman"/>
              </a:rPr>
              <a:t>question was asked </a:t>
            </a:r>
            <a:r>
              <a:rPr dirty="0" sz="1200">
                <a:latin typeface="Times New Roman"/>
                <a:cs typeface="Times New Roman"/>
              </a:rPr>
              <a:t>in the </a:t>
            </a:r>
            <a:r>
              <a:rPr dirty="0" sz="1200" spc="-5">
                <a:latin typeface="Times New Roman"/>
                <a:cs typeface="Times New Roman"/>
              </a:rPr>
              <a:t>previous </a:t>
            </a:r>
            <a:r>
              <a:rPr dirty="0" sz="1200">
                <a:latin typeface="Times New Roman"/>
                <a:cs typeface="Times New Roman"/>
              </a:rPr>
              <a:t>section of the </a:t>
            </a:r>
            <a:r>
              <a:rPr dirty="0" sz="1200" spc="-5">
                <a:latin typeface="Times New Roman"/>
                <a:cs typeface="Times New Roman"/>
              </a:rPr>
              <a:t>survey, </a:t>
            </a:r>
            <a:r>
              <a:rPr dirty="0" sz="1200">
                <a:latin typeface="Times New Roman"/>
                <a:cs typeface="Times New Roman"/>
              </a:rPr>
              <a:t>90%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participants agreed  </a:t>
            </a:r>
            <a:r>
              <a:rPr dirty="0" sz="1200">
                <a:latin typeface="Times New Roman"/>
                <a:cs typeface="Times New Roman"/>
              </a:rPr>
              <a:t>to it. </a:t>
            </a:r>
            <a:r>
              <a:rPr dirty="0" sz="1200" spc="-5">
                <a:latin typeface="Times New Roman"/>
                <a:cs typeface="Times New Roman"/>
              </a:rPr>
              <a:t>On question </a:t>
            </a:r>
            <a:r>
              <a:rPr dirty="0" sz="1200">
                <a:latin typeface="Times New Roman"/>
                <a:cs typeface="Times New Roman"/>
              </a:rPr>
              <a:t>21, </a:t>
            </a:r>
            <a:r>
              <a:rPr dirty="0" sz="1200" spc="-5">
                <a:latin typeface="Times New Roman"/>
                <a:cs typeface="Times New Roman"/>
              </a:rPr>
              <a:t>only </a:t>
            </a:r>
            <a:r>
              <a:rPr dirty="0" sz="1200">
                <a:latin typeface="Times New Roman"/>
                <a:cs typeface="Times New Roman"/>
              </a:rPr>
              <a:t>85% </a:t>
            </a:r>
            <a:r>
              <a:rPr dirty="0" sz="1200" spc="-5">
                <a:latin typeface="Times New Roman"/>
                <a:cs typeface="Times New Roman"/>
              </a:rPr>
              <a:t>either somewhat agreed </a:t>
            </a:r>
            <a:r>
              <a:rPr dirty="0" sz="1200">
                <a:latin typeface="Times New Roman"/>
                <a:cs typeface="Times New Roman"/>
              </a:rPr>
              <a:t>or strongly </a:t>
            </a:r>
            <a:r>
              <a:rPr dirty="0" sz="1200" spc="-5">
                <a:latin typeface="Times New Roman"/>
                <a:cs typeface="Times New Roman"/>
              </a:rPr>
              <a:t>agreed </a:t>
            </a:r>
            <a:r>
              <a:rPr dirty="0" sz="1200">
                <a:latin typeface="Times New Roman"/>
                <a:cs typeface="Times New Roman"/>
              </a:rPr>
              <a:t>with this statement.  Only one person </a:t>
            </a:r>
            <a:r>
              <a:rPr dirty="0" sz="1200" spc="-5">
                <a:latin typeface="Times New Roman"/>
                <a:cs typeface="Times New Roman"/>
              </a:rPr>
              <a:t>changed </a:t>
            </a:r>
            <a:r>
              <a:rPr dirty="0" sz="1200">
                <a:latin typeface="Times New Roman"/>
                <a:cs typeface="Times New Roman"/>
              </a:rPr>
              <a:t>their </a:t>
            </a:r>
            <a:r>
              <a:rPr dirty="0" sz="1200" spc="-5">
                <a:latin typeface="Times New Roman"/>
                <a:cs typeface="Times New Roman"/>
              </a:rPr>
              <a:t>response from </a:t>
            </a:r>
            <a:r>
              <a:rPr dirty="0" sz="1200">
                <a:latin typeface="Times New Roman"/>
                <a:cs typeface="Times New Roman"/>
              </a:rPr>
              <a:t>agree to </a:t>
            </a:r>
            <a:r>
              <a:rPr dirty="0" sz="1200" spc="-5">
                <a:latin typeface="Times New Roman"/>
                <a:cs typeface="Times New Roman"/>
              </a:rPr>
              <a:t>disagree. No </a:t>
            </a:r>
            <a:r>
              <a:rPr dirty="0" sz="1200">
                <a:latin typeface="Times New Roman"/>
                <a:cs typeface="Times New Roman"/>
              </a:rPr>
              <a:t>one </a:t>
            </a:r>
            <a:r>
              <a:rPr dirty="0" sz="1200" spc="-5">
                <a:latin typeface="Times New Roman"/>
                <a:cs typeface="Times New Roman"/>
              </a:rPr>
              <a:t>selected </a:t>
            </a:r>
            <a:r>
              <a:rPr dirty="0" sz="1200">
                <a:latin typeface="Times New Roman"/>
                <a:cs typeface="Times New Roman"/>
              </a:rPr>
              <a:t>Strongly  </a:t>
            </a:r>
            <a:r>
              <a:rPr dirty="0" sz="1200" spc="-5">
                <a:latin typeface="Times New Roman"/>
                <a:cs typeface="Times New Roman"/>
              </a:rPr>
              <a:t>Disagree, so </a:t>
            </a:r>
            <a:r>
              <a:rPr dirty="0" sz="1200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possible that the one who seemingly </a:t>
            </a:r>
            <a:r>
              <a:rPr dirty="0" sz="1200" spc="-5">
                <a:latin typeface="Times New Roman"/>
                <a:cs typeface="Times New Roman"/>
              </a:rPr>
              <a:t>changed </a:t>
            </a:r>
            <a:r>
              <a:rPr dirty="0" sz="1200">
                <a:latin typeface="Times New Roman"/>
                <a:cs typeface="Times New Roman"/>
              </a:rPr>
              <a:t>his/her mind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still unsure of  </a:t>
            </a:r>
            <a:r>
              <a:rPr dirty="0" sz="1200" spc="-5">
                <a:latin typeface="Times New Roman"/>
                <a:cs typeface="Times New Roman"/>
              </a:rPr>
              <a:t>his/her future plans. </a:t>
            </a:r>
            <a:r>
              <a:rPr dirty="0" sz="1200">
                <a:latin typeface="Times New Roman"/>
                <a:cs typeface="Times New Roman"/>
              </a:rPr>
              <a:t>Since </a:t>
            </a:r>
            <a:r>
              <a:rPr dirty="0" sz="1200" spc="-5">
                <a:latin typeface="Times New Roman"/>
                <a:cs typeface="Times New Roman"/>
              </a:rPr>
              <a:t>all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these </a:t>
            </a:r>
            <a:r>
              <a:rPr dirty="0" sz="1200">
                <a:latin typeface="Times New Roman"/>
                <a:cs typeface="Times New Roman"/>
              </a:rPr>
              <a:t>students have </a:t>
            </a:r>
            <a:r>
              <a:rPr dirty="0" sz="1200" spc="-5">
                <a:latin typeface="Times New Roman"/>
                <a:cs typeface="Times New Roman"/>
              </a:rPr>
              <a:t>decided </a:t>
            </a:r>
            <a:r>
              <a:rPr dirty="0" sz="1200">
                <a:latin typeface="Times New Roman"/>
                <a:cs typeface="Times New Roman"/>
              </a:rPr>
              <a:t>to return to </a:t>
            </a:r>
            <a:r>
              <a:rPr dirty="0" sz="1200" spc="-5">
                <a:latin typeface="Times New Roman"/>
                <a:cs typeface="Times New Roman"/>
              </a:rPr>
              <a:t>formal education after  dropping </a:t>
            </a:r>
            <a:r>
              <a:rPr dirty="0" sz="1200">
                <a:latin typeface="Times New Roman"/>
                <a:cs typeface="Times New Roman"/>
              </a:rPr>
              <a:t>out, it </a:t>
            </a:r>
            <a:r>
              <a:rPr dirty="0" sz="1200" spc="-5">
                <a:latin typeface="Times New Roman"/>
                <a:cs typeface="Times New Roman"/>
              </a:rPr>
              <a:t>is logical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assume </a:t>
            </a:r>
            <a:r>
              <a:rPr dirty="0" sz="1200">
                <a:latin typeface="Times New Roman"/>
                <a:cs typeface="Times New Roman"/>
              </a:rPr>
              <a:t>that they </a:t>
            </a:r>
            <a:r>
              <a:rPr dirty="0" sz="1200" spc="-5">
                <a:latin typeface="Times New Roman"/>
                <a:cs typeface="Times New Roman"/>
              </a:rPr>
              <a:t>are </a:t>
            </a:r>
            <a:r>
              <a:rPr dirty="0" sz="1200">
                <a:latin typeface="Times New Roman"/>
                <a:cs typeface="Times New Roman"/>
              </a:rPr>
              <a:t>doing </a:t>
            </a:r>
            <a:r>
              <a:rPr dirty="0" sz="1200" spc="-5">
                <a:latin typeface="Times New Roman"/>
                <a:cs typeface="Times New Roman"/>
              </a:rPr>
              <a:t>so </a:t>
            </a:r>
            <a:r>
              <a:rPr dirty="0" sz="1200">
                <a:latin typeface="Times New Roman"/>
                <a:cs typeface="Times New Roman"/>
              </a:rPr>
              <a:t>with the intention of </a:t>
            </a:r>
            <a:r>
              <a:rPr dirty="0" sz="1200" spc="-5">
                <a:latin typeface="Times New Roman"/>
                <a:cs typeface="Times New Roman"/>
              </a:rPr>
              <a:t>continuing  beyond </a:t>
            </a:r>
            <a:r>
              <a:rPr dirty="0" sz="1200">
                <a:latin typeface="Times New Roman"/>
                <a:cs typeface="Times New Roman"/>
              </a:rPr>
              <a:t>just a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diploma. This </a:t>
            </a:r>
            <a:r>
              <a:rPr dirty="0" sz="1200" spc="-5">
                <a:latin typeface="Times New Roman"/>
                <a:cs typeface="Times New Roman"/>
              </a:rPr>
              <a:t>result is </a:t>
            </a:r>
            <a:r>
              <a:rPr dirty="0" sz="1200">
                <a:latin typeface="Times New Roman"/>
                <a:cs typeface="Times New Roman"/>
              </a:rPr>
              <a:t>contrary to the conclusions made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 spc="-5">
                <a:latin typeface="Times New Roman"/>
                <a:cs typeface="Times New Roman"/>
              </a:rPr>
              <a:t>Dubow,  Boxer, and Huesmann </a:t>
            </a:r>
            <a:r>
              <a:rPr dirty="0" sz="1200">
                <a:latin typeface="Times New Roman"/>
                <a:cs typeface="Times New Roman"/>
              </a:rPr>
              <a:t>(2009), </a:t>
            </a:r>
            <a:r>
              <a:rPr dirty="0" sz="1200" spc="-5">
                <a:latin typeface="Times New Roman"/>
                <a:cs typeface="Times New Roman"/>
              </a:rPr>
              <a:t>which indicated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parental education was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good </a:t>
            </a:r>
            <a:r>
              <a:rPr dirty="0" sz="1200">
                <a:latin typeface="Times New Roman"/>
                <a:cs typeface="Times New Roman"/>
              </a:rPr>
              <a:t>predictor </a:t>
            </a:r>
            <a:r>
              <a:rPr dirty="0" sz="1200" spc="5">
                <a:latin typeface="Times New Roman"/>
                <a:cs typeface="Times New Roman"/>
              </a:rPr>
              <a:t>of 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educational expectancies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children. The contradiction </a:t>
            </a:r>
            <a:r>
              <a:rPr dirty="0" sz="1200">
                <a:latin typeface="Times New Roman"/>
                <a:cs typeface="Times New Roman"/>
              </a:rPr>
              <a:t>to these conclusions may be  </a:t>
            </a:r>
            <a:r>
              <a:rPr dirty="0" sz="1200" spc="-5">
                <a:latin typeface="Times New Roman"/>
                <a:cs typeface="Times New Roman"/>
              </a:rPr>
              <a:t>because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group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students </a:t>
            </a:r>
            <a:r>
              <a:rPr dirty="0" sz="1200">
                <a:latin typeface="Times New Roman"/>
                <a:cs typeface="Times New Roman"/>
              </a:rPr>
              <a:t>did not originally </a:t>
            </a:r>
            <a:r>
              <a:rPr dirty="0" sz="1200" spc="-5">
                <a:latin typeface="Times New Roman"/>
                <a:cs typeface="Times New Roman"/>
              </a:rPr>
              <a:t>intend </a:t>
            </a:r>
            <a:r>
              <a:rPr dirty="0" sz="1200" spc="5">
                <a:latin typeface="Times New Roman"/>
                <a:cs typeface="Times New Roman"/>
              </a:rPr>
              <a:t>to </a:t>
            </a:r>
            <a:r>
              <a:rPr dirty="0" sz="1200" spc="-10">
                <a:latin typeface="Times New Roman"/>
                <a:cs typeface="Times New Roman"/>
              </a:rPr>
              <a:t>go </a:t>
            </a:r>
            <a:r>
              <a:rPr dirty="0" sz="1200">
                <a:latin typeface="Times New Roman"/>
                <a:cs typeface="Times New Roman"/>
              </a:rPr>
              <a:t>to college, but </a:t>
            </a:r>
            <a:r>
              <a:rPr dirty="0" sz="1200" spc="-5">
                <a:latin typeface="Times New Roman"/>
                <a:cs typeface="Times New Roman"/>
              </a:rPr>
              <a:t>after </a:t>
            </a:r>
            <a:r>
              <a:rPr dirty="0" sz="1200">
                <a:latin typeface="Times New Roman"/>
                <a:cs typeface="Times New Roman"/>
              </a:rPr>
              <a:t>deciding to  </a:t>
            </a:r>
            <a:r>
              <a:rPr dirty="0" sz="1200" spc="-5">
                <a:latin typeface="Times New Roman"/>
                <a:cs typeface="Times New Roman"/>
              </a:rPr>
              <a:t>return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formal education, </a:t>
            </a:r>
            <a:r>
              <a:rPr dirty="0" sz="1200">
                <a:latin typeface="Times New Roman"/>
                <a:cs typeface="Times New Roman"/>
              </a:rPr>
              <a:t>they have decided </a:t>
            </a:r>
            <a:r>
              <a:rPr dirty="0" sz="1200" spc="-5">
                <a:latin typeface="Times New Roman"/>
                <a:cs typeface="Times New Roman"/>
              </a:rPr>
              <a:t>that college is important </a:t>
            </a:r>
            <a:r>
              <a:rPr dirty="0" sz="1200">
                <a:latin typeface="Times New Roman"/>
                <a:cs typeface="Times New Roman"/>
              </a:rPr>
              <a:t>for their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futures.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Question </a:t>
            </a:r>
            <a:r>
              <a:rPr dirty="0" sz="1200" b="1">
                <a:latin typeface="Times New Roman"/>
                <a:cs typeface="Times New Roman"/>
              </a:rPr>
              <a:t>22 – </a:t>
            </a:r>
            <a:r>
              <a:rPr dirty="0" sz="1200" spc="-5" b="1">
                <a:latin typeface="Times New Roman"/>
                <a:cs typeface="Times New Roman"/>
              </a:rPr>
              <a:t>I did not understand </a:t>
            </a:r>
            <a:r>
              <a:rPr dirty="0" sz="1200" b="1">
                <a:latin typeface="Times New Roman"/>
                <a:cs typeface="Times New Roman"/>
              </a:rPr>
              <a:t>why </a:t>
            </a:r>
            <a:r>
              <a:rPr dirty="0" sz="1200" spc="-5" b="1">
                <a:latin typeface="Times New Roman"/>
                <a:cs typeface="Times New Roman"/>
              </a:rPr>
              <a:t>things </a:t>
            </a:r>
            <a:r>
              <a:rPr dirty="0" sz="1200" b="1">
                <a:latin typeface="Times New Roman"/>
                <a:cs typeface="Times New Roman"/>
              </a:rPr>
              <a:t>like </a:t>
            </a:r>
            <a:r>
              <a:rPr dirty="0" sz="1200" spc="-10" b="1">
                <a:latin typeface="Times New Roman"/>
                <a:cs typeface="Times New Roman"/>
              </a:rPr>
              <a:t>math </a:t>
            </a:r>
            <a:r>
              <a:rPr dirty="0" sz="1200" spc="-5" b="1">
                <a:latin typeface="Times New Roman"/>
                <a:cs typeface="Times New Roman"/>
              </a:rPr>
              <a:t>and science </a:t>
            </a:r>
            <a:r>
              <a:rPr dirty="0" sz="1200" b="1">
                <a:latin typeface="Times New Roman"/>
                <a:cs typeface="Times New Roman"/>
              </a:rPr>
              <a:t>are </a:t>
            </a:r>
            <a:r>
              <a:rPr dirty="0" sz="1200" spc="-5" b="1">
                <a:latin typeface="Times New Roman"/>
                <a:cs typeface="Times New Roman"/>
              </a:rPr>
              <a:t>so</a:t>
            </a:r>
            <a:r>
              <a:rPr dirty="0" sz="1200" spc="7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important.</a:t>
            </a:r>
            <a:endParaRPr sz="1200">
              <a:latin typeface="Times New Roman"/>
              <a:cs typeface="Times New Roman"/>
            </a:endParaRPr>
          </a:p>
          <a:p>
            <a:pPr marL="12700" marR="67310">
              <a:lnSpc>
                <a:spcPts val="2760"/>
              </a:lnSpc>
              <a:spcBef>
                <a:spcPts val="290"/>
              </a:spcBef>
            </a:pPr>
            <a:r>
              <a:rPr dirty="0" sz="1200">
                <a:latin typeface="Times New Roman"/>
                <a:cs typeface="Times New Roman"/>
              </a:rPr>
              <a:t>The United </a:t>
            </a:r>
            <a:r>
              <a:rPr dirty="0" sz="1200" spc="-5">
                <a:latin typeface="Times New Roman"/>
                <a:cs typeface="Times New Roman"/>
              </a:rPr>
              <a:t>States has </a:t>
            </a:r>
            <a:r>
              <a:rPr dirty="0" sz="1200">
                <a:latin typeface="Times New Roman"/>
                <a:cs typeface="Times New Roman"/>
              </a:rPr>
              <a:t>been </a:t>
            </a:r>
            <a:r>
              <a:rPr dirty="0" sz="1200" spc="-5">
                <a:latin typeface="Times New Roman"/>
                <a:cs typeface="Times New Roman"/>
              </a:rPr>
              <a:t>shown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have low scores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math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science when compared </a:t>
            </a:r>
            <a:r>
              <a:rPr dirty="0" sz="1200">
                <a:latin typeface="Times New Roman"/>
                <a:cs typeface="Times New Roman"/>
              </a:rPr>
              <a:t>to  other </a:t>
            </a:r>
            <a:r>
              <a:rPr dirty="0" sz="1200" spc="-5">
                <a:latin typeface="Times New Roman"/>
                <a:cs typeface="Times New Roman"/>
              </a:rPr>
              <a:t>industrialized nations (OECD, 2013). </a:t>
            </a:r>
            <a:r>
              <a:rPr dirty="0" sz="1200">
                <a:latin typeface="Times New Roman"/>
                <a:cs typeface="Times New Roman"/>
              </a:rPr>
              <a:t>Despite the </a:t>
            </a:r>
            <a:r>
              <a:rPr dirty="0" sz="1200" spc="-5">
                <a:latin typeface="Times New Roman"/>
                <a:cs typeface="Times New Roman"/>
              </a:rPr>
              <a:t>level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academic achievement </a:t>
            </a:r>
            <a:r>
              <a:rPr dirty="0" sz="1200">
                <a:latin typeface="Times New Roman"/>
                <a:cs typeface="Times New Roman"/>
              </a:rPr>
              <a:t>in the  </a:t>
            </a:r>
            <a:r>
              <a:rPr dirty="0" sz="1200" spc="-5">
                <a:latin typeface="Times New Roman"/>
                <a:cs typeface="Times New Roman"/>
              </a:rPr>
              <a:t>areas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math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science,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results </a:t>
            </a:r>
            <a:r>
              <a:rPr dirty="0" sz="1200">
                <a:latin typeface="Times New Roman"/>
                <a:cs typeface="Times New Roman"/>
              </a:rPr>
              <a:t>of this study </a:t>
            </a:r>
            <a:r>
              <a:rPr dirty="0" sz="1200" spc="-5">
                <a:latin typeface="Times New Roman"/>
                <a:cs typeface="Times New Roman"/>
              </a:rPr>
              <a:t>show that students </a:t>
            </a:r>
            <a:r>
              <a:rPr dirty="0" sz="1200">
                <a:latin typeface="Times New Roman"/>
                <a:cs typeface="Times New Roman"/>
              </a:rPr>
              <a:t>do </a:t>
            </a:r>
            <a:r>
              <a:rPr dirty="0" sz="1200" spc="-5">
                <a:latin typeface="Times New Roman"/>
                <a:cs typeface="Times New Roman"/>
              </a:rPr>
              <a:t>indeed </a:t>
            </a:r>
            <a:r>
              <a:rPr dirty="0" sz="1200">
                <a:latin typeface="Times New Roman"/>
                <a:cs typeface="Times New Roman"/>
              </a:rPr>
              <a:t>understand the  </a:t>
            </a:r>
            <a:r>
              <a:rPr dirty="0" sz="1200" spc="-5">
                <a:latin typeface="Times New Roman"/>
                <a:cs typeface="Times New Roman"/>
              </a:rPr>
              <a:t>importance </a:t>
            </a:r>
            <a:r>
              <a:rPr dirty="0" sz="1200">
                <a:latin typeface="Times New Roman"/>
                <a:cs typeface="Times New Roman"/>
              </a:rPr>
              <a:t>of learning math and </a:t>
            </a:r>
            <a:r>
              <a:rPr dirty="0" sz="1200" spc="-5">
                <a:latin typeface="Times New Roman"/>
                <a:cs typeface="Times New Roman"/>
              </a:rPr>
              <a:t>science.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-5">
                <a:latin typeface="Times New Roman"/>
                <a:cs typeface="Times New Roman"/>
              </a:rPr>
              <a:t>Question </a:t>
            </a:r>
            <a:r>
              <a:rPr dirty="0" sz="1200">
                <a:latin typeface="Times New Roman"/>
                <a:cs typeface="Times New Roman"/>
              </a:rPr>
              <a:t>22, only 5 of the </a:t>
            </a:r>
            <a:r>
              <a:rPr dirty="0" sz="1200" spc="5">
                <a:latin typeface="Times New Roman"/>
                <a:cs typeface="Times New Roman"/>
              </a:rPr>
              <a:t>21 </a:t>
            </a:r>
            <a:r>
              <a:rPr dirty="0" sz="1200" spc="-5">
                <a:latin typeface="Times New Roman"/>
                <a:cs typeface="Times New Roman"/>
              </a:rPr>
              <a:t>somewhat agreed.  </a:t>
            </a:r>
            <a:r>
              <a:rPr dirty="0" sz="1200">
                <a:latin typeface="Times New Roman"/>
                <a:cs typeface="Times New Roman"/>
              </a:rPr>
              <a:t>The other 76% </a:t>
            </a:r>
            <a:r>
              <a:rPr dirty="0" sz="1200" spc="-5">
                <a:latin typeface="Times New Roman"/>
                <a:cs typeface="Times New Roman"/>
              </a:rPr>
              <a:t>(9 somewhat disagree and </a:t>
            </a:r>
            <a:r>
              <a:rPr dirty="0" sz="1200">
                <a:latin typeface="Times New Roman"/>
                <a:cs typeface="Times New Roman"/>
              </a:rPr>
              <a:t>7 strongly </a:t>
            </a:r>
            <a:r>
              <a:rPr dirty="0" sz="1200" spc="-5">
                <a:latin typeface="Times New Roman"/>
                <a:cs typeface="Times New Roman"/>
              </a:rPr>
              <a:t>disagree) </a:t>
            </a:r>
            <a:r>
              <a:rPr dirty="0" sz="1200">
                <a:latin typeface="Times New Roman"/>
                <a:cs typeface="Times New Roman"/>
              </a:rPr>
              <a:t>indicated that they understood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endParaRPr sz="1200">
              <a:latin typeface="Times New Roman"/>
              <a:cs typeface="Times New Roman"/>
            </a:endParaRPr>
          </a:p>
          <a:p>
            <a:pPr marL="12700" marR="13335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importance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math and science. Seemingly,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reason that these </a:t>
            </a:r>
            <a:r>
              <a:rPr dirty="0" sz="1200">
                <a:latin typeface="Times New Roman"/>
                <a:cs typeface="Times New Roman"/>
              </a:rPr>
              <a:t>students dropped out of </a:t>
            </a:r>
            <a:r>
              <a:rPr dirty="0" sz="1200" spc="-5">
                <a:latin typeface="Times New Roman"/>
                <a:cs typeface="Times New Roman"/>
              </a:rPr>
              <a:t>high  school was </a:t>
            </a:r>
            <a:r>
              <a:rPr dirty="0" sz="1200">
                <a:latin typeface="Times New Roman"/>
                <a:cs typeface="Times New Roman"/>
              </a:rPr>
              <a:t>not that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>
                <a:latin typeface="Times New Roman"/>
                <a:cs typeface="Times New Roman"/>
              </a:rPr>
              <a:t>did not </a:t>
            </a:r>
            <a:r>
              <a:rPr dirty="0" sz="1200" spc="-5">
                <a:latin typeface="Times New Roman"/>
                <a:cs typeface="Times New Roman"/>
              </a:rPr>
              <a:t>understand </a:t>
            </a:r>
            <a:r>
              <a:rPr dirty="0" sz="1200" spc="5">
                <a:latin typeface="Times New Roman"/>
                <a:cs typeface="Times New Roman"/>
              </a:rPr>
              <a:t>why </a:t>
            </a:r>
            <a:r>
              <a:rPr dirty="0" sz="1200">
                <a:latin typeface="Times New Roman"/>
                <a:cs typeface="Times New Roman"/>
              </a:rPr>
              <a:t>math </a:t>
            </a:r>
            <a:r>
              <a:rPr dirty="0" sz="1200" spc="-5">
                <a:latin typeface="Times New Roman"/>
                <a:cs typeface="Times New Roman"/>
              </a:rPr>
              <a:t>and science were </a:t>
            </a:r>
            <a:r>
              <a:rPr dirty="0" sz="1200">
                <a:latin typeface="Times New Roman"/>
                <a:cs typeface="Times New Roman"/>
              </a:rPr>
              <a:t>important. </a:t>
            </a:r>
            <a:r>
              <a:rPr dirty="0" sz="1200" spc="-5">
                <a:latin typeface="Times New Roman"/>
                <a:cs typeface="Times New Roman"/>
              </a:rPr>
              <a:t>However, </a:t>
            </a:r>
            <a:r>
              <a:rPr dirty="0" sz="1200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is  important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realize </a:t>
            </a:r>
            <a:r>
              <a:rPr dirty="0" sz="1200">
                <a:latin typeface="Times New Roman"/>
                <a:cs typeface="Times New Roman"/>
              </a:rPr>
              <a:t>that the </a:t>
            </a:r>
            <a:r>
              <a:rPr dirty="0" sz="1200" spc="-5">
                <a:latin typeface="Times New Roman"/>
                <a:cs typeface="Times New Roman"/>
              </a:rPr>
              <a:t>general </a:t>
            </a:r>
            <a:r>
              <a:rPr dirty="0" sz="1200">
                <a:latin typeface="Times New Roman"/>
                <a:cs typeface="Times New Roman"/>
              </a:rPr>
              <a:t>attitudes towards </a:t>
            </a:r>
            <a:r>
              <a:rPr dirty="0" sz="1200" spc="-5">
                <a:latin typeface="Times New Roman"/>
                <a:cs typeface="Times New Roman"/>
              </a:rPr>
              <a:t>math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science </a:t>
            </a:r>
            <a:r>
              <a:rPr dirty="0" sz="1200">
                <a:latin typeface="Times New Roman"/>
                <a:cs typeface="Times New Roman"/>
              </a:rPr>
              <a:t>in the United </a:t>
            </a:r>
            <a:r>
              <a:rPr dirty="0" sz="1200" spc="-5">
                <a:latin typeface="Times New Roman"/>
                <a:cs typeface="Times New Roman"/>
              </a:rPr>
              <a:t>States </a:t>
            </a:r>
            <a:r>
              <a:rPr dirty="0" sz="1200">
                <a:latin typeface="Times New Roman"/>
                <a:cs typeface="Times New Roman"/>
              </a:rPr>
              <a:t>are  more </a:t>
            </a:r>
            <a:r>
              <a:rPr dirty="0" sz="1200" spc="-5">
                <a:latin typeface="Times New Roman"/>
                <a:cs typeface="Times New Roman"/>
              </a:rPr>
              <a:t>negative </a:t>
            </a:r>
            <a:r>
              <a:rPr dirty="0" sz="1200">
                <a:latin typeface="Times New Roman"/>
                <a:cs typeface="Times New Roman"/>
              </a:rPr>
              <a:t>than other </a:t>
            </a:r>
            <a:r>
              <a:rPr dirty="0" sz="1200" spc="-5">
                <a:latin typeface="Times New Roman"/>
                <a:cs typeface="Times New Roman"/>
              </a:rPr>
              <a:t>industrialized countries (Sarwan, </a:t>
            </a:r>
            <a:r>
              <a:rPr dirty="0" sz="1200">
                <a:latin typeface="Times New Roman"/>
                <a:cs typeface="Times New Roman"/>
              </a:rPr>
              <a:t>Naz, &amp; </a:t>
            </a:r>
            <a:r>
              <a:rPr dirty="0" sz="1200" spc="-5">
                <a:latin typeface="Times New Roman"/>
                <a:cs typeface="Times New Roman"/>
              </a:rPr>
              <a:t>Noreen, </a:t>
            </a:r>
            <a:r>
              <a:rPr dirty="0" sz="1200">
                <a:latin typeface="Times New Roman"/>
                <a:cs typeface="Times New Roman"/>
              </a:rPr>
              <a:t>2011). </a:t>
            </a:r>
            <a:r>
              <a:rPr dirty="0" sz="1200" spc="-5">
                <a:latin typeface="Times New Roman"/>
                <a:cs typeface="Times New Roman"/>
              </a:rPr>
              <a:t>Even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though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505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124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292735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these </a:t>
            </a:r>
            <a:r>
              <a:rPr dirty="0" sz="1200" spc="-5">
                <a:latin typeface="Times New Roman"/>
                <a:cs typeface="Times New Roman"/>
              </a:rPr>
              <a:t>participants </a:t>
            </a:r>
            <a:r>
              <a:rPr dirty="0" sz="1200">
                <a:latin typeface="Times New Roman"/>
                <a:cs typeface="Times New Roman"/>
              </a:rPr>
              <a:t>emphasized that they understood the </a:t>
            </a:r>
            <a:r>
              <a:rPr dirty="0" sz="1200" spc="-5">
                <a:latin typeface="Times New Roman"/>
                <a:cs typeface="Times New Roman"/>
              </a:rPr>
              <a:t>importance </a:t>
            </a:r>
            <a:r>
              <a:rPr dirty="0" sz="1200">
                <a:latin typeface="Times New Roman"/>
                <a:cs typeface="Times New Roman"/>
              </a:rPr>
              <a:t>of math and </a:t>
            </a:r>
            <a:r>
              <a:rPr dirty="0" sz="1200" spc="-5">
                <a:latin typeface="Times New Roman"/>
                <a:cs typeface="Times New Roman"/>
              </a:rPr>
              <a:t>science, </a:t>
            </a:r>
            <a:r>
              <a:rPr dirty="0" sz="1200">
                <a:latin typeface="Times New Roman"/>
                <a:cs typeface="Times New Roman"/>
              </a:rPr>
              <a:t>their  opinions still may be </a:t>
            </a:r>
            <a:r>
              <a:rPr dirty="0" sz="1200" spc="-5">
                <a:latin typeface="Times New Roman"/>
                <a:cs typeface="Times New Roman"/>
              </a:rPr>
              <a:t>less </a:t>
            </a:r>
            <a:r>
              <a:rPr dirty="0" sz="1200">
                <a:latin typeface="Times New Roman"/>
                <a:cs typeface="Times New Roman"/>
              </a:rPr>
              <a:t>positive than </a:t>
            </a:r>
            <a:r>
              <a:rPr dirty="0" sz="1200" spc="-5">
                <a:latin typeface="Times New Roman"/>
                <a:cs typeface="Times New Roman"/>
              </a:rPr>
              <a:t>other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countries.</a:t>
            </a:r>
            <a:endParaRPr sz="1200">
              <a:latin typeface="Times New Roman"/>
              <a:cs typeface="Times New Roman"/>
            </a:endParaRPr>
          </a:p>
          <a:p>
            <a:pPr marL="12700" marR="113030" indent="228600">
              <a:lnSpc>
                <a:spcPct val="191700"/>
              </a:lnSpc>
            </a:pPr>
            <a:r>
              <a:rPr dirty="0" sz="1200" spc="-5" b="1">
                <a:latin typeface="Times New Roman"/>
                <a:cs typeface="Times New Roman"/>
              </a:rPr>
              <a:t>Question </a:t>
            </a:r>
            <a:r>
              <a:rPr dirty="0" sz="1200" b="1">
                <a:latin typeface="Times New Roman"/>
                <a:cs typeface="Times New Roman"/>
              </a:rPr>
              <a:t>24 – </a:t>
            </a:r>
            <a:r>
              <a:rPr dirty="0" sz="1200" spc="-5" b="1">
                <a:latin typeface="Times New Roman"/>
                <a:cs typeface="Times New Roman"/>
              </a:rPr>
              <a:t>I had better </a:t>
            </a:r>
            <a:r>
              <a:rPr dirty="0" sz="1200" b="1">
                <a:latin typeface="Times New Roman"/>
                <a:cs typeface="Times New Roman"/>
              </a:rPr>
              <a:t>things to </a:t>
            </a:r>
            <a:r>
              <a:rPr dirty="0" sz="1200" spc="-5" b="1">
                <a:latin typeface="Times New Roman"/>
                <a:cs typeface="Times New Roman"/>
              </a:rPr>
              <a:t>do </a:t>
            </a:r>
            <a:r>
              <a:rPr dirty="0" sz="1200" b="1">
                <a:latin typeface="Times New Roman"/>
                <a:cs typeface="Times New Roman"/>
              </a:rPr>
              <a:t>with </a:t>
            </a:r>
            <a:r>
              <a:rPr dirty="0" sz="1200" spc="-10" b="1">
                <a:latin typeface="Times New Roman"/>
                <a:cs typeface="Times New Roman"/>
              </a:rPr>
              <a:t>my </a:t>
            </a:r>
            <a:r>
              <a:rPr dirty="0" sz="1200" spc="-5" b="1">
                <a:latin typeface="Times New Roman"/>
                <a:cs typeface="Times New Roman"/>
              </a:rPr>
              <a:t>time than </a:t>
            </a:r>
            <a:r>
              <a:rPr dirty="0" sz="1200" b="1">
                <a:latin typeface="Times New Roman"/>
                <a:cs typeface="Times New Roman"/>
              </a:rPr>
              <a:t>to go to school. </a:t>
            </a:r>
            <a:r>
              <a:rPr dirty="0" sz="1200" spc="-5">
                <a:latin typeface="Times New Roman"/>
                <a:cs typeface="Times New Roman"/>
              </a:rPr>
              <a:t>As explained 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 spc="-5">
                <a:latin typeface="Times New Roman"/>
                <a:cs typeface="Times New Roman"/>
              </a:rPr>
              <a:t>Stevenson and Ellsworth (1991), </a:t>
            </a:r>
            <a:r>
              <a:rPr dirty="0" sz="1200">
                <a:latin typeface="Times New Roman"/>
                <a:cs typeface="Times New Roman"/>
              </a:rPr>
              <a:t>some students </a:t>
            </a:r>
            <a:r>
              <a:rPr dirty="0" sz="1200" spc="-5">
                <a:latin typeface="Times New Roman"/>
                <a:cs typeface="Times New Roman"/>
              </a:rPr>
              <a:t>need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work </a:t>
            </a:r>
            <a:r>
              <a:rPr dirty="0" sz="1200">
                <a:latin typeface="Times New Roman"/>
                <a:cs typeface="Times New Roman"/>
              </a:rPr>
              <a:t>to provide income for their  </a:t>
            </a:r>
            <a:r>
              <a:rPr dirty="0" sz="1200" spc="-5">
                <a:latin typeface="Times New Roman"/>
                <a:cs typeface="Times New Roman"/>
              </a:rPr>
              <a:t>families; consequently, </a:t>
            </a:r>
            <a:r>
              <a:rPr dirty="0" sz="1200">
                <a:latin typeface="Times New Roman"/>
                <a:cs typeface="Times New Roman"/>
              </a:rPr>
              <a:t>they might find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less </a:t>
            </a:r>
            <a:r>
              <a:rPr dirty="0" sz="1200" spc="-5">
                <a:latin typeface="Times New Roman"/>
                <a:cs typeface="Times New Roman"/>
              </a:rPr>
              <a:t>important. Question </a:t>
            </a:r>
            <a:r>
              <a:rPr dirty="0" sz="1200">
                <a:latin typeface="Times New Roman"/>
                <a:cs typeface="Times New Roman"/>
              </a:rPr>
              <a:t>24 did not specifically  say that working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reason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students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low SES status </a:t>
            </a:r>
            <a:r>
              <a:rPr dirty="0" sz="1200">
                <a:latin typeface="Times New Roman"/>
                <a:cs typeface="Times New Roman"/>
              </a:rPr>
              <a:t>may think they had </a:t>
            </a:r>
            <a:r>
              <a:rPr dirty="0" sz="1200" spc="-5">
                <a:latin typeface="Times New Roman"/>
                <a:cs typeface="Times New Roman"/>
              </a:rPr>
              <a:t>something  better </a:t>
            </a:r>
            <a:r>
              <a:rPr dirty="0" sz="1200">
                <a:latin typeface="Times New Roman"/>
                <a:cs typeface="Times New Roman"/>
              </a:rPr>
              <a:t>to do </a:t>
            </a:r>
            <a:r>
              <a:rPr dirty="0" sz="1200" spc="-5">
                <a:latin typeface="Times New Roman"/>
                <a:cs typeface="Times New Roman"/>
              </a:rPr>
              <a:t>with </a:t>
            </a:r>
            <a:r>
              <a:rPr dirty="0" sz="1200">
                <a:latin typeface="Times New Roman"/>
                <a:cs typeface="Times New Roman"/>
              </a:rPr>
              <a:t>their time, but it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one option. </a:t>
            </a:r>
            <a:r>
              <a:rPr dirty="0" sz="1200" spc="-5">
                <a:latin typeface="Times New Roman"/>
                <a:cs typeface="Times New Roman"/>
              </a:rPr>
              <a:t>Regardless </a:t>
            </a:r>
            <a:r>
              <a:rPr dirty="0" sz="1200">
                <a:latin typeface="Times New Roman"/>
                <a:cs typeface="Times New Roman"/>
              </a:rPr>
              <a:t>of what the student would </a:t>
            </a:r>
            <a:r>
              <a:rPr dirty="0" sz="1200" spc="-5">
                <a:latin typeface="Times New Roman"/>
                <a:cs typeface="Times New Roman"/>
              </a:rPr>
              <a:t>have  been </a:t>
            </a:r>
            <a:r>
              <a:rPr dirty="0" sz="1200">
                <a:latin typeface="Times New Roman"/>
                <a:cs typeface="Times New Roman"/>
              </a:rPr>
              <a:t>doing </a:t>
            </a:r>
            <a:r>
              <a:rPr dirty="0" sz="1200" spc="-5">
                <a:latin typeface="Times New Roman"/>
                <a:cs typeface="Times New Roman"/>
              </a:rPr>
              <a:t>instead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going </a:t>
            </a:r>
            <a:r>
              <a:rPr dirty="0" sz="1200">
                <a:latin typeface="Times New Roman"/>
                <a:cs typeface="Times New Roman"/>
              </a:rPr>
              <a:t>to school, </a:t>
            </a:r>
            <a:r>
              <a:rPr dirty="0" sz="1200" spc="5">
                <a:latin typeface="Times New Roman"/>
                <a:cs typeface="Times New Roman"/>
              </a:rPr>
              <a:t>only </a:t>
            </a:r>
            <a:r>
              <a:rPr dirty="0" sz="1200">
                <a:latin typeface="Times New Roman"/>
                <a:cs typeface="Times New Roman"/>
              </a:rPr>
              <a:t>23.4% </a:t>
            </a:r>
            <a:r>
              <a:rPr dirty="0" sz="1200" spc="-5">
                <a:latin typeface="Times New Roman"/>
                <a:cs typeface="Times New Roman"/>
              </a:rPr>
              <a:t>agreed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-5">
                <a:latin typeface="Times New Roman"/>
                <a:cs typeface="Times New Roman"/>
              </a:rPr>
              <a:t>Question </a:t>
            </a:r>
            <a:r>
              <a:rPr dirty="0" sz="1200">
                <a:latin typeface="Times New Roman"/>
                <a:cs typeface="Times New Roman"/>
              </a:rPr>
              <a:t>24. </a:t>
            </a:r>
            <a:r>
              <a:rPr dirty="0" sz="1200" spc="-5">
                <a:latin typeface="Times New Roman"/>
                <a:cs typeface="Times New Roman"/>
              </a:rPr>
              <a:t>For </a:t>
            </a:r>
            <a:r>
              <a:rPr dirty="0" sz="1200">
                <a:latin typeface="Times New Roman"/>
                <a:cs typeface="Times New Roman"/>
              </a:rPr>
              <a:t>this 23.4%, the  </a:t>
            </a:r>
            <a:r>
              <a:rPr dirty="0" sz="1200" spc="-5">
                <a:latin typeface="Times New Roman"/>
                <a:cs typeface="Times New Roman"/>
              </a:rPr>
              <a:t>reason </a:t>
            </a:r>
            <a:r>
              <a:rPr dirty="0" sz="1200">
                <a:latin typeface="Times New Roman"/>
                <a:cs typeface="Times New Roman"/>
              </a:rPr>
              <a:t>they dropped out of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 spc="5">
                <a:latin typeface="Times New Roman"/>
                <a:cs typeface="Times New Roman"/>
              </a:rPr>
              <a:t>may </a:t>
            </a:r>
            <a:r>
              <a:rPr dirty="0" sz="1200" spc="-5">
                <a:latin typeface="Times New Roman"/>
                <a:cs typeface="Times New Roman"/>
              </a:rPr>
              <a:t>have </a:t>
            </a:r>
            <a:r>
              <a:rPr dirty="0" sz="1200">
                <a:latin typeface="Times New Roman"/>
                <a:cs typeface="Times New Roman"/>
              </a:rPr>
              <a:t>been that they felt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had </a:t>
            </a:r>
            <a:r>
              <a:rPr dirty="0" sz="1200">
                <a:latin typeface="Times New Roman"/>
                <a:cs typeface="Times New Roman"/>
              </a:rPr>
              <a:t>something </a:t>
            </a:r>
            <a:r>
              <a:rPr dirty="0" sz="1200" spc="-5">
                <a:latin typeface="Times New Roman"/>
                <a:cs typeface="Times New Roman"/>
              </a:rPr>
              <a:t>better </a:t>
            </a:r>
            <a:r>
              <a:rPr dirty="0" sz="1200">
                <a:latin typeface="Times New Roman"/>
                <a:cs typeface="Times New Roman"/>
              </a:rPr>
              <a:t>to do  than </a:t>
            </a:r>
            <a:r>
              <a:rPr dirty="0" sz="1200" spc="-5">
                <a:latin typeface="Times New Roman"/>
                <a:cs typeface="Times New Roman"/>
              </a:rPr>
              <a:t>attend school. </a:t>
            </a:r>
            <a:r>
              <a:rPr dirty="0" sz="1200" spc="-10">
                <a:latin typeface="Times New Roman"/>
                <a:cs typeface="Times New Roman"/>
              </a:rPr>
              <a:t>If </a:t>
            </a:r>
            <a:r>
              <a:rPr dirty="0" sz="1200">
                <a:latin typeface="Times New Roman"/>
                <a:cs typeface="Times New Roman"/>
              </a:rPr>
              <a:t>this is the </a:t>
            </a:r>
            <a:r>
              <a:rPr dirty="0" sz="1200" spc="-5">
                <a:latin typeface="Times New Roman"/>
                <a:cs typeface="Times New Roman"/>
              </a:rPr>
              <a:t>case, </a:t>
            </a:r>
            <a:r>
              <a:rPr dirty="0" sz="1200">
                <a:latin typeface="Times New Roman"/>
                <a:cs typeface="Times New Roman"/>
              </a:rPr>
              <a:t>then something in </a:t>
            </a:r>
            <a:r>
              <a:rPr dirty="0" sz="1200" spc="-5">
                <a:latin typeface="Times New Roman"/>
                <a:cs typeface="Times New Roman"/>
              </a:rPr>
              <a:t>their lives </a:t>
            </a:r>
            <a:r>
              <a:rPr dirty="0" sz="1200">
                <a:latin typeface="Times New Roman"/>
                <a:cs typeface="Times New Roman"/>
              </a:rPr>
              <a:t>must have </a:t>
            </a:r>
            <a:r>
              <a:rPr dirty="0" sz="1200" spc="-5">
                <a:latin typeface="Times New Roman"/>
                <a:cs typeface="Times New Roman"/>
              </a:rPr>
              <a:t>changed because  </a:t>
            </a:r>
            <a:r>
              <a:rPr dirty="0" sz="1200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are </a:t>
            </a:r>
            <a:r>
              <a:rPr dirty="0" sz="1200">
                <a:latin typeface="Times New Roman"/>
                <a:cs typeface="Times New Roman"/>
              </a:rPr>
              <a:t>now </a:t>
            </a:r>
            <a:r>
              <a:rPr dirty="0" sz="1200" spc="-5">
                <a:latin typeface="Times New Roman"/>
                <a:cs typeface="Times New Roman"/>
              </a:rPr>
              <a:t>back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school.</a:t>
            </a:r>
            <a:endParaRPr sz="1200">
              <a:latin typeface="Times New Roman"/>
              <a:cs typeface="Times New Roman"/>
            </a:endParaRPr>
          </a:p>
          <a:p>
            <a:pPr marL="12700" marR="34290" indent="228600">
              <a:lnSpc>
                <a:spcPct val="191700"/>
              </a:lnSpc>
            </a:pPr>
            <a:r>
              <a:rPr dirty="0" sz="1200" spc="-5" b="1">
                <a:latin typeface="Times New Roman"/>
                <a:cs typeface="Times New Roman"/>
              </a:rPr>
              <a:t>Question </a:t>
            </a:r>
            <a:r>
              <a:rPr dirty="0" sz="1200" b="1">
                <a:latin typeface="Times New Roman"/>
                <a:cs typeface="Times New Roman"/>
              </a:rPr>
              <a:t>26 – </a:t>
            </a:r>
            <a:r>
              <a:rPr dirty="0" sz="1200" spc="-5" b="1">
                <a:latin typeface="Times New Roman"/>
                <a:cs typeface="Times New Roman"/>
              </a:rPr>
              <a:t>I </a:t>
            </a:r>
            <a:r>
              <a:rPr dirty="0" sz="1200" b="1">
                <a:latin typeface="Times New Roman"/>
                <a:cs typeface="Times New Roman"/>
              </a:rPr>
              <a:t>am never going to </a:t>
            </a:r>
            <a:r>
              <a:rPr dirty="0" sz="1200" spc="-5" b="1">
                <a:latin typeface="Times New Roman"/>
                <a:cs typeface="Times New Roman"/>
              </a:rPr>
              <a:t>use the information I learned in </a:t>
            </a:r>
            <a:r>
              <a:rPr dirty="0" sz="1200" b="1">
                <a:latin typeface="Times New Roman"/>
                <a:cs typeface="Times New Roman"/>
              </a:rPr>
              <a:t>school. </a:t>
            </a:r>
            <a:r>
              <a:rPr dirty="0" sz="1200">
                <a:latin typeface="Times New Roman"/>
                <a:cs typeface="Times New Roman"/>
              </a:rPr>
              <a:t>Only one  </a:t>
            </a:r>
            <a:r>
              <a:rPr dirty="0" sz="1200" spc="-5">
                <a:latin typeface="Times New Roman"/>
                <a:cs typeface="Times New Roman"/>
              </a:rPr>
              <a:t>participant somewhat agreed </a:t>
            </a:r>
            <a:r>
              <a:rPr dirty="0" sz="1200">
                <a:latin typeface="Times New Roman"/>
                <a:cs typeface="Times New Roman"/>
              </a:rPr>
              <a:t>with this </a:t>
            </a:r>
            <a:r>
              <a:rPr dirty="0" sz="1200" spc="-5">
                <a:latin typeface="Times New Roman"/>
                <a:cs typeface="Times New Roman"/>
              </a:rPr>
              <a:t>statement, </a:t>
            </a:r>
            <a:r>
              <a:rPr dirty="0" sz="1200">
                <a:latin typeface="Times New Roman"/>
                <a:cs typeface="Times New Roman"/>
              </a:rPr>
              <a:t>and one </a:t>
            </a:r>
            <a:r>
              <a:rPr dirty="0" sz="1200" spc="-5">
                <a:latin typeface="Times New Roman"/>
                <a:cs typeface="Times New Roman"/>
              </a:rPr>
              <a:t>person </a:t>
            </a:r>
            <a:r>
              <a:rPr dirty="0" sz="1200">
                <a:latin typeface="Times New Roman"/>
                <a:cs typeface="Times New Roman"/>
              </a:rPr>
              <a:t>strongly </a:t>
            </a:r>
            <a:r>
              <a:rPr dirty="0" sz="1200" spc="-5">
                <a:latin typeface="Times New Roman"/>
                <a:cs typeface="Times New Roman"/>
              </a:rPr>
              <a:t>agreed.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is an  important </a:t>
            </a:r>
            <a:r>
              <a:rPr dirty="0" sz="1200">
                <a:latin typeface="Times New Roman"/>
                <a:cs typeface="Times New Roman"/>
              </a:rPr>
              <a:t>question </a:t>
            </a:r>
            <a:r>
              <a:rPr dirty="0" sz="1200" spc="-5">
                <a:latin typeface="Times New Roman"/>
                <a:cs typeface="Times New Roman"/>
              </a:rPr>
              <a:t>because </a:t>
            </a:r>
            <a:r>
              <a:rPr dirty="0" sz="1200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shows </a:t>
            </a:r>
            <a:r>
              <a:rPr dirty="0" sz="1200">
                <a:latin typeface="Times New Roman"/>
                <a:cs typeface="Times New Roman"/>
              </a:rPr>
              <a:t>that these students do not </a:t>
            </a:r>
            <a:r>
              <a:rPr dirty="0" sz="1200" spc="-5">
                <a:latin typeface="Times New Roman"/>
                <a:cs typeface="Times New Roman"/>
              </a:rPr>
              <a:t>feel </a:t>
            </a:r>
            <a:r>
              <a:rPr dirty="0" sz="1200">
                <a:latin typeface="Times New Roman"/>
                <a:cs typeface="Times New Roman"/>
              </a:rPr>
              <a:t>like the </a:t>
            </a:r>
            <a:r>
              <a:rPr dirty="0" sz="1200" spc="-5">
                <a:latin typeface="Times New Roman"/>
                <a:cs typeface="Times New Roman"/>
              </a:rPr>
              <a:t>curriculum </a:t>
            </a:r>
            <a:r>
              <a:rPr dirty="0" sz="1200">
                <a:latin typeface="Times New Roman"/>
                <a:cs typeface="Times New Roman"/>
              </a:rPr>
              <a:t>in school  </a:t>
            </a:r>
            <a:r>
              <a:rPr dirty="0" sz="1200" spc="-5">
                <a:latin typeface="Times New Roman"/>
                <a:cs typeface="Times New Roman"/>
              </a:rPr>
              <a:t>is unimportant.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links </a:t>
            </a:r>
            <a:r>
              <a:rPr dirty="0" sz="1200">
                <a:latin typeface="Times New Roman"/>
                <a:cs typeface="Times New Roman"/>
              </a:rPr>
              <a:t>directly to the </a:t>
            </a:r>
            <a:r>
              <a:rPr dirty="0" sz="1200" spc="-5">
                <a:latin typeface="Times New Roman"/>
                <a:cs typeface="Times New Roman"/>
              </a:rPr>
              <a:t>research question (discussed later </a:t>
            </a:r>
            <a:r>
              <a:rPr dirty="0" sz="1200">
                <a:latin typeface="Times New Roman"/>
                <a:cs typeface="Times New Roman"/>
              </a:rPr>
              <a:t>in this </a:t>
            </a:r>
            <a:r>
              <a:rPr dirty="0" sz="1200" spc="-5">
                <a:latin typeface="Times New Roman"/>
                <a:cs typeface="Times New Roman"/>
              </a:rPr>
              <a:t>chapter). </a:t>
            </a:r>
            <a:r>
              <a:rPr dirty="0" sz="1200">
                <a:latin typeface="Times New Roman"/>
                <a:cs typeface="Times New Roman"/>
              </a:rPr>
              <a:t>This 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contrary to some </a:t>
            </a:r>
            <a:r>
              <a:rPr dirty="0" sz="1200" spc="-5">
                <a:latin typeface="Times New Roman"/>
                <a:cs typeface="Times New Roman"/>
              </a:rPr>
              <a:t>research’s results </a:t>
            </a:r>
            <a:r>
              <a:rPr dirty="0" sz="1200">
                <a:latin typeface="Times New Roman"/>
                <a:cs typeface="Times New Roman"/>
              </a:rPr>
              <a:t>that students </a:t>
            </a:r>
            <a:r>
              <a:rPr dirty="0" sz="1200" spc="-5">
                <a:latin typeface="Times New Roman"/>
                <a:cs typeface="Times New Roman"/>
              </a:rPr>
              <a:t>(and parents) </a:t>
            </a:r>
            <a:r>
              <a:rPr dirty="0" sz="1200">
                <a:latin typeface="Times New Roman"/>
                <a:cs typeface="Times New Roman"/>
              </a:rPr>
              <a:t>who do not value </a:t>
            </a:r>
            <a:r>
              <a:rPr dirty="0" sz="1200" spc="-5">
                <a:latin typeface="Times New Roman"/>
                <a:cs typeface="Times New Roman"/>
              </a:rPr>
              <a:t>education are  </a:t>
            </a:r>
            <a:r>
              <a:rPr dirty="0" sz="1200">
                <a:latin typeface="Times New Roman"/>
                <a:cs typeface="Times New Roman"/>
              </a:rPr>
              <a:t>more likely to drop out </a:t>
            </a:r>
            <a:r>
              <a:rPr dirty="0" sz="1200" spc="-5">
                <a:latin typeface="Times New Roman"/>
                <a:cs typeface="Times New Roman"/>
              </a:rPr>
              <a:t>(Bertrand, </a:t>
            </a:r>
            <a:r>
              <a:rPr dirty="0" sz="1200">
                <a:latin typeface="Times New Roman"/>
                <a:cs typeface="Times New Roman"/>
              </a:rPr>
              <a:t>1962; </a:t>
            </a:r>
            <a:r>
              <a:rPr dirty="0" sz="1200" spc="-5">
                <a:latin typeface="Times New Roman"/>
                <a:cs typeface="Times New Roman"/>
              </a:rPr>
              <a:t>Ingrum, </a:t>
            </a:r>
            <a:r>
              <a:rPr dirty="0" sz="1200">
                <a:latin typeface="Times New Roman"/>
                <a:cs typeface="Times New Roman"/>
              </a:rPr>
              <a:t>2006). The </a:t>
            </a:r>
            <a:r>
              <a:rPr dirty="0" sz="1200" spc="-5">
                <a:latin typeface="Times New Roman"/>
                <a:cs typeface="Times New Roman"/>
              </a:rPr>
              <a:t>reason </a:t>
            </a:r>
            <a:r>
              <a:rPr dirty="0" sz="1200">
                <a:latin typeface="Times New Roman"/>
                <a:cs typeface="Times New Roman"/>
              </a:rPr>
              <a:t>for this </a:t>
            </a:r>
            <a:r>
              <a:rPr dirty="0" sz="1200" spc="-5">
                <a:latin typeface="Times New Roman"/>
                <a:cs typeface="Times New Roman"/>
              </a:rPr>
              <a:t>contradiction </a:t>
            </a:r>
            <a:r>
              <a:rPr dirty="0" sz="1200" spc="5">
                <a:latin typeface="Times New Roman"/>
                <a:cs typeface="Times New Roman"/>
              </a:rPr>
              <a:t>may </a:t>
            </a:r>
            <a:r>
              <a:rPr dirty="0" sz="1200">
                <a:latin typeface="Times New Roman"/>
                <a:cs typeface="Times New Roman"/>
              </a:rPr>
              <a:t>be  that the students </a:t>
            </a:r>
            <a:r>
              <a:rPr dirty="0" sz="1200" spc="-5">
                <a:latin typeface="Times New Roman"/>
                <a:cs typeface="Times New Roman"/>
              </a:rPr>
              <a:t>participating </a:t>
            </a:r>
            <a:r>
              <a:rPr dirty="0" sz="1200">
                <a:latin typeface="Times New Roman"/>
                <a:cs typeface="Times New Roman"/>
              </a:rPr>
              <a:t>in this study have </a:t>
            </a:r>
            <a:r>
              <a:rPr dirty="0" sz="1200" spc="-5">
                <a:latin typeface="Times New Roman"/>
                <a:cs typeface="Times New Roman"/>
              </a:rPr>
              <a:t>returned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choice since dropping out  of the </a:t>
            </a:r>
            <a:r>
              <a:rPr dirty="0" sz="1200" spc="-5">
                <a:latin typeface="Times New Roman"/>
                <a:cs typeface="Times New Roman"/>
              </a:rPr>
              <a:t>traditional high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school.</a:t>
            </a:r>
            <a:endParaRPr sz="1200">
              <a:latin typeface="Times New Roman"/>
              <a:cs typeface="Times New Roman"/>
            </a:endParaRPr>
          </a:p>
          <a:p>
            <a:pPr marL="12700" marR="73660" indent="228600">
              <a:lnSpc>
                <a:spcPct val="191700"/>
              </a:lnSpc>
            </a:pPr>
            <a:r>
              <a:rPr dirty="0" sz="1200" spc="-5" b="1">
                <a:latin typeface="Times New Roman"/>
                <a:cs typeface="Times New Roman"/>
              </a:rPr>
              <a:t>Questions </a:t>
            </a:r>
            <a:r>
              <a:rPr dirty="0" sz="1200" b="1">
                <a:latin typeface="Times New Roman"/>
                <a:cs typeface="Times New Roman"/>
              </a:rPr>
              <a:t>31, 32, </a:t>
            </a:r>
            <a:r>
              <a:rPr dirty="0" sz="1200" spc="-5" b="1">
                <a:latin typeface="Times New Roman"/>
                <a:cs typeface="Times New Roman"/>
              </a:rPr>
              <a:t>and 33. </a:t>
            </a:r>
            <a:r>
              <a:rPr dirty="0" sz="1200">
                <a:latin typeface="Times New Roman"/>
                <a:cs typeface="Times New Roman"/>
              </a:rPr>
              <a:t>The last </a:t>
            </a:r>
            <a:r>
              <a:rPr dirty="0" sz="1200" spc="-5">
                <a:latin typeface="Times New Roman"/>
                <a:cs typeface="Times New Roman"/>
              </a:rPr>
              <a:t>three </a:t>
            </a:r>
            <a:r>
              <a:rPr dirty="0" sz="1200">
                <a:latin typeface="Times New Roman"/>
                <a:cs typeface="Times New Roman"/>
              </a:rPr>
              <a:t>questions of the </a:t>
            </a:r>
            <a:r>
              <a:rPr dirty="0" sz="1200" spc="-5">
                <a:latin typeface="Times New Roman"/>
                <a:cs typeface="Times New Roman"/>
              </a:rPr>
              <a:t>Likert-type </a:t>
            </a:r>
            <a:r>
              <a:rPr dirty="0" sz="1200">
                <a:latin typeface="Times New Roman"/>
                <a:cs typeface="Times New Roman"/>
              </a:rPr>
              <a:t>section </a:t>
            </a:r>
            <a:r>
              <a:rPr dirty="0" sz="1200" spc="-5">
                <a:latin typeface="Times New Roman"/>
                <a:cs typeface="Times New Roman"/>
              </a:rPr>
              <a:t>were </a:t>
            </a:r>
            <a:r>
              <a:rPr dirty="0" sz="1200">
                <a:latin typeface="Times New Roman"/>
                <a:cs typeface="Times New Roman"/>
              </a:rPr>
              <a:t>meant to  be </a:t>
            </a:r>
            <a:r>
              <a:rPr dirty="0" sz="1200" spc="-5">
                <a:latin typeface="Times New Roman"/>
                <a:cs typeface="Times New Roman"/>
              </a:rPr>
              <a:t>answered </a:t>
            </a:r>
            <a:r>
              <a:rPr dirty="0" sz="1200">
                <a:latin typeface="Times New Roman"/>
                <a:cs typeface="Times New Roman"/>
              </a:rPr>
              <a:t>with the participants’ </a:t>
            </a:r>
            <a:r>
              <a:rPr dirty="0" sz="1200" spc="-5">
                <a:latin typeface="Times New Roman"/>
                <a:cs typeface="Times New Roman"/>
              </a:rPr>
              <a:t>current </a:t>
            </a:r>
            <a:r>
              <a:rPr dirty="0" sz="1200">
                <a:latin typeface="Times New Roman"/>
                <a:cs typeface="Times New Roman"/>
              </a:rPr>
              <a:t>opinions </a:t>
            </a:r>
            <a:r>
              <a:rPr dirty="0" sz="1200" spc="-5">
                <a:latin typeface="Times New Roman"/>
                <a:cs typeface="Times New Roman"/>
              </a:rPr>
              <a:t>as adult high school </a:t>
            </a:r>
            <a:r>
              <a:rPr dirty="0" sz="1200">
                <a:latin typeface="Times New Roman"/>
                <a:cs typeface="Times New Roman"/>
              </a:rPr>
              <a:t>students. </a:t>
            </a:r>
            <a:r>
              <a:rPr dirty="0" sz="1200" spc="-5">
                <a:latin typeface="Times New Roman"/>
                <a:cs typeface="Times New Roman"/>
              </a:rPr>
              <a:t>Question </a:t>
            </a:r>
            <a:r>
              <a:rPr dirty="0" sz="1200">
                <a:latin typeface="Times New Roman"/>
                <a:cs typeface="Times New Roman"/>
              </a:rPr>
              <a:t>31 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if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thought </a:t>
            </a:r>
            <a:r>
              <a:rPr dirty="0" sz="1200">
                <a:latin typeface="Times New Roman"/>
                <a:cs typeface="Times New Roman"/>
              </a:rPr>
              <a:t>dropping out of </a:t>
            </a:r>
            <a:r>
              <a:rPr dirty="0" sz="1200" spc="-5">
                <a:latin typeface="Times New Roman"/>
                <a:cs typeface="Times New Roman"/>
              </a:rPr>
              <a:t>high school was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good </a:t>
            </a:r>
            <a:r>
              <a:rPr dirty="0" sz="1200">
                <a:latin typeface="Times New Roman"/>
                <a:cs typeface="Times New Roman"/>
              </a:rPr>
              <a:t>idea. Three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participants </a:t>
            </a:r>
            <a:r>
              <a:rPr dirty="0" sz="1200">
                <a:latin typeface="Times New Roman"/>
                <a:cs typeface="Times New Roman"/>
              </a:rPr>
              <a:t>chose  not to </a:t>
            </a:r>
            <a:r>
              <a:rPr dirty="0" sz="1200" spc="-5">
                <a:latin typeface="Times New Roman"/>
                <a:cs typeface="Times New Roman"/>
              </a:rPr>
              <a:t>respond </a:t>
            </a:r>
            <a:r>
              <a:rPr dirty="0" sz="1200">
                <a:latin typeface="Times New Roman"/>
                <a:cs typeface="Times New Roman"/>
              </a:rPr>
              <a:t>to this question. </a:t>
            </a:r>
            <a:r>
              <a:rPr dirty="0" sz="1200" spc="-5">
                <a:latin typeface="Times New Roman"/>
                <a:cs typeface="Times New Roman"/>
              </a:rPr>
              <a:t>A </a:t>
            </a:r>
            <a:r>
              <a:rPr dirty="0" sz="1200">
                <a:latin typeface="Times New Roman"/>
                <a:cs typeface="Times New Roman"/>
              </a:rPr>
              <a:t>possible </a:t>
            </a:r>
            <a:r>
              <a:rPr dirty="0" sz="1200" spc="-5">
                <a:latin typeface="Times New Roman"/>
                <a:cs typeface="Times New Roman"/>
              </a:rPr>
              <a:t>reason </a:t>
            </a:r>
            <a:r>
              <a:rPr dirty="0" sz="1200">
                <a:latin typeface="Times New Roman"/>
                <a:cs typeface="Times New Roman"/>
              </a:rPr>
              <a:t>for this may be that some students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transferred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6067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283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125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70485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to the </a:t>
            </a:r>
            <a:r>
              <a:rPr dirty="0" sz="1200" spc="-5">
                <a:latin typeface="Times New Roman"/>
                <a:cs typeface="Times New Roman"/>
              </a:rPr>
              <a:t>adult high school </a:t>
            </a:r>
            <a:r>
              <a:rPr dirty="0" sz="1200">
                <a:latin typeface="Times New Roman"/>
                <a:cs typeface="Times New Roman"/>
              </a:rPr>
              <a:t>from their </a:t>
            </a:r>
            <a:r>
              <a:rPr dirty="0" sz="1200" spc="-5">
                <a:latin typeface="Times New Roman"/>
                <a:cs typeface="Times New Roman"/>
              </a:rPr>
              <a:t>traditional high school and were always enrolled </a:t>
            </a:r>
            <a:r>
              <a:rPr dirty="0" sz="1200">
                <a:latin typeface="Times New Roman"/>
                <a:cs typeface="Times New Roman"/>
              </a:rPr>
              <a:t>in school. </a:t>
            </a:r>
            <a:r>
              <a:rPr dirty="0" sz="1200" spc="-10">
                <a:latin typeface="Times New Roman"/>
                <a:cs typeface="Times New Roman"/>
              </a:rPr>
              <a:t>In  </a:t>
            </a:r>
            <a:r>
              <a:rPr dirty="0" sz="1200">
                <a:latin typeface="Times New Roman"/>
                <a:cs typeface="Times New Roman"/>
              </a:rPr>
              <a:t>their opinion, they did not drop out; </a:t>
            </a:r>
            <a:r>
              <a:rPr dirty="0" sz="1200" spc="-5">
                <a:latin typeface="Times New Roman"/>
                <a:cs typeface="Times New Roman"/>
              </a:rPr>
              <a:t>however, </a:t>
            </a:r>
            <a:r>
              <a:rPr dirty="0" sz="1200">
                <a:latin typeface="Times New Roman"/>
                <a:cs typeface="Times New Roman"/>
              </a:rPr>
              <a:t>since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>
                <a:latin typeface="Times New Roman"/>
                <a:cs typeface="Times New Roman"/>
              </a:rPr>
              <a:t>did not </a:t>
            </a:r>
            <a:r>
              <a:rPr dirty="0" sz="1200" spc="-5">
                <a:latin typeface="Times New Roman"/>
                <a:cs typeface="Times New Roman"/>
              </a:rPr>
              <a:t>graduate </a:t>
            </a:r>
            <a:r>
              <a:rPr dirty="0" sz="1200">
                <a:latin typeface="Times New Roman"/>
                <a:cs typeface="Times New Roman"/>
              </a:rPr>
              <a:t>from a </a:t>
            </a:r>
            <a:r>
              <a:rPr dirty="0" sz="1200" spc="-5">
                <a:latin typeface="Times New Roman"/>
                <a:cs typeface="Times New Roman"/>
              </a:rPr>
              <a:t>traditional high  school,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State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Tennessee </a:t>
            </a:r>
            <a:r>
              <a:rPr dirty="0" sz="1200">
                <a:latin typeface="Times New Roman"/>
                <a:cs typeface="Times New Roman"/>
              </a:rPr>
              <a:t>still </a:t>
            </a:r>
            <a:r>
              <a:rPr dirty="0" sz="1200" spc="-5">
                <a:latin typeface="Times New Roman"/>
                <a:cs typeface="Times New Roman"/>
              </a:rPr>
              <a:t>considers them </a:t>
            </a:r>
            <a:r>
              <a:rPr dirty="0" sz="1200">
                <a:latin typeface="Times New Roman"/>
                <a:cs typeface="Times New Roman"/>
              </a:rPr>
              <a:t>a dropout. </a:t>
            </a:r>
            <a:r>
              <a:rPr dirty="0" sz="1200" spc="-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those who did </a:t>
            </a:r>
            <a:r>
              <a:rPr dirty="0" sz="1200" spc="-5">
                <a:latin typeface="Times New Roman"/>
                <a:cs typeface="Times New Roman"/>
              </a:rPr>
              <a:t>respond </a:t>
            </a:r>
            <a:r>
              <a:rPr dirty="0" sz="1200">
                <a:latin typeface="Times New Roman"/>
                <a:cs typeface="Times New Roman"/>
              </a:rPr>
              <a:t>to this  </a:t>
            </a:r>
            <a:r>
              <a:rPr dirty="0" sz="1200" spc="-5">
                <a:latin typeface="Times New Roman"/>
                <a:cs typeface="Times New Roman"/>
              </a:rPr>
              <a:t>question, two somewhat agreed and </a:t>
            </a:r>
            <a:r>
              <a:rPr dirty="0" sz="1200">
                <a:latin typeface="Times New Roman"/>
                <a:cs typeface="Times New Roman"/>
              </a:rPr>
              <a:t>one strongly </a:t>
            </a:r>
            <a:r>
              <a:rPr dirty="0" sz="1200" spc="-5">
                <a:latin typeface="Times New Roman"/>
                <a:cs typeface="Times New Roman"/>
              </a:rPr>
              <a:t>agreed </a:t>
            </a:r>
            <a:r>
              <a:rPr dirty="0" sz="1200">
                <a:latin typeface="Times New Roman"/>
                <a:cs typeface="Times New Roman"/>
              </a:rPr>
              <a:t>with the idea that </a:t>
            </a:r>
            <a:r>
              <a:rPr dirty="0" sz="1200" spc="-5">
                <a:latin typeface="Times New Roman"/>
                <a:cs typeface="Times New Roman"/>
              </a:rPr>
              <a:t>dropping </a:t>
            </a:r>
            <a:r>
              <a:rPr dirty="0" sz="1200">
                <a:latin typeface="Times New Roman"/>
                <a:cs typeface="Times New Roman"/>
              </a:rPr>
              <a:t>out was a  </a:t>
            </a:r>
            <a:r>
              <a:rPr dirty="0" sz="1200" spc="-5">
                <a:latin typeface="Times New Roman"/>
                <a:cs typeface="Times New Roman"/>
              </a:rPr>
              <a:t>good </a:t>
            </a:r>
            <a:r>
              <a:rPr dirty="0" sz="1200">
                <a:latin typeface="Times New Roman"/>
                <a:cs typeface="Times New Roman"/>
              </a:rPr>
              <a:t>idea. </a:t>
            </a:r>
            <a:r>
              <a:rPr dirty="0" sz="1200" spc="-5">
                <a:latin typeface="Times New Roman"/>
                <a:cs typeface="Times New Roman"/>
              </a:rPr>
              <a:t>Even though </a:t>
            </a:r>
            <a:r>
              <a:rPr dirty="0" sz="1200">
                <a:latin typeface="Times New Roman"/>
                <a:cs typeface="Times New Roman"/>
              </a:rPr>
              <a:t>these three obviously felt their </a:t>
            </a:r>
            <a:r>
              <a:rPr dirty="0" sz="1200" spc="-5">
                <a:latin typeface="Times New Roman"/>
                <a:cs typeface="Times New Roman"/>
              </a:rPr>
              <a:t>reason(s) </a:t>
            </a:r>
            <a:r>
              <a:rPr dirty="0" sz="1200">
                <a:latin typeface="Times New Roman"/>
                <a:cs typeface="Times New Roman"/>
              </a:rPr>
              <a:t>for dropping out </a:t>
            </a:r>
            <a:r>
              <a:rPr dirty="0" sz="1200" spc="-5">
                <a:latin typeface="Times New Roman"/>
                <a:cs typeface="Times New Roman"/>
              </a:rPr>
              <a:t>were good,  </a:t>
            </a:r>
            <a:r>
              <a:rPr dirty="0" sz="1200">
                <a:latin typeface="Times New Roman"/>
                <a:cs typeface="Times New Roman"/>
              </a:rPr>
              <a:t>they still </a:t>
            </a:r>
            <a:r>
              <a:rPr dirty="0" sz="1200" spc="-5">
                <a:latin typeface="Times New Roman"/>
                <a:cs typeface="Times New Roman"/>
              </a:rPr>
              <a:t>found </a:t>
            </a:r>
            <a:r>
              <a:rPr dirty="0" sz="1200">
                <a:latin typeface="Times New Roman"/>
                <a:cs typeface="Times New Roman"/>
              </a:rPr>
              <a:t>themselves </a:t>
            </a:r>
            <a:r>
              <a:rPr dirty="0" sz="1200" spc="-5">
                <a:latin typeface="Times New Roman"/>
                <a:cs typeface="Times New Roman"/>
              </a:rPr>
              <a:t>back </a:t>
            </a:r>
            <a:r>
              <a:rPr dirty="0" sz="1200">
                <a:latin typeface="Times New Roman"/>
                <a:cs typeface="Times New Roman"/>
              </a:rPr>
              <a:t>in school, trying to </a:t>
            </a:r>
            <a:r>
              <a:rPr dirty="0" sz="1200" spc="-5">
                <a:latin typeface="Times New Roman"/>
                <a:cs typeface="Times New Roman"/>
              </a:rPr>
              <a:t>earn </a:t>
            </a:r>
            <a:r>
              <a:rPr dirty="0" sz="1200">
                <a:latin typeface="Times New Roman"/>
                <a:cs typeface="Times New Roman"/>
              </a:rPr>
              <a:t>a diploma. </a:t>
            </a:r>
            <a:r>
              <a:rPr dirty="0" sz="1200" spc="-10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possible </a:t>
            </a:r>
            <a:r>
              <a:rPr dirty="0" sz="1200" spc="-5">
                <a:latin typeface="Times New Roman"/>
                <a:cs typeface="Times New Roman"/>
              </a:rPr>
              <a:t>that </a:t>
            </a:r>
            <a:r>
              <a:rPr dirty="0" sz="1200">
                <a:latin typeface="Times New Roman"/>
                <a:cs typeface="Times New Roman"/>
              </a:rPr>
              <a:t>the  motivation for returning to school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financial </a:t>
            </a:r>
            <a:r>
              <a:rPr dirty="0" sz="1200">
                <a:latin typeface="Times New Roman"/>
                <a:cs typeface="Times New Roman"/>
              </a:rPr>
              <a:t>one, since there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a direct link </a:t>
            </a:r>
            <a:r>
              <a:rPr dirty="0" sz="1200" spc="-5">
                <a:latin typeface="Times New Roman"/>
                <a:cs typeface="Times New Roman"/>
              </a:rPr>
              <a:t>between  education attainment </a:t>
            </a:r>
            <a:r>
              <a:rPr dirty="0" sz="1200">
                <a:latin typeface="Times New Roman"/>
                <a:cs typeface="Times New Roman"/>
              </a:rPr>
              <a:t>and income (U.S. </a:t>
            </a:r>
            <a:r>
              <a:rPr dirty="0" sz="1200" spc="-5">
                <a:latin typeface="Times New Roman"/>
                <a:cs typeface="Times New Roman"/>
              </a:rPr>
              <a:t>Bureau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Labor </a:t>
            </a:r>
            <a:r>
              <a:rPr dirty="0" sz="1200">
                <a:latin typeface="Times New Roman"/>
                <a:cs typeface="Times New Roman"/>
              </a:rPr>
              <a:t>Statistics,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2011).</a:t>
            </a:r>
            <a:endParaRPr sz="1200">
              <a:latin typeface="Times New Roman"/>
              <a:cs typeface="Times New Roman"/>
            </a:endParaRPr>
          </a:p>
          <a:p>
            <a:pPr marL="12700" marR="60325" indent="228600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Every </a:t>
            </a:r>
            <a:r>
              <a:rPr dirty="0" sz="1200" spc="-5">
                <a:latin typeface="Times New Roman"/>
                <a:cs typeface="Times New Roman"/>
              </a:rPr>
              <a:t>participant </a:t>
            </a:r>
            <a:r>
              <a:rPr dirty="0" sz="1200">
                <a:latin typeface="Times New Roman"/>
                <a:cs typeface="Times New Roman"/>
              </a:rPr>
              <a:t>either </a:t>
            </a:r>
            <a:r>
              <a:rPr dirty="0" sz="1200" spc="-5">
                <a:latin typeface="Times New Roman"/>
                <a:cs typeface="Times New Roman"/>
              </a:rPr>
              <a:t>somewhat </a:t>
            </a:r>
            <a:r>
              <a:rPr dirty="0" sz="1200">
                <a:latin typeface="Times New Roman"/>
                <a:cs typeface="Times New Roman"/>
              </a:rPr>
              <a:t>or strongly </a:t>
            </a:r>
            <a:r>
              <a:rPr dirty="0" sz="1200" spc="-5">
                <a:latin typeface="Times New Roman"/>
                <a:cs typeface="Times New Roman"/>
              </a:rPr>
              <a:t>agreed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>
                <a:latin typeface="Times New Roman"/>
                <a:cs typeface="Times New Roman"/>
              </a:rPr>
              <a:t>would advise </a:t>
            </a:r>
            <a:r>
              <a:rPr dirty="0" sz="1200" spc="-5">
                <a:latin typeface="Times New Roman"/>
                <a:cs typeface="Times New Roman"/>
              </a:rPr>
              <a:t>current students  </a:t>
            </a:r>
            <a:r>
              <a:rPr dirty="0" sz="1200">
                <a:latin typeface="Times New Roman"/>
                <a:cs typeface="Times New Roman"/>
              </a:rPr>
              <a:t>to stay in school </a:t>
            </a:r>
            <a:r>
              <a:rPr dirty="0" sz="1200" spc="-5">
                <a:latin typeface="Times New Roman"/>
                <a:cs typeface="Times New Roman"/>
              </a:rPr>
              <a:t>and graduate. Even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few </a:t>
            </a:r>
            <a:r>
              <a:rPr dirty="0" sz="1200">
                <a:latin typeface="Times New Roman"/>
                <a:cs typeface="Times New Roman"/>
              </a:rPr>
              <a:t>students who </a:t>
            </a:r>
            <a:r>
              <a:rPr dirty="0" sz="1200" spc="-5">
                <a:latin typeface="Times New Roman"/>
                <a:cs typeface="Times New Roman"/>
              </a:rPr>
              <a:t>felt </a:t>
            </a:r>
            <a:r>
              <a:rPr dirty="0" sz="1200">
                <a:latin typeface="Times New Roman"/>
                <a:cs typeface="Times New Roman"/>
              </a:rPr>
              <a:t>dropping out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still a </a:t>
            </a:r>
            <a:r>
              <a:rPr dirty="0" sz="1200" spc="-5">
                <a:latin typeface="Times New Roman"/>
                <a:cs typeface="Times New Roman"/>
              </a:rPr>
              <a:t>good </a:t>
            </a:r>
            <a:r>
              <a:rPr dirty="0" sz="1200">
                <a:latin typeface="Times New Roman"/>
                <a:cs typeface="Times New Roman"/>
              </a:rPr>
              <a:t>idea  for themselves—they </a:t>
            </a:r>
            <a:r>
              <a:rPr dirty="0" sz="1200" spc="-5">
                <a:latin typeface="Times New Roman"/>
                <a:cs typeface="Times New Roman"/>
              </a:rPr>
              <a:t>thought that </a:t>
            </a:r>
            <a:r>
              <a:rPr dirty="0" sz="1200">
                <a:latin typeface="Times New Roman"/>
                <a:cs typeface="Times New Roman"/>
              </a:rPr>
              <a:t>dropping out, in </a:t>
            </a:r>
            <a:r>
              <a:rPr dirty="0" sz="1200" spc="-5">
                <a:latin typeface="Times New Roman"/>
                <a:cs typeface="Times New Roman"/>
              </a:rPr>
              <a:t>general, </a:t>
            </a:r>
            <a:r>
              <a:rPr dirty="0" sz="1200">
                <a:latin typeface="Times New Roman"/>
                <a:cs typeface="Times New Roman"/>
              </a:rPr>
              <a:t>should not be advised. </a:t>
            </a:r>
            <a:r>
              <a:rPr dirty="0" sz="1200" spc="-10">
                <a:latin typeface="Times New Roman"/>
                <a:cs typeface="Times New Roman"/>
              </a:rPr>
              <a:t>If </a:t>
            </a:r>
            <a:r>
              <a:rPr dirty="0" sz="1200" spc="-5">
                <a:latin typeface="Times New Roman"/>
                <a:cs typeface="Times New Roman"/>
              </a:rPr>
              <a:t>given </a:t>
            </a:r>
            <a:r>
              <a:rPr dirty="0" sz="1200">
                <a:latin typeface="Times New Roman"/>
                <a:cs typeface="Times New Roman"/>
              </a:rPr>
              <a:t>the  opportunity to </a:t>
            </a:r>
            <a:r>
              <a:rPr dirty="0" sz="1200" spc="-5">
                <a:latin typeface="Times New Roman"/>
                <a:cs typeface="Times New Roman"/>
              </a:rPr>
              <a:t>go </a:t>
            </a:r>
            <a:r>
              <a:rPr dirty="0" sz="1200">
                <a:latin typeface="Times New Roman"/>
                <a:cs typeface="Times New Roman"/>
              </a:rPr>
              <a:t>back and make the </a:t>
            </a:r>
            <a:r>
              <a:rPr dirty="0" sz="1200" spc="-5">
                <a:latin typeface="Times New Roman"/>
                <a:cs typeface="Times New Roman"/>
              </a:rPr>
              <a:t>decision about </a:t>
            </a:r>
            <a:r>
              <a:rPr dirty="0" sz="1200">
                <a:latin typeface="Times New Roman"/>
                <a:cs typeface="Times New Roman"/>
              </a:rPr>
              <a:t>dropping out of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</a:t>
            </a:r>
            <a:r>
              <a:rPr dirty="0" sz="1200" spc="-5">
                <a:latin typeface="Times New Roman"/>
                <a:cs typeface="Times New Roman"/>
              </a:rPr>
              <a:t>again, </a:t>
            </a:r>
            <a:r>
              <a:rPr dirty="0" sz="1200" spc="5">
                <a:latin typeface="Times New Roman"/>
                <a:cs typeface="Times New Roman"/>
              </a:rPr>
              <a:t>only </a:t>
            </a:r>
            <a:r>
              <a:rPr dirty="0" sz="1200" spc="-5">
                <a:latin typeface="Times New Roman"/>
                <a:cs typeface="Times New Roman"/>
              </a:rPr>
              <a:t>two  students felt </a:t>
            </a:r>
            <a:r>
              <a:rPr dirty="0" sz="1200">
                <a:latin typeface="Times New Roman"/>
                <a:cs typeface="Times New Roman"/>
              </a:rPr>
              <a:t>that they would still </a:t>
            </a:r>
            <a:r>
              <a:rPr dirty="0" sz="1200" spc="-5">
                <a:latin typeface="Times New Roman"/>
                <a:cs typeface="Times New Roman"/>
              </a:rPr>
              <a:t>make </a:t>
            </a:r>
            <a:r>
              <a:rPr dirty="0" sz="1200">
                <a:latin typeface="Times New Roman"/>
                <a:cs typeface="Times New Roman"/>
              </a:rPr>
              <a:t>this choice. </a:t>
            </a:r>
            <a:r>
              <a:rPr dirty="0" sz="1200" spc="-5">
                <a:latin typeface="Times New Roman"/>
                <a:cs typeface="Times New Roman"/>
              </a:rPr>
              <a:t>Despite whatever reason(s) </a:t>
            </a:r>
            <a:r>
              <a:rPr dirty="0" sz="1200">
                <a:latin typeface="Times New Roman"/>
                <a:cs typeface="Times New Roman"/>
              </a:rPr>
              <a:t>these </a:t>
            </a:r>
            <a:r>
              <a:rPr dirty="0" sz="1200" spc="-5">
                <a:latin typeface="Times New Roman"/>
                <a:cs typeface="Times New Roman"/>
              </a:rPr>
              <a:t>young  adults had </a:t>
            </a:r>
            <a:r>
              <a:rPr dirty="0" sz="1200">
                <a:latin typeface="Times New Roman"/>
                <a:cs typeface="Times New Roman"/>
              </a:rPr>
              <a:t>for dropping out of </a:t>
            </a:r>
            <a:r>
              <a:rPr dirty="0" sz="1200" spc="-5">
                <a:latin typeface="Times New Roman"/>
                <a:cs typeface="Times New Roman"/>
              </a:rPr>
              <a:t>high school, </a:t>
            </a:r>
            <a:r>
              <a:rPr dirty="0" sz="1200">
                <a:latin typeface="Times New Roman"/>
                <a:cs typeface="Times New Roman"/>
              </a:rPr>
              <a:t>they obviously </a:t>
            </a:r>
            <a:r>
              <a:rPr dirty="0" sz="1200" spc="-5">
                <a:latin typeface="Times New Roman"/>
                <a:cs typeface="Times New Roman"/>
              </a:rPr>
              <a:t>regret </a:t>
            </a:r>
            <a:r>
              <a:rPr dirty="0" sz="1200">
                <a:latin typeface="Times New Roman"/>
                <a:cs typeface="Times New Roman"/>
              </a:rPr>
              <a:t>doing </a:t>
            </a:r>
            <a:r>
              <a:rPr dirty="0" sz="1200" spc="-5">
                <a:latin typeface="Times New Roman"/>
                <a:cs typeface="Times New Roman"/>
              </a:rPr>
              <a:t>so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are </a:t>
            </a:r>
            <a:r>
              <a:rPr dirty="0" sz="1200">
                <a:latin typeface="Times New Roman"/>
                <a:cs typeface="Times New Roman"/>
              </a:rPr>
              <a:t>trying to  </a:t>
            </a:r>
            <a:r>
              <a:rPr dirty="0" sz="1200" spc="-5">
                <a:latin typeface="Times New Roman"/>
                <a:cs typeface="Times New Roman"/>
              </a:rPr>
              <a:t>correct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action.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Correlations between Likert-type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Questions</a:t>
            </a:r>
            <a:endParaRPr sz="1200">
              <a:latin typeface="Times New Roman"/>
              <a:cs typeface="Times New Roman"/>
            </a:endParaRPr>
          </a:p>
          <a:p>
            <a:pPr marL="12700" marR="33655" indent="228600">
              <a:lnSpc>
                <a:spcPts val="2760"/>
              </a:lnSpc>
              <a:spcBef>
                <a:spcPts val="285"/>
              </a:spcBef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answers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each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Likert-type </a:t>
            </a:r>
            <a:r>
              <a:rPr dirty="0" sz="1200">
                <a:latin typeface="Times New Roman"/>
                <a:cs typeface="Times New Roman"/>
              </a:rPr>
              <a:t>questions </a:t>
            </a:r>
            <a:r>
              <a:rPr dirty="0" sz="1200" spc="-5">
                <a:latin typeface="Times New Roman"/>
                <a:cs typeface="Times New Roman"/>
              </a:rPr>
              <a:t>were compared </a:t>
            </a:r>
            <a:r>
              <a:rPr dirty="0" sz="1200">
                <a:latin typeface="Times New Roman"/>
                <a:cs typeface="Times New Roman"/>
              </a:rPr>
              <a:t>to determine if </a:t>
            </a:r>
            <a:r>
              <a:rPr dirty="0" sz="1200" spc="5">
                <a:latin typeface="Times New Roman"/>
                <a:cs typeface="Times New Roman"/>
              </a:rPr>
              <a:t>any </a:t>
            </a:r>
            <a:r>
              <a:rPr dirty="0" sz="1200">
                <a:latin typeface="Times New Roman"/>
                <a:cs typeface="Times New Roman"/>
              </a:rPr>
              <a:t>of the  </a:t>
            </a:r>
            <a:r>
              <a:rPr dirty="0" sz="1200" spc="-5">
                <a:latin typeface="Times New Roman"/>
                <a:cs typeface="Times New Roman"/>
              </a:rPr>
              <a:t>overall results were </a:t>
            </a:r>
            <a:r>
              <a:rPr dirty="0" sz="1200">
                <a:latin typeface="Times New Roman"/>
                <a:cs typeface="Times New Roman"/>
              </a:rPr>
              <a:t>statistically </a:t>
            </a:r>
            <a:r>
              <a:rPr dirty="0" sz="1200" spc="-5">
                <a:latin typeface="Times New Roman"/>
                <a:cs typeface="Times New Roman"/>
              </a:rPr>
              <a:t>significant. </a:t>
            </a:r>
            <a:r>
              <a:rPr dirty="0" sz="1200">
                <a:latin typeface="Times New Roman"/>
                <a:cs typeface="Times New Roman"/>
              </a:rPr>
              <a:t>This was </a:t>
            </a:r>
            <a:r>
              <a:rPr dirty="0" sz="1200" spc="-5">
                <a:latin typeface="Times New Roman"/>
                <a:cs typeface="Times New Roman"/>
              </a:rPr>
              <a:t>calculated so that </a:t>
            </a:r>
            <a:r>
              <a:rPr dirty="0" sz="1200">
                <a:latin typeface="Times New Roman"/>
                <a:cs typeface="Times New Roman"/>
              </a:rPr>
              <a:t>questions </a:t>
            </a:r>
            <a:r>
              <a:rPr dirty="0" sz="1200" spc="-5">
                <a:latin typeface="Times New Roman"/>
                <a:cs typeface="Times New Roman"/>
              </a:rPr>
              <a:t>could </a:t>
            </a:r>
            <a:r>
              <a:rPr dirty="0" sz="1200">
                <a:latin typeface="Times New Roman"/>
                <a:cs typeface="Times New Roman"/>
              </a:rPr>
              <a:t>be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paired</a:t>
            </a:r>
            <a:endParaRPr sz="1200">
              <a:latin typeface="Times New Roman"/>
              <a:cs typeface="Times New Roman"/>
            </a:endParaRPr>
          </a:p>
          <a:p>
            <a:pPr marL="12700" marR="79375">
              <a:lnSpc>
                <a:spcPts val="2760"/>
              </a:lnSpc>
              <a:spcBef>
                <a:spcPts val="5"/>
              </a:spcBef>
            </a:pP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-5">
                <a:latin typeface="Times New Roman"/>
                <a:cs typeface="Times New Roman"/>
              </a:rPr>
              <a:t>each </a:t>
            </a:r>
            <a:r>
              <a:rPr dirty="0" sz="1200">
                <a:latin typeface="Times New Roman"/>
                <a:cs typeface="Times New Roman"/>
              </a:rPr>
              <a:t>other to look for </a:t>
            </a:r>
            <a:r>
              <a:rPr dirty="0" sz="1200" spc="-5">
                <a:latin typeface="Times New Roman"/>
                <a:cs typeface="Times New Roman"/>
              </a:rPr>
              <a:t>similarities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how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questions were </a:t>
            </a:r>
            <a:r>
              <a:rPr dirty="0" sz="1200">
                <a:latin typeface="Times New Roman"/>
                <a:cs typeface="Times New Roman"/>
              </a:rPr>
              <a:t>answered. </a:t>
            </a:r>
            <a:r>
              <a:rPr dirty="0" sz="1200" spc="-5">
                <a:latin typeface="Times New Roman"/>
                <a:cs typeface="Times New Roman"/>
              </a:rPr>
              <a:t>The </a:t>
            </a:r>
            <a:r>
              <a:rPr dirty="0" sz="1200">
                <a:latin typeface="Times New Roman"/>
                <a:cs typeface="Times New Roman"/>
              </a:rPr>
              <a:t>top </a:t>
            </a:r>
            <a:r>
              <a:rPr dirty="0" sz="1200" spc="-5">
                <a:latin typeface="Times New Roman"/>
                <a:cs typeface="Times New Roman"/>
              </a:rPr>
              <a:t>ten  correlation pairs </a:t>
            </a:r>
            <a:r>
              <a:rPr dirty="0" sz="1200">
                <a:latin typeface="Times New Roman"/>
                <a:cs typeface="Times New Roman"/>
              </a:rPr>
              <a:t>are discussed in </a:t>
            </a:r>
            <a:r>
              <a:rPr dirty="0" sz="1200" spc="-5">
                <a:latin typeface="Times New Roman"/>
                <a:cs typeface="Times New Roman"/>
              </a:rPr>
              <a:t>this </a:t>
            </a:r>
            <a:r>
              <a:rPr dirty="0" sz="1200">
                <a:latin typeface="Times New Roman"/>
                <a:cs typeface="Times New Roman"/>
              </a:rPr>
              <a:t>section. To </a:t>
            </a:r>
            <a:r>
              <a:rPr dirty="0" sz="1200" spc="-5">
                <a:latin typeface="Times New Roman"/>
                <a:cs typeface="Times New Roman"/>
              </a:rPr>
              <a:t>see all </a:t>
            </a:r>
            <a:r>
              <a:rPr dirty="0" sz="1200">
                <a:latin typeface="Times New Roman"/>
                <a:cs typeface="Times New Roman"/>
              </a:rPr>
              <a:t>of the correlations, </a:t>
            </a:r>
            <a:r>
              <a:rPr dirty="0" sz="1200" spc="-5">
                <a:latin typeface="Times New Roman"/>
                <a:cs typeface="Times New Roman"/>
              </a:rPr>
              <a:t>see Figures </a:t>
            </a:r>
            <a:r>
              <a:rPr dirty="0" sz="1200">
                <a:latin typeface="Times New Roman"/>
                <a:cs typeface="Times New Roman"/>
              </a:rPr>
              <a:t>4.33 </a:t>
            </a:r>
            <a:r>
              <a:rPr dirty="0" sz="1200" spc="-5">
                <a:latin typeface="Times New Roman"/>
                <a:cs typeface="Times New Roman"/>
              </a:rPr>
              <a:t>and  </a:t>
            </a:r>
            <a:r>
              <a:rPr dirty="0" sz="1200">
                <a:latin typeface="Times New Roman"/>
                <a:cs typeface="Times New Roman"/>
              </a:rPr>
              <a:t>4.34.</a:t>
            </a:r>
            <a:endParaRPr sz="1200">
              <a:latin typeface="Times New Roman"/>
              <a:cs typeface="Times New Roman"/>
            </a:endParaRPr>
          </a:p>
          <a:p>
            <a:pPr marL="12700" marR="82550" indent="228600">
              <a:lnSpc>
                <a:spcPts val="2760"/>
              </a:lnSpc>
            </a:pPr>
            <a:r>
              <a:rPr dirty="0" sz="1200" spc="-5" b="1">
                <a:latin typeface="Times New Roman"/>
                <a:cs typeface="Times New Roman"/>
              </a:rPr>
              <a:t>Correlated </a:t>
            </a:r>
            <a:r>
              <a:rPr dirty="0" sz="1200" b="1">
                <a:latin typeface="Times New Roman"/>
                <a:cs typeface="Times New Roman"/>
              </a:rPr>
              <a:t>pair 1. </a:t>
            </a:r>
            <a:r>
              <a:rPr dirty="0" sz="1200">
                <a:latin typeface="Times New Roman"/>
                <a:cs typeface="Times New Roman"/>
              </a:rPr>
              <a:t>Questions 24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25 </a:t>
            </a:r>
            <a:r>
              <a:rPr dirty="0" sz="1200" spc="-5">
                <a:latin typeface="Times New Roman"/>
                <a:cs typeface="Times New Roman"/>
              </a:rPr>
              <a:t>produced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highest correlation </a:t>
            </a:r>
            <a:r>
              <a:rPr dirty="0" sz="1200">
                <a:latin typeface="Times New Roman"/>
                <a:cs typeface="Times New Roman"/>
              </a:rPr>
              <a:t>of 0.754. </a:t>
            </a:r>
            <a:r>
              <a:rPr dirty="0" sz="1200" spc="-5">
                <a:latin typeface="Times New Roman"/>
                <a:cs typeface="Times New Roman"/>
              </a:rPr>
              <a:t>Question  </a:t>
            </a:r>
            <a:r>
              <a:rPr dirty="0" sz="1200">
                <a:latin typeface="Times New Roman"/>
                <a:cs typeface="Times New Roman"/>
              </a:rPr>
              <a:t>24 </a:t>
            </a:r>
            <a:r>
              <a:rPr dirty="0" sz="1200" spc="-5">
                <a:latin typeface="Times New Roman"/>
                <a:cs typeface="Times New Roman"/>
              </a:rPr>
              <a:t>stated </a:t>
            </a:r>
            <a:r>
              <a:rPr dirty="0" sz="1200">
                <a:latin typeface="Times New Roman"/>
                <a:cs typeface="Times New Roman"/>
              </a:rPr>
              <a:t>that the </a:t>
            </a:r>
            <a:r>
              <a:rPr dirty="0" sz="1200" spc="-5">
                <a:latin typeface="Times New Roman"/>
                <a:cs typeface="Times New Roman"/>
              </a:rPr>
              <a:t>student </a:t>
            </a:r>
            <a:r>
              <a:rPr dirty="0" sz="1200">
                <a:latin typeface="Times New Roman"/>
                <a:cs typeface="Times New Roman"/>
              </a:rPr>
              <a:t>had </a:t>
            </a:r>
            <a:r>
              <a:rPr dirty="0" sz="1200" spc="-5">
                <a:latin typeface="Times New Roman"/>
                <a:cs typeface="Times New Roman"/>
              </a:rPr>
              <a:t>better things </a:t>
            </a:r>
            <a:r>
              <a:rPr dirty="0" sz="1200">
                <a:latin typeface="Times New Roman"/>
                <a:cs typeface="Times New Roman"/>
              </a:rPr>
              <a:t>to do with </a:t>
            </a:r>
            <a:r>
              <a:rPr dirty="0" sz="1200" spc="-5">
                <a:latin typeface="Times New Roman"/>
                <a:cs typeface="Times New Roman"/>
              </a:rPr>
              <a:t>their </a:t>
            </a:r>
            <a:r>
              <a:rPr dirty="0" sz="1200">
                <a:latin typeface="Times New Roman"/>
                <a:cs typeface="Times New Roman"/>
              </a:rPr>
              <a:t>time </a:t>
            </a:r>
            <a:r>
              <a:rPr dirty="0" sz="1200" spc="-5">
                <a:latin typeface="Times New Roman"/>
                <a:cs typeface="Times New Roman"/>
              </a:rPr>
              <a:t>than </a:t>
            </a:r>
            <a:r>
              <a:rPr dirty="0" sz="1200">
                <a:latin typeface="Times New Roman"/>
                <a:cs typeface="Times New Roman"/>
              </a:rPr>
              <a:t>school, </a:t>
            </a:r>
            <a:r>
              <a:rPr dirty="0" sz="1200" spc="-5">
                <a:latin typeface="Times New Roman"/>
                <a:cs typeface="Times New Roman"/>
              </a:rPr>
              <a:t>and Question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25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51497" y="429259"/>
            <a:ext cx="2216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10">
                <a:latin typeface="Times New Roman"/>
                <a:cs typeface="Times New Roman"/>
              </a:rPr>
              <a:t>x</a:t>
            </a:r>
            <a:r>
              <a:rPr dirty="0" sz="1200">
                <a:latin typeface="Times New Roman"/>
                <a:cs typeface="Times New Roman"/>
              </a:rPr>
              <a:t>iv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87704" y="1042500"/>
          <a:ext cx="5981065" cy="50768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537200"/>
                <a:gridCol w="443229"/>
              </a:tblGrid>
              <a:tr h="609600">
                <a:tc>
                  <a:txBody>
                    <a:bodyPr/>
                    <a:lstStyle/>
                    <a:p>
                      <a:pPr marL="127000">
                        <a:lnSpc>
                          <a:spcPts val="131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Figure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4.30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Participant Responses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 “Dropping out of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high school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was a</a:t>
                      </a:r>
                      <a:r>
                        <a:rPr dirty="0" sz="12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good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idea”……………………………………………………………………………………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87630">
                        <a:lnSpc>
                          <a:spcPct val="100000"/>
                        </a:lnSpc>
                        <a:spcBef>
                          <a:spcPts val="113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96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700405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Figure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4.31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Participant Responses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“I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would advise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current students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 stay in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graduate high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school”………………………………………………………………….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8763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97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701040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Figure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4.32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Participant Responses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“If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could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do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it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all over,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 would have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stayed</a:t>
                      </a:r>
                      <a:r>
                        <a:rPr dirty="0" sz="1200" spc="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27000">
                        <a:lnSpc>
                          <a:spcPct val="10000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high school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and not dropped</a:t>
                      </a:r>
                      <a:r>
                        <a:rPr dirty="0" sz="12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out”……………………………………………………..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87630">
                        <a:lnSpc>
                          <a:spcPct val="1000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97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350520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Figure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4.33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Likert-Type Questions Correlations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11 –</a:t>
                      </a:r>
                      <a:r>
                        <a:rPr dirty="0" sz="12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22………………………………..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99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</a:tr>
              <a:tr h="349885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Figure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4.34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Likert-Type Questions Correlations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23 –</a:t>
                      </a:r>
                      <a:r>
                        <a:rPr dirty="0" sz="12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33………………………………..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100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</a:tr>
              <a:tr h="349885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Figure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4.35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“Post high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school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plans”</a:t>
                      </a:r>
                      <a:r>
                        <a:rPr dirty="0" sz="12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frequencies………………………………………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106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</a:tr>
              <a:tr h="350520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Figure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4.36 “Why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school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is important”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frequencies……………………………………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107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</a:tr>
              <a:tr h="350520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Figure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4.37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“Is what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you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are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learning in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school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important”</a:t>
                      </a:r>
                      <a:r>
                        <a:rPr dirty="0" sz="1200" spc="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frequencies………………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108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</a:tr>
              <a:tr h="350520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Figure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4.38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“What changes would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you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make in school”</a:t>
                      </a:r>
                      <a:r>
                        <a:rPr dirty="0" sz="1200" spc="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frequencies…………………..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109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</a:tr>
              <a:tr h="350520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Figure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4.39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“Should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 number of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academic classes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be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reduced”</a:t>
                      </a:r>
                      <a:r>
                        <a:rPr dirty="0" sz="1200" spc="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frequencies………..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109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</a:tr>
              <a:tr h="350520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Figure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4.40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“Should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legal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dropout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age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be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changed”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frequencies…………………..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</a:tr>
              <a:tr h="259079">
                <a:tc>
                  <a:txBody>
                    <a:bodyPr/>
                    <a:lstStyle/>
                    <a:p>
                      <a:pPr marL="127000">
                        <a:lnSpc>
                          <a:spcPts val="1360"/>
                        </a:lnSpc>
                        <a:spcBef>
                          <a:spcPts val="58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Figure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4.41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Why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did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you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return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high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school”</a:t>
                      </a:r>
                      <a:r>
                        <a:rPr dirty="0" sz="1200" spc="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frequencies……………………………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 marL="87630">
                        <a:lnSpc>
                          <a:spcPts val="1360"/>
                        </a:lnSpc>
                        <a:spcBef>
                          <a:spcPts val="58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</a:tr>
            </a:tbl>
          </a:graphicData>
        </a:graphic>
      </p:graphicFrame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505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283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126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27305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stated </a:t>
            </a:r>
            <a:r>
              <a:rPr dirty="0" sz="1200">
                <a:latin typeface="Times New Roman"/>
                <a:cs typeface="Times New Roman"/>
              </a:rPr>
              <a:t>that the </a:t>
            </a:r>
            <a:r>
              <a:rPr dirty="0" sz="1200" spc="-5">
                <a:latin typeface="Times New Roman"/>
                <a:cs typeface="Times New Roman"/>
              </a:rPr>
              <a:t>student </a:t>
            </a:r>
            <a:r>
              <a:rPr dirty="0" sz="1200">
                <a:latin typeface="Times New Roman"/>
                <a:cs typeface="Times New Roman"/>
              </a:rPr>
              <a:t>felt </a:t>
            </a:r>
            <a:r>
              <a:rPr dirty="0" sz="1200" spc="-5">
                <a:latin typeface="Times New Roman"/>
                <a:cs typeface="Times New Roman"/>
              </a:rPr>
              <a:t>that getting </a:t>
            </a:r>
            <a:r>
              <a:rPr dirty="0" sz="1200">
                <a:latin typeface="Times New Roman"/>
                <a:cs typeface="Times New Roman"/>
              </a:rPr>
              <a:t>a job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more </a:t>
            </a:r>
            <a:r>
              <a:rPr dirty="0" sz="1200" spc="-5">
                <a:latin typeface="Times New Roman"/>
                <a:cs typeface="Times New Roman"/>
              </a:rPr>
              <a:t>important than going </a:t>
            </a:r>
            <a:r>
              <a:rPr dirty="0" sz="1200">
                <a:latin typeface="Times New Roman"/>
                <a:cs typeface="Times New Roman"/>
              </a:rPr>
              <a:t>to school. With these  </a:t>
            </a:r>
            <a:r>
              <a:rPr dirty="0" sz="1200" spc="-5">
                <a:latin typeface="Times New Roman"/>
                <a:cs typeface="Times New Roman"/>
              </a:rPr>
              <a:t>two questions having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highest correlation, </a:t>
            </a:r>
            <a:r>
              <a:rPr dirty="0" sz="1200">
                <a:latin typeface="Times New Roman"/>
                <a:cs typeface="Times New Roman"/>
              </a:rPr>
              <a:t>the conclusion must be </a:t>
            </a:r>
            <a:r>
              <a:rPr dirty="0" sz="1200" spc="-5">
                <a:latin typeface="Times New Roman"/>
                <a:cs typeface="Times New Roman"/>
              </a:rPr>
              <a:t>drawn </a:t>
            </a:r>
            <a:r>
              <a:rPr dirty="0" sz="1200">
                <a:latin typeface="Times New Roman"/>
                <a:cs typeface="Times New Roman"/>
              </a:rPr>
              <a:t>that the </a:t>
            </a:r>
            <a:r>
              <a:rPr dirty="0" sz="1200" spc="-5">
                <a:latin typeface="Times New Roman"/>
                <a:cs typeface="Times New Roman"/>
              </a:rPr>
              <a:t>“better  thing” </a:t>
            </a:r>
            <a:r>
              <a:rPr dirty="0" sz="1200">
                <a:latin typeface="Times New Roman"/>
                <a:cs typeface="Times New Roman"/>
              </a:rPr>
              <a:t>that the </a:t>
            </a:r>
            <a:r>
              <a:rPr dirty="0" sz="1200" spc="-5">
                <a:latin typeface="Times New Roman"/>
                <a:cs typeface="Times New Roman"/>
              </a:rPr>
              <a:t>student </a:t>
            </a:r>
            <a:r>
              <a:rPr dirty="0" sz="1200">
                <a:latin typeface="Times New Roman"/>
                <a:cs typeface="Times New Roman"/>
              </a:rPr>
              <a:t>had to do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to make </a:t>
            </a:r>
            <a:r>
              <a:rPr dirty="0" sz="1200" spc="-5">
                <a:latin typeface="Times New Roman"/>
                <a:cs typeface="Times New Roman"/>
              </a:rPr>
              <a:t>money. </a:t>
            </a:r>
            <a:r>
              <a:rPr dirty="0" sz="1200">
                <a:latin typeface="Times New Roman"/>
                <a:cs typeface="Times New Roman"/>
              </a:rPr>
              <a:t>This lack of money and </a:t>
            </a:r>
            <a:r>
              <a:rPr dirty="0" sz="1200" spc="-5">
                <a:latin typeface="Times New Roman"/>
                <a:cs typeface="Times New Roman"/>
              </a:rPr>
              <a:t>need </a:t>
            </a:r>
            <a:r>
              <a:rPr dirty="0" sz="1200">
                <a:latin typeface="Times New Roman"/>
                <a:cs typeface="Times New Roman"/>
              </a:rPr>
              <a:t>for more  </a:t>
            </a:r>
            <a:r>
              <a:rPr dirty="0" sz="1200" spc="-5">
                <a:latin typeface="Times New Roman"/>
                <a:cs typeface="Times New Roman"/>
              </a:rPr>
              <a:t>corresponds </a:t>
            </a:r>
            <a:r>
              <a:rPr dirty="0" sz="1200">
                <a:latin typeface="Times New Roman"/>
                <a:cs typeface="Times New Roman"/>
              </a:rPr>
              <a:t>to the idea that </a:t>
            </a:r>
            <a:r>
              <a:rPr dirty="0" sz="1200" spc="-5">
                <a:latin typeface="Times New Roman"/>
                <a:cs typeface="Times New Roman"/>
              </a:rPr>
              <a:t>low socioeconomic </a:t>
            </a:r>
            <a:r>
              <a:rPr dirty="0" sz="1200">
                <a:latin typeface="Times New Roman"/>
                <a:cs typeface="Times New Roman"/>
              </a:rPr>
              <a:t>status </a:t>
            </a:r>
            <a:r>
              <a:rPr dirty="0" sz="1200" spc="-5">
                <a:latin typeface="Times New Roman"/>
                <a:cs typeface="Times New Roman"/>
              </a:rPr>
              <a:t>has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drastic effect </a:t>
            </a:r>
            <a:r>
              <a:rPr dirty="0" sz="1200" spc="5">
                <a:latin typeface="Times New Roman"/>
                <a:cs typeface="Times New Roman"/>
              </a:rPr>
              <a:t>on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dropout  </a:t>
            </a:r>
            <a:r>
              <a:rPr dirty="0" sz="1200" spc="-5">
                <a:latin typeface="Times New Roman"/>
                <a:cs typeface="Times New Roman"/>
              </a:rPr>
              <a:t>rates (Bertrand, </a:t>
            </a:r>
            <a:r>
              <a:rPr dirty="0" sz="1200">
                <a:latin typeface="Times New Roman"/>
                <a:cs typeface="Times New Roman"/>
              </a:rPr>
              <a:t>1962, Coleman, 1966; </a:t>
            </a:r>
            <a:r>
              <a:rPr dirty="0" sz="1200" spc="-5">
                <a:latin typeface="Times New Roman"/>
                <a:cs typeface="Times New Roman"/>
              </a:rPr>
              <a:t>Ingrum, </a:t>
            </a:r>
            <a:r>
              <a:rPr dirty="0" sz="1200">
                <a:latin typeface="Times New Roman"/>
                <a:cs typeface="Times New Roman"/>
              </a:rPr>
              <a:t>2006). This </a:t>
            </a:r>
            <a:r>
              <a:rPr dirty="0" sz="1200" spc="-5">
                <a:latin typeface="Times New Roman"/>
                <a:cs typeface="Times New Roman"/>
              </a:rPr>
              <a:t>correlation indicates that students </a:t>
            </a:r>
            <a:r>
              <a:rPr dirty="0" sz="1200">
                <a:latin typeface="Times New Roman"/>
                <a:cs typeface="Times New Roman"/>
              </a:rPr>
              <a:t>did  not think of </a:t>
            </a:r>
            <a:r>
              <a:rPr dirty="0" sz="1200" spc="-5">
                <a:latin typeface="Times New Roman"/>
                <a:cs typeface="Times New Roman"/>
              </a:rPr>
              <a:t>frivolous reasons </a:t>
            </a:r>
            <a:r>
              <a:rPr dirty="0" sz="1200">
                <a:latin typeface="Times New Roman"/>
                <a:cs typeface="Times New Roman"/>
              </a:rPr>
              <a:t>to stay out of school, </a:t>
            </a:r>
            <a:r>
              <a:rPr dirty="0" sz="1200" spc="-5">
                <a:latin typeface="Times New Roman"/>
                <a:cs typeface="Times New Roman"/>
              </a:rPr>
              <a:t>such as </a:t>
            </a:r>
            <a:r>
              <a:rPr dirty="0" sz="1200">
                <a:latin typeface="Times New Roman"/>
                <a:cs typeface="Times New Roman"/>
              </a:rPr>
              <a:t>hanging out with </a:t>
            </a:r>
            <a:r>
              <a:rPr dirty="0" sz="1200" spc="-5">
                <a:latin typeface="Times New Roman"/>
                <a:cs typeface="Times New Roman"/>
              </a:rPr>
              <a:t>friends.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5">
                <a:latin typeface="Times New Roman"/>
                <a:cs typeface="Times New Roman"/>
              </a:rPr>
              <a:t>may  </a:t>
            </a:r>
            <a:r>
              <a:rPr dirty="0" sz="1200" spc="-5">
                <a:latin typeface="Times New Roman"/>
                <a:cs typeface="Times New Roman"/>
              </a:rPr>
              <a:t>mean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finding </a:t>
            </a:r>
            <a:r>
              <a:rPr dirty="0" sz="1200">
                <a:latin typeface="Times New Roman"/>
                <a:cs typeface="Times New Roman"/>
              </a:rPr>
              <a:t>a way </a:t>
            </a:r>
            <a:r>
              <a:rPr dirty="0" sz="1200" spc="5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allow for financial </a:t>
            </a:r>
            <a:r>
              <a:rPr dirty="0" sz="1200">
                <a:latin typeface="Times New Roman"/>
                <a:cs typeface="Times New Roman"/>
              </a:rPr>
              <a:t>support </a:t>
            </a:r>
            <a:r>
              <a:rPr dirty="0" sz="1200" spc="-5">
                <a:latin typeface="Times New Roman"/>
                <a:cs typeface="Times New Roman"/>
              </a:rPr>
              <a:t>could keep </a:t>
            </a:r>
            <a:r>
              <a:rPr dirty="0" sz="1200">
                <a:latin typeface="Times New Roman"/>
                <a:cs typeface="Times New Roman"/>
              </a:rPr>
              <a:t>some students </a:t>
            </a:r>
            <a:r>
              <a:rPr dirty="0" sz="1200" spc="-5">
                <a:latin typeface="Times New Roman"/>
                <a:cs typeface="Times New Roman"/>
              </a:rPr>
              <a:t>from </a:t>
            </a:r>
            <a:r>
              <a:rPr dirty="0" sz="1200">
                <a:latin typeface="Times New Roman"/>
                <a:cs typeface="Times New Roman"/>
              </a:rPr>
              <a:t>dropping  out of </a:t>
            </a:r>
            <a:r>
              <a:rPr dirty="0" sz="1200" spc="-5">
                <a:latin typeface="Times New Roman"/>
                <a:cs typeface="Times New Roman"/>
              </a:rPr>
              <a:t>high school.</a:t>
            </a:r>
            <a:endParaRPr sz="1200">
              <a:latin typeface="Times New Roman"/>
              <a:cs typeface="Times New Roman"/>
            </a:endParaRPr>
          </a:p>
          <a:p>
            <a:pPr marL="12700" marR="26034" indent="228600">
              <a:lnSpc>
                <a:spcPct val="191700"/>
              </a:lnSpc>
            </a:pPr>
            <a:r>
              <a:rPr dirty="0" sz="1200" spc="-5" b="1">
                <a:latin typeface="Times New Roman"/>
                <a:cs typeface="Times New Roman"/>
              </a:rPr>
              <a:t>Correlation </a:t>
            </a:r>
            <a:r>
              <a:rPr dirty="0" sz="1200" b="1">
                <a:latin typeface="Times New Roman"/>
                <a:cs typeface="Times New Roman"/>
              </a:rPr>
              <a:t>pair 2. </a:t>
            </a:r>
            <a:r>
              <a:rPr dirty="0" sz="1200">
                <a:latin typeface="Times New Roman"/>
                <a:cs typeface="Times New Roman"/>
              </a:rPr>
              <a:t>The next </a:t>
            </a:r>
            <a:r>
              <a:rPr dirty="0" sz="1200" spc="-5">
                <a:latin typeface="Times New Roman"/>
                <a:cs typeface="Times New Roman"/>
              </a:rPr>
              <a:t>highest correlation was </a:t>
            </a:r>
            <a:r>
              <a:rPr dirty="0" sz="1200">
                <a:latin typeface="Times New Roman"/>
                <a:cs typeface="Times New Roman"/>
              </a:rPr>
              <a:t>found in </a:t>
            </a:r>
            <a:r>
              <a:rPr dirty="0" sz="1200" spc="-5">
                <a:latin typeface="Times New Roman"/>
                <a:cs typeface="Times New Roman"/>
              </a:rPr>
              <a:t>Questions </a:t>
            </a:r>
            <a:r>
              <a:rPr dirty="0" sz="1200" spc="5">
                <a:latin typeface="Times New Roman"/>
                <a:cs typeface="Times New Roman"/>
              </a:rPr>
              <a:t>23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24. The  </a:t>
            </a:r>
            <a:r>
              <a:rPr dirty="0" sz="1200" spc="-5">
                <a:latin typeface="Times New Roman"/>
                <a:cs typeface="Times New Roman"/>
              </a:rPr>
              <a:t>participants’ </a:t>
            </a:r>
            <a:r>
              <a:rPr dirty="0" sz="1200">
                <a:latin typeface="Times New Roman"/>
                <a:cs typeface="Times New Roman"/>
              </a:rPr>
              <a:t>opinions about </a:t>
            </a:r>
            <a:r>
              <a:rPr dirty="0" sz="1200" spc="-5">
                <a:latin typeface="Times New Roman"/>
                <a:cs typeface="Times New Roman"/>
              </a:rPr>
              <a:t>homework </a:t>
            </a:r>
            <a:r>
              <a:rPr dirty="0" sz="1200">
                <a:latin typeface="Times New Roman"/>
                <a:cs typeface="Times New Roman"/>
              </a:rPr>
              <a:t>being a </a:t>
            </a:r>
            <a:r>
              <a:rPr dirty="0" sz="1200" spc="-5">
                <a:latin typeface="Times New Roman"/>
                <a:cs typeface="Times New Roman"/>
              </a:rPr>
              <a:t>waste </a:t>
            </a:r>
            <a:r>
              <a:rPr dirty="0" sz="1200">
                <a:latin typeface="Times New Roman"/>
                <a:cs typeface="Times New Roman"/>
              </a:rPr>
              <a:t>of time </a:t>
            </a:r>
            <a:r>
              <a:rPr dirty="0" sz="1200" spc="-5">
                <a:latin typeface="Times New Roman"/>
                <a:cs typeface="Times New Roman"/>
              </a:rPr>
              <a:t>(Question </a:t>
            </a:r>
            <a:r>
              <a:rPr dirty="0" sz="1200">
                <a:latin typeface="Times New Roman"/>
                <a:cs typeface="Times New Roman"/>
              </a:rPr>
              <a:t>23)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having better  </a:t>
            </a:r>
            <a:r>
              <a:rPr dirty="0" sz="1200" spc="-5">
                <a:latin typeface="Times New Roman"/>
                <a:cs typeface="Times New Roman"/>
              </a:rPr>
              <a:t>things </a:t>
            </a:r>
            <a:r>
              <a:rPr dirty="0" sz="1200">
                <a:latin typeface="Times New Roman"/>
                <a:cs typeface="Times New Roman"/>
              </a:rPr>
              <a:t>to do with </a:t>
            </a:r>
            <a:r>
              <a:rPr dirty="0" sz="1200" spc="-5">
                <a:latin typeface="Times New Roman"/>
                <a:cs typeface="Times New Roman"/>
              </a:rPr>
              <a:t>their </a:t>
            </a:r>
            <a:r>
              <a:rPr dirty="0" sz="1200">
                <a:latin typeface="Times New Roman"/>
                <a:cs typeface="Times New Roman"/>
              </a:rPr>
              <a:t>time </a:t>
            </a:r>
            <a:r>
              <a:rPr dirty="0" sz="1200" spc="-5">
                <a:latin typeface="Times New Roman"/>
                <a:cs typeface="Times New Roman"/>
              </a:rPr>
              <a:t>instead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(Question 24) </a:t>
            </a:r>
            <a:r>
              <a:rPr dirty="0" sz="1200" spc="-5">
                <a:latin typeface="Times New Roman"/>
                <a:cs typeface="Times New Roman"/>
              </a:rPr>
              <a:t>indicate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students feel </a:t>
            </a:r>
            <a:r>
              <a:rPr dirty="0" sz="1200">
                <a:latin typeface="Times New Roman"/>
                <a:cs typeface="Times New Roman"/>
              </a:rPr>
              <a:t>like  </a:t>
            </a:r>
            <a:r>
              <a:rPr dirty="0" sz="1200" spc="-5">
                <a:latin typeface="Times New Roman"/>
                <a:cs typeface="Times New Roman"/>
              </a:rPr>
              <a:t>homework </a:t>
            </a:r>
            <a:r>
              <a:rPr dirty="0" sz="1200" spc="-10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just </a:t>
            </a:r>
            <a:r>
              <a:rPr dirty="0" sz="1200" spc="-5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important (or </a:t>
            </a:r>
            <a:r>
              <a:rPr dirty="0" sz="1200" spc="-5">
                <a:latin typeface="Times New Roman"/>
                <a:cs typeface="Times New Roman"/>
              </a:rPr>
              <a:t>unimportant) as going </a:t>
            </a:r>
            <a:r>
              <a:rPr dirty="0" sz="1200">
                <a:latin typeface="Times New Roman"/>
                <a:cs typeface="Times New Roman"/>
              </a:rPr>
              <a:t>to school itself. </a:t>
            </a:r>
            <a:r>
              <a:rPr dirty="0" sz="1200" spc="-5">
                <a:latin typeface="Times New Roman"/>
                <a:cs typeface="Times New Roman"/>
              </a:rPr>
              <a:t>Logically,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student’s  </a:t>
            </a:r>
            <a:r>
              <a:rPr dirty="0" sz="1200">
                <a:latin typeface="Times New Roman"/>
                <a:cs typeface="Times New Roman"/>
              </a:rPr>
              <a:t>opinion on the time </a:t>
            </a:r>
            <a:r>
              <a:rPr dirty="0" sz="1200" spc="-5">
                <a:latin typeface="Times New Roman"/>
                <a:cs typeface="Times New Roman"/>
              </a:rPr>
              <a:t>spent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should be </a:t>
            </a:r>
            <a:r>
              <a:rPr dirty="0" sz="1200" spc="-5">
                <a:latin typeface="Times New Roman"/>
                <a:cs typeface="Times New Roman"/>
              </a:rPr>
              <a:t>similar </a:t>
            </a:r>
            <a:r>
              <a:rPr dirty="0" sz="1200">
                <a:latin typeface="Times New Roman"/>
                <a:cs typeface="Times New Roman"/>
              </a:rPr>
              <a:t>to the time it </a:t>
            </a:r>
            <a:r>
              <a:rPr dirty="0" sz="1200" spc="-5">
                <a:latin typeface="Times New Roman"/>
                <a:cs typeface="Times New Roman"/>
              </a:rPr>
              <a:t>takes </a:t>
            </a:r>
            <a:r>
              <a:rPr dirty="0" sz="1200">
                <a:latin typeface="Times New Roman"/>
                <a:cs typeface="Times New Roman"/>
              </a:rPr>
              <a:t>them to finish </a:t>
            </a:r>
            <a:r>
              <a:rPr dirty="0" sz="1200" spc="-5">
                <a:latin typeface="Times New Roman"/>
                <a:cs typeface="Times New Roman"/>
              </a:rPr>
              <a:t>their  homework. </a:t>
            </a:r>
            <a:r>
              <a:rPr dirty="0" sz="1200" spc="-10">
                <a:latin typeface="Times New Roman"/>
                <a:cs typeface="Times New Roman"/>
              </a:rPr>
              <a:t>If </a:t>
            </a:r>
            <a:r>
              <a:rPr dirty="0" sz="1200">
                <a:latin typeface="Times New Roman"/>
                <a:cs typeface="Times New Roman"/>
              </a:rPr>
              <a:t>a student thinks </a:t>
            </a:r>
            <a:r>
              <a:rPr dirty="0" sz="1200" spc="-5">
                <a:latin typeface="Times New Roman"/>
                <a:cs typeface="Times New Roman"/>
              </a:rPr>
              <a:t>school is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good </a:t>
            </a:r>
            <a:r>
              <a:rPr dirty="0" sz="1200">
                <a:latin typeface="Times New Roman"/>
                <a:cs typeface="Times New Roman"/>
              </a:rPr>
              <a:t>use of </a:t>
            </a:r>
            <a:r>
              <a:rPr dirty="0" sz="1200" spc="-5">
                <a:latin typeface="Times New Roman"/>
                <a:cs typeface="Times New Roman"/>
              </a:rPr>
              <a:t>their </a:t>
            </a:r>
            <a:r>
              <a:rPr dirty="0" sz="1200">
                <a:latin typeface="Times New Roman"/>
                <a:cs typeface="Times New Roman"/>
              </a:rPr>
              <a:t>time, </a:t>
            </a:r>
            <a:r>
              <a:rPr dirty="0" sz="1200" spc="-5">
                <a:latin typeface="Times New Roman"/>
                <a:cs typeface="Times New Roman"/>
              </a:rPr>
              <a:t>then homework </a:t>
            </a:r>
            <a:r>
              <a:rPr dirty="0" sz="1200">
                <a:latin typeface="Times New Roman"/>
                <a:cs typeface="Times New Roman"/>
              </a:rPr>
              <a:t>should be </a:t>
            </a:r>
            <a:r>
              <a:rPr dirty="0" sz="1200" spc="-5">
                <a:latin typeface="Times New Roman"/>
                <a:cs typeface="Times New Roman"/>
              </a:rPr>
              <a:t>as  well.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reverse is </a:t>
            </a:r>
            <a:r>
              <a:rPr dirty="0" sz="1200">
                <a:latin typeface="Times New Roman"/>
                <a:cs typeface="Times New Roman"/>
              </a:rPr>
              <a:t>also true—if </a:t>
            </a:r>
            <a:r>
              <a:rPr dirty="0" sz="1200" spc="-5">
                <a:latin typeface="Times New Roman"/>
                <a:cs typeface="Times New Roman"/>
              </a:rPr>
              <a:t>school is </a:t>
            </a:r>
            <a:r>
              <a:rPr dirty="0" sz="1200">
                <a:latin typeface="Times New Roman"/>
                <a:cs typeface="Times New Roman"/>
              </a:rPr>
              <a:t>not a </a:t>
            </a:r>
            <a:r>
              <a:rPr dirty="0" sz="1200" spc="-5">
                <a:latin typeface="Times New Roman"/>
                <a:cs typeface="Times New Roman"/>
              </a:rPr>
              <a:t>good use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their </a:t>
            </a:r>
            <a:r>
              <a:rPr dirty="0" sz="1200">
                <a:latin typeface="Times New Roman"/>
                <a:cs typeface="Times New Roman"/>
              </a:rPr>
              <a:t>time, then </a:t>
            </a:r>
            <a:r>
              <a:rPr dirty="0" sz="1200" spc="-5">
                <a:latin typeface="Times New Roman"/>
                <a:cs typeface="Times New Roman"/>
              </a:rPr>
              <a:t>neither is  homework. Reddick and Peach (1993) determined </a:t>
            </a:r>
            <a:r>
              <a:rPr dirty="0" sz="1200">
                <a:latin typeface="Times New Roman"/>
                <a:cs typeface="Times New Roman"/>
              </a:rPr>
              <a:t>that, in </a:t>
            </a:r>
            <a:r>
              <a:rPr dirty="0" sz="1200" spc="-5">
                <a:latin typeface="Times New Roman"/>
                <a:cs typeface="Times New Roman"/>
              </a:rPr>
              <a:t>rural East </a:t>
            </a:r>
            <a:r>
              <a:rPr dirty="0" sz="1200">
                <a:latin typeface="Times New Roman"/>
                <a:cs typeface="Times New Roman"/>
              </a:rPr>
              <a:t>Tennessee </a:t>
            </a:r>
            <a:r>
              <a:rPr dirty="0" sz="1200" spc="-5">
                <a:latin typeface="Times New Roman"/>
                <a:cs typeface="Times New Roman"/>
              </a:rPr>
              <a:t>schools, less </a:t>
            </a:r>
            <a:r>
              <a:rPr dirty="0" sz="1200">
                <a:latin typeface="Times New Roman"/>
                <a:cs typeface="Times New Roman"/>
              </a:rPr>
              <a:t>than  21% of </a:t>
            </a:r>
            <a:r>
              <a:rPr dirty="0" sz="1200" spc="-5">
                <a:latin typeface="Times New Roman"/>
                <a:cs typeface="Times New Roman"/>
              </a:rPr>
              <a:t>students felt </a:t>
            </a:r>
            <a:r>
              <a:rPr dirty="0" sz="1200">
                <a:latin typeface="Times New Roman"/>
                <a:cs typeface="Times New Roman"/>
              </a:rPr>
              <a:t>that the time </a:t>
            </a:r>
            <a:r>
              <a:rPr dirty="0" sz="1200" spc="-5">
                <a:latin typeface="Times New Roman"/>
                <a:cs typeface="Times New Roman"/>
              </a:rPr>
              <a:t>and effort required </a:t>
            </a:r>
            <a:r>
              <a:rPr dirty="0" sz="1200">
                <a:latin typeface="Times New Roman"/>
                <a:cs typeface="Times New Roman"/>
              </a:rPr>
              <a:t>for their </a:t>
            </a:r>
            <a:r>
              <a:rPr dirty="0" sz="1200" spc="-5">
                <a:latin typeface="Times New Roman"/>
                <a:cs typeface="Times New Roman"/>
              </a:rPr>
              <a:t>homework was </a:t>
            </a:r>
            <a:r>
              <a:rPr dirty="0" sz="1200">
                <a:latin typeface="Times New Roman"/>
                <a:cs typeface="Times New Roman"/>
              </a:rPr>
              <a:t>reasonable. This  </a:t>
            </a:r>
            <a:r>
              <a:rPr dirty="0" sz="1200" spc="-5">
                <a:latin typeface="Times New Roman"/>
                <a:cs typeface="Times New Roman"/>
              </a:rPr>
              <a:t>information can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5">
                <a:latin typeface="Times New Roman"/>
                <a:cs typeface="Times New Roman"/>
              </a:rPr>
              <a:t>very </a:t>
            </a:r>
            <a:r>
              <a:rPr dirty="0" sz="1200" spc="-5">
                <a:latin typeface="Times New Roman"/>
                <a:cs typeface="Times New Roman"/>
              </a:rPr>
              <a:t>helpful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an educator because identifying which </a:t>
            </a:r>
            <a:r>
              <a:rPr dirty="0" sz="1200">
                <a:latin typeface="Times New Roman"/>
                <a:cs typeface="Times New Roman"/>
              </a:rPr>
              <a:t>students do not  </a:t>
            </a:r>
            <a:r>
              <a:rPr dirty="0" sz="1200" spc="-5">
                <a:latin typeface="Times New Roman"/>
                <a:cs typeface="Times New Roman"/>
              </a:rPr>
              <a:t>complete their </a:t>
            </a:r>
            <a:r>
              <a:rPr dirty="0" sz="1200">
                <a:latin typeface="Times New Roman"/>
                <a:cs typeface="Times New Roman"/>
              </a:rPr>
              <a:t>homework may </a:t>
            </a:r>
            <a:r>
              <a:rPr dirty="0" sz="1200" spc="5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an </a:t>
            </a:r>
            <a:r>
              <a:rPr dirty="0" sz="1200">
                <a:latin typeface="Times New Roman"/>
                <a:cs typeface="Times New Roman"/>
              </a:rPr>
              <a:t>easy way to </a:t>
            </a:r>
            <a:r>
              <a:rPr dirty="0" sz="1200" spc="-5">
                <a:latin typeface="Times New Roman"/>
                <a:cs typeface="Times New Roman"/>
              </a:rPr>
              <a:t>determine which students </a:t>
            </a:r>
            <a:r>
              <a:rPr dirty="0" sz="1200">
                <a:latin typeface="Times New Roman"/>
                <a:cs typeface="Times New Roman"/>
              </a:rPr>
              <a:t>do not </a:t>
            </a:r>
            <a:r>
              <a:rPr dirty="0" sz="1200" spc="-5">
                <a:latin typeface="Times New Roman"/>
                <a:cs typeface="Times New Roman"/>
              </a:rPr>
              <a:t>feel </a:t>
            </a:r>
            <a:r>
              <a:rPr dirty="0" sz="1200">
                <a:latin typeface="Times New Roman"/>
                <a:cs typeface="Times New Roman"/>
              </a:rPr>
              <a:t>like  </a:t>
            </a:r>
            <a:r>
              <a:rPr dirty="0" sz="1200" spc="-5">
                <a:latin typeface="Times New Roman"/>
                <a:cs typeface="Times New Roman"/>
              </a:rPr>
              <a:t>school is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good </a:t>
            </a:r>
            <a:r>
              <a:rPr dirty="0" sz="1200">
                <a:latin typeface="Times New Roman"/>
                <a:cs typeface="Times New Roman"/>
              </a:rPr>
              <a:t>use of their time.</a:t>
            </a:r>
            <a:endParaRPr sz="1200">
              <a:latin typeface="Times New Roman"/>
              <a:cs typeface="Times New Roman"/>
            </a:endParaRPr>
          </a:p>
          <a:p>
            <a:pPr marL="12700" marR="35560" indent="228600">
              <a:lnSpc>
                <a:spcPct val="191700"/>
              </a:lnSpc>
            </a:pPr>
            <a:r>
              <a:rPr dirty="0" sz="1200" spc="-5" b="1">
                <a:latin typeface="Times New Roman"/>
                <a:cs typeface="Times New Roman"/>
              </a:rPr>
              <a:t>Correlation </a:t>
            </a:r>
            <a:r>
              <a:rPr dirty="0" sz="1200" b="1">
                <a:latin typeface="Times New Roman"/>
                <a:cs typeface="Times New Roman"/>
              </a:rPr>
              <a:t>pair 3. </a:t>
            </a:r>
            <a:r>
              <a:rPr dirty="0" sz="1200">
                <a:latin typeface="Times New Roman"/>
                <a:cs typeface="Times New Roman"/>
              </a:rPr>
              <a:t>The third </a:t>
            </a:r>
            <a:r>
              <a:rPr dirty="0" sz="1200" spc="-5">
                <a:latin typeface="Times New Roman"/>
                <a:cs typeface="Times New Roman"/>
              </a:rPr>
              <a:t>highest correlation was </a:t>
            </a:r>
            <a:r>
              <a:rPr dirty="0" sz="1200">
                <a:latin typeface="Times New Roman"/>
                <a:cs typeface="Times New Roman"/>
              </a:rPr>
              <a:t>a negative correlation of 0.700,  </a:t>
            </a:r>
            <a:r>
              <a:rPr dirty="0" sz="1200" spc="-5">
                <a:latin typeface="Times New Roman"/>
                <a:cs typeface="Times New Roman"/>
              </a:rPr>
              <a:t>between Questions </a:t>
            </a:r>
            <a:r>
              <a:rPr dirty="0" sz="1200">
                <a:latin typeface="Times New Roman"/>
                <a:cs typeface="Times New Roman"/>
              </a:rPr>
              <a:t>31 and 32. </a:t>
            </a:r>
            <a:r>
              <a:rPr dirty="0" sz="1200" spc="-5">
                <a:latin typeface="Times New Roman"/>
                <a:cs typeface="Times New Roman"/>
              </a:rPr>
              <a:t>Question </a:t>
            </a:r>
            <a:r>
              <a:rPr dirty="0" sz="1200">
                <a:latin typeface="Times New Roman"/>
                <a:cs typeface="Times New Roman"/>
              </a:rPr>
              <a:t>31 </a:t>
            </a:r>
            <a:r>
              <a:rPr dirty="0" sz="1200" spc="-5">
                <a:latin typeface="Times New Roman"/>
                <a:cs typeface="Times New Roman"/>
              </a:rPr>
              <a:t>stated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dropping </a:t>
            </a:r>
            <a:r>
              <a:rPr dirty="0" sz="1200">
                <a:latin typeface="Times New Roman"/>
                <a:cs typeface="Times New Roman"/>
              </a:rPr>
              <a:t>out of </a:t>
            </a:r>
            <a:r>
              <a:rPr dirty="0" sz="1200" spc="-5">
                <a:latin typeface="Times New Roman"/>
                <a:cs typeface="Times New Roman"/>
              </a:rPr>
              <a:t>high school was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good  idea, and </a:t>
            </a:r>
            <a:r>
              <a:rPr dirty="0" sz="1200">
                <a:latin typeface="Times New Roman"/>
                <a:cs typeface="Times New Roman"/>
              </a:rPr>
              <a:t>Question 32 </a:t>
            </a:r>
            <a:r>
              <a:rPr dirty="0" sz="1200" spc="-5">
                <a:latin typeface="Times New Roman"/>
                <a:cs typeface="Times New Roman"/>
              </a:rPr>
              <a:t>asked whether </a:t>
            </a:r>
            <a:r>
              <a:rPr dirty="0" sz="1200">
                <a:latin typeface="Times New Roman"/>
                <a:cs typeface="Times New Roman"/>
              </a:rPr>
              <a:t>participants would </a:t>
            </a:r>
            <a:r>
              <a:rPr dirty="0" sz="1200" spc="-5">
                <a:latin typeface="Times New Roman"/>
                <a:cs typeface="Times New Roman"/>
              </a:rPr>
              <a:t>advise current students </a:t>
            </a:r>
            <a:r>
              <a:rPr dirty="0" sz="1200">
                <a:latin typeface="Times New Roman"/>
                <a:cs typeface="Times New Roman"/>
              </a:rPr>
              <a:t>to stay in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school.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1546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283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127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58419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With essentially opposite </a:t>
            </a:r>
            <a:r>
              <a:rPr dirty="0" sz="1200" spc="-5">
                <a:latin typeface="Times New Roman"/>
                <a:cs typeface="Times New Roman"/>
              </a:rPr>
              <a:t>statements </a:t>
            </a:r>
            <a:r>
              <a:rPr dirty="0" sz="1200">
                <a:latin typeface="Times New Roman"/>
                <a:cs typeface="Times New Roman"/>
              </a:rPr>
              <a:t>(one for school, one </a:t>
            </a:r>
            <a:r>
              <a:rPr dirty="0" sz="1200" spc="-5">
                <a:latin typeface="Times New Roman"/>
                <a:cs typeface="Times New Roman"/>
              </a:rPr>
              <a:t>against school), </a:t>
            </a:r>
            <a:r>
              <a:rPr dirty="0" sz="1200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makes sense </a:t>
            </a:r>
            <a:r>
              <a:rPr dirty="0" sz="1200">
                <a:latin typeface="Times New Roman"/>
                <a:cs typeface="Times New Roman"/>
              </a:rPr>
              <a:t>that the  </a:t>
            </a:r>
            <a:r>
              <a:rPr dirty="0" sz="1200" spc="-5">
                <a:latin typeface="Times New Roman"/>
                <a:cs typeface="Times New Roman"/>
              </a:rPr>
              <a:t>correlation </a:t>
            </a:r>
            <a:r>
              <a:rPr dirty="0" sz="1200">
                <a:latin typeface="Times New Roman"/>
                <a:cs typeface="Times New Roman"/>
              </a:rPr>
              <a:t>would be negative. </a:t>
            </a:r>
            <a:r>
              <a:rPr dirty="0" sz="1200" spc="-5">
                <a:latin typeface="Times New Roman"/>
                <a:cs typeface="Times New Roman"/>
              </a:rPr>
              <a:t>These responses </a:t>
            </a:r>
            <a:r>
              <a:rPr dirty="0" sz="1200">
                <a:latin typeface="Times New Roman"/>
                <a:cs typeface="Times New Roman"/>
              </a:rPr>
              <a:t>show </a:t>
            </a:r>
            <a:r>
              <a:rPr dirty="0" sz="1200" spc="-5">
                <a:latin typeface="Times New Roman"/>
                <a:cs typeface="Times New Roman"/>
              </a:rPr>
              <a:t>that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participants </a:t>
            </a:r>
            <a:r>
              <a:rPr dirty="0" sz="1200">
                <a:latin typeface="Times New Roman"/>
                <a:cs typeface="Times New Roman"/>
              </a:rPr>
              <a:t>not only </a:t>
            </a:r>
            <a:r>
              <a:rPr dirty="0" sz="1200" spc="-5">
                <a:latin typeface="Times New Roman"/>
                <a:cs typeface="Times New Roman"/>
              </a:rPr>
              <a:t>saw </a:t>
            </a:r>
            <a:r>
              <a:rPr dirty="0" sz="1200">
                <a:latin typeface="Times New Roman"/>
                <a:cs typeface="Times New Roman"/>
              </a:rPr>
              <a:t>dropping  out of </a:t>
            </a:r>
            <a:r>
              <a:rPr dirty="0" sz="1200" spc="-5">
                <a:latin typeface="Times New Roman"/>
                <a:cs typeface="Times New Roman"/>
              </a:rPr>
              <a:t>school as </a:t>
            </a:r>
            <a:r>
              <a:rPr dirty="0" sz="1200">
                <a:latin typeface="Times New Roman"/>
                <a:cs typeface="Times New Roman"/>
              </a:rPr>
              <a:t>a mistake, but they would </a:t>
            </a:r>
            <a:r>
              <a:rPr dirty="0" sz="1200" spc="-5">
                <a:latin typeface="Times New Roman"/>
                <a:cs typeface="Times New Roman"/>
              </a:rPr>
              <a:t>see </a:t>
            </a:r>
            <a:r>
              <a:rPr dirty="0" sz="1200">
                <a:latin typeface="Times New Roman"/>
                <a:cs typeface="Times New Roman"/>
              </a:rPr>
              <a:t>it as a mistake for </a:t>
            </a:r>
            <a:r>
              <a:rPr dirty="0" sz="1200" spc="-5">
                <a:latin typeface="Times New Roman"/>
                <a:cs typeface="Times New Roman"/>
              </a:rPr>
              <a:t>others as well. Educators </a:t>
            </a:r>
            <a:r>
              <a:rPr dirty="0" sz="1200">
                <a:latin typeface="Times New Roman"/>
                <a:cs typeface="Times New Roman"/>
              </a:rPr>
              <a:t>desire  for students to stay in school; </a:t>
            </a:r>
            <a:r>
              <a:rPr dirty="0" sz="1200" spc="-5">
                <a:latin typeface="Times New Roman"/>
                <a:cs typeface="Times New Roman"/>
              </a:rPr>
              <a:t>as indicated </a:t>
            </a:r>
            <a:r>
              <a:rPr dirty="0" sz="1200">
                <a:latin typeface="Times New Roman"/>
                <a:cs typeface="Times New Roman"/>
              </a:rPr>
              <a:t>by these </a:t>
            </a:r>
            <a:r>
              <a:rPr dirty="0" sz="1200" spc="-5">
                <a:latin typeface="Times New Roman"/>
                <a:cs typeface="Times New Roman"/>
              </a:rPr>
              <a:t>questions, high school </a:t>
            </a:r>
            <a:r>
              <a:rPr dirty="0" sz="1200">
                <a:latin typeface="Times New Roman"/>
                <a:cs typeface="Times New Roman"/>
              </a:rPr>
              <a:t>dropouts </a:t>
            </a:r>
            <a:r>
              <a:rPr dirty="0" sz="1200" spc="-5">
                <a:latin typeface="Times New Roman"/>
                <a:cs typeface="Times New Roman"/>
              </a:rPr>
              <a:t>also want  </a:t>
            </a:r>
            <a:r>
              <a:rPr dirty="0" sz="1200">
                <a:latin typeface="Times New Roman"/>
                <a:cs typeface="Times New Roman"/>
              </a:rPr>
              <a:t>students to </a:t>
            </a:r>
            <a:r>
              <a:rPr dirty="0" sz="1200" spc="-5">
                <a:latin typeface="Times New Roman"/>
                <a:cs typeface="Times New Roman"/>
              </a:rPr>
              <a:t>remain </a:t>
            </a:r>
            <a:r>
              <a:rPr dirty="0" sz="1200">
                <a:latin typeface="Times New Roman"/>
                <a:cs typeface="Times New Roman"/>
              </a:rPr>
              <a:t>in the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system. </a:t>
            </a:r>
            <a:r>
              <a:rPr dirty="0" sz="1200" spc="-5">
                <a:latin typeface="Times New Roman"/>
                <a:cs typeface="Times New Roman"/>
              </a:rPr>
              <a:t>One </a:t>
            </a:r>
            <a:r>
              <a:rPr dirty="0" sz="1200">
                <a:latin typeface="Times New Roman"/>
                <a:cs typeface="Times New Roman"/>
              </a:rPr>
              <a:t>reason </a:t>
            </a:r>
            <a:r>
              <a:rPr dirty="0" sz="1200" spc="-5">
                <a:latin typeface="Times New Roman"/>
                <a:cs typeface="Times New Roman"/>
              </a:rPr>
              <a:t>that these dropouts </a:t>
            </a:r>
            <a:r>
              <a:rPr dirty="0" sz="1200">
                <a:latin typeface="Times New Roman"/>
                <a:cs typeface="Times New Roman"/>
              </a:rPr>
              <a:t>may </a:t>
            </a:r>
            <a:r>
              <a:rPr dirty="0" sz="1200" spc="-5">
                <a:latin typeface="Times New Roman"/>
                <a:cs typeface="Times New Roman"/>
              </a:rPr>
              <a:t>encourage  </a:t>
            </a:r>
            <a:r>
              <a:rPr dirty="0" sz="1200">
                <a:latin typeface="Times New Roman"/>
                <a:cs typeface="Times New Roman"/>
              </a:rPr>
              <a:t>students to </a:t>
            </a:r>
            <a:r>
              <a:rPr dirty="0" sz="1200" spc="-5">
                <a:latin typeface="Times New Roman"/>
                <a:cs typeface="Times New Roman"/>
              </a:rPr>
              <a:t>remain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school is because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>
                <a:latin typeface="Times New Roman"/>
                <a:cs typeface="Times New Roman"/>
              </a:rPr>
              <a:t>are </a:t>
            </a:r>
            <a:r>
              <a:rPr dirty="0" sz="1200" spc="-5">
                <a:latin typeface="Times New Roman"/>
                <a:cs typeface="Times New Roman"/>
              </a:rPr>
              <a:t>remorseful about </a:t>
            </a:r>
            <a:r>
              <a:rPr dirty="0" sz="1200">
                <a:latin typeface="Times New Roman"/>
                <a:cs typeface="Times New Roman"/>
              </a:rPr>
              <a:t>dropping out. </a:t>
            </a:r>
            <a:r>
              <a:rPr dirty="0" sz="1200" spc="-10">
                <a:latin typeface="Times New Roman"/>
                <a:cs typeface="Times New Roman"/>
              </a:rPr>
              <a:t>Lewis </a:t>
            </a:r>
            <a:r>
              <a:rPr dirty="0" sz="1200" spc="-5">
                <a:latin typeface="Times New Roman"/>
                <a:cs typeface="Times New Roman"/>
              </a:rPr>
              <a:t>(2006)  concluded that </a:t>
            </a:r>
            <a:r>
              <a:rPr dirty="0" sz="1200">
                <a:latin typeface="Times New Roman"/>
                <a:cs typeface="Times New Roman"/>
              </a:rPr>
              <a:t>75% of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dropouts, if </a:t>
            </a:r>
            <a:r>
              <a:rPr dirty="0" sz="1200" spc="-5">
                <a:latin typeface="Times New Roman"/>
                <a:cs typeface="Times New Roman"/>
              </a:rPr>
              <a:t>given </a:t>
            </a:r>
            <a:r>
              <a:rPr dirty="0" sz="1200">
                <a:latin typeface="Times New Roman"/>
                <a:cs typeface="Times New Roman"/>
              </a:rPr>
              <a:t>the opportunity </a:t>
            </a:r>
            <a:r>
              <a:rPr dirty="0" sz="1200" spc="-5">
                <a:latin typeface="Times New Roman"/>
                <a:cs typeface="Times New Roman"/>
              </a:rPr>
              <a:t>again, </a:t>
            </a:r>
            <a:r>
              <a:rPr dirty="0" sz="1200">
                <a:latin typeface="Times New Roman"/>
                <a:cs typeface="Times New Roman"/>
              </a:rPr>
              <a:t>would </a:t>
            </a:r>
            <a:r>
              <a:rPr dirty="0" sz="1200" spc="-5">
                <a:latin typeface="Times New Roman"/>
                <a:cs typeface="Times New Roman"/>
              </a:rPr>
              <a:t>have stayed  </a:t>
            </a:r>
            <a:r>
              <a:rPr dirty="0" sz="1200">
                <a:latin typeface="Times New Roman"/>
                <a:cs typeface="Times New Roman"/>
              </a:rPr>
              <a:t>in school </a:t>
            </a:r>
            <a:r>
              <a:rPr dirty="0" sz="1200" spc="-5">
                <a:latin typeface="Times New Roman"/>
                <a:cs typeface="Times New Roman"/>
              </a:rPr>
              <a:t>instead </a:t>
            </a:r>
            <a:r>
              <a:rPr dirty="0" sz="1200">
                <a:latin typeface="Times New Roman"/>
                <a:cs typeface="Times New Roman"/>
              </a:rPr>
              <a:t>of dropping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out.</a:t>
            </a:r>
            <a:endParaRPr sz="1200">
              <a:latin typeface="Times New Roman"/>
              <a:cs typeface="Times New Roman"/>
            </a:endParaRPr>
          </a:p>
          <a:p>
            <a:pPr marL="12700" marR="36830" indent="228600">
              <a:lnSpc>
                <a:spcPct val="191700"/>
              </a:lnSpc>
            </a:pPr>
            <a:r>
              <a:rPr dirty="0" sz="1200" spc="-5" b="1">
                <a:latin typeface="Times New Roman"/>
                <a:cs typeface="Times New Roman"/>
              </a:rPr>
              <a:t>Correlation </a:t>
            </a:r>
            <a:r>
              <a:rPr dirty="0" sz="1200" b="1">
                <a:latin typeface="Times New Roman"/>
                <a:cs typeface="Times New Roman"/>
              </a:rPr>
              <a:t>pair 4.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fourth highest correlation was </a:t>
            </a:r>
            <a:r>
              <a:rPr dirty="0" sz="1200">
                <a:latin typeface="Times New Roman"/>
                <a:cs typeface="Times New Roman"/>
              </a:rPr>
              <a:t>found </a:t>
            </a:r>
            <a:r>
              <a:rPr dirty="0" sz="1200" spc="-5">
                <a:latin typeface="Times New Roman"/>
                <a:cs typeface="Times New Roman"/>
              </a:rPr>
              <a:t>between </a:t>
            </a:r>
            <a:r>
              <a:rPr dirty="0" sz="1200">
                <a:latin typeface="Times New Roman"/>
                <a:cs typeface="Times New Roman"/>
              </a:rPr>
              <a:t>Questions 19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24.  </a:t>
            </a:r>
            <a:r>
              <a:rPr dirty="0" sz="1200" spc="-5">
                <a:latin typeface="Times New Roman"/>
                <a:cs typeface="Times New Roman"/>
              </a:rPr>
              <a:t>Question </a:t>
            </a:r>
            <a:r>
              <a:rPr dirty="0" sz="1200">
                <a:latin typeface="Times New Roman"/>
                <a:cs typeface="Times New Roman"/>
              </a:rPr>
              <a:t>19 </a:t>
            </a:r>
            <a:r>
              <a:rPr dirty="0" sz="1200" spc="-5">
                <a:latin typeface="Times New Roman"/>
                <a:cs typeface="Times New Roman"/>
              </a:rPr>
              <a:t>asked whether </a:t>
            </a:r>
            <a:r>
              <a:rPr dirty="0" sz="1200">
                <a:latin typeface="Times New Roman"/>
                <a:cs typeface="Times New Roman"/>
              </a:rPr>
              <a:t>students would have dropped out </a:t>
            </a:r>
            <a:r>
              <a:rPr dirty="0" sz="1200" spc="-5">
                <a:latin typeface="Times New Roman"/>
                <a:cs typeface="Times New Roman"/>
              </a:rPr>
              <a:t>sooner </a:t>
            </a:r>
            <a:r>
              <a:rPr dirty="0" sz="1200">
                <a:latin typeface="Times New Roman"/>
                <a:cs typeface="Times New Roman"/>
              </a:rPr>
              <a:t>if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could </a:t>
            </a:r>
            <a:r>
              <a:rPr dirty="0" sz="1200">
                <a:latin typeface="Times New Roman"/>
                <a:cs typeface="Times New Roman"/>
              </a:rPr>
              <a:t>have. Question  24 </a:t>
            </a:r>
            <a:r>
              <a:rPr dirty="0" sz="1200" spc="-5">
                <a:latin typeface="Times New Roman"/>
                <a:cs typeface="Times New Roman"/>
              </a:rPr>
              <a:t>asked whether </a:t>
            </a:r>
            <a:r>
              <a:rPr dirty="0" sz="1200">
                <a:latin typeface="Times New Roman"/>
                <a:cs typeface="Times New Roman"/>
              </a:rPr>
              <a:t>students </a:t>
            </a:r>
            <a:r>
              <a:rPr dirty="0" sz="1200" spc="-5">
                <a:latin typeface="Times New Roman"/>
                <a:cs typeface="Times New Roman"/>
              </a:rPr>
              <a:t>had things better </a:t>
            </a:r>
            <a:r>
              <a:rPr dirty="0" sz="1200">
                <a:latin typeface="Times New Roman"/>
                <a:cs typeface="Times New Roman"/>
              </a:rPr>
              <a:t>to do with </a:t>
            </a:r>
            <a:r>
              <a:rPr dirty="0" sz="1200" spc="-5">
                <a:latin typeface="Times New Roman"/>
                <a:cs typeface="Times New Roman"/>
              </a:rPr>
              <a:t>their </a:t>
            </a:r>
            <a:r>
              <a:rPr dirty="0" sz="1200">
                <a:latin typeface="Times New Roman"/>
                <a:cs typeface="Times New Roman"/>
              </a:rPr>
              <a:t>time than </a:t>
            </a:r>
            <a:r>
              <a:rPr dirty="0" sz="1200" spc="-5">
                <a:latin typeface="Times New Roman"/>
                <a:cs typeface="Times New Roman"/>
              </a:rPr>
              <a:t>attend </a:t>
            </a:r>
            <a:r>
              <a:rPr dirty="0" sz="1200">
                <a:latin typeface="Times New Roman"/>
                <a:cs typeface="Times New Roman"/>
              </a:rPr>
              <a:t>school. </a:t>
            </a:r>
            <a:r>
              <a:rPr dirty="0" sz="1200" spc="-10">
                <a:latin typeface="Times New Roman"/>
                <a:cs typeface="Times New Roman"/>
              </a:rPr>
              <a:t>If </a:t>
            </a:r>
            <a:r>
              <a:rPr dirty="0" sz="1200">
                <a:latin typeface="Times New Roman"/>
                <a:cs typeface="Times New Roman"/>
              </a:rPr>
              <a:t>a student  </a:t>
            </a:r>
            <a:r>
              <a:rPr dirty="0" sz="1200" spc="-5">
                <a:latin typeface="Times New Roman"/>
                <a:cs typeface="Times New Roman"/>
              </a:rPr>
              <a:t>felt </a:t>
            </a:r>
            <a:r>
              <a:rPr dirty="0" sz="1200">
                <a:latin typeface="Times New Roman"/>
                <a:cs typeface="Times New Roman"/>
              </a:rPr>
              <a:t>that they had </a:t>
            </a:r>
            <a:r>
              <a:rPr dirty="0" sz="1200" spc="-5">
                <a:latin typeface="Times New Roman"/>
                <a:cs typeface="Times New Roman"/>
              </a:rPr>
              <a:t>better things </a:t>
            </a:r>
            <a:r>
              <a:rPr dirty="0" sz="1200">
                <a:latin typeface="Times New Roman"/>
                <a:cs typeface="Times New Roman"/>
              </a:rPr>
              <a:t>to do with </a:t>
            </a:r>
            <a:r>
              <a:rPr dirty="0" sz="1200" spc="-5">
                <a:latin typeface="Times New Roman"/>
                <a:cs typeface="Times New Roman"/>
              </a:rPr>
              <a:t>their </a:t>
            </a:r>
            <a:r>
              <a:rPr dirty="0" sz="1200">
                <a:latin typeface="Times New Roman"/>
                <a:cs typeface="Times New Roman"/>
              </a:rPr>
              <a:t>time, </a:t>
            </a:r>
            <a:r>
              <a:rPr dirty="0" sz="1200" spc="-5">
                <a:latin typeface="Times New Roman"/>
                <a:cs typeface="Times New Roman"/>
              </a:rPr>
              <a:t>then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>
                <a:latin typeface="Times New Roman"/>
                <a:cs typeface="Times New Roman"/>
              </a:rPr>
              <a:t>would have </a:t>
            </a:r>
            <a:r>
              <a:rPr dirty="0" sz="1200" spc="-5">
                <a:latin typeface="Times New Roman"/>
                <a:cs typeface="Times New Roman"/>
              </a:rPr>
              <a:t>dropped </a:t>
            </a:r>
            <a:r>
              <a:rPr dirty="0" sz="1200">
                <a:latin typeface="Times New Roman"/>
                <a:cs typeface="Times New Roman"/>
              </a:rPr>
              <a:t>out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sooner.</a:t>
            </a:r>
            <a:endParaRPr sz="1200">
              <a:latin typeface="Times New Roman"/>
              <a:cs typeface="Times New Roman"/>
            </a:endParaRPr>
          </a:p>
          <a:p>
            <a:pPr marL="12700" marR="82550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Those who did not </a:t>
            </a:r>
            <a:r>
              <a:rPr dirty="0" sz="1200" spc="-5">
                <a:latin typeface="Times New Roman"/>
                <a:cs typeface="Times New Roman"/>
              </a:rPr>
              <a:t>feel </a:t>
            </a:r>
            <a:r>
              <a:rPr dirty="0" sz="1200">
                <a:latin typeface="Times New Roman"/>
                <a:cs typeface="Times New Roman"/>
              </a:rPr>
              <a:t>like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had </a:t>
            </a:r>
            <a:r>
              <a:rPr dirty="0" sz="1200">
                <a:latin typeface="Times New Roman"/>
                <a:cs typeface="Times New Roman"/>
              </a:rPr>
              <a:t>something better to do </a:t>
            </a:r>
            <a:r>
              <a:rPr dirty="0" sz="1200" spc="-5">
                <a:latin typeface="Times New Roman"/>
                <a:cs typeface="Times New Roman"/>
              </a:rPr>
              <a:t>would </a:t>
            </a:r>
            <a:r>
              <a:rPr dirty="0" sz="1200">
                <a:latin typeface="Times New Roman"/>
                <a:cs typeface="Times New Roman"/>
              </a:rPr>
              <a:t>not </a:t>
            </a:r>
            <a:r>
              <a:rPr dirty="0" sz="1200" spc="-5">
                <a:latin typeface="Times New Roman"/>
                <a:cs typeface="Times New Roman"/>
              </a:rPr>
              <a:t>have dropped </a:t>
            </a:r>
            <a:r>
              <a:rPr dirty="0" sz="1200">
                <a:latin typeface="Times New Roman"/>
                <a:cs typeface="Times New Roman"/>
              </a:rPr>
              <a:t>out sooner.  </a:t>
            </a:r>
            <a:r>
              <a:rPr dirty="0" sz="1200" spc="-5">
                <a:latin typeface="Times New Roman"/>
                <a:cs typeface="Times New Roman"/>
              </a:rPr>
              <a:t>Determining what these “better things </a:t>
            </a:r>
            <a:r>
              <a:rPr dirty="0" sz="1200">
                <a:latin typeface="Times New Roman"/>
                <a:cs typeface="Times New Roman"/>
              </a:rPr>
              <a:t>to do </a:t>
            </a:r>
            <a:r>
              <a:rPr dirty="0" sz="1200" spc="-5">
                <a:latin typeface="Times New Roman"/>
                <a:cs typeface="Times New Roman"/>
              </a:rPr>
              <a:t>with their </a:t>
            </a:r>
            <a:r>
              <a:rPr dirty="0" sz="1200">
                <a:latin typeface="Times New Roman"/>
                <a:cs typeface="Times New Roman"/>
              </a:rPr>
              <a:t>time” </a:t>
            </a:r>
            <a:r>
              <a:rPr dirty="0" sz="1200" spc="-5">
                <a:latin typeface="Times New Roman"/>
                <a:cs typeface="Times New Roman"/>
              </a:rPr>
              <a:t>are could lead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10">
                <a:latin typeface="Times New Roman"/>
                <a:cs typeface="Times New Roman"/>
              </a:rPr>
              <a:t>ways </a:t>
            </a:r>
            <a:r>
              <a:rPr dirty="0" sz="1200">
                <a:latin typeface="Times New Roman"/>
                <a:cs typeface="Times New Roman"/>
              </a:rPr>
              <a:t>to keep  students in</a:t>
            </a:r>
            <a:r>
              <a:rPr dirty="0" sz="1200" spc="-5">
                <a:latin typeface="Times New Roman"/>
                <a:cs typeface="Times New Roman"/>
              </a:rPr>
              <a:t> school.</a:t>
            </a:r>
            <a:endParaRPr sz="1200">
              <a:latin typeface="Times New Roman"/>
              <a:cs typeface="Times New Roman"/>
            </a:endParaRPr>
          </a:p>
          <a:p>
            <a:pPr marL="12700" marR="40005" indent="228600">
              <a:lnSpc>
                <a:spcPct val="191700"/>
              </a:lnSpc>
            </a:pPr>
            <a:r>
              <a:rPr dirty="0" sz="1200" spc="-5" b="1">
                <a:latin typeface="Times New Roman"/>
                <a:cs typeface="Times New Roman"/>
              </a:rPr>
              <a:t>Correlation </a:t>
            </a:r>
            <a:r>
              <a:rPr dirty="0" sz="1200" b="1">
                <a:latin typeface="Times New Roman"/>
                <a:cs typeface="Times New Roman"/>
              </a:rPr>
              <a:t>pair 5.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answers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Questions </a:t>
            </a:r>
            <a:r>
              <a:rPr dirty="0" sz="1200">
                <a:latin typeface="Times New Roman"/>
                <a:cs typeface="Times New Roman"/>
              </a:rPr>
              <a:t>11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14 </a:t>
            </a:r>
            <a:r>
              <a:rPr dirty="0" sz="1200" spc="-5">
                <a:latin typeface="Times New Roman"/>
                <a:cs typeface="Times New Roman"/>
              </a:rPr>
              <a:t>were </a:t>
            </a:r>
            <a:r>
              <a:rPr dirty="0" sz="1200">
                <a:latin typeface="Times New Roman"/>
                <a:cs typeface="Times New Roman"/>
              </a:rPr>
              <a:t>the next </a:t>
            </a:r>
            <a:r>
              <a:rPr dirty="0" sz="1200" spc="-5">
                <a:latin typeface="Times New Roman"/>
                <a:cs typeface="Times New Roman"/>
              </a:rPr>
              <a:t>highest correlation.  Both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these </a:t>
            </a:r>
            <a:r>
              <a:rPr dirty="0" sz="1200">
                <a:latin typeface="Times New Roman"/>
                <a:cs typeface="Times New Roman"/>
              </a:rPr>
              <a:t>questions </a:t>
            </a:r>
            <a:r>
              <a:rPr dirty="0" sz="1200" spc="-5">
                <a:latin typeface="Times New Roman"/>
                <a:cs typeface="Times New Roman"/>
              </a:rPr>
              <a:t>were about enjoying </a:t>
            </a:r>
            <a:r>
              <a:rPr dirty="0" sz="1200">
                <a:latin typeface="Times New Roman"/>
                <a:cs typeface="Times New Roman"/>
              </a:rPr>
              <a:t>school. </a:t>
            </a:r>
            <a:r>
              <a:rPr dirty="0" sz="1200" spc="-5">
                <a:latin typeface="Times New Roman"/>
                <a:cs typeface="Times New Roman"/>
              </a:rPr>
              <a:t>Question </a:t>
            </a:r>
            <a:r>
              <a:rPr dirty="0" sz="1200">
                <a:latin typeface="Times New Roman"/>
                <a:cs typeface="Times New Roman"/>
              </a:rPr>
              <a:t>11 </a:t>
            </a:r>
            <a:r>
              <a:rPr dirty="0" sz="1200" spc="-5">
                <a:latin typeface="Times New Roman"/>
                <a:cs typeface="Times New Roman"/>
              </a:rPr>
              <a:t>asked </a:t>
            </a:r>
            <a:r>
              <a:rPr dirty="0" sz="1200">
                <a:latin typeface="Times New Roman"/>
                <a:cs typeface="Times New Roman"/>
              </a:rPr>
              <a:t>if the </a:t>
            </a:r>
            <a:r>
              <a:rPr dirty="0" sz="1200" spc="-5">
                <a:latin typeface="Times New Roman"/>
                <a:cs typeface="Times New Roman"/>
              </a:rPr>
              <a:t>student </a:t>
            </a:r>
            <a:r>
              <a:rPr dirty="0" sz="1200">
                <a:latin typeface="Times New Roman"/>
                <a:cs typeface="Times New Roman"/>
              </a:rPr>
              <a:t>enjoyed  </a:t>
            </a:r>
            <a:r>
              <a:rPr dirty="0" sz="1200" spc="-5">
                <a:latin typeface="Times New Roman"/>
                <a:cs typeface="Times New Roman"/>
              </a:rPr>
              <a:t>school; Question </a:t>
            </a:r>
            <a:r>
              <a:rPr dirty="0" sz="1200">
                <a:latin typeface="Times New Roman"/>
                <a:cs typeface="Times New Roman"/>
              </a:rPr>
              <a:t>14 asked if the </a:t>
            </a:r>
            <a:r>
              <a:rPr dirty="0" sz="1200" spc="-5">
                <a:latin typeface="Times New Roman"/>
                <a:cs typeface="Times New Roman"/>
              </a:rPr>
              <a:t>student enjoyed </a:t>
            </a:r>
            <a:r>
              <a:rPr dirty="0" sz="1200">
                <a:latin typeface="Times New Roman"/>
                <a:cs typeface="Times New Roman"/>
              </a:rPr>
              <a:t>learning </a:t>
            </a:r>
            <a:r>
              <a:rPr dirty="0" sz="1200" spc="-5">
                <a:latin typeface="Times New Roman"/>
                <a:cs typeface="Times New Roman"/>
              </a:rPr>
              <a:t>new </a:t>
            </a:r>
            <a:r>
              <a:rPr dirty="0" sz="1200">
                <a:latin typeface="Times New Roman"/>
                <a:cs typeface="Times New Roman"/>
              </a:rPr>
              <a:t>things. Since these </a:t>
            </a:r>
            <a:r>
              <a:rPr dirty="0" sz="1200" spc="-5">
                <a:latin typeface="Times New Roman"/>
                <a:cs typeface="Times New Roman"/>
              </a:rPr>
              <a:t>two questions  have </a:t>
            </a:r>
            <a:r>
              <a:rPr dirty="0" sz="1200">
                <a:latin typeface="Times New Roman"/>
                <a:cs typeface="Times New Roman"/>
              </a:rPr>
              <a:t>statistically </a:t>
            </a:r>
            <a:r>
              <a:rPr dirty="0" sz="1200" spc="-5">
                <a:latin typeface="Times New Roman"/>
                <a:cs typeface="Times New Roman"/>
              </a:rPr>
              <a:t>similar responses, </a:t>
            </a:r>
            <a:r>
              <a:rPr dirty="0" sz="1200">
                <a:latin typeface="Times New Roman"/>
                <a:cs typeface="Times New Roman"/>
              </a:rPr>
              <a:t>then it </a:t>
            </a:r>
            <a:r>
              <a:rPr dirty="0" sz="1200" spc="-5">
                <a:latin typeface="Times New Roman"/>
                <a:cs typeface="Times New Roman"/>
              </a:rPr>
              <a:t>can </a:t>
            </a:r>
            <a:r>
              <a:rPr dirty="0" sz="1200" spc="5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concluded that </a:t>
            </a:r>
            <a:r>
              <a:rPr dirty="0" sz="1200">
                <a:latin typeface="Times New Roman"/>
                <a:cs typeface="Times New Roman"/>
              </a:rPr>
              <a:t>at least some of the </a:t>
            </a:r>
            <a:r>
              <a:rPr dirty="0" sz="1200" spc="-5">
                <a:latin typeface="Times New Roman"/>
                <a:cs typeface="Times New Roman"/>
              </a:rPr>
              <a:t>enjoyment  included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learning </a:t>
            </a:r>
            <a:r>
              <a:rPr dirty="0" sz="1200">
                <a:latin typeface="Times New Roman"/>
                <a:cs typeface="Times New Roman"/>
              </a:rPr>
              <a:t>itself. </a:t>
            </a:r>
            <a:r>
              <a:rPr dirty="0" sz="1200" spc="-15">
                <a:latin typeface="Times New Roman"/>
                <a:cs typeface="Times New Roman"/>
              </a:rPr>
              <a:t>It </a:t>
            </a:r>
            <a:r>
              <a:rPr dirty="0" sz="1200">
                <a:latin typeface="Times New Roman"/>
                <a:cs typeface="Times New Roman"/>
              </a:rPr>
              <a:t>was not </a:t>
            </a:r>
            <a:r>
              <a:rPr dirty="0" sz="1200" spc="-5">
                <a:latin typeface="Times New Roman"/>
                <a:cs typeface="Times New Roman"/>
              </a:rPr>
              <a:t>asked </a:t>
            </a:r>
            <a:r>
              <a:rPr dirty="0" sz="1200">
                <a:latin typeface="Times New Roman"/>
                <a:cs typeface="Times New Roman"/>
              </a:rPr>
              <a:t>if students </a:t>
            </a:r>
            <a:r>
              <a:rPr dirty="0" sz="1200" spc="-5">
                <a:latin typeface="Times New Roman"/>
                <a:cs typeface="Times New Roman"/>
              </a:rPr>
              <a:t>enjoyed school </a:t>
            </a:r>
            <a:r>
              <a:rPr dirty="0" sz="1200">
                <a:latin typeface="Times New Roman"/>
                <a:cs typeface="Times New Roman"/>
              </a:rPr>
              <a:t>because of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or  </a:t>
            </a:r>
            <a:r>
              <a:rPr dirty="0" sz="1200" spc="-5">
                <a:latin typeface="Times New Roman"/>
                <a:cs typeface="Times New Roman"/>
              </a:rPr>
              <a:t>because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social aspects, </a:t>
            </a:r>
            <a:r>
              <a:rPr dirty="0" sz="1200">
                <a:latin typeface="Times New Roman"/>
                <a:cs typeface="Times New Roman"/>
              </a:rPr>
              <a:t>but since these </a:t>
            </a:r>
            <a:r>
              <a:rPr dirty="0" sz="1200" spc="-5">
                <a:latin typeface="Times New Roman"/>
                <a:cs typeface="Times New Roman"/>
              </a:rPr>
              <a:t>two </a:t>
            </a:r>
            <a:r>
              <a:rPr dirty="0" sz="1200">
                <a:latin typeface="Times New Roman"/>
                <a:cs typeface="Times New Roman"/>
              </a:rPr>
              <a:t>questions </a:t>
            </a:r>
            <a:r>
              <a:rPr dirty="0" sz="1200" spc="-5">
                <a:latin typeface="Times New Roman"/>
                <a:cs typeface="Times New Roman"/>
              </a:rPr>
              <a:t>produced </a:t>
            </a:r>
            <a:r>
              <a:rPr dirty="0" sz="1200">
                <a:latin typeface="Times New Roman"/>
                <a:cs typeface="Times New Roman"/>
              </a:rPr>
              <a:t>similar </a:t>
            </a:r>
            <a:r>
              <a:rPr dirty="0" sz="1200" spc="-5">
                <a:latin typeface="Times New Roman"/>
                <a:cs typeface="Times New Roman"/>
              </a:rPr>
              <a:t>responses, </a:t>
            </a:r>
            <a:r>
              <a:rPr dirty="0" sz="1200">
                <a:latin typeface="Times New Roman"/>
                <a:cs typeface="Times New Roman"/>
              </a:rPr>
              <a:t>then it </a:t>
            </a:r>
            <a:r>
              <a:rPr dirty="0" sz="1200" spc="-5">
                <a:latin typeface="Times New Roman"/>
                <a:cs typeface="Times New Roman"/>
              </a:rPr>
              <a:t>could 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reasoned </a:t>
            </a:r>
            <a:r>
              <a:rPr dirty="0" sz="1200">
                <a:latin typeface="Times New Roman"/>
                <a:cs typeface="Times New Roman"/>
              </a:rPr>
              <a:t>that education </a:t>
            </a:r>
            <a:r>
              <a:rPr dirty="0" sz="1200" spc="-5">
                <a:latin typeface="Times New Roman"/>
                <a:cs typeface="Times New Roman"/>
              </a:rPr>
              <a:t>itself made school </a:t>
            </a:r>
            <a:r>
              <a:rPr dirty="0" sz="1200">
                <a:latin typeface="Times New Roman"/>
                <a:cs typeface="Times New Roman"/>
              </a:rPr>
              <a:t>enjoyable. Finding </a:t>
            </a:r>
            <a:r>
              <a:rPr dirty="0" sz="1200" spc="-5">
                <a:latin typeface="Times New Roman"/>
                <a:cs typeface="Times New Roman"/>
              </a:rPr>
              <a:t>ways </a:t>
            </a:r>
            <a:r>
              <a:rPr dirty="0" sz="1200">
                <a:latin typeface="Times New Roman"/>
                <a:cs typeface="Times New Roman"/>
              </a:rPr>
              <a:t>to increase this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505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128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376555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enjoyment, such as </a:t>
            </a:r>
            <a:r>
              <a:rPr dirty="0" sz="1200">
                <a:latin typeface="Times New Roman"/>
                <a:cs typeface="Times New Roman"/>
              </a:rPr>
              <a:t>involving students in </a:t>
            </a:r>
            <a:r>
              <a:rPr dirty="0" sz="1200" spc="-5">
                <a:latin typeface="Times New Roman"/>
                <a:cs typeface="Times New Roman"/>
              </a:rPr>
              <a:t>determining </a:t>
            </a:r>
            <a:r>
              <a:rPr dirty="0" sz="1200">
                <a:latin typeface="Times New Roman"/>
                <a:cs typeface="Times New Roman"/>
              </a:rPr>
              <a:t>how they </a:t>
            </a:r>
            <a:r>
              <a:rPr dirty="0" sz="1200" spc="-5">
                <a:latin typeface="Times New Roman"/>
                <a:cs typeface="Times New Roman"/>
              </a:rPr>
              <a:t>are </a:t>
            </a:r>
            <a:r>
              <a:rPr dirty="0" sz="1200">
                <a:latin typeface="Times New Roman"/>
                <a:cs typeface="Times New Roman"/>
              </a:rPr>
              <a:t>taught, may </a:t>
            </a:r>
            <a:r>
              <a:rPr dirty="0" sz="1200" spc="5">
                <a:latin typeface="Times New Roman"/>
                <a:cs typeface="Times New Roman"/>
              </a:rPr>
              <a:t>be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5">
                <a:latin typeface="Times New Roman"/>
                <a:cs typeface="Times New Roman"/>
              </a:rPr>
              <a:t>way </a:t>
            </a:r>
            <a:r>
              <a:rPr dirty="0" sz="1200">
                <a:latin typeface="Times New Roman"/>
                <a:cs typeface="Times New Roman"/>
              </a:rPr>
              <a:t>to  </a:t>
            </a:r>
            <a:r>
              <a:rPr dirty="0" sz="1200" spc="-5">
                <a:latin typeface="Times New Roman"/>
                <a:cs typeface="Times New Roman"/>
              </a:rPr>
              <a:t>increase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desire </a:t>
            </a:r>
            <a:r>
              <a:rPr dirty="0" sz="1200">
                <a:latin typeface="Times New Roman"/>
                <a:cs typeface="Times New Roman"/>
              </a:rPr>
              <a:t>to learn </a:t>
            </a:r>
            <a:r>
              <a:rPr dirty="0" sz="1200" spc="-5">
                <a:latin typeface="Times New Roman"/>
                <a:cs typeface="Times New Roman"/>
              </a:rPr>
              <a:t>(Grence-Leggett,</a:t>
            </a:r>
            <a:r>
              <a:rPr dirty="0" sz="1200">
                <a:latin typeface="Times New Roman"/>
                <a:cs typeface="Times New Roman"/>
              </a:rPr>
              <a:t> 2005).</a:t>
            </a:r>
            <a:endParaRPr sz="1200">
              <a:latin typeface="Times New Roman"/>
              <a:cs typeface="Times New Roman"/>
            </a:endParaRPr>
          </a:p>
          <a:p>
            <a:pPr marL="12700" marR="8255" indent="228600">
              <a:lnSpc>
                <a:spcPct val="191700"/>
              </a:lnSpc>
            </a:pPr>
            <a:r>
              <a:rPr dirty="0" sz="1200" spc="-5" b="1">
                <a:latin typeface="Times New Roman"/>
                <a:cs typeface="Times New Roman"/>
              </a:rPr>
              <a:t>Correlation </a:t>
            </a:r>
            <a:r>
              <a:rPr dirty="0" sz="1200" b="1">
                <a:latin typeface="Times New Roman"/>
                <a:cs typeface="Times New Roman"/>
              </a:rPr>
              <a:t>pair 6</a:t>
            </a:r>
            <a:r>
              <a:rPr dirty="0" sz="1200">
                <a:latin typeface="Times New Roman"/>
                <a:cs typeface="Times New Roman"/>
              </a:rPr>
              <a:t>. </a:t>
            </a:r>
            <a:r>
              <a:rPr dirty="0" sz="1200" spc="-5">
                <a:latin typeface="Times New Roman"/>
                <a:cs typeface="Times New Roman"/>
              </a:rPr>
              <a:t>Questions </a:t>
            </a:r>
            <a:r>
              <a:rPr dirty="0" sz="1200">
                <a:latin typeface="Times New Roman"/>
                <a:cs typeface="Times New Roman"/>
              </a:rPr>
              <a:t>14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15 </a:t>
            </a:r>
            <a:r>
              <a:rPr dirty="0" sz="1200" spc="-5">
                <a:latin typeface="Times New Roman"/>
                <a:cs typeface="Times New Roman"/>
              </a:rPr>
              <a:t>produced </a:t>
            </a:r>
            <a:r>
              <a:rPr dirty="0" sz="1200">
                <a:latin typeface="Times New Roman"/>
                <a:cs typeface="Times New Roman"/>
              </a:rPr>
              <a:t>the sixth most </a:t>
            </a:r>
            <a:r>
              <a:rPr dirty="0" sz="1200" spc="-5">
                <a:latin typeface="Times New Roman"/>
                <a:cs typeface="Times New Roman"/>
              </a:rPr>
              <a:t>statistically similar  responses, and </a:t>
            </a:r>
            <a:r>
              <a:rPr dirty="0" sz="1200">
                <a:latin typeface="Times New Roman"/>
                <a:cs typeface="Times New Roman"/>
              </a:rPr>
              <a:t>implied that </a:t>
            </a:r>
            <a:r>
              <a:rPr dirty="0" sz="1200" spc="-5">
                <a:latin typeface="Times New Roman"/>
                <a:cs typeface="Times New Roman"/>
              </a:rPr>
              <a:t>students attended </a:t>
            </a:r>
            <a:r>
              <a:rPr dirty="0" sz="1200">
                <a:latin typeface="Times New Roman"/>
                <a:cs typeface="Times New Roman"/>
              </a:rPr>
              <a:t>school not </a:t>
            </a:r>
            <a:r>
              <a:rPr dirty="0" sz="1200" spc="-5">
                <a:latin typeface="Times New Roman"/>
                <a:cs typeface="Times New Roman"/>
              </a:rPr>
              <a:t>because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>
                <a:latin typeface="Times New Roman"/>
                <a:cs typeface="Times New Roman"/>
              </a:rPr>
              <a:t>had to </a:t>
            </a:r>
            <a:r>
              <a:rPr dirty="0" sz="1200" spc="-5">
                <a:latin typeface="Times New Roman"/>
                <a:cs typeface="Times New Roman"/>
              </a:rPr>
              <a:t>(Question 15), </a:t>
            </a:r>
            <a:r>
              <a:rPr dirty="0" sz="1200">
                <a:latin typeface="Times New Roman"/>
                <a:cs typeface="Times New Roman"/>
              </a:rPr>
              <a:t>but  </a:t>
            </a:r>
            <a:r>
              <a:rPr dirty="0" sz="1200" spc="-5">
                <a:latin typeface="Times New Roman"/>
                <a:cs typeface="Times New Roman"/>
              </a:rPr>
              <a:t>because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enjoyed </a:t>
            </a:r>
            <a:r>
              <a:rPr dirty="0" sz="1200">
                <a:latin typeface="Times New Roman"/>
                <a:cs typeface="Times New Roman"/>
              </a:rPr>
              <a:t>learning new </a:t>
            </a:r>
            <a:r>
              <a:rPr dirty="0" sz="1200" spc="-5">
                <a:latin typeface="Times New Roman"/>
                <a:cs typeface="Times New Roman"/>
              </a:rPr>
              <a:t>things (Questions </a:t>
            </a:r>
            <a:r>
              <a:rPr dirty="0" sz="1200">
                <a:latin typeface="Times New Roman"/>
                <a:cs typeface="Times New Roman"/>
              </a:rPr>
              <a:t>14). </a:t>
            </a:r>
            <a:r>
              <a:rPr dirty="0" sz="1200" spc="-5">
                <a:latin typeface="Times New Roman"/>
                <a:cs typeface="Times New Roman"/>
              </a:rPr>
              <a:t>Attendance has been linked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success 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high school (Stearns, Moller, Blau, </a:t>
            </a:r>
            <a:r>
              <a:rPr dirty="0" sz="1200">
                <a:latin typeface="Times New Roman"/>
                <a:cs typeface="Times New Roman"/>
              </a:rPr>
              <a:t>&amp; Ptochnick, 2007; Weitzeman </a:t>
            </a:r>
            <a:r>
              <a:rPr dirty="0" sz="1200" spc="-5">
                <a:latin typeface="Times New Roman"/>
                <a:cs typeface="Times New Roman"/>
              </a:rPr>
              <a:t>et al., </a:t>
            </a:r>
            <a:r>
              <a:rPr dirty="0" sz="1200">
                <a:latin typeface="Times New Roman"/>
                <a:cs typeface="Times New Roman"/>
              </a:rPr>
              <a:t>1982)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a desire to  </a:t>
            </a:r>
            <a:r>
              <a:rPr dirty="0" sz="1200" spc="-5">
                <a:latin typeface="Times New Roman"/>
                <a:cs typeface="Times New Roman"/>
              </a:rPr>
              <a:t>learn new things, as </a:t>
            </a:r>
            <a:r>
              <a:rPr dirty="0" sz="1200">
                <a:latin typeface="Times New Roman"/>
                <a:cs typeface="Times New Roman"/>
              </a:rPr>
              <a:t>shown by this </a:t>
            </a:r>
            <a:r>
              <a:rPr dirty="0" sz="1200" spc="-5">
                <a:latin typeface="Times New Roman"/>
                <a:cs typeface="Times New Roman"/>
              </a:rPr>
              <a:t>correlation, </a:t>
            </a:r>
            <a:r>
              <a:rPr dirty="0" sz="1200" spc="5">
                <a:latin typeface="Times New Roman"/>
                <a:cs typeface="Times New Roman"/>
              </a:rPr>
              <a:t>may be </a:t>
            </a:r>
            <a:r>
              <a:rPr dirty="0" sz="1200">
                <a:latin typeface="Times New Roman"/>
                <a:cs typeface="Times New Roman"/>
              </a:rPr>
              <a:t>one of the </a:t>
            </a:r>
            <a:r>
              <a:rPr dirty="0" sz="1200" spc="-5">
                <a:latin typeface="Times New Roman"/>
                <a:cs typeface="Times New Roman"/>
              </a:rPr>
              <a:t>reasons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attend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school.</a:t>
            </a:r>
            <a:endParaRPr sz="1200">
              <a:latin typeface="Times New Roman"/>
              <a:cs typeface="Times New Roman"/>
            </a:endParaRPr>
          </a:p>
          <a:p>
            <a:pPr marL="12700" marR="43180" indent="228600">
              <a:lnSpc>
                <a:spcPct val="191700"/>
              </a:lnSpc>
            </a:pPr>
            <a:r>
              <a:rPr dirty="0" sz="1200" spc="-5" b="1">
                <a:latin typeface="Times New Roman"/>
                <a:cs typeface="Times New Roman"/>
              </a:rPr>
              <a:t>Correlation </a:t>
            </a:r>
            <a:r>
              <a:rPr dirty="0" sz="1200" b="1">
                <a:latin typeface="Times New Roman"/>
                <a:cs typeface="Times New Roman"/>
              </a:rPr>
              <a:t>pair 7. </a:t>
            </a:r>
            <a:r>
              <a:rPr dirty="0" sz="1200">
                <a:latin typeface="Times New Roman"/>
                <a:cs typeface="Times New Roman"/>
              </a:rPr>
              <a:t>With a </a:t>
            </a:r>
            <a:r>
              <a:rPr dirty="0" sz="1200" spc="-5">
                <a:latin typeface="Times New Roman"/>
                <a:cs typeface="Times New Roman"/>
              </a:rPr>
              <a:t>correlation </a:t>
            </a:r>
            <a:r>
              <a:rPr dirty="0" sz="1200">
                <a:latin typeface="Times New Roman"/>
                <a:cs typeface="Times New Roman"/>
              </a:rPr>
              <a:t>of 0.564, the </a:t>
            </a:r>
            <a:r>
              <a:rPr dirty="0" sz="1200" spc="-5">
                <a:latin typeface="Times New Roman"/>
                <a:cs typeface="Times New Roman"/>
              </a:rPr>
              <a:t>responses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Questions </a:t>
            </a:r>
            <a:r>
              <a:rPr dirty="0" sz="1200">
                <a:latin typeface="Times New Roman"/>
                <a:cs typeface="Times New Roman"/>
              </a:rPr>
              <a:t>28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29 do not  </a:t>
            </a:r>
            <a:r>
              <a:rPr dirty="0" sz="1200" spc="-5">
                <a:latin typeface="Times New Roman"/>
                <a:cs typeface="Times New Roman"/>
              </a:rPr>
              <a:t>give </a:t>
            </a:r>
            <a:r>
              <a:rPr dirty="0" sz="1200" spc="5">
                <a:latin typeface="Times New Roman"/>
                <a:cs typeface="Times New Roman"/>
              </a:rPr>
              <a:t>any </a:t>
            </a:r>
            <a:r>
              <a:rPr dirty="0" sz="1200" spc="-5">
                <a:latin typeface="Times New Roman"/>
                <a:cs typeface="Times New Roman"/>
              </a:rPr>
              <a:t>insight </a:t>
            </a:r>
            <a:r>
              <a:rPr dirty="0" sz="1200">
                <a:latin typeface="Times New Roman"/>
                <a:cs typeface="Times New Roman"/>
              </a:rPr>
              <a:t>into the </a:t>
            </a:r>
            <a:r>
              <a:rPr dirty="0" sz="1200" spc="-5">
                <a:latin typeface="Times New Roman"/>
                <a:cs typeface="Times New Roman"/>
              </a:rPr>
              <a:t>issue </a:t>
            </a:r>
            <a:r>
              <a:rPr dirty="0" sz="1200">
                <a:latin typeface="Times New Roman"/>
                <a:cs typeface="Times New Roman"/>
              </a:rPr>
              <a:t>of student opinions on </a:t>
            </a:r>
            <a:r>
              <a:rPr dirty="0" sz="1200" spc="-5">
                <a:latin typeface="Times New Roman"/>
                <a:cs typeface="Times New Roman"/>
              </a:rPr>
              <a:t>high school because </a:t>
            </a:r>
            <a:r>
              <a:rPr dirty="0" sz="1200">
                <a:latin typeface="Times New Roman"/>
                <a:cs typeface="Times New Roman"/>
              </a:rPr>
              <a:t>neither of these  </a:t>
            </a:r>
            <a:r>
              <a:rPr dirty="0" sz="1200" spc="-5">
                <a:latin typeface="Times New Roman"/>
                <a:cs typeface="Times New Roman"/>
              </a:rPr>
              <a:t>questions was statistically significant </a:t>
            </a:r>
            <a:r>
              <a:rPr dirty="0" sz="1200">
                <a:latin typeface="Times New Roman"/>
                <a:cs typeface="Times New Roman"/>
              </a:rPr>
              <a:t>when using a Chi-squared test for </a:t>
            </a:r>
            <a:r>
              <a:rPr dirty="0" sz="1200" spc="-5">
                <a:latin typeface="Times New Roman"/>
                <a:cs typeface="Times New Roman"/>
              </a:rPr>
              <a:t>randomness (See Tables  </a:t>
            </a:r>
            <a:r>
              <a:rPr dirty="0" sz="1200">
                <a:latin typeface="Times New Roman"/>
                <a:cs typeface="Times New Roman"/>
              </a:rPr>
              <a:t>4.7 </a:t>
            </a:r>
            <a:r>
              <a:rPr dirty="0" sz="1200" spc="-5">
                <a:latin typeface="Times New Roman"/>
                <a:cs typeface="Times New Roman"/>
              </a:rPr>
              <a:t>and 4.8).</a:t>
            </a:r>
            <a:endParaRPr sz="1200">
              <a:latin typeface="Times New Roman"/>
              <a:cs typeface="Times New Roman"/>
            </a:endParaRPr>
          </a:p>
          <a:p>
            <a:pPr marL="12700" marR="110489" indent="228600">
              <a:lnSpc>
                <a:spcPct val="191700"/>
              </a:lnSpc>
            </a:pPr>
            <a:r>
              <a:rPr dirty="0" sz="1200" spc="-5" b="1">
                <a:latin typeface="Times New Roman"/>
                <a:cs typeface="Times New Roman"/>
              </a:rPr>
              <a:t>Correlation </a:t>
            </a:r>
            <a:r>
              <a:rPr dirty="0" sz="1200" b="1">
                <a:latin typeface="Times New Roman"/>
                <a:cs typeface="Times New Roman"/>
              </a:rPr>
              <a:t>pair 8. </a:t>
            </a:r>
            <a:r>
              <a:rPr dirty="0" sz="1200">
                <a:latin typeface="Times New Roman"/>
                <a:cs typeface="Times New Roman"/>
              </a:rPr>
              <a:t>Question 25 (jobs </a:t>
            </a:r>
            <a:r>
              <a:rPr dirty="0" sz="1200" spc="-5">
                <a:latin typeface="Times New Roman"/>
                <a:cs typeface="Times New Roman"/>
              </a:rPr>
              <a:t>are </a:t>
            </a:r>
            <a:r>
              <a:rPr dirty="0" sz="1200">
                <a:latin typeface="Times New Roman"/>
                <a:cs typeface="Times New Roman"/>
              </a:rPr>
              <a:t>more important </a:t>
            </a:r>
            <a:r>
              <a:rPr dirty="0" sz="1200" spc="-5">
                <a:latin typeface="Times New Roman"/>
                <a:cs typeface="Times New Roman"/>
              </a:rPr>
              <a:t>than school)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Question </a:t>
            </a:r>
            <a:r>
              <a:rPr dirty="0" sz="1200">
                <a:latin typeface="Times New Roman"/>
                <a:cs typeface="Times New Roman"/>
              </a:rPr>
              <a:t>26 (I  </a:t>
            </a:r>
            <a:r>
              <a:rPr dirty="0" sz="1200" spc="-5">
                <a:latin typeface="Times New Roman"/>
                <a:cs typeface="Times New Roman"/>
              </a:rPr>
              <a:t>am never going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use </a:t>
            </a:r>
            <a:r>
              <a:rPr dirty="0" sz="1200">
                <a:latin typeface="Times New Roman"/>
                <a:cs typeface="Times New Roman"/>
              </a:rPr>
              <a:t>what I learned in </a:t>
            </a:r>
            <a:r>
              <a:rPr dirty="0" sz="1200" spc="-5">
                <a:latin typeface="Times New Roman"/>
                <a:cs typeface="Times New Roman"/>
              </a:rPr>
              <a:t>school) is </a:t>
            </a:r>
            <a:r>
              <a:rPr dirty="0" sz="1200">
                <a:latin typeface="Times New Roman"/>
                <a:cs typeface="Times New Roman"/>
              </a:rPr>
              <a:t>the next </a:t>
            </a:r>
            <a:r>
              <a:rPr dirty="0" sz="1200" spc="-5">
                <a:latin typeface="Times New Roman"/>
                <a:cs typeface="Times New Roman"/>
              </a:rPr>
              <a:t>significant </a:t>
            </a:r>
            <a:r>
              <a:rPr dirty="0" sz="1200">
                <a:latin typeface="Times New Roman"/>
                <a:cs typeface="Times New Roman"/>
              </a:rPr>
              <a:t>correlation pair. The  </a:t>
            </a:r>
            <a:r>
              <a:rPr dirty="0" sz="1200" spc="-5">
                <a:latin typeface="Times New Roman"/>
                <a:cs typeface="Times New Roman"/>
              </a:rPr>
              <a:t>conclusion drawn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linking these </a:t>
            </a:r>
            <a:r>
              <a:rPr dirty="0" sz="1200" spc="-5">
                <a:latin typeface="Times New Roman"/>
                <a:cs typeface="Times New Roman"/>
              </a:rPr>
              <a:t>two </a:t>
            </a:r>
            <a:r>
              <a:rPr dirty="0" sz="1200">
                <a:latin typeface="Times New Roman"/>
                <a:cs typeface="Times New Roman"/>
              </a:rPr>
              <a:t>questions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individuals </a:t>
            </a:r>
            <a:r>
              <a:rPr dirty="0" sz="1200">
                <a:latin typeface="Times New Roman"/>
                <a:cs typeface="Times New Roman"/>
              </a:rPr>
              <a:t>who </a:t>
            </a:r>
            <a:r>
              <a:rPr dirty="0" sz="1200" spc="-5">
                <a:latin typeface="Times New Roman"/>
                <a:cs typeface="Times New Roman"/>
              </a:rPr>
              <a:t>think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getting </a:t>
            </a:r>
            <a:r>
              <a:rPr dirty="0" sz="1200">
                <a:latin typeface="Times New Roman"/>
                <a:cs typeface="Times New Roman"/>
              </a:rPr>
              <a:t>a job 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more </a:t>
            </a:r>
            <a:r>
              <a:rPr dirty="0" sz="1200" spc="-5">
                <a:latin typeface="Times New Roman"/>
                <a:cs typeface="Times New Roman"/>
              </a:rPr>
              <a:t>important </a:t>
            </a:r>
            <a:r>
              <a:rPr dirty="0" sz="1200">
                <a:latin typeface="Times New Roman"/>
                <a:cs typeface="Times New Roman"/>
              </a:rPr>
              <a:t>do not think they need the knowledge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received </a:t>
            </a:r>
            <a:r>
              <a:rPr dirty="0" sz="1200">
                <a:latin typeface="Times New Roman"/>
                <a:cs typeface="Times New Roman"/>
              </a:rPr>
              <a:t>in school. </a:t>
            </a:r>
            <a:r>
              <a:rPr dirty="0" sz="1200" spc="-5">
                <a:latin typeface="Times New Roman"/>
                <a:cs typeface="Times New Roman"/>
              </a:rPr>
              <a:t>Conversely,  </a:t>
            </a:r>
            <a:r>
              <a:rPr dirty="0" sz="1200">
                <a:latin typeface="Times New Roman"/>
                <a:cs typeface="Times New Roman"/>
              </a:rPr>
              <a:t>those who did not think a job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more </a:t>
            </a:r>
            <a:r>
              <a:rPr dirty="0" sz="1200" spc="-5">
                <a:latin typeface="Times New Roman"/>
                <a:cs typeface="Times New Roman"/>
              </a:rPr>
              <a:t>important recognized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>
                <a:latin typeface="Times New Roman"/>
                <a:cs typeface="Times New Roman"/>
              </a:rPr>
              <a:t>would </a:t>
            </a:r>
            <a:r>
              <a:rPr dirty="0" sz="1200" spc="-5">
                <a:latin typeface="Times New Roman"/>
                <a:cs typeface="Times New Roman"/>
              </a:rPr>
              <a:t>need what </a:t>
            </a:r>
            <a:r>
              <a:rPr dirty="0" sz="1200">
                <a:latin typeface="Times New Roman"/>
                <a:cs typeface="Times New Roman"/>
              </a:rPr>
              <a:t>was  </a:t>
            </a:r>
            <a:r>
              <a:rPr dirty="0" sz="1200" spc="-5">
                <a:latin typeface="Times New Roman"/>
                <a:cs typeface="Times New Roman"/>
              </a:rPr>
              <a:t>being taught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later in life. This </a:t>
            </a:r>
            <a:r>
              <a:rPr dirty="0" sz="1200" spc="-5">
                <a:latin typeface="Times New Roman"/>
                <a:cs typeface="Times New Roman"/>
              </a:rPr>
              <a:t>reasoning aligns with </a:t>
            </a:r>
            <a:r>
              <a:rPr dirty="0" sz="1200" spc="-10">
                <a:latin typeface="Times New Roman"/>
                <a:cs typeface="Times New Roman"/>
              </a:rPr>
              <a:t>Lewis’s </a:t>
            </a:r>
            <a:r>
              <a:rPr dirty="0" sz="1200">
                <a:latin typeface="Times New Roman"/>
                <a:cs typeface="Times New Roman"/>
              </a:rPr>
              <a:t>(2006) </a:t>
            </a:r>
            <a:r>
              <a:rPr dirty="0" sz="1200" spc="-5">
                <a:latin typeface="Times New Roman"/>
                <a:cs typeface="Times New Roman"/>
              </a:rPr>
              <a:t>findings, </a:t>
            </a:r>
            <a:r>
              <a:rPr dirty="0" sz="1200">
                <a:latin typeface="Times New Roman"/>
                <a:cs typeface="Times New Roman"/>
              </a:rPr>
              <a:t>which  found that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dropouts </a:t>
            </a:r>
            <a:r>
              <a:rPr dirty="0" sz="1200" spc="-5">
                <a:latin typeface="Times New Roman"/>
                <a:cs typeface="Times New Roman"/>
              </a:rPr>
              <a:t>felt </a:t>
            </a:r>
            <a:r>
              <a:rPr dirty="0" sz="1200">
                <a:latin typeface="Times New Roman"/>
                <a:cs typeface="Times New Roman"/>
              </a:rPr>
              <a:t>that “graduating from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</a:t>
            </a:r>
            <a:r>
              <a:rPr dirty="0" sz="1200" spc="-5">
                <a:latin typeface="Times New Roman"/>
                <a:cs typeface="Times New Roman"/>
              </a:rPr>
              <a:t>was important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success 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life” </a:t>
            </a:r>
            <a:r>
              <a:rPr dirty="0" sz="1200">
                <a:latin typeface="Times New Roman"/>
                <a:cs typeface="Times New Roman"/>
              </a:rPr>
              <a:t>(p.</a:t>
            </a:r>
            <a:r>
              <a:rPr dirty="0" sz="1200" spc="-5">
                <a:latin typeface="Times New Roman"/>
                <a:cs typeface="Times New Roman"/>
              </a:rPr>
              <a:t> 31).</a:t>
            </a:r>
            <a:endParaRPr sz="1200">
              <a:latin typeface="Times New Roman"/>
              <a:cs typeface="Times New Roman"/>
            </a:endParaRPr>
          </a:p>
          <a:p>
            <a:pPr marL="12700" marR="49530" indent="228600">
              <a:lnSpc>
                <a:spcPct val="191700"/>
              </a:lnSpc>
            </a:pPr>
            <a:r>
              <a:rPr dirty="0" sz="1200" spc="-5" b="1">
                <a:latin typeface="Times New Roman"/>
                <a:cs typeface="Times New Roman"/>
              </a:rPr>
              <a:t>Correlation </a:t>
            </a:r>
            <a:r>
              <a:rPr dirty="0" sz="1200" b="1">
                <a:latin typeface="Times New Roman"/>
                <a:cs typeface="Times New Roman"/>
              </a:rPr>
              <a:t>pair 9</a:t>
            </a:r>
            <a:r>
              <a:rPr dirty="0" sz="1200">
                <a:latin typeface="Times New Roman"/>
                <a:cs typeface="Times New Roman"/>
              </a:rPr>
              <a:t>. The ninth </a:t>
            </a:r>
            <a:r>
              <a:rPr dirty="0" sz="1200" spc="-5">
                <a:latin typeface="Times New Roman"/>
                <a:cs typeface="Times New Roman"/>
              </a:rPr>
              <a:t>correlation </a:t>
            </a:r>
            <a:r>
              <a:rPr dirty="0" sz="1200">
                <a:latin typeface="Times New Roman"/>
                <a:cs typeface="Times New Roman"/>
              </a:rPr>
              <a:t>pair </a:t>
            </a:r>
            <a:r>
              <a:rPr dirty="0" sz="1200" spc="-5">
                <a:latin typeface="Times New Roman"/>
                <a:cs typeface="Times New Roman"/>
              </a:rPr>
              <a:t>(Questions </a:t>
            </a:r>
            <a:r>
              <a:rPr dirty="0" sz="1200">
                <a:latin typeface="Times New Roman"/>
                <a:cs typeface="Times New Roman"/>
              </a:rPr>
              <a:t>11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22) </a:t>
            </a:r>
            <a:r>
              <a:rPr dirty="0" sz="1200" spc="5">
                <a:latin typeface="Times New Roman"/>
                <a:cs typeface="Times New Roman"/>
              </a:rPr>
              <a:t>may </a:t>
            </a:r>
            <a:r>
              <a:rPr dirty="0" sz="1200" spc="-5">
                <a:latin typeface="Times New Roman"/>
                <a:cs typeface="Times New Roman"/>
              </a:rPr>
              <a:t>conflict somewhat  </a:t>
            </a:r>
            <a:r>
              <a:rPr dirty="0" sz="1200">
                <a:latin typeface="Times New Roman"/>
                <a:cs typeface="Times New Roman"/>
              </a:rPr>
              <a:t>with the </a:t>
            </a:r>
            <a:r>
              <a:rPr dirty="0" sz="1200" spc="-5">
                <a:latin typeface="Times New Roman"/>
                <a:cs typeface="Times New Roman"/>
              </a:rPr>
              <a:t>fifth </a:t>
            </a:r>
            <a:r>
              <a:rPr dirty="0" sz="1200">
                <a:latin typeface="Times New Roman"/>
                <a:cs typeface="Times New Roman"/>
              </a:rPr>
              <a:t>most </a:t>
            </a:r>
            <a:r>
              <a:rPr dirty="0" sz="1200" spc="-5">
                <a:latin typeface="Times New Roman"/>
                <a:cs typeface="Times New Roman"/>
              </a:rPr>
              <a:t>correlated questions (Questions </a:t>
            </a:r>
            <a:r>
              <a:rPr dirty="0" sz="1200">
                <a:latin typeface="Times New Roman"/>
                <a:cs typeface="Times New Roman"/>
              </a:rPr>
              <a:t>11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14). </a:t>
            </a:r>
            <a:r>
              <a:rPr dirty="0" sz="1200" spc="-5">
                <a:latin typeface="Times New Roman"/>
                <a:cs typeface="Times New Roman"/>
              </a:rPr>
              <a:t>Question </a:t>
            </a:r>
            <a:r>
              <a:rPr dirty="0" sz="1200" spc="5">
                <a:latin typeface="Times New Roman"/>
                <a:cs typeface="Times New Roman"/>
              </a:rPr>
              <a:t>11 </a:t>
            </a:r>
            <a:r>
              <a:rPr dirty="0" sz="1200" spc="-5">
                <a:latin typeface="Times New Roman"/>
                <a:cs typeface="Times New Roman"/>
              </a:rPr>
              <a:t>asked </a:t>
            </a:r>
            <a:r>
              <a:rPr dirty="0" sz="1200">
                <a:latin typeface="Times New Roman"/>
                <a:cs typeface="Times New Roman"/>
              </a:rPr>
              <a:t>if the student  </a:t>
            </a:r>
            <a:r>
              <a:rPr dirty="0" sz="1200" spc="-5">
                <a:latin typeface="Times New Roman"/>
                <a:cs typeface="Times New Roman"/>
              </a:rPr>
              <a:t>enjoyed going </a:t>
            </a:r>
            <a:r>
              <a:rPr dirty="0" sz="1200">
                <a:latin typeface="Times New Roman"/>
                <a:cs typeface="Times New Roman"/>
              </a:rPr>
              <a:t>to school </a:t>
            </a:r>
            <a:r>
              <a:rPr dirty="0" sz="1200" spc="-5">
                <a:latin typeface="Times New Roman"/>
                <a:cs typeface="Times New Roman"/>
              </a:rPr>
              <a:t>and Question </a:t>
            </a:r>
            <a:r>
              <a:rPr dirty="0" sz="1200">
                <a:latin typeface="Times New Roman"/>
                <a:cs typeface="Times New Roman"/>
              </a:rPr>
              <a:t>22 </a:t>
            </a:r>
            <a:r>
              <a:rPr dirty="0" sz="1200" spc="-5">
                <a:latin typeface="Times New Roman"/>
                <a:cs typeface="Times New Roman"/>
              </a:rPr>
              <a:t>stated </a:t>
            </a:r>
            <a:r>
              <a:rPr dirty="0" sz="1200">
                <a:latin typeface="Times New Roman"/>
                <a:cs typeface="Times New Roman"/>
              </a:rPr>
              <a:t>that students did not </a:t>
            </a:r>
            <a:r>
              <a:rPr dirty="0" sz="1200" spc="-5">
                <a:latin typeface="Times New Roman"/>
                <a:cs typeface="Times New Roman"/>
              </a:rPr>
              <a:t>understand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importance 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math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science. As discussed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Correlation pair </a:t>
            </a:r>
            <a:r>
              <a:rPr dirty="0" sz="1200">
                <a:latin typeface="Times New Roman"/>
                <a:cs typeface="Times New Roman"/>
              </a:rPr>
              <a:t>5, </a:t>
            </a:r>
            <a:r>
              <a:rPr dirty="0" sz="1200" spc="-5">
                <a:latin typeface="Times New Roman"/>
                <a:cs typeface="Times New Roman"/>
              </a:rPr>
              <a:t>enjoying going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enjoying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505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283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129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6985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learning were similar. </a:t>
            </a: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Correlation </a:t>
            </a:r>
            <a:r>
              <a:rPr dirty="0" sz="1200">
                <a:latin typeface="Times New Roman"/>
                <a:cs typeface="Times New Roman"/>
              </a:rPr>
              <a:t>pair 9, enjoying </a:t>
            </a:r>
            <a:r>
              <a:rPr dirty="0" sz="1200" spc="-5">
                <a:latin typeface="Times New Roman"/>
                <a:cs typeface="Times New Roman"/>
              </a:rPr>
              <a:t>going </a:t>
            </a:r>
            <a:r>
              <a:rPr dirty="0" sz="1200">
                <a:latin typeface="Times New Roman"/>
                <a:cs typeface="Times New Roman"/>
              </a:rPr>
              <a:t>to school and not </a:t>
            </a:r>
            <a:r>
              <a:rPr dirty="0" sz="1200" spc="-5">
                <a:latin typeface="Times New Roman"/>
                <a:cs typeface="Times New Roman"/>
              </a:rPr>
              <a:t>seeing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reason 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learning </a:t>
            </a:r>
            <a:r>
              <a:rPr dirty="0" sz="1200">
                <a:latin typeface="Times New Roman"/>
                <a:cs typeface="Times New Roman"/>
              </a:rPr>
              <a:t>math </a:t>
            </a:r>
            <a:r>
              <a:rPr dirty="0" sz="1200" spc="-5">
                <a:latin typeface="Times New Roman"/>
                <a:cs typeface="Times New Roman"/>
              </a:rPr>
              <a:t>and science are </a:t>
            </a:r>
            <a:r>
              <a:rPr dirty="0" sz="1200">
                <a:latin typeface="Times New Roman"/>
                <a:cs typeface="Times New Roman"/>
              </a:rPr>
              <a:t>similar. This may indicate that, </a:t>
            </a:r>
            <a:r>
              <a:rPr dirty="0" sz="1200" spc="-5">
                <a:latin typeface="Times New Roman"/>
                <a:cs typeface="Times New Roman"/>
              </a:rPr>
              <a:t>although </a:t>
            </a:r>
            <a:r>
              <a:rPr dirty="0" sz="1200">
                <a:latin typeface="Times New Roman"/>
                <a:cs typeface="Times New Roman"/>
              </a:rPr>
              <a:t>students enjoy </a:t>
            </a:r>
            <a:r>
              <a:rPr dirty="0" sz="1200" spc="-5">
                <a:latin typeface="Times New Roman"/>
                <a:cs typeface="Times New Roman"/>
              </a:rPr>
              <a:t>school  because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learning and </a:t>
            </a:r>
            <a:r>
              <a:rPr dirty="0" sz="1200">
                <a:latin typeface="Times New Roman"/>
                <a:cs typeface="Times New Roman"/>
              </a:rPr>
              <a:t>even being </a:t>
            </a:r>
            <a:r>
              <a:rPr dirty="0" sz="1200" spc="-5">
                <a:latin typeface="Times New Roman"/>
                <a:cs typeface="Times New Roman"/>
              </a:rPr>
              <a:t>challenged educationally,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>
                <a:latin typeface="Times New Roman"/>
                <a:cs typeface="Times New Roman"/>
              </a:rPr>
              <a:t>still do not </a:t>
            </a:r>
            <a:r>
              <a:rPr dirty="0" sz="1200" spc="-5">
                <a:latin typeface="Times New Roman"/>
                <a:cs typeface="Times New Roman"/>
              </a:rPr>
              <a:t>understand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reason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learning </a:t>
            </a:r>
            <a:r>
              <a:rPr dirty="0" sz="1200">
                <a:latin typeface="Times New Roman"/>
                <a:cs typeface="Times New Roman"/>
              </a:rPr>
              <a:t>math </a:t>
            </a:r>
            <a:r>
              <a:rPr dirty="0" sz="1200" spc="-5">
                <a:latin typeface="Times New Roman"/>
                <a:cs typeface="Times New Roman"/>
              </a:rPr>
              <a:t>and science.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relates </a:t>
            </a:r>
            <a:r>
              <a:rPr dirty="0" sz="1200">
                <a:latin typeface="Times New Roman"/>
                <a:cs typeface="Times New Roman"/>
              </a:rPr>
              <a:t>to the </a:t>
            </a:r>
            <a:r>
              <a:rPr dirty="0" sz="1200" spc="-5">
                <a:latin typeface="Times New Roman"/>
                <a:cs typeface="Times New Roman"/>
              </a:rPr>
              <a:t>findings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Sarwan, Naz, and Noreen  (2011), </a:t>
            </a:r>
            <a:r>
              <a:rPr dirty="0" sz="1200">
                <a:latin typeface="Times New Roman"/>
                <a:cs typeface="Times New Roman"/>
              </a:rPr>
              <a:t>that the </a:t>
            </a:r>
            <a:r>
              <a:rPr dirty="0" sz="1200" spc="-5">
                <a:latin typeface="Times New Roman"/>
                <a:cs typeface="Times New Roman"/>
              </a:rPr>
              <a:t>attitudes towards math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sciences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developed </a:t>
            </a:r>
            <a:r>
              <a:rPr dirty="0" sz="1200">
                <a:latin typeface="Times New Roman"/>
                <a:cs typeface="Times New Roman"/>
              </a:rPr>
              <a:t>countries, </a:t>
            </a:r>
            <a:r>
              <a:rPr dirty="0" sz="1200" spc="-5">
                <a:latin typeface="Times New Roman"/>
                <a:cs typeface="Times New Roman"/>
              </a:rPr>
              <a:t>such as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US, </a:t>
            </a:r>
            <a:r>
              <a:rPr dirty="0" sz="1200">
                <a:latin typeface="Times New Roman"/>
                <a:cs typeface="Times New Roman"/>
              </a:rPr>
              <a:t>are  more </a:t>
            </a:r>
            <a:r>
              <a:rPr dirty="0" sz="1200" spc="-5">
                <a:latin typeface="Times New Roman"/>
                <a:cs typeface="Times New Roman"/>
              </a:rPr>
              <a:t>negative </a:t>
            </a:r>
            <a:r>
              <a:rPr dirty="0" sz="1200">
                <a:latin typeface="Times New Roman"/>
                <a:cs typeface="Times New Roman"/>
              </a:rPr>
              <a:t>than those in </a:t>
            </a:r>
            <a:r>
              <a:rPr dirty="0" sz="1200" spc="-5">
                <a:latin typeface="Times New Roman"/>
                <a:cs typeface="Times New Roman"/>
              </a:rPr>
              <a:t>developing </a:t>
            </a:r>
            <a:r>
              <a:rPr dirty="0" sz="1200">
                <a:latin typeface="Times New Roman"/>
                <a:cs typeface="Times New Roman"/>
              </a:rPr>
              <a:t>countries. The only </a:t>
            </a:r>
            <a:r>
              <a:rPr dirty="0" sz="1200" spc="-5">
                <a:latin typeface="Times New Roman"/>
                <a:cs typeface="Times New Roman"/>
              </a:rPr>
              <a:t>conclusion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can </a:t>
            </a:r>
            <a:r>
              <a:rPr dirty="0" sz="1200">
                <a:latin typeface="Times New Roman"/>
                <a:cs typeface="Times New Roman"/>
              </a:rPr>
              <a:t>be drawn </a:t>
            </a:r>
            <a:r>
              <a:rPr dirty="0" sz="1200" spc="-5">
                <a:latin typeface="Times New Roman"/>
                <a:cs typeface="Times New Roman"/>
              </a:rPr>
              <a:t>is that  students prefer learning </a:t>
            </a:r>
            <a:r>
              <a:rPr dirty="0" sz="1200">
                <a:latin typeface="Times New Roman"/>
                <a:cs typeface="Times New Roman"/>
              </a:rPr>
              <a:t>other </a:t>
            </a:r>
            <a:r>
              <a:rPr dirty="0" sz="1200" spc="-5">
                <a:latin typeface="Times New Roman"/>
                <a:cs typeface="Times New Roman"/>
              </a:rPr>
              <a:t>things (History, </a:t>
            </a:r>
            <a:r>
              <a:rPr dirty="0" sz="1200">
                <a:latin typeface="Times New Roman"/>
                <a:cs typeface="Times New Roman"/>
              </a:rPr>
              <a:t>English, </a:t>
            </a:r>
            <a:r>
              <a:rPr dirty="0" sz="1200" spc="-5">
                <a:latin typeface="Times New Roman"/>
                <a:cs typeface="Times New Roman"/>
              </a:rPr>
              <a:t>electives) than </a:t>
            </a:r>
            <a:r>
              <a:rPr dirty="0" sz="1200">
                <a:latin typeface="Times New Roman"/>
                <a:cs typeface="Times New Roman"/>
              </a:rPr>
              <a:t>math </a:t>
            </a:r>
            <a:r>
              <a:rPr dirty="0" sz="1200" spc="-5">
                <a:latin typeface="Times New Roman"/>
                <a:cs typeface="Times New Roman"/>
              </a:rPr>
              <a:t>and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science.</a:t>
            </a:r>
            <a:endParaRPr sz="1200">
              <a:latin typeface="Times New Roman"/>
              <a:cs typeface="Times New Roman"/>
            </a:endParaRPr>
          </a:p>
          <a:p>
            <a:pPr marL="12700" marR="46355" indent="228600">
              <a:lnSpc>
                <a:spcPct val="191700"/>
              </a:lnSpc>
            </a:pPr>
            <a:r>
              <a:rPr dirty="0" sz="1200" spc="-5" b="1">
                <a:latin typeface="Times New Roman"/>
                <a:cs typeface="Times New Roman"/>
              </a:rPr>
              <a:t>Correlation </a:t>
            </a:r>
            <a:r>
              <a:rPr dirty="0" sz="1200" b="1">
                <a:latin typeface="Times New Roman"/>
                <a:cs typeface="Times New Roman"/>
              </a:rPr>
              <a:t>pair 10.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final pair </a:t>
            </a:r>
            <a:r>
              <a:rPr dirty="0" sz="1200">
                <a:latin typeface="Times New Roman"/>
                <a:cs typeface="Times New Roman"/>
              </a:rPr>
              <a:t>of questions </a:t>
            </a:r>
            <a:r>
              <a:rPr dirty="0" sz="1200" spc="-5">
                <a:latin typeface="Times New Roman"/>
                <a:cs typeface="Times New Roman"/>
              </a:rPr>
              <a:t>that showed correlation is between  Questions </a:t>
            </a:r>
            <a:r>
              <a:rPr dirty="0" sz="1200">
                <a:latin typeface="Times New Roman"/>
                <a:cs typeface="Times New Roman"/>
              </a:rPr>
              <a:t>26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27. Question 26 </a:t>
            </a:r>
            <a:r>
              <a:rPr dirty="0" sz="1200" spc="-5">
                <a:latin typeface="Times New Roman"/>
                <a:cs typeface="Times New Roman"/>
              </a:rPr>
              <a:t>stated </a:t>
            </a:r>
            <a:r>
              <a:rPr dirty="0" sz="1200">
                <a:latin typeface="Times New Roman"/>
                <a:cs typeface="Times New Roman"/>
              </a:rPr>
              <a:t>that students </a:t>
            </a:r>
            <a:r>
              <a:rPr dirty="0" sz="1200" spc="-5">
                <a:latin typeface="Times New Roman"/>
                <a:cs typeface="Times New Roman"/>
              </a:rPr>
              <a:t>will never use what </a:t>
            </a:r>
            <a:r>
              <a:rPr dirty="0" sz="1200">
                <a:latin typeface="Times New Roman"/>
                <a:cs typeface="Times New Roman"/>
              </a:rPr>
              <a:t>they learn in </a:t>
            </a:r>
            <a:r>
              <a:rPr dirty="0" sz="1200" spc="-5">
                <a:latin typeface="Times New Roman"/>
                <a:cs typeface="Times New Roman"/>
              </a:rPr>
              <a:t>school;  Question </a:t>
            </a:r>
            <a:r>
              <a:rPr dirty="0" sz="1200">
                <a:latin typeface="Times New Roman"/>
                <a:cs typeface="Times New Roman"/>
              </a:rPr>
              <a:t>27 </a:t>
            </a:r>
            <a:r>
              <a:rPr dirty="0" sz="1200" spc="-5">
                <a:latin typeface="Times New Roman"/>
                <a:cs typeface="Times New Roman"/>
              </a:rPr>
              <a:t>stated </a:t>
            </a:r>
            <a:r>
              <a:rPr dirty="0" sz="1200">
                <a:latin typeface="Times New Roman"/>
                <a:cs typeface="Times New Roman"/>
              </a:rPr>
              <a:t>that the student </a:t>
            </a:r>
            <a:r>
              <a:rPr dirty="0" sz="1200" spc="-5">
                <a:latin typeface="Times New Roman"/>
                <a:cs typeface="Times New Roman"/>
              </a:rPr>
              <a:t>could </a:t>
            </a:r>
            <a:r>
              <a:rPr dirty="0" sz="1200">
                <a:latin typeface="Times New Roman"/>
                <a:cs typeface="Times New Roman"/>
              </a:rPr>
              <a:t>be successful in life with </a:t>
            </a:r>
            <a:r>
              <a:rPr dirty="0" sz="1200" spc="-5">
                <a:latin typeface="Times New Roman"/>
                <a:cs typeface="Times New Roman"/>
              </a:rPr>
              <a:t>what they </a:t>
            </a:r>
            <a:r>
              <a:rPr dirty="0" sz="1200">
                <a:latin typeface="Times New Roman"/>
                <a:cs typeface="Times New Roman"/>
              </a:rPr>
              <a:t>learn </a:t>
            </a:r>
            <a:r>
              <a:rPr dirty="0" sz="1200" spc="-5">
                <a:latin typeface="Times New Roman"/>
                <a:cs typeface="Times New Roman"/>
              </a:rPr>
              <a:t>from </a:t>
            </a:r>
            <a:r>
              <a:rPr dirty="0" sz="1200">
                <a:latin typeface="Times New Roman"/>
                <a:cs typeface="Times New Roman"/>
              </a:rPr>
              <a:t>their  </a:t>
            </a:r>
            <a:r>
              <a:rPr dirty="0" sz="1200" spc="-5">
                <a:latin typeface="Times New Roman"/>
                <a:cs typeface="Times New Roman"/>
              </a:rPr>
              <a:t>peers.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correlation </a:t>
            </a:r>
            <a:r>
              <a:rPr dirty="0" sz="1200">
                <a:latin typeface="Times New Roman"/>
                <a:cs typeface="Times New Roman"/>
              </a:rPr>
              <a:t>shows that students who do not </a:t>
            </a:r>
            <a:r>
              <a:rPr dirty="0" sz="1200" spc="-5">
                <a:latin typeface="Times New Roman"/>
                <a:cs typeface="Times New Roman"/>
              </a:rPr>
              <a:t>see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value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what school teaches </a:t>
            </a:r>
            <a:r>
              <a:rPr dirty="0" sz="1200">
                <a:latin typeface="Times New Roman"/>
                <a:cs typeface="Times New Roman"/>
              </a:rPr>
              <a:t>them  </a:t>
            </a:r>
            <a:r>
              <a:rPr dirty="0" sz="1200" spc="-5">
                <a:latin typeface="Times New Roman"/>
                <a:cs typeface="Times New Roman"/>
              </a:rPr>
              <a:t>feel that </a:t>
            </a:r>
            <a:r>
              <a:rPr dirty="0" sz="1200">
                <a:latin typeface="Times New Roman"/>
                <a:cs typeface="Times New Roman"/>
              </a:rPr>
              <a:t>they can simply </a:t>
            </a:r>
            <a:r>
              <a:rPr dirty="0" sz="1200" spc="-5">
                <a:latin typeface="Times New Roman"/>
                <a:cs typeface="Times New Roman"/>
              </a:rPr>
              <a:t>learn what </a:t>
            </a:r>
            <a:r>
              <a:rPr dirty="0" sz="1200">
                <a:latin typeface="Times New Roman"/>
                <a:cs typeface="Times New Roman"/>
              </a:rPr>
              <a:t>they need from </a:t>
            </a:r>
            <a:r>
              <a:rPr dirty="0" sz="1200" spc="-5">
                <a:latin typeface="Times New Roman"/>
                <a:cs typeface="Times New Roman"/>
              </a:rPr>
              <a:t>their </a:t>
            </a:r>
            <a:r>
              <a:rPr dirty="0" sz="1200">
                <a:latin typeface="Times New Roman"/>
                <a:cs typeface="Times New Roman"/>
              </a:rPr>
              <a:t>peers. </a:t>
            </a:r>
            <a:r>
              <a:rPr dirty="0" sz="1200" spc="-5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well, students who do </a:t>
            </a:r>
            <a:r>
              <a:rPr dirty="0" sz="1200" spc="-5">
                <a:latin typeface="Times New Roman"/>
                <a:cs typeface="Times New Roman"/>
              </a:rPr>
              <a:t>see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importance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what </a:t>
            </a:r>
            <a:r>
              <a:rPr dirty="0" sz="1200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are taught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realize that they cannot </a:t>
            </a:r>
            <a:r>
              <a:rPr dirty="0" sz="1200" spc="-10">
                <a:latin typeface="Times New Roman"/>
                <a:cs typeface="Times New Roman"/>
              </a:rPr>
              <a:t>get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information from  </a:t>
            </a:r>
            <a:r>
              <a:rPr dirty="0" sz="1200">
                <a:latin typeface="Times New Roman"/>
                <a:cs typeface="Times New Roman"/>
              </a:rPr>
              <a:t>their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peers.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Conclusion drawn </a:t>
            </a:r>
            <a:r>
              <a:rPr dirty="0" sz="1200" b="1">
                <a:latin typeface="Times New Roman"/>
                <a:cs typeface="Times New Roman"/>
              </a:rPr>
              <a:t>from </a:t>
            </a:r>
            <a:r>
              <a:rPr dirty="0" sz="1200" spc="-5" b="1">
                <a:latin typeface="Times New Roman"/>
                <a:cs typeface="Times New Roman"/>
              </a:rPr>
              <a:t>Questions </a:t>
            </a:r>
            <a:r>
              <a:rPr dirty="0" sz="1200" b="1">
                <a:latin typeface="Times New Roman"/>
                <a:cs typeface="Times New Roman"/>
              </a:rPr>
              <a:t>1 –</a:t>
            </a:r>
            <a:r>
              <a:rPr dirty="0" sz="1200" spc="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33</a:t>
            </a:r>
            <a:endParaRPr sz="1200">
              <a:latin typeface="Times New Roman"/>
              <a:cs typeface="Times New Roman"/>
            </a:endParaRPr>
          </a:p>
          <a:p>
            <a:pPr algn="just" marL="12700" marR="7620" indent="228600">
              <a:lnSpc>
                <a:spcPts val="2760"/>
              </a:lnSpc>
              <a:spcBef>
                <a:spcPts val="290"/>
              </a:spcBef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first ten questions </a:t>
            </a:r>
            <a:r>
              <a:rPr dirty="0" sz="1200">
                <a:latin typeface="Times New Roman"/>
                <a:cs typeface="Times New Roman"/>
              </a:rPr>
              <a:t>of the survey </a:t>
            </a:r>
            <a:r>
              <a:rPr dirty="0" sz="1200" spc="-5">
                <a:latin typeface="Times New Roman"/>
                <a:cs typeface="Times New Roman"/>
              </a:rPr>
              <a:t>were </a:t>
            </a:r>
            <a:r>
              <a:rPr dirty="0" sz="1200">
                <a:latin typeface="Times New Roman"/>
                <a:cs typeface="Times New Roman"/>
              </a:rPr>
              <a:t>designed to </a:t>
            </a:r>
            <a:r>
              <a:rPr dirty="0" sz="1200" spc="-5">
                <a:latin typeface="Times New Roman"/>
                <a:cs typeface="Times New Roman"/>
              </a:rPr>
              <a:t>collect statistical information </a:t>
            </a:r>
            <a:r>
              <a:rPr dirty="0" sz="1200">
                <a:latin typeface="Times New Roman"/>
                <a:cs typeface="Times New Roman"/>
              </a:rPr>
              <a:t>about the  </a:t>
            </a:r>
            <a:r>
              <a:rPr dirty="0" sz="1200" spc="-5">
                <a:latin typeface="Times New Roman"/>
                <a:cs typeface="Times New Roman"/>
              </a:rPr>
              <a:t>participants, such as </a:t>
            </a:r>
            <a:r>
              <a:rPr dirty="0" sz="1200">
                <a:latin typeface="Times New Roman"/>
                <a:cs typeface="Times New Roman"/>
              </a:rPr>
              <a:t>race, </a:t>
            </a:r>
            <a:r>
              <a:rPr dirty="0" sz="1200" spc="-5">
                <a:latin typeface="Times New Roman"/>
                <a:cs typeface="Times New Roman"/>
              </a:rPr>
              <a:t>SES status,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parental education </a:t>
            </a:r>
            <a:r>
              <a:rPr dirty="0" sz="1200">
                <a:latin typeface="Times New Roman"/>
                <a:cs typeface="Times New Roman"/>
              </a:rPr>
              <a:t>level. These </a:t>
            </a:r>
            <a:r>
              <a:rPr dirty="0" sz="1200" spc="-5">
                <a:latin typeface="Times New Roman"/>
                <a:cs typeface="Times New Roman"/>
              </a:rPr>
              <a:t>results have shown that  </a:t>
            </a:r>
            <a:r>
              <a:rPr dirty="0" sz="1200">
                <a:latin typeface="Times New Roman"/>
                <a:cs typeface="Times New Roman"/>
              </a:rPr>
              <a:t>the majority of these adult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students are white, </a:t>
            </a:r>
            <a:r>
              <a:rPr dirty="0" sz="1200" spc="-5">
                <a:latin typeface="Times New Roman"/>
                <a:cs typeface="Times New Roman"/>
              </a:rPr>
              <a:t>come from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low SES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background,</a:t>
            </a:r>
            <a:endParaRPr sz="1200">
              <a:latin typeface="Times New Roman"/>
              <a:cs typeface="Times New Roman"/>
            </a:endParaRPr>
          </a:p>
          <a:p>
            <a:pPr marL="12700" marR="63500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their </a:t>
            </a:r>
            <a:r>
              <a:rPr dirty="0" sz="1200" spc="-5">
                <a:latin typeface="Times New Roman"/>
                <a:cs typeface="Times New Roman"/>
              </a:rPr>
              <a:t>parents </a:t>
            </a:r>
            <a:r>
              <a:rPr dirty="0" sz="1200">
                <a:latin typeface="Times New Roman"/>
                <a:cs typeface="Times New Roman"/>
              </a:rPr>
              <a:t>do not have a post-secondary education. </a:t>
            </a:r>
            <a:r>
              <a:rPr dirty="0" sz="1200" spc="-5">
                <a:latin typeface="Times New Roman"/>
                <a:cs typeface="Times New Roman"/>
              </a:rPr>
              <a:t>These results are similar </a:t>
            </a:r>
            <a:r>
              <a:rPr dirty="0" sz="1200">
                <a:latin typeface="Times New Roman"/>
                <a:cs typeface="Times New Roman"/>
              </a:rPr>
              <a:t>to the  </a:t>
            </a:r>
            <a:r>
              <a:rPr dirty="0" sz="1200" spc="-5">
                <a:latin typeface="Times New Roman"/>
                <a:cs typeface="Times New Roman"/>
              </a:rPr>
              <a:t>statistics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K-12 </a:t>
            </a:r>
            <a:r>
              <a:rPr dirty="0" sz="1200">
                <a:latin typeface="Times New Roman"/>
                <a:cs typeface="Times New Roman"/>
              </a:rPr>
              <a:t>schools in this </a:t>
            </a:r>
            <a:r>
              <a:rPr dirty="0" sz="1200" spc="-5">
                <a:latin typeface="Times New Roman"/>
                <a:cs typeface="Times New Roman"/>
              </a:rPr>
              <a:t>district. </a:t>
            </a:r>
            <a:r>
              <a:rPr dirty="0" sz="1200" spc="-15">
                <a:latin typeface="Times New Roman"/>
                <a:cs typeface="Times New Roman"/>
              </a:rPr>
              <a:t>Low </a:t>
            </a:r>
            <a:r>
              <a:rPr dirty="0" sz="1200" spc="-5">
                <a:latin typeface="Times New Roman"/>
                <a:cs typeface="Times New Roman"/>
              </a:rPr>
              <a:t>SES status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lack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parental education level  have </a:t>
            </a:r>
            <a:r>
              <a:rPr dirty="0" sz="1200">
                <a:latin typeface="Times New Roman"/>
                <a:cs typeface="Times New Roman"/>
              </a:rPr>
              <a:t>been commonly linked to high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dropouts (Bradley &amp; Corwyn, 2002; </a:t>
            </a:r>
            <a:r>
              <a:rPr dirty="0" sz="1200" spc="-5">
                <a:latin typeface="Times New Roman"/>
                <a:cs typeface="Times New Roman"/>
              </a:rPr>
              <a:t>Ingrum,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2006).</a:t>
            </a:r>
            <a:endParaRPr sz="1200">
              <a:latin typeface="Times New Roman"/>
              <a:cs typeface="Times New Roman"/>
            </a:endParaRPr>
          </a:p>
          <a:p>
            <a:pPr marL="12700" marR="152400" indent="228600">
              <a:lnSpc>
                <a:spcPts val="2760"/>
              </a:lnSpc>
            </a:pP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-5">
                <a:latin typeface="Times New Roman"/>
                <a:cs typeface="Times New Roman"/>
              </a:rPr>
              <a:t>similar statistics as </a:t>
            </a:r>
            <a:r>
              <a:rPr dirty="0" sz="1200">
                <a:latin typeface="Times New Roman"/>
                <a:cs typeface="Times New Roman"/>
              </a:rPr>
              <a:t>other students who tend to </a:t>
            </a:r>
            <a:r>
              <a:rPr dirty="0" sz="1200" spc="-5">
                <a:latin typeface="Times New Roman"/>
                <a:cs typeface="Times New Roman"/>
              </a:rPr>
              <a:t>drop </a:t>
            </a:r>
            <a:r>
              <a:rPr dirty="0" sz="1200">
                <a:latin typeface="Times New Roman"/>
                <a:cs typeface="Times New Roman"/>
              </a:rPr>
              <a:t>out of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(with the  </a:t>
            </a:r>
            <a:r>
              <a:rPr dirty="0" sz="1200" spc="-5">
                <a:latin typeface="Times New Roman"/>
                <a:cs typeface="Times New Roman"/>
              </a:rPr>
              <a:t>exception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race), </a:t>
            </a:r>
            <a:r>
              <a:rPr dirty="0" sz="1200">
                <a:latin typeface="Times New Roman"/>
                <a:cs typeface="Times New Roman"/>
              </a:rPr>
              <a:t>the opinions of </a:t>
            </a:r>
            <a:r>
              <a:rPr dirty="0" sz="1200" spc="-5">
                <a:latin typeface="Times New Roman"/>
                <a:cs typeface="Times New Roman"/>
              </a:rPr>
              <a:t>these </a:t>
            </a:r>
            <a:r>
              <a:rPr dirty="0" sz="1200">
                <a:latin typeface="Times New Roman"/>
                <a:cs typeface="Times New Roman"/>
              </a:rPr>
              <a:t>18–20 </a:t>
            </a:r>
            <a:r>
              <a:rPr dirty="0" sz="1200" spc="-5">
                <a:latin typeface="Times New Roman"/>
                <a:cs typeface="Times New Roman"/>
              </a:rPr>
              <a:t>year-olds can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used </a:t>
            </a:r>
            <a:r>
              <a:rPr dirty="0" sz="1200">
                <a:latin typeface="Times New Roman"/>
                <a:cs typeface="Times New Roman"/>
              </a:rPr>
              <a:t>to find </a:t>
            </a:r>
            <a:r>
              <a:rPr dirty="0" sz="1200" spc="-5">
                <a:latin typeface="Times New Roman"/>
                <a:cs typeface="Times New Roman"/>
              </a:rPr>
              <a:t>additional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reasons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1546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283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130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139065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5">
                <a:latin typeface="Times New Roman"/>
                <a:cs typeface="Times New Roman"/>
              </a:rPr>
              <a:t>why </a:t>
            </a:r>
            <a:r>
              <a:rPr dirty="0" sz="1200">
                <a:latin typeface="Times New Roman"/>
                <a:cs typeface="Times New Roman"/>
              </a:rPr>
              <a:t>some students drop out of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school. When </a:t>
            </a:r>
            <a:r>
              <a:rPr dirty="0" sz="1200" spc="-5">
                <a:latin typeface="Times New Roman"/>
                <a:cs typeface="Times New Roman"/>
              </a:rPr>
              <a:t>considering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amount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support </a:t>
            </a:r>
            <a:r>
              <a:rPr dirty="0" sz="1200">
                <a:latin typeface="Times New Roman"/>
                <a:cs typeface="Times New Roman"/>
              </a:rPr>
              <a:t>a  </a:t>
            </a:r>
            <a:r>
              <a:rPr dirty="0" sz="1200" spc="-5">
                <a:latin typeface="Times New Roman"/>
                <a:cs typeface="Times New Roman"/>
              </a:rPr>
              <a:t>student receives from </a:t>
            </a:r>
            <a:r>
              <a:rPr dirty="0" sz="1200">
                <a:latin typeface="Times New Roman"/>
                <a:cs typeface="Times New Roman"/>
              </a:rPr>
              <a:t>their </a:t>
            </a:r>
            <a:r>
              <a:rPr dirty="0" sz="1200" spc="-5">
                <a:latin typeface="Times New Roman"/>
                <a:cs typeface="Times New Roman"/>
              </a:rPr>
              <a:t>parents, </a:t>
            </a:r>
            <a:r>
              <a:rPr dirty="0" sz="1200">
                <a:latin typeface="Times New Roman"/>
                <a:cs typeface="Times New Roman"/>
              </a:rPr>
              <a:t>there </a:t>
            </a:r>
            <a:r>
              <a:rPr dirty="0" sz="1200" spc="-5">
                <a:latin typeface="Times New Roman"/>
                <a:cs typeface="Times New Roman"/>
              </a:rPr>
              <a:t>seems </a:t>
            </a:r>
            <a:r>
              <a:rPr dirty="0" sz="1200">
                <a:latin typeface="Times New Roman"/>
                <a:cs typeface="Times New Roman"/>
              </a:rPr>
              <a:t>to be very little </a:t>
            </a:r>
            <a:r>
              <a:rPr dirty="0" sz="1200" spc="-5">
                <a:latin typeface="Times New Roman"/>
                <a:cs typeface="Times New Roman"/>
              </a:rPr>
              <a:t>effect </a:t>
            </a:r>
            <a:r>
              <a:rPr dirty="0" sz="1200">
                <a:latin typeface="Times New Roman"/>
                <a:cs typeface="Times New Roman"/>
              </a:rPr>
              <a:t>on the </a:t>
            </a:r>
            <a:r>
              <a:rPr dirty="0" sz="1200" spc="-5">
                <a:latin typeface="Times New Roman"/>
                <a:cs typeface="Times New Roman"/>
              </a:rPr>
              <a:t>student’s desire </a:t>
            </a:r>
            <a:r>
              <a:rPr dirty="0" sz="1200">
                <a:latin typeface="Times New Roman"/>
                <a:cs typeface="Times New Roman"/>
              </a:rPr>
              <a:t>to  </a:t>
            </a:r>
            <a:r>
              <a:rPr dirty="0" sz="1200" spc="-10">
                <a:latin typeface="Times New Roman"/>
                <a:cs typeface="Times New Roman"/>
              </a:rPr>
              <a:t>go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school. </a:t>
            </a:r>
            <a:r>
              <a:rPr dirty="0" sz="1200">
                <a:latin typeface="Times New Roman"/>
                <a:cs typeface="Times New Roman"/>
              </a:rPr>
              <a:t>The participants </a:t>
            </a:r>
            <a:r>
              <a:rPr dirty="0" sz="1200" spc="-5">
                <a:latin typeface="Times New Roman"/>
                <a:cs typeface="Times New Roman"/>
              </a:rPr>
              <a:t>indicated that even </a:t>
            </a:r>
            <a:r>
              <a:rPr dirty="0" sz="1200">
                <a:latin typeface="Times New Roman"/>
                <a:cs typeface="Times New Roman"/>
              </a:rPr>
              <a:t>if they had a lack of support </a:t>
            </a:r>
            <a:r>
              <a:rPr dirty="0" sz="1200" spc="-5">
                <a:latin typeface="Times New Roman"/>
                <a:cs typeface="Times New Roman"/>
              </a:rPr>
              <a:t>from home, </a:t>
            </a:r>
            <a:r>
              <a:rPr dirty="0" sz="1200">
                <a:latin typeface="Times New Roman"/>
                <a:cs typeface="Times New Roman"/>
              </a:rPr>
              <a:t>their  </a:t>
            </a:r>
            <a:r>
              <a:rPr dirty="0" sz="1200" spc="-5">
                <a:latin typeface="Times New Roman"/>
                <a:cs typeface="Times New Roman"/>
              </a:rPr>
              <a:t>decision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go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would </a:t>
            </a:r>
            <a:r>
              <a:rPr dirty="0" sz="1200" spc="-5">
                <a:latin typeface="Times New Roman"/>
                <a:cs typeface="Times New Roman"/>
              </a:rPr>
              <a:t>remain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unchanged.</a:t>
            </a:r>
            <a:endParaRPr sz="1200">
              <a:latin typeface="Times New Roman"/>
              <a:cs typeface="Times New Roman"/>
            </a:endParaRPr>
          </a:p>
          <a:p>
            <a:pPr marL="12700" marR="193040" indent="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Even though </a:t>
            </a:r>
            <a:r>
              <a:rPr dirty="0" sz="1200">
                <a:latin typeface="Times New Roman"/>
                <a:cs typeface="Times New Roman"/>
              </a:rPr>
              <a:t>the consensus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that school </a:t>
            </a:r>
            <a:r>
              <a:rPr dirty="0" sz="1200" spc="-5">
                <a:latin typeface="Times New Roman"/>
                <a:cs typeface="Times New Roman"/>
              </a:rPr>
              <a:t>was enjoyable, and </a:t>
            </a:r>
            <a:r>
              <a:rPr dirty="0" sz="1200">
                <a:latin typeface="Times New Roman"/>
                <a:cs typeface="Times New Roman"/>
              </a:rPr>
              <a:t>that learning </a:t>
            </a:r>
            <a:r>
              <a:rPr dirty="0" sz="1200" spc="-5">
                <a:latin typeface="Times New Roman"/>
                <a:cs typeface="Times New Roman"/>
              </a:rPr>
              <a:t>(even when  challenging) was </a:t>
            </a:r>
            <a:r>
              <a:rPr dirty="0" sz="1200">
                <a:latin typeface="Times New Roman"/>
                <a:cs typeface="Times New Roman"/>
              </a:rPr>
              <a:t>enjoyable, </a:t>
            </a:r>
            <a:r>
              <a:rPr dirty="0" sz="1200" spc="-5">
                <a:latin typeface="Times New Roman"/>
                <a:cs typeface="Times New Roman"/>
              </a:rPr>
              <a:t>these </a:t>
            </a:r>
            <a:r>
              <a:rPr dirty="0" sz="1200">
                <a:latin typeface="Times New Roman"/>
                <a:cs typeface="Times New Roman"/>
              </a:rPr>
              <a:t>students still </a:t>
            </a:r>
            <a:r>
              <a:rPr dirty="0" sz="1200" spc="-5">
                <a:latin typeface="Times New Roman"/>
                <a:cs typeface="Times New Roman"/>
              </a:rPr>
              <a:t>dropped </a:t>
            </a:r>
            <a:r>
              <a:rPr dirty="0" sz="1200">
                <a:latin typeface="Times New Roman"/>
                <a:cs typeface="Times New Roman"/>
              </a:rPr>
              <a:t>out of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school. When </a:t>
            </a:r>
            <a:r>
              <a:rPr dirty="0" sz="1200" spc="-5">
                <a:latin typeface="Times New Roman"/>
                <a:cs typeface="Times New Roman"/>
              </a:rPr>
              <a:t>asked </a:t>
            </a:r>
            <a:r>
              <a:rPr dirty="0" sz="1200">
                <a:latin typeface="Times New Roman"/>
                <a:cs typeface="Times New Roman"/>
              </a:rPr>
              <a:t>if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this</a:t>
            </a:r>
            <a:endParaRPr sz="1200">
              <a:latin typeface="Times New Roman"/>
              <a:cs typeface="Times New Roman"/>
            </a:endParaRPr>
          </a:p>
          <a:p>
            <a:pPr marL="12700" marR="3302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decision </a:t>
            </a:r>
            <a:r>
              <a:rPr dirty="0" sz="1200">
                <a:latin typeface="Times New Roman"/>
                <a:cs typeface="Times New Roman"/>
              </a:rPr>
              <a:t>to drop out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good </a:t>
            </a:r>
            <a:r>
              <a:rPr dirty="0" sz="1200">
                <a:latin typeface="Times New Roman"/>
                <a:cs typeface="Times New Roman"/>
              </a:rPr>
              <a:t>one, the </a:t>
            </a:r>
            <a:r>
              <a:rPr dirty="0" sz="1200" spc="-5">
                <a:latin typeface="Times New Roman"/>
                <a:cs typeface="Times New Roman"/>
              </a:rPr>
              <a:t>answer was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resounding “No.” </a:t>
            </a:r>
            <a:r>
              <a:rPr dirty="0" sz="1200">
                <a:latin typeface="Times New Roman"/>
                <a:cs typeface="Times New Roman"/>
              </a:rPr>
              <a:t>The students said </a:t>
            </a:r>
            <a:r>
              <a:rPr dirty="0" sz="1200" spc="-5">
                <a:latin typeface="Times New Roman"/>
                <a:cs typeface="Times New Roman"/>
              </a:rPr>
              <a:t>that </a:t>
            </a:r>
            <a:r>
              <a:rPr dirty="0" sz="1200">
                <a:latin typeface="Times New Roman"/>
                <a:cs typeface="Times New Roman"/>
              </a:rPr>
              <a:t>if  they were to </a:t>
            </a:r>
            <a:r>
              <a:rPr dirty="0" sz="1200" spc="-5">
                <a:latin typeface="Times New Roman"/>
                <a:cs typeface="Times New Roman"/>
              </a:rPr>
              <a:t>advise current high school </a:t>
            </a:r>
            <a:r>
              <a:rPr dirty="0" sz="1200">
                <a:latin typeface="Times New Roman"/>
                <a:cs typeface="Times New Roman"/>
              </a:rPr>
              <a:t>students, their </a:t>
            </a:r>
            <a:r>
              <a:rPr dirty="0" sz="1200" spc="-5">
                <a:latin typeface="Times New Roman"/>
                <a:cs typeface="Times New Roman"/>
              </a:rPr>
              <a:t>advice </a:t>
            </a:r>
            <a:r>
              <a:rPr dirty="0" sz="1200">
                <a:latin typeface="Times New Roman"/>
                <a:cs typeface="Times New Roman"/>
              </a:rPr>
              <a:t>would be for them to stay in  </a:t>
            </a:r>
            <a:r>
              <a:rPr dirty="0" sz="1200" spc="-5">
                <a:latin typeface="Times New Roman"/>
                <a:cs typeface="Times New Roman"/>
              </a:rPr>
              <a:t>school.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not </a:t>
            </a:r>
            <a:r>
              <a:rPr dirty="0" sz="1200" spc="-5">
                <a:latin typeface="Times New Roman"/>
                <a:cs typeface="Times New Roman"/>
              </a:rPr>
              <a:t>surprising </a:t>
            </a:r>
            <a:r>
              <a:rPr dirty="0" sz="1200">
                <a:latin typeface="Times New Roman"/>
                <a:cs typeface="Times New Roman"/>
              </a:rPr>
              <a:t>since the sample population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group </a:t>
            </a:r>
            <a:r>
              <a:rPr dirty="0" sz="1200">
                <a:latin typeface="Times New Roman"/>
                <a:cs typeface="Times New Roman"/>
              </a:rPr>
              <a:t>of adult </a:t>
            </a:r>
            <a:r>
              <a:rPr dirty="0" sz="1200" spc="-5">
                <a:latin typeface="Times New Roman"/>
                <a:cs typeface="Times New Roman"/>
              </a:rPr>
              <a:t>high school  </a:t>
            </a:r>
            <a:r>
              <a:rPr dirty="0" sz="1200">
                <a:latin typeface="Times New Roman"/>
                <a:cs typeface="Times New Roman"/>
              </a:rPr>
              <a:t>students who apparently </a:t>
            </a:r>
            <a:r>
              <a:rPr dirty="0" sz="1200" spc="-5">
                <a:latin typeface="Times New Roman"/>
                <a:cs typeface="Times New Roman"/>
              </a:rPr>
              <a:t>changed </a:t>
            </a:r>
            <a:r>
              <a:rPr dirty="0" sz="1200">
                <a:latin typeface="Times New Roman"/>
                <a:cs typeface="Times New Roman"/>
              </a:rPr>
              <a:t>their minds about </a:t>
            </a:r>
            <a:r>
              <a:rPr dirty="0" sz="1200" spc="-5">
                <a:latin typeface="Times New Roman"/>
                <a:cs typeface="Times New Roman"/>
              </a:rPr>
              <a:t>getting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high school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diploma.</a:t>
            </a:r>
            <a:endParaRPr sz="1200">
              <a:latin typeface="Times New Roman"/>
              <a:cs typeface="Times New Roman"/>
            </a:endParaRPr>
          </a:p>
          <a:p>
            <a:pPr algn="just" marL="12700" marR="75565" indent="228600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surveys also showed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students felt </a:t>
            </a:r>
            <a:r>
              <a:rPr dirty="0" sz="1200">
                <a:latin typeface="Times New Roman"/>
                <a:cs typeface="Times New Roman"/>
              </a:rPr>
              <a:t>like they </a:t>
            </a:r>
            <a:r>
              <a:rPr dirty="0" sz="1200" spc="-5">
                <a:latin typeface="Times New Roman"/>
                <a:cs typeface="Times New Roman"/>
              </a:rPr>
              <a:t>needed what was </a:t>
            </a:r>
            <a:r>
              <a:rPr dirty="0" sz="1200">
                <a:latin typeface="Times New Roman"/>
                <a:cs typeface="Times New Roman"/>
              </a:rPr>
              <a:t>being </a:t>
            </a:r>
            <a:r>
              <a:rPr dirty="0" sz="1200" spc="-5">
                <a:latin typeface="Times New Roman"/>
                <a:cs typeface="Times New Roman"/>
              </a:rPr>
              <a:t>taught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school  and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could </a:t>
            </a:r>
            <a:r>
              <a:rPr dirty="0" sz="1200">
                <a:latin typeface="Times New Roman"/>
                <a:cs typeface="Times New Roman"/>
              </a:rPr>
              <a:t>not learn </a:t>
            </a:r>
            <a:r>
              <a:rPr dirty="0" sz="1200" spc="-5">
                <a:latin typeface="Times New Roman"/>
                <a:cs typeface="Times New Roman"/>
              </a:rPr>
              <a:t>what </a:t>
            </a:r>
            <a:r>
              <a:rPr dirty="0" sz="1200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needed </a:t>
            </a:r>
            <a:r>
              <a:rPr dirty="0" sz="1200">
                <a:latin typeface="Times New Roman"/>
                <a:cs typeface="Times New Roman"/>
              </a:rPr>
              <a:t>to be successful </a:t>
            </a:r>
            <a:r>
              <a:rPr dirty="0" sz="1200" spc="-5">
                <a:latin typeface="Times New Roman"/>
                <a:cs typeface="Times New Roman"/>
              </a:rPr>
              <a:t>from </a:t>
            </a:r>
            <a:r>
              <a:rPr dirty="0" sz="1200">
                <a:latin typeface="Times New Roman"/>
                <a:cs typeface="Times New Roman"/>
              </a:rPr>
              <a:t>their </a:t>
            </a:r>
            <a:r>
              <a:rPr dirty="0" sz="1200" spc="-5">
                <a:latin typeface="Times New Roman"/>
                <a:cs typeface="Times New Roman"/>
              </a:rPr>
              <a:t>peers. </a:t>
            </a:r>
            <a:r>
              <a:rPr dirty="0" sz="1200">
                <a:latin typeface="Times New Roman"/>
                <a:cs typeface="Times New Roman"/>
              </a:rPr>
              <a:t>However, </a:t>
            </a:r>
            <a:r>
              <a:rPr dirty="0" sz="1200" spc="-5">
                <a:latin typeface="Times New Roman"/>
                <a:cs typeface="Times New Roman"/>
              </a:rPr>
              <a:t>there  is </a:t>
            </a:r>
            <a:r>
              <a:rPr dirty="0" sz="1200">
                <a:latin typeface="Times New Roman"/>
                <a:cs typeface="Times New Roman"/>
              </a:rPr>
              <a:t>also an </a:t>
            </a:r>
            <a:r>
              <a:rPr dirty="0" sz="1200" spc="-5">
                <a:latin typeface="Times New Roman"/>
                <a:cs typeface="Times New Roman"/>
              </a:rPr>
              <a:t>indication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students </a:t>
            </a:r>
            <a:r>
              <a:rPr dirty="0" sz="1200">
                <a:latin typeface="Times New Roman"/>
                <a:cs typeface="Times New Roman"/>
              </a:rPr>
              <a:t>do not </a:t>
            </a:r>
            <a:r>
              <a:rPr dirty="0" sz="1200" spc="-5">
                <a:latin typeface="Times New Roman"/>
                <a:cs typeface="Times New Roman"/>
              </a:rPr>
              <a:t>understand </a:t>
            </a:r>
            <a:r>
              <a:rPr dirty="0" sz="1200">
                <a:latin typeface="Times New Roman"/>
                <a:cs typeface="Times New Roman"/>
              </a:rPr>
              <a:t>why math </a:t>
            </a:r>
            <a:r>
              <a:rPr dirty="0" sz="1200" spc="-5">
                <a:latin typeface="Times New Roman"/>
                <a:cs typeface="Times New Roman"/>
              </a:rPr>
              <a:t>and science classes </a:t>
            </a:r>
            <a:r>
              <a:rPr dirty="0" sz="1200">
                <a:latin typeface="Times New Roman"/>
                <a:cs typeface="Times New Roman"/>
              </a:rPr>
              <a:t>are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needed.</a:t>
            </a:r>
            <a:endParaRPr sz="1200">
              <a:latin typeface="Times New Roman"/>
              <a:cs typeface="Times New Roman"/>
            </a:endParaRPr>
          </a:p>
          <a:p>
            <a:pPr marL="12700" marR="14986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Despite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fact that students </a:t>
            </a:r>
            <a:r>
              <a:rPr dirty="0" sz="1200">
                <a:latin typeface="Times New Roman"/>
                <a:cs typeface="Times New Roman"/>
              </a:rPr>
              <a:t>enjoy school and enjoy </a:t>
            </a:r>
            <a:r>
              <a:rPr dirty="0" sz="1200" spc="-5">
                <a:latin typeface="Times New Roman"/>
                <a:cs typeface="Times New Roman"/>
              </a:rPr>
              <a:t>learning, </a:t>
            </a:r>
            <a:r>
              <a:rPr dirty="0" sz="1200">
                <a:latin typeface="Times New Roman"/>
                <a:cs typeface="Times New Roman"/>
              </a:rPr>
              <a:t>math </a:t>
            </a:r>
            <a:r>
              <a:rPr dirty="0" sz="1200" spc="-5">
                <a:latin typeface="Times New Roman"/>
                <a:cs typeface="Times New Roman"/>
              </a:rPr>
              <a:t>and science </a:t>
            </a:r>
            <a:r>
              <a:rPr dirty="0" sz="1200">
                <a:latin typeface="Times New Roman"/>
                <a:cs typeface="Times New Roman"/>
              </a:rPr>
              <a:t>do not seem to  be the </a:t>
            </a:r>
            <a:r>
              <a:rPr dirty="0" sz="1200" spc="-5">
                <a:latin typeface="Times New Roman"/>
                <a:cs typeface="Times New Roman"/>
              </a:rPr>
              <a:t>reason </a:t>
            </a:r>
            <a:r>
              <a:rPr dirty="0" sz="1200">
                <a:latin typeface="Times New Roman"/>
                <a:cs typeface="Times New Roman"/>
              </a:rPr>
              <a:t>for this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enjoyment.</a:t>
            </a:r>
            <a:endParaRPr sz="1200">
              <a:latin typeface="Times New Roman"/>
              <a:cs typeface="Times New Roman"/>
            </a:endParaRPr>
          </a:p>
          <a:p>
            <a:pPr marL="12700" marR="29845" indent="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Most agreed </a:t>
            </a:r>
            <a:r>
              <a:rPr dirty="0" sz="1200">
                <a:latin typeface="Times New Roman"/>
                <a:cs typeface="Times New Roman"/>
              </a:rPr>
              <a:t>that dropping out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bad </a:t>
            </a:r>
            <a:r>
              <a:rPr dirty="0" sz="1200">
                <a:latin typeface="Times New Roman"/>
                <a:cs typeface="Times New Roman"/>
              </a:rPr>
              <a:t>idea </a:t>
            </a:r>
            <a:r>
              <a:rPr dirty="0" sz="1200" spc="-5">
                <a:latin typeface="Times New Roman"/>
                <a:cs typeface="Times New Roman"/>
              </a:rPr>
              <a:t>and given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chance </a:t>
            </a:r>
            <a:r>
              <a:rPr dirty="0" sz="1200">
                <a:latin typeface="Times New Roman"/>
                <a:cs typeface="Times New Roman"/>
              </a:rPr>
              <a:t>to do it </a:t>
            </a:r>
            <a:r>
              <a:rPr dirty="0" sz="1200" spc="-5">
                <a:latin typeface="Times New Roman"/>
                <a:cs typeface="Times New Roman"/>
              </a:rPr>
              <a:t>again, </a:t>
            </a:r>
            <a:r>
              <a:rPr dirty="0" sz="1200">
                <a:latin typeface="Times New Roman"/>
                <a:cs typeface="Times New Roman"/>
              </a:rPr>
              <a:t>they would  </a:t>
            </a:r>
            <a:r>
              <a:rPr dirty="0" sz="1200" spc="-5">
                <a:latin typeface="Times New Roman"/>
                <a:cs typeface="Times New Roman"/>
              </a:rPr>
              <a:t>have stayed </a:t>
            </a:r>
            <a:r>
              <a:rPr dirty="0" sz="1200">
                <a:latin typeface="Times New Roman"/>
                <a:cs typeface="Times New Roman"/>
              </a:rPr>
              <a:t>in school. </a:t>
            </a:r>
            <a:r>
              <a:rPr dirty="0" sz="1200" spc="-5">
                <a:latin typeface="Times New Roman"/>
                <a:cs typeface="Times New Roman"/>
              </a:rPr>
              <a:t>However, </a:t>
            </a:r>
            <a:r>
              <a:rPr dirty="0" sz="1200">
                <a:latin typeface="Times New Roman"/>
                <a:cs typeface="Times New Roman"/>
              </a:rPr>
              <a:t>not all participants </a:t>
            </a:r>
            <a:r>
              <a:rPr dirty="0" sz="1200" spc="-5">
                <a:latin typeface="Times New Roman"/>
                <a:cs typeface="Times New Roman"/>
              </a:rPr>
              <a:t>shared this </a:t>
            </a:r>
            <a:r>
              <a:rPr dirty="0" sz="1200">
                <a:latin typeface="Times New Roman"/>
                <a:cs typeface="Times New Roman"/>
              </a:rPr>
              <a:t>opinion. </a:t>
            </a:r>
            <a:r>
              <a:rPr dirty="0" sz="1200" spc="-5">
                <a:latin typeface="Times New Roman"/>
                <a:cs typeface="Times New Roman"/>
              </a:rPr>
              <a:t>Some felt </a:t>
            </a:r>
            <a:r>
              <a:rPr dirty="0" sz="1200">
                <a:latin typeface="Times New Roman"/>
                <a:cs typeface="Times New Roman"/>
              </a:rPr>
              <a:t>that, </a:t>
            </a:r>
            <a:r>
              <a:rPr dirty="0" sz="1200" spc="-5">
                <a:latin typeface="Times New Roman"/>
                <a:cs typeface="Times New Roman"/>
              </a:rPr>
              <a:t>given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chance,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>
                <a:latin typeface="Times New Roman"/>
                <a:cs typeface="Times New Roman"/>
              </a:rPr>
              <a:t>would still have </a:t>
            </a:r>
            <a:r>
              <a:rPr dirty="0" sz="1200" spc="-5">
                <a:latin typeface="Times New Roman"/>
                <a:cs typeface="Times New Roman"/>
              </a:rPr>
              <a:t>chosen </a:t>
            </a:r>
            <a:r>
              <a:rPr dirty="0" sz="1200">
                <a:latin typeface="Times New Roman"/>
                <a:cs typeface="Times New Roman"/>
              </a:rPr>
              <a:t>to drop </a:t>
            </a:r>
            <a:r>
              <a:rPr dirty="0" sz="1200" spc="-5">
                <a:latin typeface="Times New Roman"/>
                <a:cs typeface="Times New Roman"/>
              </a:rPr>
              <a:t>out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school.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powerful statement </a:t>
            </a:r>
            <a:r>
              <a:rPr dirty="0" sz="1200">
                <a:latin typeface="Times New Roman"/>
                <a:cs typeface="Times New Roman"/>
              </a:rPr>
              <a:t>coming  </a:t>
            </a:r>
            <a:r>
              <a:rPr dirty="0" sz="1200" spc="-5">
                <a:latin typeface="Times New Roman"/>
                <a:cs typeface="Times New Roman"/>
              </a:rPr>
              <a:t>from </a:t>
            </a:r>
            <a:r>
              <a:rPr dirty="0" sz="1200">
                <a:latin typeface="Times New Roman"/>
                <a:cs typeface="Times New Roman"/>
              </a:rPr>
              <a:t>students who are now </a:t>
            </a:r>
            <a:r>
              <a:rPr dirty="0" sz="1200" spc="-5">
                <a:latin typeface="Times New Roman"/>
                <a:cs typeface="Times New Roman"/>
              </a:rPr>
              <a:t>enrolled </a:t>
            </a:r>
            <a:r>
              <a:rPr dirty="0" sz="1200">
                <a:latin typeface="Times New Roman"/>
                <a:cs typeface="Times New Roman"/>
              </a:rPr>
              <a:t>in an </a:t>
            </a:r>
            <a:r>
              <a:rPr dirty="0" sz="1200" spc="-5">
                <a:latin typeface="Times New Roman"/>
                <a:cs typeface="Times New Roman"/>
              </a:rPr>
              <a:t>adult high </a:t>
            </a:r>
            <a:r>
              <a:rPr dirty="0" sz="1200">
                <a:latin typeface="Times New Roman"/>
                <a:cs typeface="Times New Roman"/>
              </a:rPr>
              <a:t>school, because it </a:t>
            </a:r>
            <a:r>
              <a:rPr dirty="0" sz="1200" spc="-5">
                <a:latin typeface="Times New Roman"/>
                <a:cs typeface="Times New Roman"/>
              </a:rPr>
              <a:t>signifies </a:t>
            </a:r>
            <a:r>
              <a:rPr dirty="0" sz="1200">
                <a:latin typeface="Times New Roman"/>
                <a:cs typeface="Times New Roman"/>
              </a:rPr>
              <a:t>that, </a:t>
            </a:r>
            <a:r>
              <a:rPr dirty="0" sz="1200" spc="-5">
                <a:latin typeface="Times New Roman"/>
                <a:cs typeface="Times New Roman"/>
              </a:rPr>
              <a:t>although  </a:t>
            </a:r>
            <a:r>
              <a:rPr dirty="0" sz="1200">
                <a:latin typeface="Times New Roman"/>
                <a:cs typeface="Times New Roman"/>
              </a:rPr>
              <a:t>they want to </a:t>
            </a:r>
            <a:r>
              <a:rPr dirty="0" sz="1200" spc="-5">
                <a:latin typeface="Times New Roman"/>
                <a:cs typeface="Times New Roman"/>
              </a:rPr>
              <a:t>earn </a:t>
            </a:r>
            <a:r>
              <a:rPr dirty="0" sz="1200">
                <a:latin typeface="Times New Roman"/>
                <a:cs typeface="Times New Roman"/>
              </a:rPr>
              <a:t>their </a:t>
            </a:r>
            <a:r>
              <a:rPr dirty="0" sz="1200" spc="-5">
                <a:latin typeface="Times New Roman"/>
                <a:cs typeface="Times New Roman"/>
              </a:rPr>
              <a:t>high school diploma,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feel that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traditional high school </a:t>
            </a:r>
            <a:r>
              <a:rPr dirty="0" sz="1200">
                <a:latin typeface="Times New Roman"/>
                <a:cs typeface="Times New Roman"/>
              </a:rPr>
              <a:t>was not the  </a:t>
            </a:r>
            <a:r>
              <a:rPr dirty="0" sz="1200" spc="-5">
                <a:latin typeface="Times New Roman"/>
                <a:cs typeface="Times New Roman"/>
              </a:rPr>
              <a:t>place </a:t>
            </a:r>
            <a:r>
              <a:rPr dirty="0" sz="1200">
                <a:latin typeface="Times New Roman"/>
                <a:cs typeface="Times New Roman"/>
              </a:rPr>
              <a:t>to do it. This could </a:t>
            </a:r>
            <a:r>
              <a:rPr dirty="0" sz="1200" spc="-5">
                <a:latin typeface="Times New Roman"/>
                <a:cs typeface="Times New Roman"/>
              </a:rPr>
              <a:t>indicate that there were issues </a:t>
            </a:r>
            <a:r>
              <a:rPr dirty="0" sz="1200">
                <a:latin typeface="Times New Roman"/>
                <a:cs typeface="Times New Roman"/>
              </a:rPr>
              <a:t>in the school, or in the </a:t>
            </a:r>
            <a:r>
              <a:rPr dirty="0" sz="1200" spc="-5">
                <a:latin typeface="Times New Roman"/>
                <a:cs typeface="Times New Roman"/>
              </a:rPr>
              <a:t>home life, </a:t>
            </a:r>
            <a:r>
              <a:rPr dirty="0" sz="1200">
                <a:latin typeface="Times New Roman"/>
                <a:cs typeface="Times New Roman"/>
              </a:rPr>
              <a:t>of the  student that made </a:t>
            </a:r>
            <a:r>
              <a:rPr dirty="0" sz="1200" spc="-5">
                <a:latin typeface="Times New Roman"/>
                <a:cs typeface="Times New Roman"/>
              </a:rPr>
              <a:t>staying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an </a:t>
            </a:r>
            <a:r>
              <a:rPr dirty="0" sz="1200" spc="-5">
                <a:latin typeface="Times New Roman"/>
                <a:cs typeface="Times New Roman"/>
              </a:rPr>
              <a:t>impossibility (as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saw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it).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17969" y="429259"/>
            <a:ext cx="2540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131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1016254"/>
            <a:ext cx="5963920" cy="7567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Conclusions </a:t>
            </a:r>
            <a:r>
              <a:rPr dirty="0" sz="1200" spc="-5" b="1">
                <a:latin typeface="Times New Roman"/>
                <a:cs typeface="Times New Roman"/>
              </a:rPr>
              <a:t>Drawn from Qualitative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Questions</a:t>
            </a:r>
            <a:endParaRPr sz="1200">
              <a:latin typeface="Times New Roman"/>
              <a:cs typeface="Times New Roman"/>
            </a:endParaRPr>
          </a:p>
          <a:p>
            <a:pPr marL="12700" marR="370840" indent="228600">
              <a:lnSpc>
                <a:spcPts val="2760"/>
              </a:lnSpc>
              <a:spcBef>
                <a:spcPts val="285"/>
              </a:spcBef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responses </a:t>
            </a:r>
            <a:r>
              <a:rPr dirty="0" sz="1200">
                <a:latin typeface="Times New Roman"/>
                <a:cs typeface="Times New Roman"/>
              </a:rPr>
              <a:t>to the open-ended </a:t>
            </a:r>
            <a:r>
              <a:rPr dirty="0" sz="1200" spc="-5">
                <a:latin typeface="Times New Roman"/>
                <a:cs typeface="Times New Roman"/>
              </a:rPr>
              <a:t>questions </a:t>
            </a:r>
            <a:r>
              <a:rPr dirty="0" sz="1200">
                <a:latin typeface="Times New Roman"/>
                <a:cs typeface="Times New Roman"/>
              </a:rPr>
              <a:t>were </a:t>
            </a:r>
            <a:r>
              <a:rPr dirty="0" sz="1200" spc="-5">
                <a:latin typeface="Times New Roman"/>
                <a:cs typeface="Times New Roman"/>
              </a:rPr>
              <a:t>analyzed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looking for </a:t>
            </a:r>
            <a:r>
              <a:rPr dirty="0" sz="1200" spc="5">
                <a:latin typeface="Times New Roman"/>
                <a:cs typeface="Times New Roman"/>
              </a:rPr>
              <a:t>key </a:t>
            </a:r>
            <a:r>
              <a:rPr dirty="0" sz="1200">
                <a:latin typeface="Times New Roman"/>
                <a:cs typeface="Times New Roman"/>
              </a:rPr>
              <a:t>terms or  </a:t>
            </a:r>
            <a:r>
              <a:rPr dirty="0" sz="1200" spc="-5">
                <a:latin typeface="Times New Roman"/>
                <a:cs typeface="Times New Roman"/>
              </a:rPr>
              <a:t>concepts. A breakdown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each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the questions’ </a:t>
            </a:r>
            <a:r>
              <a:rPr dirty="0" sz="1200" spc="-5">
                <a:latin typeface="Times New Roman"/>
                <a:cs typeface="Times New Roman"/>
              </a:rPr>
              <a:t>responses can </a:t>
            </a:r>
            <a:r>
              <a:rPr dirty="0" sz="1200" spc="5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found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Chapter </a:t>
            </a:r>
            <a:r>
              <a:rPr dirty="0" sz="1200" spc="-10">
                <a:latin typeface="Times New Roman"/>
                <a:cs typeface="Times New Roman"/>
              </a:rPr>
              <a:t>IV. </a:t>
            </a:r>
            <a:r>
              <a:rPr dirty="0" sz="1200" spc="-5">
                <a:latin typeface="Times New Roman"/>
                <a:cs typeface="Times New Roman"/>
              </a:rPr>
              <a:t>All  seven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these questions had dominant responses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are </a:t>
            </a:r>
            <a:r>
              <a:rPr dirty="0" sz="1200">
                <a:latin typeface="Times New Roman"/>
                <a:cs typeface="Times New Roman"/>
              </a:rPr>
              <a:t>discussed in this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section.</a:t>
            </a:r>
            <a:endParaRPr sz="1200">
              <a:latin typeface="Times New Roman"/>
              <a:cs typeface="Times New Roman"/>
            </a:endParaRPr>
          </a:p>
          <a:p>
            <a:pPr marL="12700" marR="99060" indent="228600">
              <a:lnSpc>
                <a:spcPts val="2760"/>
              </a:lnSpc>
            </a:pPr>
            <a:r>
              <a:rPr dirty="0" sz="1200" spc="-5" b="1">
                <a:latin typeface="Times New Roman"/>
                <a:cs typeface="Times New Roman"/>
              </a:rPr>
              <a:t>Open-ended question </a:t>
            </a:r>
            <a:r>
              <a:rPr dirty="0" sz="1200" spc="5" b="1">
                <a:latin typeface="Times New Roman"/>
                <a:cs typeface="Times New Roman"/>
              </a:rPr>
              <a:t>1.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first </a:t>
            </a:r>
            <a:r>
              <a:rPr dirty="0" sz="1200">
                <a:latin typeface="Times New Roman"/>
                <a:cs typeface="Times New Roman"/>
              </a:rPr>
              <a:t>question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used to </a:t>
            </a:r>
            <a:r>
              <a:rPr dirty="0" sz="1200" spc="-5">
                <a:latin typeface="Times New Roman"/>
                <a:cs typeface="Times New Roman"/>
              </a:rPr>
              <a:t>determine what </a:t>
            </a:r>
            <a:r>
              <a:rPr dirty="0" sz="1200">
                <a:latin typeface="Times New Roman"/>
                <a:cs typeface="Times New Roman"/>
              </a:rPr>
              <a:t>post </a:t>
            </a:r>
            <a:r>
              <a:rPr dirty="0" sz="1200" spc="-5">
                <a:latin typeface="Times New Roman"/>
                <a:cs typeface="Times New Roman"/>
              </a:rPr>
              <a:t>high school  </a:t>
            </a:r>
            <a:r>
              <a:rPr dirty="0" sz="1200">
                <a:latin typeface="Times New Roman"/>
                <a:cs typeface="Times New Roman"/>
              </a:rPr>
              <a:t>plans the </a:t>
            </a:r>
            <a:r>
              <a:rPr dirty="0" sz="1200" spc="-5">
                <a:latin typeface="Times New Roman"/>
                <a:cs typeface="Times New Roman"/>
              </a:rPr>
              <a:t>participants </a:t>
            </a:r>
            <a:r>
              <a:rPr dirty="0" sz="1200">
                <a:latin typeface="Times New Roman"/>
                <a:cs typeface="Times New Roman"/>
              </a:rPr>
              <a:t>had. </a:t>
            </a:r>
            <a:r>
              <a:rPr dirty="0" sz="1200" spc="-5">
                <a:latin typeface="Times New Roman"/>
                <a:cs typeface="Times New Roman"/>
              </a:rPr>
              <a:t>Fifty-seven percent </a:t>
            </a:r>
            <a:r>
              <a:rPr dirty="0" sz="1200">
                <a:latin typeface="Times New Roman"/>
                <a:cs typeface="Times New Roman"/>
              </a:rPr>
              <a:t>stated that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wanted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10">
                <a:latin typeface="Times New Roman"/>
                <a:cs typeface="Times New Roman"/>
              </a:rPr>
              <a:t>go </a:t>
            </a:r>
            <a:r>
              <a:rPr dirty="0" sz="1200">
                <a:latin typeface="Times New Roman"/>
                <a:cs typeface="Times New Roman"/>
              </a:rPr>
              <a:t>to college or a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trade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276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school.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response implies </a:t>
            </a:r>
            <a:r>
              <a:rPr dirty="0" sz="1200">
                <a:latin typeface="Times New Roman"/>
                <a:cs typeface="Times New Roman"/>
              </a:rPr>
              <a:t>that the majority of these </a:t>
            </a:r>
            <a:r>
              <a:rPr dirty="0" sz="1200" spc="-5">
                <a:latin typeface="Times New Roman"/>
                <a:cs typeface="Times New Roman"/>
              </a:rPr>
              <a:t>adult high </a:t>
            </a:r>
            <a:r>
              <a:rPr dirty="0" sz="1200">
                <a:latin typeface="Times New Roman"/>
                <a:cs typeface="Times New Roman"/>
              </a:rPr>
              <a:t>school students </a:t>
            </a:r>
            <a:r>
              <a:rPr dirty="0" sz="1200" spc="-5">
                <a:latin typeface="Times New Roman"/>
                <a:cs typeface="Times New Roman"/>
              </a:rPr>
              <a:t>see education  as important. </a:t>
            </a:r>
            <a:r>
              <a:rPr dirty="0" sz="1200">
                <a:latin typeface="Times New Roman"/>
                <a:cs typeface="Times New Roman"/>
              </a:rPr>
              <a:t>They </a:t>
            </a:r>
            <a:r>
              <a:rPr dirty="0" sz="1200" spc="5">
                <a:latin typeface="Times New Roman"/>
                <a:cs typeface="Times New Roman"/>
              </a:rPr>
              <a:t>may </a:t>
            </a:r>
            <a:r>
              <a:rPr dirty="0" sz="1200">
                <a:latin typeface="Times New Roman"/>
                <a:cs typeface="Times New Roman"/>
              </a:rPr>
              <a:t>not have </a:t>
            </a:r>
            <a:r>
              <a:rPr dirty="0" sz="1200" spc="-5">
                <a:latin typeface="Times New Roman"/>
                <a:cs typeface="Times New Roman"/>
              </a:rPr>
              <a:t>felt </a:t>
            </a:r>
            <a:r>
              <a:rPr dirty="0" sz="1200">
                <a:latin typeface="Times New Roman"/>
                <a:cs typeface="Times New Roman"/>
              </a:rPr>
              <a:t>this way while they were in high school, but </a:t>
            </a:r>
            <a:r>
              <a:rPr dirty="0" sz="1200" spc="-5">
                <a:latin typeface="Times New Roman"/>
                <a:cs typeface="Times New Roman"/>
              </a:rPr>
              <a:t>once </a:t>
            </a:r>
            <a:r>
              <a:rPr dirty="0" sz="1200" spc="5">
                <a:latin typeface="Times New Roman"/>
                <a:cs typeface="Times New Roman"/>
              </a:rPr>
              <a:t>they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were  </a:t>
            </a:r>
            <a:r>
              <a:rPr dirty="0" sz="1200">
                <a:latin typeface="Times New Roman"/>
                <a:cs typeface="Times New Roman"/>
              </a:rPr>
              <a:t>out in the </a:t>
            </a:r>
            <a:r>
              <a:rPr dirty="0" sz="1200" spc="-5">
                <a:latin typeface="Times New Roman"/>
                <a:cs typeface="Times New Roman"/>
              </a:rPr>
              <a:t>real world, </a:t>
            </a:r>
            <a:r>
              <a:rPr dirty="0" sz="1200">
                <a:latin typeface="Times New Roman"/>
                <a:cs typeface="Times New Roman"/>
              </a:rPr>
              <a:t>they </a:t>
            </a:r>
            <a:r>
              <a:rPr dirty="0" sz="1200" spc="5">
                <a:latin typeface="Times New Roman"/>
                <a:cs typeface="Times New Roman"/>
              </a:rPr>
              <a:t>may </a:t>
            </a:r>
            <a:r>
              <a:rPr dirty="0" sz="1200">
                <a:latin typeface="Times New Roman"/>
                <a:cs typeface="Times New Roman"/>
              </a:rPr>
              <a:t>have </a:t>
            </a:r>
            <a:r>
              <a:rPr dirty="0" sz="1200" spc="-5">
                <a:latin typeface="Times New Roman"/>
                <a:cs typeface="Times New Roman"/>
              </a:rPr>
              <a:t>realized </a:t>
            </a:r>
            <a:r>
              <a:rPr dirty="0" sz="1200">
                <a:latin typeface="Times New Roman"/>
                <a:cs typeface="Times New Roman"/>
              </a:rPr>
              <a:t>that in </a:t>
            </a:r>
            <a:r>
              <a:rPr dirty="0" sz="1200" spc="-5">
                <a:latin typeface="Times New Roman"/>
                <a:cs typeface="Times New Roman"/>
              </a:rPr>
              <a:t>order </a:t>
            </a:r>
            <a:r>
              <a:rPr dirty="0" sz="1200">
                <a:latin typeface="Times New Roman"/>
                <a:cs typeface="Times New Roman"/>
              </a:rPr>
              <a:t>to be </a:t>
            </a:r>
            <a:r>
              <a:rPr dirty="0" sz="1200" spc="-5">
                <a:latin typeface="Times New Roman"/>
                <a:cs typeface="Times New Roman"/>
              </a:rPr>
              <a:t>successful </a:t>
            </a:r>
            <a:r>
              <a:rPr dirty="0" sz="1200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needed </a:t>
            </a:r>
            <a:r>
              <a:rPr dirty="0" sz="1200">
                <a:latin typeface="Times New Roman"/>
                <a:cs typeface="Times New Roman"/>
              </a:rPr>
              <a:t>to  </a:t>
            </a:r>
            <a:r>
              <a:rPr dirty="0" sz="1200" spc="-5">
                <a:latin typeface="Times New Roman"/>
                <a:cs typeface="Times New Roman"/>
              </a:rPr>
              <a:t>continue </a:t>
            </a:r>
            <a:r>
              <a:rPr dirty="0" sz="1200">
                <a:latin typeface="Times New Roman"/>
                <a:cs typeface="Times New Roman"/>
              </a:rPr>
              <a:t>into some sort of </a:t>
            </a:r>
            <a:r>
              <a:rPr dirty="0" sz="1200" spc="-5">
                <a:latin typeface="Times New Roman"/>
                <a:cs typeface="Times New Roman"/>
              </a:rPr>
              <a:t>higher </a:t>
            </a:r>
            <a:r>
              <a:rPr dirty="0" sz="1200">
                <a:latin typeface="Times New Roman"/>
                <a:cs typeface="Times New Roman"/>
              </a:rPr>
              <a:t>education. </a:t>
            </a:r>
            <a:r>
              <a:rPr dirty="0" sz="1200" spc="5">
                <a:latin typeface="Times New Roman"/>
                <a:cs typeface="Times New Roman"/>
              </a:rPr>
              <a:t>Only </a:t>
            </a:r>
            <a:r>
              <a:rPr dirty="0" sz="1200">
                <a:latin typeface="Times New Roman"/>
                <a:cs typeface="Times New Roman"/>
              </a:rPr>
              <a:t>14% </a:t>
            </a:r>
            <a:r>
              <a:rPr dirty="0" sz="1200" spc="-5">
                <a:latin typeface="Times New Roman"/>
                <a:cs typeface="Times New Roman"/>
              </a:rPr>
              <a:t>stated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>
                <a:latin typeface="Times New Roman"/>
                <a:cs typeface="Times New Roman"/>
              </a:rPr>
              <a:t>planned to join the  </a:t>
            </a:r>
            <a:r>
              <a:rPr dirty="0" sz="1200" spc="-5">
                <a:latin typeface="Times New Roman"/>
                <a:cs typeface="Times New Roman"/>
              </a:rPr>
              <a:t>workforce </a:t>
            </a:r>
            <a:r>
              <a:rPr dirty="0" sz="1200">
                <a:latin typeface="Times New Roman"/>
                <a:cs typeface="Times New Roman"/>
              </a:rPr>
              <a:t>directly </a:t>
            </a:r>
            <a:r>
              <a:rPr dirty="0" sz="1200" spc="-5">
                <a:latin typeface="Times New Roman"/>
                <a:cs typeface="Times New Roman"/>
              </a:rPr>
              <a:t>after </a:t>
            </a:r>
            <a:r>
              <a:rPr dirty="0" sz="1200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complete their high </a:t>
            </a:r>
            <a:r>
              <a:rPr dirty="0" sz="1200">
                <a:latin typeface="Times New Roman"/>
                <a:cs typeface="Times New Roman"/>
              </a:rPr>
              <a:t>school education. Nineteen </a:t>
            </a:r>
            <a:r>
              <a:rPr dirty="0" sz="1200" spc="-5">
                <a:latin typeface="Times New Roman"/>
                <a:cs typeface="Times New Roman"/>
              </a:rPr>
              <a:t>percent </a:t>
            </a:r>
            <a:r>
              <a:rPr dirty="0" sz="1200">
                <a:latin typeface="Times New Roman"/>
                <a:cs typeface="Times New Roman"/>
              </a:rPr>
              <a:t>were  </a:t>
            </a:r>
            <a:r>
              <a:rPr dirty="0" sz="1200" spc="-5">
                <a:latin typeface="Times New Roman"/>
                <a:cs typeface="Times New Roman"/>
              </a:rPr>
              <a:t>undecided </a:t>
            </a:r>
            <a:r>
              <a:rPr dirty="0" sz="1200">
                <a:latin typeface="Times New Roman"/>
                <a:cs typeface="Times New Roman"/>
              </a:rPr>
              <a:t>on what to do </a:t>
            </a:r>
            <a:r>
              <a:rPr dirty="0" sz="1200" spc="-5">
                <a:latin typeface="Times New Roman"/>
                <a:cs typeface="Times New Roman"/>
              </a:rPr>
              <a:t>after </a:t>
            </a:r>
            <a:r>
              <a:rPr dirty="0" sz="1200">
                <a:latin typeface="Times New Roman"/>
                <a:cs typeface="Times New Roman"/>
              </a:rPr>
              <a:t>receiving their </a:t>
            </a:r>
            <a:r>
              <a:rPr dirty="0" sz="1200" spc="-5">
                <a:latin typeface="Times New Roman"/>
                <a:cs typeface="Times New Roman"/>
              </a:rPr>
              <a:t>high school diploma.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implication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these</a:t>
            </a:r>
            <a:endParaRPr sz="1200">
              <a:latin typeface="Times New Roman"/>
              <a:cs typeface="Times New Roman"/>
            </a:endParaRPr>
          </a:p>
          <a:p>
            <a:pPr marL="12700" marR="136525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responses is that, </a:t>
            </a:r>
            <a:r>
              <a:rPr dirty="0" sz="1200">
                <a:latin typeface="Times New Roman"/>
                <a:cs typeface="Times New Roman"/>
              </a:rPr>
              <a:t>despite the </a:t>
            </a:r>
            <a:r>
              <a:rPr dirty="0" sz="1200" spc="-5">
                <a:latin typeface="Times New Roman"/>
                <a:cs typeface="Times New Roman"/>
              </a:rPr>
              <a:t>fact that these </a:t>
            </a:r>
            <a:r>
              <a:rPr dirty="0" sz="1200">
                <a:latin typeface="Times New Roman"/>
                <a:cs typeface="Times New Roman"/>
              </a:rPr>
              <a:t>students </a:t>
            </a:r>
            <a:r>
              <a:rPr dirty="0" sz="1200" spc="-5">
                <a:latin typeface="Times New Roman"/>
                <a:cs typeface="Times New Roman"/>
              </a:rPr>
              <a:t>dropped </a:t>
            </a:r>
            <a:r>
              <a:rPr dirty="0" sz="1200">
                <a:latin typeface="Times New Roman"/>
                <a:cs typeface="Times New Roman"/>
              </a:rPr>
              <a:t>out of </a:t>
            </a:r>
            <a:r>
              <a:rPr dirty="0" sz="1200" spc="-5">
                <a:latin typeface="Times New Roman"/>
                <a:cs typeface="Times New Roman"/>
              </a:rPr>
              <a:t>school,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>
                <a:latin typeface="Times New Roman"/>
                <a:cs typeface="Times New Roman"/>
              </a:rPr>
              <a:t>now know that  </a:t>
            </a:r>
            <a:r>
              <a:rPr dirty="0" sz="1200" spc="-5">
                <a:latin typeface="Times New Roman"/>
                <a:cs typeface="Times New Roman"/>
              </a:rPr>
              <a:t>education, </a:t>
            </a:r>
            <a:r>
              <a:rPr dirty="0" sz="1200">
                <a:latin typeface="Times New Roman"/>
                <a:cs typeface="Times New Roman"/>
              </a:rPr>
              <a:t>both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and </a:t>
            </a:r>
            <a:r>
              <a:rPr dirty="0" sz="1200" spc="-5">
                <a:latin typeface="Times New Roman"/>
                <a:cs typeface="Times New Roman"/>
              </a:rPr>
              <a:t>beyond, is important.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realization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importance </a:t>
            </a:r>
            <a:r>
              <a:rPr dirty="0" sz="1200" spc="5">
                <a:latin typeface="Times New Roman"/>
                <a:cs typeface="Times New Roman"/>
              </a:rPr>
              <a:t>of  </a:t>
            </a:r>
            <a:r>
              <a:rPr dirty="0" sz="1200" spc="-5">
                <a:latin typeface="Times New Roman"/>
                <a:cs typeface="Times New Roman"/>
              </a:rPr>
              <a:t>education is </a:t>
            </a:r>
            <a:r>
              <a:rPr dirty="0" sz="1200">
                <a:latin typeface="Times New Roman"/>
                <a:cs typeface="Times New Roman"/>
              </a:rPr>
              <a:t>one that seems to be a </a:t>
            </a:r>
            <a:r>
              <a:rPr dirty="0" sz="1200" spc="-5">
                <a:latin typeface="Times New Roman"/>
                <a:cs typeface="Times New Roman"/>
              </a:rPr>
              <a:t>trend </a:t>
            </a:r>
            <a:r>
              <a:rPr dirty="0" sz="1200">
                <a:latin typeface="Times New Roman"/>
                <a:cs typeface="Times New Roman"/>
              </a:rPr>
              <a:t>among many students who </a:t>
            </a:r>
            <a:r>
              <a:rPr dirty="0" sz="1200" spc="-5">
                <a:latin typeface="Times New Roman"/>
                <a:cs typeface="Times New Roman"/>
              </a:rPr>
              <a:t>return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education after  dropping </a:t>
            </a:r>
            <a:r>
              <a:rPr dirty="0" sz="1200">
                <a:latin typeface="Times New Roman"/>
                <a:cs typeface="Times New Roman"/>
              </a:rPr>
              <a:t>out of school (Thomas,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2008).</a:t>
            </a:r>
            <a:endParaRPr sz="1200">
              <a:latin typeface="Times New Roman"/>
              <a:cs typeface="Times New Roman"/>
            </a:endParaRPr>
          </a:p>
          <a:p>
            <a:pPr marL="12700" marR="119380" indent="228600">
              <a:lnSpc>
                <a:spcPts val="2760"/>
              </a:lnSpc>
            </a:pPr>
            <a:r>
              <a:rPr dirty="0" sz="1200" spc="-5" b="1">
                <a:latin typeface="Times New Roman"/>
                <a:cs typeface="Times New Roman"/>
              </a:rPr>
              <a:t>Open-ended question </a:t>
            </a:r>
            <a:r>
              <a:rPr dirty="0" sz="1200" spc="5" b="1">
                <a:latin typeface="Times New Roman"/>
                <a:cs typeface="Times New Roman"/>
              </a:rPr>
              <a:t>2. </a:t>
            </a:r>
            <a:r>
              <a:rPr dirty="0" sz="1200">
                <a:latin typeface="Times New Roman"/>
                <a:cs typeface="Times New Roman"/>
              </a:rPr>
              <a:t>When </a:t>
            </a:r>
            <a:r>
              <a:rPr dirty="0" sz="1200" spc="-5">
                <a:latin typeface="Times New Roman"/>
                <a:cs typeface="Times New Roman"/>
              </a:rPr>
              <a:t>asked </a:t>
            </a:r>
            <a:r>
              <a:rPr dirty="0" sz="1200" spc="5">
                <a:latin typeface="Times New Roman"/>
                <a:cs typeface="Times New Roman"/>
              </a:rPr>
              <a:t>why </a:t>
            </a:r>
            <a:r>
              <a:rPr dirty="0" sz="1200" spc="-5">
                <a:latin typeface="Times New Roman"/>
                <a:cs typeface="Times New Roman"/>
              </a:rPr>
              <a:t>school was important, </a:t>
            </a:r>
            <a:r>
              <a:rPr dirty="0" sz="1200">
                <a:latin typeface="Times New Roman"/>
                <a:cs typeface="Times New Roman"/>
              </a:rPr>
              <a:t>the majority (68%) </a:t>
            </a:r>
            <a:r>
              <a:rPr dirty="0" sz="1200" spc="-5">
                <a:latin typeface="Times New Roman"/>
                <a:cs typeface="Times New Roman"/>
              </a:rPr>
              <a:t>stated  </a:t>
            </a:r>
            <a:r>
              <a:rPr dirty="0" sz="1200">
                <a:latin typeface="Times New Roman"/>
                <a:cs typeface="Times New Roman"/>
              </a:rPr>
              <a:t>that it </a:t>
            </a:r>
            <a:r>
              <a:rPr dirty="0" sz="1200" spc="-5">
                <a:latin typeface="Times New Roman"/>
                <a:cs typeface="Times New Roman"/>
              </a:rPr>
              <a:t>was because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employment </a:t>
            </a:r>
            <a:r>
              <a:rPr dirty="0" sz="1200">
                <a:latin typeface="Times New Roman"/>
                <a:cs typeface="Times New Roman"/>
              </a:rPr>
              <a:t>or a successful future. </a:t>
            </a:r>
            <a:r>
              <a:rPr dirty="0" sz="1200" spc="-5">
                <a:latin typeface="Times New Roman"/>
                <a:cs typeface="Times New Roman"/>
              </a:rPr>
              <a:t>No </a:t>
            </a:r>
            <a:r>
              <a:rPr dirty="0" sz="1200">
                <a:latin typeface="Times New Roman"/>
                <a:cs typeface="Times New Roman"/>
              </a:rPr>
              <a:t>one mentioned that </a:t>
            </a:r>
            <a:r>
              <a:rPr dirty="0" sz="1200" spc="-5">
                <a:latin typeface="Times New Roman"/>
                <a:cs typeface="Times New Roman"/>
              </a:rPr>
              <a:t>school was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</a:t>
            </a:r>
            <a:endParaRPr sz="1200">
              <a:latin typeface="Times New Roman"/>
              <a:cs typeface="Times New Roman"/>
            </a:endParaRPr>
          </a:p>
          <a:p>
            <a:pPr marL="12700" marR="10160">
              <a:lnSpc>
                <a:spcPts val="276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important predecessor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college. Instead, there was an acknowledgement </a:t>
            </a:r>
            <a:r>
              <a:rPr dirty="0" sz="1200">
                <a:latin typeface="Times New Roman"/>
                <a:cs typeface="Times New Roman"/>
              </a:rPr>
              <a:t>that school </a:t>
            </a:r>
            <a:r>
              <a:rPr dirty="0" sz="1200" spc="-5">
                <a:latin typeface="Times New Roman"/>
                <a:cs typeface="Times New Roman"/>
              </a:rPr>
              <a:t>was needed 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future </a:t>
            </a:r>
            <a:r>
              <a:rPr dirty="0" sz="1200">
                <a:latin typeface="Times New Roman"/>
                <a:cs typeface="Times New Roman"/>
              </a:rPr>
              <a:t>opportunities and for a better </a:t>
            </a:r>
            <a:r>
              <a:rPr dirty="0" sz="1200" spc="-5">
                <a:latin typeface="Times New Roman"/>
                <a:cs typeface="Times New Roman"/>
              </a:rPr>
              <a:t>future. </a:t>
            </a: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open-ended Question </a:t>
            </a:r>
            <a:r>
              <a:rPr dirty="0" sz="1200">
                <a:latin typeface="Times New Roman"/>
                <a:cs typeface="Times New Roman"/>
              </a:rPr>
              <a:t>1, 71% </a:t>
            </a:r>
            <a:r>
              <a:rPr dirty="0" sz="1200" spc="-5">
                <a:latin typeface="Times New Roman"/>
                <a:cs typeface="Times New Roman"/>
              </a:rPr>
              <a:t>stated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5">
                <a:latin typeface="Times New Roman"/>
                <a:cs typeface="Times New Roman"/>
              </a:rPr>
              <a:t>they  </a:t>
            </a:r>
            <a:r>
              <a:rPr dirty="0" sz="1200" spc="-5">
                <a:latin typeface="Times New Roman"/>
                <a:cs typeface="Times New Roman"/>
              </a:rPr>
              <a:t>were </a:t>
            </a:r>
            <a:r>
              <a:rPr dirty="0" sz="1200">
                <a:latin typeface="Times New Roman"/>
                <a:cs typeface="Times New Roman"/>
              </a:rPr>
              <a:t>planning on </a:t>
            </a:r>
            <a:r>
              <a:rPr dirty="0" sz="1200" spc="-5">
                <a:latin typeface="Times New Roman"/>
                <a:cs typeface="Times New Roman"/>
              </a:rPr>
              <a:t>either </a:t>
            </a:r>
            <a:r>
              <a:rPr dirty="0" sz="1200">
                <a:latin typeface="Times New Roman"/>
                <a:cs typeface="Times New Roman"/>
              </a:rPr>
              <a:t>continuing their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or </a:t>
            </a:r>
            <a:r>
              <a:rPr dirty="0" sz="1200" spc="-5">
                <a:latin typeface="Times New Roman"/>
                <a:cs typeface="Times New Roman"/>
              </a:rPr>
              <a:t>getting </a:t>
            </a:r>
            <a:r>
              <a:rPr dirty="0" sz="1200">
                <a:latin typeface="Times New Roman"/>
                <a:cs typeface="Times New Roman"/>
              </a:rPr>
              <a:t>a job. </a:t>
            </a:r>
            <a:r>
              <a:rPr dirty="0" sz="1200" spc="-5">
                <a:latin typeface="Times New Roman"/>
                <a:cs typeface="Times New Roman"/>
              </a:rPr>
              <a:t>Compared </a:t>
            </a:r>
            <a:r>
              <a:rPr dirty="0" sz="1200">
                <a:latin typeface="Times New Roman"/>
                <a:cs typeface="Times New Roman"/>
              </a:rPr>
              <a:t>to the 68% who  </a:t>
            </a:r>
            <a:r>
              <a:rPr dirty="0" sz="1200" spc="-5">
                <a:latin typeface="Times New Roman"/>
                <a:cs typeface="Times New Roman"/>
              </a:rPr>
              <a:t>said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school was important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employment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future,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shows that these </a:t>
            </a:r>
            <a:r>
              <a:rPr dirty="0" sz="1200">
                <a:latin typeface="Times New Roman"/>
                <a:cs typeface="Times New Roman"/>
              </a:rPr>
              <a:t>students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realize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1546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283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132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33020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employment, </a:t>
            </a:r>
            <a:r>
              <a:rPr dirty="0" sz="1200">
                <a:latin typeface="Times New Roman"/>
                <a:cs typeface="Times New Roman"/>
              </a:rPr>
              <a:t>education,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successful </a:t>
            </a:r>
            <a:r>
              <a:rPr dirty="0" sz="1200">
                <a:latin typeface="Times New Roman"/>
                <a:cs typeface="Times New Roman"/>
              </a:rPr>
              <a:t>future </a:t>
            </a:r>
            <a:r>
              <a:rPr dirty="0" sz="1200" spc="-5">
                <a:latin typeface="Times New Roman"/>
                <a:cs typeface="Times New Roman"/>
              </a:rPr>
              <a:t>all </a:t>
            </a:r>
            <a:r>
              <a:rPr dirty="0" sz="1200" spc="-10">
                <a:latin typeface="Times New Roman"/>
                <a:cs typeface="Times New Roman"/>
              </a:rPr>
              <a:t>go </a:t>
            </a:r>
            <a:r>
              <a:rPr dirty="0" sz="1200">
                <a:latin typeface="Times New Roman"/>
                <a:cs typeface="Times New Roman"/>
              </a:rPr>
              <a:t>hand in hand. The </a:t>
            </a:r>
            <a:r>
              <a:rPr dirty="0" sz="1200" spc="-5">
                <a:latin typeface="Times New Roman"/>
                <a:cs typeface="Times New Roman"/>
              </a:rPr>
              <a:t>U.S. Department </a:t>
            </a:r>
            <a:r>
              <a:rPr dirty="0" sz="1200">
                <a:latin typeface="Times New Roman"/>
                <a:cs typeface="Times New Roman"/>
              </a:rPr>
              <a:t>of  </a:t>
            </a:r>
            <a:r>
              <a:rPr dirty="0" sz="1200" spc="-5">
                <a:latin typeface="Times New Roman"/>
                <a:cs typeface="Times New Roman"/>
              </a:rPr>
              <a:t>Labor (2011) </a:t>
            </a:r>
            <a:r>
              <a:rPr dirty="0" sz="1200">
                <a:latin typeface="Times New Roman"/>
                <a:cs typeface="Times New Roman"/>
              </a:rPr>
              <a:t>supports this </a:t>
            </a:r>
            <a:r>
              <a:rPr dirty="0" sz="1200" spc="-5">
                <a:latin typeface="Times New Roman"/>
                <a:cs typeface="Times New Roman"/>
              </a:rPr>
              <a:t>reasoning </a:t>
            </a:r>
            <a:r>
              <a:rPr dirty="0" sz="1200">
                <a:latin typeface="Times New Roman"/>
                <a:cs typeface="Times New Roman"/>
              </a:rPr>
              <a:t>of these </a:t>
            </a:r>
            <a:r>
              <a:rPr dirty="0" sz="1200" spc="-5">
                <a:latin typeface="Times New Roman"/>
                <a:cs typeface="Times New Roman"/>
              </a:rPr>
              <a:t>adult high school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students.</a:t>
            </a:r>
            <a:endParaRPr sz="1200">
              <a:latin typeface="Times New Roman"/>
              <a:cs typeface="Times New Roman"/>
            </a:endParaRPr>
          </a:p>
          <a:p>
            <a:pPr marL="12700" marR="54610" indent="228600">
              <a:lnSpc>
                <a:spcPct val="191700"/>
              </a:lnSpc>
            </a:pPr>
            <a:r>
              <a:rPr dirty="0" sz="1200" spc="-5" b="1">
                <a:latin typeface="Times New Roman"/>
                <a:cs typeface="Times New Roman"/>
              </a:rPr>
              <a:t>Open-ended question </a:t>
            </a:r>
            <a:r>
              <a:rPr dirty="0" sz="1200" b="1">
                <a:latin typeface="Times New Roman"/>
                <a:cs typeface="Times New Roman"/>
              </a:rPr>
              <a:t>3. </a:t>
            </a:r>
            <a:r>
              <a:rPr dirty="0" sz="1200" spc="-5">
                <a:latin typeface="Times New Roman"/>
                <a:cs typeface="Times New Roman"/>
              </a:rPr>
              <a:t>Question </a:t>
            </a:r>
            <a:r>
              <a:rPr dirty="0" sz="1200">
                <a:latin typeface="Times New Roman"/>
                <a:cs typeface="Times New Roman"/>
              </a:rPr>
              <a:t>3 </a:t>
            </a:r>
            <a:r>
              <a:rPr dirty="0" sz="1200" spc="-5">
                <a:latin typeface="Times New Roman"/>
                <a:cs typeface="Times New Roman"/>
              </a:rPr>
              <a:t>asked </a:t>
            </a:r>
            <a:r>
              <a:rPr dirty="0" sz="1200">
                <a:latin typeface="Times New Roman"/>
                <a:cs typeface="Times New Roman"/>
              </a:rPr>
              <a:t>if students </a:t>
            </a:r>
            <a:r>
              <a:rPr dirty="0" sz="1200" spc="-5">
                <a:latin typeface="Times New Roman"/>
                <a:cs typeface="Times New Roman"/>
              </a:rPr>
              <a:t>felt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what </a:t>
            </a:r>
            <a:r>
              <a:rPr dirty="0" sz="1200">
                <a:latin typeface="Times New Roman"/>
                <a:cs typeface="Times New Roman"/>
              </a:rPr>
              <a:t>they were learning in  </a:t>
            </a:r>
            <a:r>
              <a:rPr dirty="0" sz="1200" spc="-5">
                <a:latin typeface="Times New Roman"/>
                <a:cs typeface="Times New Roman"/>
              </a:rPr>
              <a:t>school was important. </a:t>
            </a:r>
            <a:r>
              <a:rPr dirty="0" sz="1200">
                <a:latin typeface="Times New Roman"/>
                <a:cs typeface="Times New Roman"/>
              </a:rPr>
              <a:t>Over 90% </a:t>
            </a:r>
            <a:r>
              <a:rPr dirty="0" sz="1200" spc="-5">
                <a:latin typeface="Times New Roman"/>
                <a:cs typeface="Times New Roman"/>
              </a:rPr>
              <a:t>stated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what </a:t>
            </a:r>
            <a:r>
              <a:rPr dirty="0" sz="1200">
                <a:latin typeface="Times New Roman"/>
                <a:cs typeface="Times New Roman"/>
              </a:rPr>
              <a:t>they were learning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important. The most  </a:t>
            </a:r>
            <a:r>
              <a:rPr dirty="0" sz="1200" spc="-5">
                <a:latin typeface="Times New Roman"/>
                <a:cs typeface="Times New Roman"/>
              </a:rPr>
              <a:t>dominant reason given was </a:t>
            </a:r>
            <a:r>
              <a:rPr dirty="0" sz="1200">
                <a:latin typeface="Times New Roman"/>
                <a:cs typeface="Times New Roman"/>
              </a:rPr>
              <a:t>that the </a:t>
            </a:r>
            <a:r>
              <a:rPr dirty="0" sz="1200" spc="-5">
                <a:latin typeface="Times New Roman"/>
                <a:cs typeface="Times New Roman"/>
              </a:rPr>
              <a:t>things learned </a:t>
            </a:r>
            <a:r>
              <a:rPr dirty="0" sz="1200">
                <a:latin typeface="Times New Roman"/>
                <a:cs typeface="Times New Roman"/>
              </a:rPr>
              <a:t>in school </a:t>
            </a:r>
            <a:r>
              <a:rPr dirty="0" sz="1200" spc="-5">
                <a:latin typeface="Times New Roman"/>
                <a:cs typeface="Times New Roman"/>
              </a:rPr>
              <a:t>help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life.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reasoning agrees 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-5">
                <a:latin typeface="Times New Roman"/>
                <a:cs typeface="Times New Roman"/>
              </a:rPr>
              <a:t>two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recurring themes discussed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Thomas (2008). The themes </a:t>
            </a:r>
            <a:r>
              <a:rPr dirty="0" sz="1200" spc="-5">
                <a:latin typeface="Times New Roman"/>
                <a:cs typeface="Times New Roman"/>
              </a:rPr>
              <a:t>were </a:t>
            </a:r>
            <a:r>
              <a:rPr dirty="0" sz="1200">
                <a:latin typeface="Times New Roman"/>
                <a:cs typeface="Times New Roman"/>
              </a:rPr>
              <a:t>that dropping  out of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had a </a:t>
            </a:r>
            <a:r>
              <a:rPr dirty="0" sz="1200" spc="-5">
                <a:latin typeface="Times New Roman"/>
                <a:cs typeface="Times New Roman"/>
              </a:rPr>
              <a:t>“detrimental impact </a:t>
            </a:r>
            <a:r>
              <a:rPr dirty="0" sz="1200">
                <a:latin typeface="Times New Roman"/>
                <a:cs typeface="Times New Roman"/>
              </a:rPr>
              <a:t>. . . </a:t>
            </a:r>
            <a:r>
              <a:rPr dirty="0" sz="1200" spc="5">
                <a:latin typeface="Times New Roman"/>
                <a:cs typeface="Times New Roman"/>
              </a:rPr>
              <a:t>on </a:t>
            </a:r>
            <a:r>
              <a:rPr dirty="0" sz="1200">
                <a:latin typeface="Times New Roman"/>
                <a:cs typeface="Times New Roman"/>
              </a:rPr>
              <a:t>quality of life </a:t>
            </a:r>
            <a:r>
              <a:rPr dirty="0" sz="1200" spc="-5">
                <a:latin typeface="Times New Roman"/>
                <a:cs typeface="Times New Roman"/>
              </a:rPr>
              <a:t>and self-esteem” and </a:t>
            </a:r>
            <a:r>
              <a:rPr dirty="0" sz="1200">
                <a:latin typeface="Times New Roman"/>
                <a:cs typeface="Times New Roman"/>
              </a:rPr>
              <a:t>that  returning to </a:t>
            </a:r>
            <a:r>
              <a:rPr dirty="0" sz="1200" spc="-5">
                <a:latin typeface="Times New Roman"/>
                <a:cs typeface="Times New Roman"/>
              </a:rPr>
              <a:t>school was related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“employment-related motivators” </a:t>
            </a:r>
            <a:r>
              <a:rPr dirty="0" sz="1200">
                <a:latin typeface="Times New Roman"/>
                <a:cs typeface="Times New Roman"/>
              </a:rPr>
              <a:t>(p. </a:t>
            </a:r>
            <a:r>
              <a:rPr dirty="0" sz="1200" spc="-5">
                <a:latin typeface="Times New Roman"/>
                <a:cs typeface="Times New Roman"/>
              </a:rPr>
              <a:t>3). </a:t>
            </a:r>
            <a:r>
              <a:rPr dirty="0" sz="1200">
                <a:latin typeface="Times New Roman"/>
                <a:cs typeface="Times New Roman"/>
              </a:rPr>
              <a:t>Since the majority </a:t>
            </a:r>
            <a:r>
              <a:rPr dirty="0" sz="1200" spc="5">
                <a:latin typeface="Times New Roman"/>
                <a:cs typeface="Times New Roman"/>
              </a:rPr>
              <a:t>of  </a:t>
            </a:r>
            <a:r>
              <a:rPr dirty="0" sz="1200" spc="-5">
                <a:latin typeface="Times New Roman"/>
                <a:cs typeface="Times New Roman"/>
              </a:rPr>
              <a:t>responses were </a:t>
            </a:r>
            <a:r>
              <a:rPr dirty="0" sz="1200">
                <a:latin typeface="Times New Roman"/>
                <a:cs typeface="Times New Roman"/>
              </a:rPr>
              <a:t>positive for this question, it </a:t>
            </a:r>
            <a:r>
              <a:rPr dirty="0" sz="1200" spc="-5">
                <a:latin typeface="Times New Roman"/>
                <a:cs typeface="Times New Roman"/>
              </a:rPr>
              <a:t>can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concluded that </a:t>
            </a:r>
            <a:r>
              <a:rPr dirty="0" sz="1200">
                <a:latin typeface="Times New Roman"/>
                <a:cs typeface="Times New Roman"/>
              </a:rPr>
              <a:t>students who </a:t>
            </a:r>
            <a:r>
              <a:rPr dirty="0" sz="1200" spc="-5">
                <a:latin typeface="Times New Roman"/>
                <a:cs typeface="Times New Roman"/>
              </a:rPr>
              <a:t>return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formal  education after </a:t>
            </a:r>
            <a:r>
              <a:rPr dirty="0" sz="1200">
                <a:latin typeface="Times New Roman"/>
                <a:cs typeface="Times New Roman"/>
              </a:rPr>
              <a:t>dropping out of the </a:t>
            </a:r>
            <a:r>
              <a:rPr dirty="0" sz="1200" spc="-5">
                <a:latin typeface="Times New Roman"/>
                <a:cs typeface="Times New Roman"/>
              </a:rPr>
              <a:t>traditional high school, have an </a:t>
            </a:r>
            <a:r>
              <a:rPr dirty="0" sz="1200">
                <a:latin typeface="Times New Roman"/>
                <a:cs typeface="Times New Roman"/>
              </a:rPr>
              <a:t>understanding of </a:t>
            </a:r>
            <a:r>
              <a:rPr dirty="0" sz="1200" spc="5">
                <a:latin typeface="Times New Roman"/>
                <a:cs typeface="Times New Roman"/>
              </a:rPr>
              <a:t>why </a:t>
            </a:r>
            <a:r>
              <a:rPr dirty="0" sz="1200" spc="-5">
                <a:latin typeface="Times New Roman"/>
                <a:cs typeface="Times New Roman"/>
              </a:rPr>
              <a:t>certain  content is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taught.</a:t>
            </a:r>
            <a:endParaRPr sz="1200">
              <a:latin typeface="Times New Roman"/>
              <a:cs typeface="Times New Roman"/>
            </a:endParaRPr>
          </a:p>
          <a:p>
            <a:pPr marL="12700" marR="52069" indent="228600">
              <a:lnSpc>
                <a:spcPct val="191700"/>
              </a:lnSpc>
            </a:pPr>
            <a:r>
              <a:rPr dirty="0" sz="1200" spc="-5" b="1">
                <a:latin typeface="Times New Roman"/>
                <a:cs typeface="Times New Roman"/>
              </a:rPr>
              <a:t>Open-ended question </a:t>
            </a:r>
            <a:r>
              <a:rPr dirty="0" sz="1200" b="1">
                <a:latin typeface="Times New Roman"/>
                <a:cs typeface="Times New Roman"/>
              </a:rPr>
              <a:t>4. </a:t>
            </a:r>
            <a:r>
              <a:rPr dirty="0" sz="1200">
                <a:latin typeface="Times New Roman"/>
                <a:cs typeface="Times New Roman"/>
              </a:rPr>
              <a:t>This question </a:t>
            </a:r>
            <a:r>
              <a:rPr dirty="0" sz="1200" spc="-5">
                <a:latin typeface="Times New Roman"/>
                <a:cs typeface="Times New Roman"/>
              </a:rPr>
              <a:t>asked respondents what changes </a:t>
            </a:r>
            <a:r>
              <a:rPr dirty="0" sz="1200">
                <a:latin typeface="Times New Roman"/>
                <a:cs typeface="Times New Roman"/>
              </a:rPr>
              <a:t>should be </a:t>
            </a:r>
            <a:r>
              <a:rPr dirty="0" sz="1200" spc="-5">
                <a:latin typeface="Times New Roman"/>
                <a:cs typeface="Times New Roman"/>
              </a:rPr>
              <a:t>made </a:t>
            </a:r>
            <a:r>
              <a:rPr dirty="0" sz="1200">
                <a:latin typeface="Times New Roman"/>
                <a:cs typeface="Times New Roman"/>
              </a:rPr>
              <a:t>to  </a:t>
            </a:r>
            <a:r>
              <a:rPr dirty="0" sz="1200" spc="-5">
                <a:latin typeface="Times New Roman"/>
                <a:cs typeface="Times New Roman"/>
              </a:rPr>
              <a:t>school, and </a:t>
            </a:r>
            <a:r>
              <a:rPr dirty="0" sz="1200">
                <a:latin typeface="Times New Roman"/>
                <a:cs typeface="Times New Roman"/>
              </a:rPr>
              <a:t>the most </a:t>
            </a:r>
            <a:r>
              <a:rPr dirty="0" sz="1200" spc="-5">
                <a:latin typeface="Times New Roman"/>
                <a:cs typeface="Times New Roman"/>
              </a:rPr>
              <a:t>common response was </a:t>
            </a:r>
            <a:r>
              <a:rPr dirty="0" sz="1200">
                <a:latin typeface="Times New Roman"/>
                <a:cs typeface="Times New Roman"/>
              </a:rPr>
              <a:t>that it should </a:t>
            </a:r>
            <a:r>
              <a:rPr dirty="0" sz="1200" spc="-5">
                <a:latin typeface="Times New Roman"/>
                <a:cs typeface="Times New Roman"/>
              </a:rPr>
              <a:t>start later </a:t>
            </a:r>
            <a:r>
              <a:rPr dirty="0" sz="1200">
                <a:latin typeface="Times New Roman"/>
                <a:cs typeface="Times New Roman"/>
              </a:rPr>
              <a:t>in the </a:t>
            </a:r>
            <a:r>
              <a:rPr dirty="0" sz="1200" spc="5">
                <a:latin typeface="Times New Roman"/>
                <a:cs typeface="Times New Roman"/>
              </a:rPr>
              <a:t>day </a:t>
            </a:r>
            <a:r>
              <a:rPr dirty="0" sz="1200">
                <a:latin typeface="Times New Roman"/>
                <a:cs typeface="Times New Roman"/>
              </a:rPr>
              <a:t>(38%). The </a:t>
            </a:r>
            <a:r>
              <a:rPr dirty="0" sz="1200" spc="-5">
                <a:latin typeface="Times New Roman"/>
                <a:cs typeface="Times New Roman"/>
              </a:rPr>
              <a:t>adult  high school </a:t>
            </a:r>
            <a:r>
              <a:rPr dirty="0" sz="1200">
                <a:latin typeface="Times New Roman"/>
                <a:cs typeface="Times New Roman"/>
              </a:rPr>
              <a:t>environment in </a:t>
            </a:r>
            <a:r>
              <a:rPr dirty="0" sz="1200" spc="-5">
                <a:latin typeface="Times New Roman"/>
                <a:cs typeface="Times New Roman"/>
              </a:rPr>
              <a:t>which </a:t>
            </a:r>
            <a:r>
              <a:rPr dirty="0" sz="1200">
                <a:latin typeface="Times New Roman"/>
                <a:cs typeface="Times New Roman"/>
              </a:rPr>
              <a:t>this study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conducted </a:t>
            </a:r>
            <a:r>
              <a:rPr dirty="0" sz="1200" spc="-5">
                <a:latin typeface="Times New Roman"/>
                <a:cs typeface="Times New Roman"/>
              </a:rPr>
              <a:t>allows </a:t>
            </a:r>
            <a:r>
              <a:rPr dirty="0" sz="1200">
                <a:latin typeface="Times New Roman"/>
                <a:cs typeface="Times New Roman"/>
              </a:rPr>
              <a:t>students to </a:t>
            </a:r>
            <a:r>
              <a:rPr dirty="0" sz="1200" spc="-5">
                <a:latin typeface="Times New Roman"/>
                <a:cs typeface="Times New Roman"/>
              </a:rPr>
              <a:t>come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at </a:t>
            </a:r>
            <a:r>
              <a:rPr dirty="0" sz="1200">
                <a:latin typeface="Times New Roman"/>
                <a:cs typeface="Times New Roman"/>
              </a:rPr>
              <a:t>hours  </a:t>
            </a:r>
            <a:r>
              <a:rPr dirty="0" sz="1200" spc="-5">
                <a:latin typeface="Times New Roman"/>
                <a:cs typeface="Times New Roman"/>
              </a:rPr>
              <a:t>that are </a:t>
            </a:r>
            <a:r>
              <a:rPr dirty="0" sz="1200">
                <a:latin typeface="Times New Roman"/>
                <a:cs typeface="Times New Roman"/>
              </a:rPr>
              <a:t>more </a:t>
            </a:r>
            <a:r>
              <a:rPr dirty="0" sz="1200" spc="-5">
                <a:latin typeface="Times New Roman"/>
                <a:cs typeface="Times New Roman"/>
              </a:rPr>
              <a:t>flexible. </a:t>
            </a:r>
            <a:r>
              <a:rPr dirty="0" sz="1200">
                <a:latin typeface="Times New Roman"/>
                <a:cs typeface="Times New Roman"/>
              </a:rPr>
              <a:t>Both day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evening </a:t>
            </a:r>
            <a:r>
              <a:rPr dirty="0" sz="1200" spc="-5">
                <a:latin typeface="Times New Roman"/>
                <a:cs typeface="Times New Roman"/>
              </a:rPr>
              <a:t>classes are available, and </a:t>
            </a:r>
            <a:r>
              <a:rPr dirty="0" sz="1200">
                <a:latin typeface="Times New Roman"/>
                <a:cs typeface="Times New Roman"/>
              </a:rPr>
              <a:t>students who </a:t>
            </a:r>
            <a:r>
              <a:rPr dirty="0" sz="1200" spc="-5">
                <a:latin typeface="Times New Roman"/>
                <a:cs typeface="Times New Roman"/>
              </a:rPr>
              <a:t>are </a:t>
            </a:r>
            <a:r>
              <a:rPr dirty="0" sz="1200">
                <a:latin typeface="Times New Roman"/>
                <a:cs typeface="Times New Roman"/>
              </a:rPr>
              <a:t>working  on </a:t>
            </a:r>
            <a:r>
              <a:rPr dirty="0" sz="1200" spc="-5">
                <a:latin typeface="Times New Roman"/>
                <a:cs typeface="Times New Roman"/>
              </a:rPr>
              <a:t>credit </a:t>
            </a:r>
            <a:r>
              <a:rPr dirty="0" sz="1200">
                <a:latin typeface="Times New Roman"/>
                <a:cs typeface="Times New Roman"/>
              </a:rPr>
              <a:t>recovery software are </a:t>
            </a:r>
            <a:r>
              <a:rPr dirty="0" sz="1200" spc="-5">
                <a:latin typeface="Times New Roman"/>
                <a:cs typeface="Times New Roman"/>
              </a:rPr>
              <a:t>able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come and </a:t>
            </a:r>
            <a:r>
              <a:rPr dirty="0" sz="1200">
                <a:latin typeface="Times New Roman"/>
                <a:cs typeface="Times New Roman"/>
              </a:rPr>
              <a:t>go </a:t>
            </a:r>
            <a:r>
              <a:rPr dirty="0" sz="1200" spc="-5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they need. This type of </a:t>
            </a:r>
            <a:r>
              <a:rPr dirty="0" sz="1200" spc="-5">
                <a:latin typeface="Times New Roman"/>
                <a:cs typeface="Times New Roman"/>
              </a:rPr>
              <a:t>scheduling can </a:t>
            </a:r>
            <a:r>
              <a:rPr dirty="0" sz="1200" spc="5">
                <a:latin typeface="Times New Roman"/>
                <a:cs typeface="Times New Roman"/>
              </a:rPr>
              <a:t>be  </a:t>
            </a:r>
            <a:r>
              <a:rPr dirty="0" sz="1200">
                <a:latin typeface="Times New Roman"/>
                <a:cs typeface="Times New Roman"/>
              </a:rPr>
              <a:t>very </a:t>
            </a:r>
            <a:r>
              <a:rPr dirty="0" sz="1200" spc="-5">
                <a:latin typeface="Times New Roman"/>
                <a:cs typeface="Times New Roman"/>
              </a:rPr>
              <a:t>helpful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someone </a:t>
            </a:r>
            <a:r>
              <a:rPr dirty="0" sz="1200">
                <a:latin typeface="Times New Roman"/>
                <a:cs typeface="Times New Roman"/>
              </a:rPr>
              <a:t>who </a:t>
            </a:r>
            <a:r>
              <a:rPr dirty="0" sz="1200" spc="-5">
                <a:latin typeface="Times New Roman"/>
                <a:cs typeface="Times New Roman"/>
              </a:rPr>
              <a:t>is employed </a:t>
            </a:r>
            <a:r>
              <a:rPr dirty="0" sz="1200" spc="5">
                <a:latin typeface="Times New Roman"/>
                <a:cs typeface="Times New Roman"/>
              </a:rPr>
              <a:t>or </a:t>
            </a:r>
            <a:r>
              <a:rPr dirty="0" sz="1200" spc="-5">
                <a:latin typeface="Times New Roman"/>
                <a:cs typeface="Times New Roman"/>
              </a:rPr>
              <a:t>has </a:t>
            </a:r>
            <a:r>
              <a:rPr dirty="0" sz="1200">
                <a:latin typeface="Times New Roman"/>
                <a:cs typeface="Times New Roman"/>
              </a:rPr>
              <a:t>other </a:t>
            </a:r>
            <a:r>
              <a:rPr dirty="0" sz="1200" spc="-5">
                <a:latin typeface="Times New Roman"/>
                <a:cs typeface="Times New Roman"/>
              </a:rPr>
              <a:t>obligations that </a:t>
            </a:r>
            <a:r>
              <a:rPr dirty="0" sz="1200">
                <a:latin typeface="Times New Roman"/>
                <a:cs typeface="Times New Roman"/>
              </a:rPr>
              <a:t>keep him </a:t>
            </a:r>
            <a:r>
              <a:rPr dirty="0" sz="1200" spc="-5">
                <a:latin typeface="Times New Roman"/>
                <a:cs typeface="Times New Roman"/>
              </a:rPr>
              <a:t>from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traditional </a:t>
            </a:r>
            <a:r>
              <a:rPr dirty="0" sz="1200">
                <a:latin typeface="Times New Roman"/>
                <a:cs typeface="Times New Roman"/>
              </a:rPr>
              <a:t>8:00 a.m.–3:00 p.m. </a:t>
            </a:r>
            <a:r>
              <a:rPr dirty="0" sz="1200" spc="-5">
                <a:latin typeface="Times New Roman"/>
                <a:cs typeface="Times New Roman"/>
              </a:rPr>
              <a:t>timeframe.</a:t>
            </a:r>
            <a:endParaRPr sz="1200">
              <a:latin typeface="Times New Roman"/>
              <a:cs typeface="Times New Roman"/>
            </a:endParaRPr>
          </a:p>
          <a:p>
            <a:pPr marL="12700" marR="94615" indent="228600">
              <a:lnSpc>
                <a:spcPct val="191700"/>
              </a:lnSpc>
            </a:pP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addition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accommodating </a:t>
            </a:r>
            <a:r>
              <a:rPr dirty="0" sz="1200">
                <a:latin typeface="Times New Roman"/>
                <a:cs typeface="Times New Roman"/>
              </a:rPr>
              <a:t>one’s </a:t>
            </a:r>
            <a:r>
              <a:rPr dirty="0" sz="1200" spc="-5">
                <a:latin typeface="Times New Roman"/>
                <a:cs typeface="Times New Roman"/>
              </a:rPr>
              <a:t>work schedule,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later </a:t>
            </a:r>
            <a:r>
              <a:rPr dirty="0" sz="1200">
                <a:latin typeface="Times New Roman"/>
                <a:cs typeface="Times New Roman"/>
              </a:rPr>
              <a:t>start time </a:t>
            </a:r>
            <a:r>
              <a:rPr dirty="0" sz="1200" spc="5">
                <a:latin typeface="Times New Roman"/>
                <a:cs typeface="Times New Roman"/>
              </a:rPr>
              <a:t>may </a:t>
            </a:r>
            <a:r>
              <a:rPr dirty="0" sz="1200">
                <a:latin typeface="Times New Roman"/>
                <a:cs typeface="Times New Roman"/>
              </a:rPr>
              <a:t>provide for a  positive mood. </a:t>
            </a:r>
            <a:r>
              <a:rPr dirty="0" sz="1200" spc="-5">
                <a:latin typeface="Times New Roman"/>
                <a:cs typeface="Times New Roman"/>
              </a:rPr>
              <a:t>Owens, Belon, and Moss (2010) showed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starting the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 spc="5">
                <a:latin typeface="Times New Roman"/>
                <a:cs typeface="Times New Roman"/>
              </a:rPr>
              <a:t>day </a:t>
            </a:r>
            <a:r>
              <a:rPr dirty="0" sz="1200" spc="-5">
                <a:latin typeface="Times New Roman"/>
                <a:cs typeface="Times New Roman"/>
              </a:rPr>
              <a:t>at </a:t>
            </a:r>
            <a:r>
              <a:rPr dirty="0" sz="1200">
                <a:latin typeface="Times New Roman"/>
                <a:cs typeface="Times New Roman"/>
              </a:rPr>
              <a:t>a later  time </a:t>
            </a:r>
            <a:r>
              <a:rPr dirty="0" sz="1200" spc="-5">
                <a:latin typeface="Times New Roman"/>
                <a:cs typeface="Times New Roman"/>
              </a:rPr>
              <a:t>(8:30 instead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8:00), students </a:t>
            </a:r>
            <a:r>
              <a:rPr dirty="0" sz="1200">
                <a:latin typeface="Times New Roman"/>
                <a:cs typeface="Times New Roman"/>
              </a:rPr>
              <a:t>had </a:t>
            </a:r>
            <a:r>
              <a:rPr dirty="0" sz="1200" spc="-5">
                <a:latin typeface="Times New Roman"/>
                <a:cs typeface="Times New Roman"/>
              </a:rPr>
              <a:t>“significant improvements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measures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adolescent  alertness, </a:t>
            </a:r>
            <a:r>
              <a:rPr dirty="0" sz="1200">
                <a:latin typeface="Times New Roman"/>
                <a:cs typeface="Times New Roman"/>
              </a:rPr>
              <a:t>mood, and health” (p. </a:t>
            </a:r>
            <a:r>
              <a:rPr dirty="0" sz="1200" spc="-5">
                <a:latin typeface="Times New Roman"/>
                <a:cs typeface="Times New Roman"/>
              </a:rPr>
              <a:t>608). Delaying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 spc="5">
                <a:latin typeface="Times New Roman"/>
                <a:cs typeface="Times New Roman"/>
              </a:rPr>
              <a:t>day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 spc="-5">
                <a:latin typeface="Times New Roman"/>
                <a:cs typeface="Times New Roman"/>
              </a:rPr>
              <a:t>half an </a:t>
            </a:r>
            <a:r>
              <a:rPr dirty="0" sz="1200">
                <a:latin typeface="Times New Roman"/>
                <a:cs typeface="Times New Roman"/>
              </a:rPr>
              <a:t>hour may not have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505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133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553085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large effect </a:t>
            </a:r>
            <a:r>
              <a:rPr dirty="0" sz="1200">
                <a:latin typeface="Times New Roman"/>
                <a:cs typeface="Times New Roman"/>
              </a:rPr>
              <a:t>on students considering dropping out, but an </a:t>
            </a:r>
            <a:r>
              <a:rPr dirty="0" sz="1200" spc="-5">
                <a:latin typeface="Times New Roman"/>
                <a:cs typeface="Times New Roman"/>
              </a:rPr>
              <a:t>overall improvement </a:t>
            </a:r>
            <a:r>
              <a:rPr dirty="0" sz="1200">
                <a:latin typeface="Times New Roman"/>
                <a:cs typeface="Times New Roman"/>
              </a:rPr>
              <a:t>of student  </a:t>
            </a:r>
            <a:r>
              <a:rPr dirty="0" sz="1200" spc="-5">
                <a:latin typeface="Times New Roman"/>
                <a:cs typeface="Times New Roman"/>
              </a:rPr>
              <a:t>behavior and </a:t>
            </a:r>
            <a:r>
              <a:rPr dirty="0" sz="1200">
                <a:latin typeface="Times New Roman"/>
                <a:cs typeface="Times New Roman"/>
              </a:rPr>
              <a:t>moods can only have a positive </a:t>
            </a:r>
            <a:r>
              <a:rPr dirty="0" sz="1200" spc="-5">
                <a:latin typeface="Times New Roman"/>
                <a:cs typeface="Times New Roman"/>
              </a:rPr>
              <a:t>effect </a:t>
            </a:r>
            <a:r>
              <a:rPr dirty="0" sz="1200">
                <a:latin typeface="Times New Roman"/>
                <a:cs typeface="Times New Roman"/>
              </a:rPr>
              <a:t>on the </a:t>
            </a:r>
            <a:r>
              <a:rPr dirty="0" sz="1200" spc="-5">
                <a:latin typeface="Times New Roman"/>
                <a:cs typeface="Times New Roman"/>
              </a:rPr>
              <a:t>school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environment.</a:t>
            </a:r>
            <a:endParaRPr sz="1200">
              <a:latin typeface="Times New Roman"/>
              <a:cs typeface="Times New Roman"/>
            </a:endParaRPr>
          </a:p>
          <a:p>
            <a:pPr marL="12700" marR="11430" indent="228600">
              <a:lnSpc>
                <a:spcPct val="191700"/>
              </a:lnSpc>
            </a:pPr>
            <a:r>
              <a:rPr dirty="0" sz="1200" spc="-5" b="1">
                <a:latin typeface="Times New Roman"/>
                <a:cs typeface="Times New Roman"/>
              </a:rPr>
              <a:t>Open-ended question </a:t>
            </a:r>
            <a:r>
              <a:rPr dirty="0" sz="1200" b="1">
                <a:latin typeface="Times New Roman"/>
                <a:cs typeface="Times New Roman"/>
              </a:rPr>
              <a:t>5. </a:t>
            </a:r>
            <a:r>
              <a:rPr dirty="0" sz="1200">
                <a:latin typeface="Times New Roman"/>
                <a:cs typeface="Times New Roman"/>
              </a:rPr>
              <a:t>This question </a:t>
            </a:r>
            <a:r>
              <a:rPr dirty="0" sz="1200" spc="-5">
                <a:latin typeface="Times New Roman"/>
                <a:cs typeface="Times New Roman"/>
              </a:rPr>
              <a:t>asked </a:t>
            </a:r>
            <a:r>
              <a:rPr dirty="0" sz="1200">
                <a:latin typeface="Times New Roman"/>
                <a:cs typeface="Times New Roman"/>
              </a:rPr>
              <a:t>if the number of </a:t>
            </a:r>
            <a:r>
              <a:rPr dirty="0" sz="1200" spc="-5">
                <a:latin typeface="Times New Roman"/>
                <a:cs typeface="Times New Roman"/>
              </a:rPr>
              <a:t>academic classes </a:t>
            </a:r>
            <a:r>
              <a:rPr dirty="0" sz="1200">
                <a:latin typeface="Times New Roman"/>
                <a:cs typeface="Times New Roman"/>
              </a:rPr>
              <a:t>should be  </a:t>
            </a:r>
            <a:r>
              <a:rPr dirty="0" sz="1200" spc="-5">
                <a:latin typeface="Times New Roman"/>
                <a:cs typeface="Times New Roman"/>
              </a:rPr>
              <a:t>reduced. Thirty-eight percent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respondents answered </a:t>
            </a:r>
            <a:r>
              <a:rPr dirty="0" sz="1200">
                <a:latin typeface="Times New Roman"/>
                <a:cs typeface="Times New Roman"/>
              </a:rPr>
              <a:t>against it. Some </a:t>
            </a:r>
            <a:r>
              <a:rPr dirty="0" sz="1200" spc="-5">
                <a:latin typeface="Times New Roman"/>
                <a:cs typeface="Times New Roman"/>
              </a:rPr>
              <a:t>students stated </a:t>
            </a:r>
            <a:r>
              <a:rPr dirty="0" sz="1200">
                <a:latin typeface="Times New Roman"/>
                <a:cs typeface="Times New Roman"/>
              </a:rPr>
              <a:t>that the  number of </a:t>
            </a:r>
            <a:r>
              <a:rPr dirty="0" sz="1200" spc="-5">
                <a:latin typeface="Times New Roman"/>
                <a:cs typeface="Times New Roman"/>
              </a:rPr>
              <a:t>academic classes </a:t>
            </a:r>
            <a:r>
              <a:rPr dirty="0" sz="1200">
                <a:latin typeface="Times New Roman"/>
                <a:cs typeface="Times New Roman"/>
              </a:rPr>
              <a:t>should be </a:t>
            </a:r>
            <a:r>
              <a:rPr dirty="0" sz="1200" spc="-5">
                <a:latin typeface="Times New Roman"/>
                <a:cs typeface="Times New Roman"/>
              </a:rPr>
              <a:t>reduced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order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lower stress. </a:t>
            </a:r>
            <a:r>
              <a:rPr dirty="0" sz="1200">
                <a:latin typeface="Times New Roman"/>
                <a:cs typeface="Times New Roman"/>
              </a:rPr>
              <a:t>Other </a:t>
            </a:r>
            <a:r>
              <a:rPr dirty="0" sz="1200" spc="-5">
                <a:latin typeface="Times New Roman"/>
                <a:cs typeface="Times New Roman"/>
              </a:rPr>
              <a:t>responses indicated  </a:t>
            </a:r>
            <a:r>
              <a:rPr dirty="0" sz="1200">
                <a:latin typeface="Times New Roman"/>
                <a:cs typeface="Times New Roman"/>
              </a:rPr>
              <a:t>that the </a:t>
            </a:r>
            <a:r>
              <a:rPr dirty="0" sz="1200" spc="-5">
                <a:latin typeface="Times New Roman"/>
                <a:cs typeface="Times New Roman"/>
              </a:rPr>
              <a:t>number </a:t>
            </a:r>
            <a:r>
              <a:rPr dirty="0" sz="1200">
                <a:latin typeface="Times New Roman"/>
                <a:cs typeface="Times New Roman"/>
              </a:rPr>
              <a:t>of math or history </a:t>
            </a:r>
            <a:r>
              <a:rPr dirty="0" sz="1200" spc="-5">
                <a:latin typeface="Times New Roman"/>
                <a:cs typeface="Times New Roman"/>
              </a:rPr>
              <a:t>classes </a:t>
            </a:r>
            <a:r>
              <a:rPr dirty="0" sz="1200">
                <a:latin typeface="Times New Roman"/>
                <a:cs typeface="Times New Roman"/>
              </a:rPr>
              <a:t>should be reduced. The desire for </a:t>
            </a:r>
            <a:r>
              <a:rPr dirty="0" sz="1200" spc="-5">
                <a:latin typeface="Times New Roman"/>
                <a:cs typeface="Times New Roman"/>
              </a:rPr>
              <a:t>deduction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math  and science classes </a:t>
            </a:r>
            <a:r>
              <a:rPr dirty="0" sz="1200" spc="5">
                <a:latin typeface="Times New Roman"/>
                <a:cs typeface="Times New Roman"/>
              </a:rPr>
              <a:t>may </a:t>
            </a:r>
            <a:r>
              <a:rPr dirty="0" sz="1200">
                <a:latin typeface="Times New Roman"/>
                <a:cs typeface="Times New Roman"/>
              </a:rPr>
              <a:t>be due to the notion, </a:t>
            </a:r>
            <a:r>
              <a:rPr dirty="0" sz="1200" spc="-5">
                <a:latin typeface="Times New Roman"/>
                <a:cs typeface="Times New Roman"/>
              </a:rPr>
              <a:t>as described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 spc="-5">
                <a:latin typeface="Times New Roman"/>
                <a:cs typeface="Times New Roman"/>
              </a:rPr>
              <a:t>Sarwan, </a:t>
            </a:r>
            <a:r>
              <a:rPr dirty="0" sz="1200">
                <a:latin typeface="Times New Roman"/>
                <a:cs typeface="Times New Roman"/>
              </a:rPr>
              <a:t>Naz, </a:t>
            </a:r>
            <a:r>
              <a:rPr dirty="0" sz="1200" spc="-5">
                <a:latin typeface="Times New Roman"/>
                <a:cs typeface="Times New Roman"/>
              </a:rPr>
              <a:t>and Noreen (2011), 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attitudes are </a:t>
            </a:r>
            <a:r>
              <a:rPr dirty="0" sz="1200">
                <a:latin typeface="Times New Roman"/>
                <a:cs typeface="Times New Roman"/>
              </a:rPr>
              <a:t>more </a:t>
            </a:r>
            <a:r>
              <a:rPr dirty="0" sz="1200" spc="-5">
                <a:latin typeface="Times New Roman"/>
                <a:cs typeface="Times New Roman"/>
              </a:rPr>
              <a:t>negative </a:t>
            </a:r>
            <a:r>
              <a:rPr dirty="0" sz="1200">
                <a:latin typeface="Times New Roman"/>
                <a:cs typeface="Times New Roman"/>
              </a:rPr>
              <a:t>towards </a:t>
            </a:r>
            <a:r>
              <a:rPr dirty="0" sz="1200" spc="-5">
                <a:latin typeface="Times New Roman"/>
                <a:cs typeface="Times New Roman"/>
              </a:rPr>
              <a:t>math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science </a:t>
            </a:r>
            <a:r>
              <a:rPr dirty="0" sz="1200">
                <a:latin typeface="Times New Roman"/>
                <a:cs typeface="Times New Roman"/>
              </a:rPr>
              <a:t>in developed </a:t>
            </a:r>
            <a:r>
              <a:rPr dirty="0" sz="1200" spc="-5">
                <a:latin typeface="Times New Roman"/>
                <a:cs typeface="Times New Roman"/>
              </a:rPr>
              <a:t>countries </a:t>
            </a:r>
            <a:r>
              <a:rPr dirty="0" sz="1200">
                <a:latin typeface="Times New Roman"/>
                <a:cs typeface="Times New Roman"/>
              </a:rPr>
              <a:t>than  </a:t>
            </a:r>
            <a:r>
              <a:rPr dirty="0" sz="1200" spc="-5">
                <a:latin typeface="Times New Roman"/>
                <a:cs typeface="Times New Roman"/>
              </a:rPr>
              <a:t>developing countries.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-5">
                <a:latin typeface="Times New Roman"/>
                <a:cs typeface="Times New Roman"/>
              </a:rPr>
              <a:t>common core initiatives changing education </a:t>
            </a:r>
            <a:r>
              <a:rPr dirty="0" sz="1200">
                <a:latin typeface="Times New Roman"/>
                <a:cs typeface="Times New Roman"/>
              </a:rPr>
              <a:t>in many </a:t>
            </a:r>
            <a:r>
              <a:rPr dirty="0" sz="1200" spc="-5">
                <a:latin typeface="Times New Roman"/>
                <a:cs typeface="Times New Roman"/>
              </a:rPr>
              <a:t>states, </a:t>
            </a:r>
            <a:r>
              <a:rPr dirty="0" sz="1200">
                <a:latin typeface="Times New Roman"/>
                <a:cs typeface="Times New Roman"/>
              </a:rPr>
              <a:t>the idea  of </a:t>
            </a:r>
            <a:r>
              <a:rPr dirty="0" sz="1200" spc="-5">
                <a:latin typeface="Times New Roman"/>
                <a:cs typeface="Times New Roman"/>
              </a:rPr>
              <a:t>reducing academic classes is </a:t>
            </a:r>
            <a:r>
              <a:rPr dirty="0" sz="1200">
                <a:latin typeface="Times New Roman"/>
                <a:cs typeface="Times New Roman"/>
              </a:rPr>
              <a:t>not one that should be </a:t>
            </a:r>
            <a:r>
              <a:rPr dirty="0" sz="1200" spc="-5">
                <a:latin typeface="Times New Roman"/>
                <a:cs typeface="Times New Roman"/>
              </a:rPr>
              <a:t>considered, regardless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its effect </a:t>
            </a:r>
            <a:r>
              <a:rPr dirty="0" sz="1200">
                <a:latin typeface="Times New Roman"/>
                <a:cs typeface="Times New Roman"/>
              </a:rPr>
              <a:t>on  </a:t>
            </a:r>
            <a:r>
              <a:rPr dirty="0" sz="1200" spc="-5">
                <a:latin typeface="Times New Roman"/>
                <a:cs typeface="Times New Roman"/>
              </a:rPr>
              <a:t>graduation </a:t>
            </a:r>
            <a:r>
              <a:rPr dirty="0" sz="1200">
                <a:latin typeface="Times New Roman"/>
                <a:cs typeface="Times New Roman"/>
              </a:rPr>
              <a:t>rates.</a:t>
            </a:r>
            <a:endParaRPr sz="1200">
              <a:latin typeface="Times New Roman"/>
              <a:cs typeface="Times New Roman"/>
            </a:endParaRPr>
          </a:p>
          <a:p>
            <a:pPr marL="12700" marR="12065" indent="228600">
              <a:lnSpc>
                <a:spcPct val="191700"/>
              </a:lnSpc>
            </a:pPr>
            <a:r>
              <a:rPr dirty="0" sz="1200" spc="-5" b="1">
                <a:latin typeface="Times New Roman"/>
                <a:cs typeface="Times New Roman"/>
              </a:rPr>
              <a:t>Open-ended question </a:t>
            </a:r>
            <a:r>
              <a:rPr dirty="0" sz="1200" b="1">
                <a:latin typeface="Times New Roman"/>
                <a:cs typeface="Times New Roman"/>
              </a:rPr>
              <a:t>6.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legal </a:t>
            </a:r>
            <a:r>
              <a:rPr dirty="0" sz="1200">
                <a:latin typeface="Times New Roman"/>
                <a:cs typeface="Times New Roman"/>
              </a:rPr>
              <a:t>age to drop out of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Tennessee </a:t>
            </a:r>
            <a:r>
              <a:rPr dirty="0" sz="1200">
                <a:latin typeface="Times New Roman"/>
                <a:cs typeface="Times New Roman"/>
              </a:rPr>
              <a:t>is 18. When </a:t>
            </a:r>
            <a:r>
              <a:rPr dirty="0" sz="1200" spc="-5">
                <a:latin typeface="Times New Roman"/>
                <a:cs typeface="Times New Roman"/>
              </a:rPr>
              <a:t>asked  </a:t>
            </a:r>
            <a:r>
              <a:rPr dirty="0" sz="1200">
                <a:latin typeface="Times New Roman"/>
                <a:cs typeface="Times New Roman"/>
              </a:rPr>
              <a:t>if this </a:t>
            </a:r>
            <a:r>
              <a:rPr dirty="0" sz="1200" spc="-10">
                <a:latin typeface="Times New Roman"/>
                <a:cs typeface="Times New Roman"/>
              </a:rPr>
              <a:t>age </a:t>
            </a:r>
            <a:r>
              <a:rPr dirty="0" sz="1200">
                <a:latin typeface="Times New Roman"/>
                <a:cs typeface="Times New Roman"/>
              </a:rPr>
              <a:t>should be </a:t>
            </a:r>
            <a:r>
              <a:rPr dirty="0" sz="1200" spc="-5">
                <a:latin typeface="Times New Roman"/>
                <a:cs typeface="Times New Roman"/>
              </a:rPr>
              <a:t>lowered, </a:t>
            </a:r>
            <a:r>
              <a:rPr dirty="0" sz="1200">
                <a:latin typeface="Times New Roman"/>
                <a:cs typeface="Times New Roman"/>
              </a:rPr>
              <a:t>24% did not </a:t>
            </a:r>
            <a:r>
              <a:rPr dirty="0" sz="1200" spc="-5">
                <a:latin typeface="Times New Roman"/>
                <a:cs typeface="Times New Roman"/>
              </a:rPr>
              <a:t>answer, </a:t>
            </a:r>
            <a:r>
              <a:rPr dirty="0" sz="1200">
                <a:latin typeface="Times New Roman"/>
                <a:cs typeface="Times New Roman"/>
              </a:rPr>
              <a:t>but those who did respond, 87.5% </a:t>
            </a:r>
            <a:r>
              <a:rPr dirty="0" sz="1200" spc="-5">
                <a:latin typeface="Times New Roman"/>
                <a:cs typeface="Times New Roman"/>
              </a:rPr>
              <a:t>said that </a:t>
            </a:r>
            <a:r>
              <a:rPr dirty="0" sz="1200">
                <a:latin typeface="Times New Roman"/>
                <a:cs typeface="Times New Roman"/>
              </a:rPr>
              <a:t>it  should not be </a:t>
            </a:r>
            <a:r>
              <a:rPr dirty="0" sz="1200" spc="-5">
                <a:latin typeface="Times New Roman"/>
                <a:cs typeface="Times New Roman"/>
              </a:rPr>
              <a:t>lowered, </a:t>
            </a:r>
            <a:r>
              <a:rPr dirty="0" sz="1200">
                <a:latin typeface="Times New Roman"/>
                <a:cs typeface="Times New Roman"/>
              </a:rPr>
              <a:t>while the </a:t>
            </a:r>
            <a:r>
              <a:rPr dirty="0" sz="1200" spc="-5">
                <a:latin typeface="Times New Roman"/>
                <a:cs typeface="Times New Roman"/>
              </a:rPr>
              <a:t>other 12.5% said </a:t>
            </a:r>
            <a:r>
              <a:rPr dirty="0" sz="1200">
                <a:latin typeface="Times New Roman"/>
                <a:cs typeface="Times New Roman"/>
              </a:rPr>
              <a:t>that it should. </a:t>
            </a:r>
            <a:r>
              <a:rPr dirty="0" sz="1200" spc="-5">
                <a:latin typeface="Times New Roman"/>
                <a:cs typeface="Times New Roman"/>
              </a:rPr>
              <a:t>Legally </a:t>
            </a:r>
            <a:r>
              <a:rPr dirty="0" sz="1200">
                <a:latin typeface="Times New Roman"/>
                <a:cs typeface="Times New Roman"/>
              </a:rPr>
              <a:t>requiring students to  stay in school until a certain </a:t>
            </a:r>
            <a:r>
              <a:rPr dirty="0" sz="1200" spc="-5">
                <a:latin typeface="Times New Roman"/>
                <a:cs typeface="Times New Roman"/>
              </a:rPr>
              <a:t>age </a:t>
            </a:r>
            <a:r>
              <a:rPr dirty="0" sz="1200" spc="5">
                <a:latin typeface="Times New Roman"/>
                <a:cs typeface="Times New Roman"/>
              </a:rPr>
              <a:t>only </a:t>
            </a:r>
            <a:r>
              <a:rPr dirty="0" sz="1200">
                <a:latin typeface="Times New Roman"/>
                <a:cs typeface="Times New Roman"/>
              </a:rPr>
              <a:t>works if the student still </a:t>
            </a:r>
            <a:r>
              <a:rPr dirty="0" sz="1200" spc="-5">
                <a:latin typeface="Times New Roman"/>
                <a:cs typeface="Times New Roman"/>
              </a:rPr>
              <a:t>has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desire </a:t>
            </a:r>
            <a:r>
              <a:rPr dirty="0" sz="1200">
                <a:latin typeface="Times New Roman"/>
                <a:cs typeface="Times New Roman"/>
              </a:rPr>
              <a:t>to stay in school  </a:t>
            </a:r>
            <a:r>
              <a:rPr dirty="0" sz="1200" spc="-5">
                <a:latin typeface="Times New Roman"/>
                <a:cs typeface="Times New Roman"/>
              </a:rPr>
              <a:t>past that age. </a:t>
            </a:r>
            <a:r>
              <a:rPr dirty="0" sz="1200">
                <a:latin typeface="Times New Roman"/>
                <a:cs typeface="Times New Roman"/>
              </a:rPr>
              <a:t>The participants in this survey have </a:t>
            </a:r>
            <a:r>
              <a:rPr dirty="0" sz="1200" spc="-5">
                <a:latin typeface="Times New Roman"/>
                <a:cs typeface="Times New Roman"/>
              </a:rPr>
              <a:t>expressed that </a:t>
            </a:r>
            <a:r>
              <a:rPr dirty="0" sz="1200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wish </a:t>
            </a:r>
            <a:r>
              <a:rPr dirty="0" sz="1200">
                <a:latin typeface="Times New Roman"/>
                <a:cs typeface="Times New Roman"/>
              </a:rPr>
              <a:t>they had not </a:t>
            </a:r>
            <a:r>
              <a:rPr dirty="0" sz="1200" spc="-5">
                <a:latin typeface="Times New Roman"/>
                <a:cs typeface="Times New Roman"/>
              </a:rPr>
              <a:t>dropped  </a:t>
            </a:r>
            <a:r>
              <a:rPr dirty="0" sz="1200">
                <a:latin typeface="Times New Roman"/>
                <a:cs typeface="Times New Roman"/>
              </a:rPr>
              <a:t>out of </a:t>
            </a:r>
            <a:r>
              <a:rPr dirty="0" sz="1200" spc="-5">
                <a:latin typeface="Times New Roman"/>
                <a:cs typeface="Times New Roman"/>
              </a:rPr>
              <a:t>school. Logically, </a:t>
            </a:r>
            <a:r>
              <a:rPr dirty="0" sz="1200">
                <a:latin typeface="Times New Roman"/>
                <a:cs typeface="Times New Roman"/>
              </a:rPr>
              <a:t>their opinion on </a:t>
            </a:r>
            <a:r>
              <a:rPr dirty="0" sz="1200" spc="-5">
                <a:latin typeface="Times New Roman"/>
                <a:cs typeface="Times New Roman"/>
              </a:rPr>
              <a:t>lowering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age at </a:t>
            </a:r>
            <a:r>
              <a:rPr dirty="0" sz="1200">
                <a:latin typeface="Times New Roman"/>
                <a:cs typeface="Times New Roman"/>
              </a:rPr>
              <a:t>which one can drop out of </a:t>
            </a:r>
            <a:r>
              <a:rPr dirty="0" sz="1200" spc="-5">
                <a:latin typeface="Times New Roman"/>
                <a:cs typeface="Times New Roman"/>
              </a:rPr>
              <a:t>high  school is </a:t>
            </a:r>
            <a:r>
              <a:rPr dirty="0" sz="1200">
                <a:latin typeface="Times New Roman"/>
                <a:cs typeface="Times New Roman"/>
              </a:rPr>
              <a:t>that it should </a:t>
            </a:r>
            <a:r>
              <a:rPr dirty="0" sz="1200" spc="-5">
                <a:latin typeface="Times New Roman"/>
                <a:cs typeface="Times New Roman"/>
              </a:rPr>
              <a:t>not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lowered. One </a:t>
            </a:r>
            <a:r>
              <a:rPr dirty="0" sz="1200">
                <a:latin typeface="Times New Roman"/>
                <a:cs typeface="Times New Roman"/>
              </a:rPr>
              <a:t>possible </a:t>
            </a:r>
            <a:r>
              <a:rPr dirty="0" sz="1200" spc="-5">
                <a:latin typeface="Times New Roman"/>
                <a:cs typeface="Times New Roman"/>
              </a:rPr>
              <a:t>reason </a:t>
            </a:r>
            <a:r>
              <a:rPr dirty="0" sz="1200">
                <a:latin typeface="Times New Roman"/>
                <a:cs typeface="Times New Roman"/>
              </a:rPr>
              <a:t>for this opinion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these </a:t>
            </a:r>
            <a:r>
              <a:rPr dirty="0" sz="1200">
                <a:latin typeface="Times New Roman"/>
                <a:cs typeface="Times New Roman"/>
              </a:rPr>
              <a:t>students  may </a:t>
            </a:r>
            <a:r>
              <a:rPr dirty="0" sz="1200" spc="5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remorseful about dropping </a:t>
            </a:r>
            <a:r>
              <a:rPr dirty="0" sz="1200">
                <a:latin typeface="Times New Roman"/>
                <a:cs typeface="Times New Roman"/>
              </a:rPr>
              <a:t>out of school, as </a:t>
            </a:r>
            <a:r>
              <a:rPr dirty="0" sz="1200" spc="-5">
                <a:latin typeface="Times New Roman"/>
                <a:cs typeface="Times New Roman"/>
              </a:rPr>
              <a:t>were </a:t>
            </a:r>
            <a:r>
              <a:rPr dirty="0" sz="1200">
                <a:latin typeface="Times New Roman"/>
                <a:cs typeface="Times New Roman"/>
              </a:rPr>
              <a:t>those </a:t>
            </a:r>
            <a:r>
              <a:rPr dirty="0" sz="1200" spc="-5">
                <a:latin typeface="Times New Roman"/>
                <a:cs typeface="Times New Roman"/>
              </a:rPr>
              <a:t>involved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Lewis’s study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(2006).</a:t>
            </a:r>
            <a:endParaRPr sz="1200">
              <a:latin typeface="Times New Roman"/>
              <a:cs typeface="Times New Roman"/>
            </a:endParaRPr>
          </a:p>
          <a:p>
            <a:pPr marL="12700" marR="154305" indent="228600">
              <a:lnSpc>
                <a:spcPct val="191700"/>
              </a:lnSpc>
            </a:pPr>
            <a:r>
              <a:rPr dirty="0" sz="1200" spc="-5" b="1">
                <a:latin typeface="Times New Roman"/>
                <a:cs typeface="Times New Roman"/>
              </a:rPr>
              <a:t>Open-ended question </a:t>
            </a:r>
            <a:r>
              <a:rPr dirty="0" sz="1200" b="1">
                <a:latin typeface="Times New Roman"/>
                <a:cs typeface="Times New Roman"/>
              </a:rPr>
              <a:t>7</a:t>
            </a:r>
            <a:r>
              <a:rPr dirty="0" sz="1200">
                <a:latin typeface="Times New Roman"/>
                <a:cs typeface="Times New Roman"/>
              </a:rPr>
              <a:t>. The </a:t>
            </a:r>
            <a:r>
              <a:rPr dirty="0" sz="1200" spc="-5">
                <a:latin typeface="Times New Roman"/>
                <a:cs typeface="Times New Roman"/>
              </a:rPr>
              <a:t>final qualitative </a:t>
            </a:r>
            <a:r>
              <a:rPr dirty="0" sz="1200">
                <a:latin typeface="Times New Roman"/>
                <a:cs typeface="Times New Roman"/>
              </a:rPr>
              <a:t>question </a:t>
            </a:r>
            <a:r>
              <a:rPr dirty="0" sz="1200" spc="-5">
                <a:latin typeface="Times New Roman"/>
                <a:cs typeface="Times New Roman"/>
              </a:rPr>
              <a:t>asked </a:t>
            </a:r>
            <a:r>
              <a:rPr dirty="0" sz="1200">
                <a:latin typeface="Times New Roman"/>
                <a:cs typeface="Times New Roman"/>
              </a:rPr>
              <a:t>why the participants </a:t>
            </a:r>
            <a:r>
              <a:rPr dirty="0" sz="1200" spc="-5">
                <a:latin typeface="Times New Roman"/>
                <a:cs typeface="Times New Roman"/>
              </a:rPr>
              <a:t>chose </a:t>
            </a:r>
            <a:r>
              <a:rPr dirty="0" sz="1200">
                <a:latin typeface="Times New Roman"/>
                <a:cs typeface="Times New Roman"/>
              </a:rPr>
              <a:t>to  </a:t>
            </a:r>
            <a:r>
              <a:rPr dirty="0" sz="1200" spc="-5">
                <a:latin typeface="Times New Roman"/>
                <a:cs typeface="Times New Roman"/>
              </a:rPr>
              <a:t>return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school. </a:t>
            </a:r>
            <a:r>
              <a:rPr dirty="0" sz="1200">
                <a:latin typeface="Times New Roman"/>
                <a:cs typeface="Times New Roman"/>
              </a:rPr>
              <a:t>The largest </a:t>
            </a:r>
            <a:r>
              <a:rPr dirty="0" sz="1200" spc="-5">
                <a:latin typeface="Times New Roman"/>
                <a:cs typeface="Times New Roman"/>
              </a:rPr>
              <a:t>response was </a:t>
            </a:r>
            <a:r>
              <a:rPr dirty="0" sz="1200">
                <a:latin typeface="Times New Roman"/>
                <a:cs typeface="Times New Roman"/>
              </a:rPr>
              <a:t>no response: 33% </a:t>
            </a:r>
            <a:r>
              <a:rPr dirty="0" sz="1200" spc="-5">
                <a:latin typeface="Times New Roman"/>
                <a:cs typeface="Times New Roman"/>
              </a:rPr>
              <a:t>left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question </a:t>
            </a:r>
            <a:r>
              <a:rPr dirty="0" sz="1200">
                <a:latin typeface="Times New Roman"/>
                <a:cs typeface="Times New Roman"/>
              </a:rPr>
              <a:t>blank, possibly  </a:t>
            </a:r>
            <a:r>
              <a:rPr dirty="0" sz="1200" spc="-5">
                <a:latin typeface="Times New Roman"/>
                <a:cs typeface="Times New Roman"/>
              </a:rPr>
              <a:t>because </a:t>
            </a:r>
            <a:r>
              <a:rPr dirty="0" sz="1200">
                <a:latin typeface="Times New Roman"/>
                <a:cs typeface="Times New Roman"/>
              </a:rPr>
              <a:t>some </a:t>
            </a:r>
            <a:r>
              <a:rPr dirty="0" sz="1200" spc="-5">
                <a:latin typeface="Times New Roman"/>
                <a:cs typeface="Times New Roman"/>
              </a:rPr>
              <a:t>felt </a:t>
            </a:r>
            <a:r>
              <a:rPr dirty="0" sz="1200">
                <a:latin typeface="Times New Roman"/>
                <a:cs typeface="Times New Roman"/>
              </a:rPr>
              <a:t>like they had not </a:t>
            </a:r>
            <a:r>
              <a:rPr dirty="0" sz="1200" spc="-5">
                <a:latin typeface="Times New Roman"/>
                <a:cs typeface="Times New Roman"/>
              </a:rPr>
              <a:t>dropped </a:t>
            </a:r>
            <a:r>
              <a:rPr dirty="0" sz="1200">
                <a:latin typeface="Times New Roman"/>
                <a:cs typeface="Times New Roman"/>
              </a:rPr>
              <a:t>out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school, since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have </a:t>
            </a:r>
            <a:r>
              <a:rPr dirty="0" sz="1200">
                <a:latin typeface="Times New Roman"/>
                <a:cs typeface="Times New Roman"/>
              </a:rPr>
              <a:t>been </a:t>
            </a:r>
            <a:r>
              <a:rPr dirty="0" sz="1200" spc="-5">
                <a:latin typeface="Times New Roman"/>
                <a:cs typeface="Times New Roman"/>
              </a:rPr>
              <a:t>enrolled  </a:t>
            </a:r>
            <a:r>
              <a:rPr dirty="0" sz="1200">
                <a:latin typeface="Times New Roman"/>
                <a:cs typeface="Times New Roman"/>
              </a:rPr>
              <a:t>consistently since </a:t>
            </a:r>
            <a:r>
              <a:rPr dirty="0" sz="1200" spc="-5">
                <a:latin typeface="Times New Roman"/>
                <a:cs typeface="Times New Roman"/>
              </a:rPr>
              <a:t>failing </a:t>
            </a:r>
            <a:r>
              <a:rPr dirty="0" sz="1200">
                <a:latin typeface="Times New Roman"/>
                <a:cs typeface="Times New Roman"/>
              </a:rPr>
              <a:t>their traditional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school. </a:t>
            </a:r>
            <a:r>
              <a:rPr dirty="0" sz="1200" spc="-5">
                <a:latin typeface="Times New Roman"/>
                <a:cs typeface="Times New Roman"/>
              </a:rPr>
              <a:t>Their exact reasoning is </a:t>
            </a:r>
            <a:r>
              <a:rPr dirty="0" sz="1200">
                <a:latin typeface="Times New Roman"/>
                <a:cs typeface="Times New Roman"/>
              </a:rPr>
              <a:t>not </a:t>
            </a:r>
            <a:r>
              <a:rPr dirty="0" sz="1200" spc="-5">
                <a:latin typeface="Times New Roman"/>
                <a:cs typeface="Times New Roman"/>
              </a:rPr>
              <a:t>certain,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but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6067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283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134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14604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despite </a:t>
            </a:r>
            <a:r>
              <a:rPr dirty="0" sz="1200">
                <a:latin typeface="Times New Roman"/>
                <a:cs typeface="Times New Roman"/>
              </a:rPr>
              <a:t>their </a:t>
            </a:r>
            <a:r>
              <a:rPr dirty="0" sz="1200" spc="-5">
                <a:latin typeface="Times New Roman"/>
                <a:cs typeface="Times New Roman"/>
              </a:rPr>
              <a:t>personal </a:t>
            </a:r>
            <a:r>
              <a:rPr dirty="0" sz="1200">
                <a:latin typeface="Times New Roman"/>
                <a:cs typeface="Times New Roman"/>
              </a:rPr>
              <a:t>opinions, since they </a:t>
            </a:r>
            <a:r>
              <a:rPr dirty="0" sz="1200" spc="-5">
                <a:latin typeface="Times New Roman"/>
                <a:cs typeface="Times New Roman"/>
              </a:rPr>
              <a:t>are </a:t>
            </a:r>
            <a:r>
              <a:rPr dirty="0" sz="1200">
                <a:latin typeface="Times New Roman"/>
                <a:cs typeface="Times New Roman"/>
              </a:rPr>
              <a:t>not </a:t>
            </a:r>
            <a:r>
              <a:rPr dirty="0" sz="1200" spc="-5">
                <a:latin typeface="Times New Roman"/>
                <a:cs typeface="Times New Roman"/>
              </a:rPr>
              <a:t>enrolled </a:t>
            </a:r>
            <a:r>
              <a:rPr dirty="0" sz="1200">
                <a:latin typeface="Times New Roman"/>
                <a:cs typeface="Times New Roman"/>
              </a:rPr>
              <a:t>in a </a:t>
            </a:r>
            <a:r>
              <a:rPr dirty="0" sz="1200" spc="-5">
                <a:latin typeface="Times New Roman"/>
                <a:cs typeface="Times New Roman"/>
              </a:rPr>
              <a:t>regular </a:t>
            </a:r>
            <a:r>
              <a:rPr dirty="0" sz="1200">
                <a:latin typeface="Times New Roman"/>
                <a:cs typeface="Times New Roman"/>
              </a:rPr>
              <a:t>K-12 school, they </a:t>
            </a:r>
            <a:r>
              <a:rPr dirty="0" sz="1200" spc="-5">
                <a:latin typeface="Times New Roman"/>
                <a:cs typeface="Times New Roman"/>
              </a:rPr>
              <a:t>are </a:t>
            </a:r>
            <a:r>
              <a:rPr dirty="0" sz="1200">
                <a:latin typeface="Times New Roman"/>
                <a:cs typeface="Times New Roman"/>
              </a:rPr>
              <a:t>still  </a:t>
            </a:r>
            <a:r>
              <a:rPr dirty="0" sz="1200" spc="-5">
                <a:latin typeface="Times New Roman"/>
                <a:cs typeface="Times New Roman"/>
              </a:rPr>
              <a:t>defined as high school </a:t>
            </a:r>
            <a:r>
              <a:rPr dirty="0" sz="1200">
                <a:latin typeface="Times New Roman"/>
                <a:cs typeface="Times New Roman"/>
              </a:rPr>
              <a:t>dropouts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the State of Tennessee. </a:t>
            </a:r>
            <a:r>
              <a:rPr dirty="0" sz="1200" spc="-5">
                <a:latin typeface="Times New Roman"/>
                <a:cs typeface="Times New Roman"/>
              </a:rPr>
              <a:t>Surprisingly, </a:t>
            </a:r>
            <a:r>
              <a:rPr dirty="0" sz="1200">
                <a:latin typeface="Times New Roman"/>
                <a:cs typeface="Times New Roman"/>
              </a:rPr>
              <a:t>less than 10% listed  </a:t>
            </a:r>
            <a:r>
              <a:rPr dirty="0" sz="1200" spc="-5">
                <a:latin typeface="Times New Roman"/>
                <a:cs typeface="Times New Roman"/>
              </a:rPr>
              <a:t>college as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reason </a:t>
            </a:r>
            <a:r>
              <a:rPr dirty="0" sz="1200">
                <a:latin typeface="Times New Roman"/>
                <a:cs typeface="Times New Roman"/>
              </a:rPr>
              <a:t>for returning to school, </a:t>
            </a:r>
            <a:r>
              <a:rPr dirty="0" sz="1200" spc="-5">
                <a:latin typeface="Times New Roman"/>
                <a:cs typeface="Times New Roman"/>
              </a:rPr>
              <a:t>despite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fact </a:t>
            </a:r>
            <a:r>
              <a:rPr dirty="0" sz="1200">
                <a:latin typeface="Times New Roman"/>
                <a:cs typeface="Times New Roman"/>
              </a:rPr>
              <a:t>that 38% listed </a:t>
            </a:r>
            <a:r>
              <a:rPr dirty="0" sz="1200" spc="-5">
                <a:latin typeface="Times New Roman"/>
                <a:cs typeface="Times New Roman"/>
              </a:rPr>
              <a:t>college as </a:t>
            </a:r>
            <a:r>
              <a:rPr dirty="0" sz="1200">
                <a:latin typeface="Times New Roman"/>
                <a:cs typeface="Times New Roman"/>
              </a:rPr>
              <a:t>their post-  secondary plans. </a:t>
            </a:r>
            <a:r>
              <a:rPr dirty="0" sz="1200" spc="-5">
                <a:latin typeface="Times New Roman"/>
                <a:cs typeface="Times New Roman"/>
              </a:rPr>
              <a:t>One </a:t>
            </a:r>
            <a:r>
              <a:rPr dirty="0" sz="1200">
                <a:latin typeface="Times New Roman"/>
                <a:cs typeface="Times New Roman"/>
              </a:rPr>
              <a:t>possible </a:t>
            </a:r>
            <a:r>
              <a:rPr dirty="0" sz="1200" spc="-5">
                <a:latin typeface="Times New Roman"/>
                <a:cs typeface="Times New Roman"/>
              </a:rPr>
              <a:t>reason </a:t>
            </a:r>
            <a:r>
              <a:rPr dirty="0" sz="1200">
                <a:latin typeface="Times New Roman"/>
                <a:cs typeface="Times New Roman"/>
              </a:rPr>
              <a:t>for this discrepancy in the data </a:t>
            </a:r>
            <a:r>
              <a:rPr dirty="0" sz="1200" spc="-5">
                <a:latin typeface="Times New Roman"/>
                <a:cs typeface="Times New Roman"/>
              </a:rPr>
              <a:t>is that </a:t>
            </a:r>
            <a:r>
              <a:rPr dirty="0" sz="1200">
                <a:latin typeface="Times New Roman"/>
                <a:cs typeface="Times New Roman"/>
              </a:rPr>
              <a:t>these students, </a:t>
            </a:r>
            <a:r>
              <a:rPr dirty="0" sz="1200" spc="-5">
                <a:latin typeface="Times New Roman"/>
                <a:cs typeface="Times New Roman"/>
              </a:rPr>
              <a:t>once  back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and considering their options, </a:t>
            </a:r>
            <a:r>
              <a:rPr dirty="0" sz="1200" spc="-5">
                <a:latin typeface="Times New Roman"/>
                <a:cs typeface="Times New Roman"/>
              </a:rPr>
              <a:t>decided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college </a:t>
            </a:r>
            <a:r>
              <a:rPr dirty="0" sz="1200">
                <a:latin typeface="Times New Roman"/>
                <a:cs typeface="Times New Roman"/>
              </a:rPr>
              <a:t>could be a viable </a:t>
            </a:r>
            <a:r>
              <a:rPr dirty="0" sz="1200" spc="-5">
                <a:latin typeface="Times New Roman"/>
                <a:cs typeface="Times New Roman"/>
              </a:rPr>
              <a:t>choice. As  indicated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U.S. Department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Labor (2011), and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fact that </a:t>
            </a:r>
            <a:r>
              <a:rPr dirty="0" sz="1200">
                <a:latin typeface="Times New Roman"/>
                <a:cs typeface="Times New Roman"/>
              </a:rPr>
              <a:t>the majority of these students  </a:t>
            </a:r>
            <a:r>
              <a:rPr dirty="0" sz="1200" spc="-5">
                <a:latin typeface="Times New Roman"/>
                <a:cs typeface="Times New Roman"/>
              </a:rPr>
              <a:t>returned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to improve their futures, post-secondary </a:t>
            </a:r>
            <a:r>
              <a:rPr dirty="0" sz="1200" spc="-5">
                <a:latin typeface="Times New Roman"/>
                <a:cs typeface="Times New Roman"/>
              </a:rPr>
              <a:t>education is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right </a:t>
            </a:r>
            <a:r>
              <a:rPr dirty="0" sz="1200">
                <a:latin typeface="Times New Roman"/>
                <a:cs typeface="Times New Roman"/>
              </a:rPr>
              <a:t>choice for these  individuals.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85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Conclusions </a:t>
            </a:r>
            <a:r>
              <a:rPr dirty="0" sz="1200" b="1">
                <a:latin typeface="Times New Roman"/>
                <a:cs typeface="Times New Roman"/>
              </a:rPr>
              <a:t>from</a:t>
            </a:r>
            <a:r>
              <a:rPr dirty="0" sz="1200" spc="-3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Interviews</a:t>
            </a:r>
            <a:endParaRPr sz="1200">
              <a:latin typeface="Times New Roman"/>
              <a:cs typeface="Times New Roman"/>
            </a:endParaRPr>
          </a:p>
          <a:p>
            <a:pPr algn="just" marL="12700" marR="114300" indent="228600">
              <a:lnSpc>
                <a:spcPts val="2760"/>
              </a:lnSpc>
              <a:spcBef>
                <a:spcPts val="285"/>
              </a:spcBef>
            </a:pPr>
            <a:r>
              <a:rPr dirty="0" sz="1200">
                <a:latin typeface="Times New Roman"/>
                <a:cs typeface="Times New Roman"/>
              </a:rPr>
              <a:t>The major conclusions </a:t>
            </a:r>
            <a:r>
              <a:rPr dirty="0" sz="1200" spc="-5">
                <a:latin typeface="Times New Roman"/>
                <a:cs typeface="Times New Roman"/>
              </a:rPr>
              <a:t>drawn from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interviews were that </a:t>
            </a:r>
            <a:r>
              <a:rPr dirty="0" sz="1200">
                <a:latin typeface="Times New Roman"/>
                <a:cs typeface="Times New Roman"/>
              </a:rPr>
              <a:t>students felt that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should  be </a:t>
            </a:r>
            <a:r>
              <a:rPr dirty="0" sz="1200" spc="-5">
                <a:latin typeface="Times New Roman"/>
                <a:cs typeface="Times New Roman"/>
              </a:rPr>
              <a:t>challenging; however, </a:t>
            </a:r>
            <a:r>
              <a:rPr dirty="0" sz="1200">
                <a:latin typeface="Times New Roman"/>
                <a:cs typeface="Times New Roman"/>
              </a:rPr>
              <a:t>some </a:t>
            </a:r>
            <a:r>
              <a:rPr dirty="0" sz="1200" spc="-5">
                <a:latin typeface="Times New Roman"/>
                <a:cs typeface="Times New Roman"/>
              </a:rPr>
              <a:t>changes </a:t>
            </a:r>
            <a:r>
              <a:rPr dirty="0" sz="1200" spc="5">
                <a:latin typeface="Times New Roman"/>
                <a:cs typeface="Times New Roman"/>
              </a:rPr>
              <a:t>may be </a:t>
            </a:r>
            <a:r>
              <a:rPr dirty="0" sz="1200">
                <a:latin typeface="Times New Roman"/>
                <a:cs typeface="Times New Roman"/>
              </a:rPr>
              <a:t>needed. </a:t>
            </a:r>
            <a:r>
              <a:rPr dirty="0" sz="1200" spc="-5">
                <a:latin typeface="Times New Roman"/>
                <a:cs typeface="Times New Roman"/>
              </a:rPr>
              <a:t>Math </a:t>
            </a:r>
            <a:r>
              <a:rPr dirty="0" sz="1200">
                <a:latin typeface="Times New Roman"/>
                <a:cs typeface="Times New Roman"/>
              </a:rPr>
              <a:t>was </a:t>
            </a:r>
            <a:r>
              <a:rPr dirty="0" sz="1200" spc="-5">
                <a:latin typeface="Times New Roman"/>
                <a:cs typeface="Times New Roman"/>
              </a:rPr>
              <a:t>considered </a:t>
            </a:r>
            <a:r>
              <a:rPr dirty="0" sz="1200">
                <a:latin typeface="Times New Roman"/>
                <a:cs typeface="Times New Roman"/>
              </a:rPr>
              <a:t>the most </a:t>
            </a:r>
            <a:r>
              <a:rPr dirty="0" sz="1200" spc="-5">
                <a:latin typeface="Times New Roman"/>
                <a:cs typeface="Times New Roman"/>
              </a:rPr>
              <a:t>difficult  subject </a:t>
            </a:r>
            <a:r>
              <a:rPr dirty="0" sz="1200">
                <a:latin typeface="Times New Roman"/>
                <a:cs typeface="Times New Roman"/>
              </a:rPr>
              <a:t>and there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no </a:t>
            </a:r>
            <a:r>
              <a:rPr dirty="0" sz="1200" spc="-5">
                <a:latin typeface="Times New Roman"/>
                <a:cs typeface="Times New Roman"/>
              </a:rPr>
              <a:t>consensus </a:t>
            </a:r>
            <a:r>
              <a:rPr dirty="0" sz="1200">
                <a:latin typeface="Times New Roman"/>
                <a:cs typeface="Times New Roman"/>
              </a:rPr>
              <a:t>on </a:t>
            </a:r>
            <a:r>
              <a:rPr dirty="0" sz="1200" spc="-5">
                <a:latin typeface="Times New Roman"/>
                <a:cs typeface="Times New Roman"/>
              </a:rPr>
              <a:t>what </a:t>
            </a:r>
            <a:r>
              <a:rPr dirty="0" sz="1200">
                <a:latin typeface="Times New Roman"/>
                <a:cs typeface="Times New Roman"/>
              </a:rPr>
              <a:t>level of </a:t>
            </a:r>
            <a:r>
              <a:rPr dirty="0" sz="1200" spc="-5">
                <a:latin typeface="Times New Roman"/>
                <a:cs typeface="Times New Roman"/>
              </a:rPr>
              <a:t>mathematics was </a:t>
            </a:r>
            <a:r>
              <a:rPr dirty="0" sz="1200">
                <a:latin typeface="Times New Roman"/>
                <a:cs typeface="Times New Roman"/>
              </a:rPr>
              <a:t>important. </a:t>
            </a:r>
            <a:r>
              <a:rPr dirty="0" sz="1200" spc="-5">
                <a:latin typeface="Times New Roman"/>
                <a:cs typeface="Times New Roman"/>
              </a:rPr>
              <a:t>Neither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endParaRPr sz="1200">
              <a:latin typeface="Times New Roman"/>
              <a:cs typeface="Times New Roman"/>
            </a:endParaRPr>
          </a:p>
          <a:p>
            <a:pPr marL="12700" marR="267335">
              <a:lnSpc>
                <a:spcPts val="276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participants interviewed thought that </a:t>
            </a:r>
            <a:r>
              <a:rPr dirty="0" sz="1200">
                <a:latin typeface="Times New Roman"/>
                <a:cs typeface="Times New Roman"/>
              </a:rPr>
              <a:t>science </a:t>
            </a:r>
            <a:r>
              <a:rPr dirty="0" sz="1200" spc="-5">
                <a:latin typeface="Times New Roman"/>
                <a:cs typeface="Times New Roman"/>
              </a:rPr>
              <a:t>was important, </a:t>
            </a:r>
            <a:r>
              <a:rPr dirty="0" sz="1200">
                <a:latin typeface="Times New Roman"/>
                <a:cs typeface="Times New Roman"/>
              </a:rPr>
              <a:t>but they both </a:t>
            </a:r>
            <a:r>
              <a:rPr dirty="0" sz="1200" spc="-5">
                <a:latin typeface="Times New Roman"/>
                <a:cs typeface="Times New Roman"/>
              </a:rPr>
              <a:t>agreed </a:t>
            </a:r>
            <a:r>
              <a:rPr dirty="0" sz="1200">
                <a:latin typeface="Times New Roman"/>
                <a:cs typeface="Times New Roman"/>
              </a:rPr>
              <a:t>that history  </a:t>
            </a:r>
            <a:r>
              <a:rPr dirty="0" sz="1200" spc="-5">
                <a:latin typeface="Times New Roman"/>
                <a:cs typeface="Times New Roman"/>
              </a:rPr>
              <a:t>was. Electives </a:t>
            </a:r>
            <a:r>
              <a:rPr dirty="0" sz="1200">
                <a:latin typeface="Times New Roman"/>
                <a:cs typeface="Times New Roman"/>
              </a:rPr>
              <a:t>were </a:t>
            </a:r>
            <a:r>
              <a:rPr dirty="0" sz="1200" spc="-5">
                <a:latin typeface="Times New Roman"/>
                <a:cs typeface="Times New Roman"/>
              </a:rPr>
              <a:t>thought </a:t>
            </a:r>
            <a:r>
              <a:rPr dirty="0" sz="1200">
                <a:latin typeface="Times New Roman"/>
                <a:cs typeface="Times New Roman"/>
              </a:rPr>
              <a:t>to be </a:t>
            </a:r>
            <a:r>
              <a:rPr dirty="0" sz="1200" spc="-5">
                <a:latin typeface="Times New Roman"/>
                <a:cs typeface="Times New Roman"/>
              </a:rPr>
              <a:t>important </a:t>
            </a:r>
            <a:r>
              <a:rPr dirty="0" sz="1200">
                <a:latin typeface="Times New Roman"/>
                <a:cs typeface="Times New Roman"/>
              </a:rPr>
              <a:t>since these </a:t>
            </a:r>
            <a:r>
              <a:rPr dirty="0" sz="1200" spc="-5">
                <a:latin typeface="Times New Roman"/>
                <a:cs typeface="Times New Roman"/>
              </a:rPr>
              <a:t>courses could teach </a:t>
            </a:r>
            <a:r>
              <a:rPr dirty="0" sz="1200">
                <a:latin typeface="Times New Roman"/>
                <a:cs typeface="Times New Roman"/>
              </a:rPr>
              <a:t>life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skills.</a:t>
            </a:r>
            <a:endParaRPr sz="1200">
              <a:latin typeface="Times New Roman"/>
              <a:cs typeface="Times New Roman"/>
            </a:endParaRPr>
          </a:p>
          <a:p>
            <a:pPr marL="12700" marR="20320" indent="228600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K (designation </a:t>
            </a:r>
            <a:r>
              <a:rPr dirty="0" sz="1200">
                <a:latin typeface="Times New Roman"/>
                <a:cs typeface="Times New Roman"/>
              </a:rPr>
              <a:t>of one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interviewees, see </a:t>
            </a:r>
            <a:r>
              <a:rPr dirty="0" sz="1200">
                <a:latin typeface="Times New Roman"/>
                <a:cs typeface="Times New Roman"/>
              </a:rPr>
              <a:t>Chapter </a:t>
            </a:r>
            <a:r>
              <a:rPr dirty="0" sz="1200" spc="-10">
                <a:latin typeface="Times New Roman"/>
                <a:cs typeface="Times New Roman"/>
              </a:rPr>
              <a:t>IV) </a:t>
            </a:r>
            <a:r>
              <a:rPr dirty="0" sz="1200" spc="-5">
                <a:latin typeface="Times New Roman"/>
                <a:cs typeface="Times New Roman"/>
              </a:rPr>
              <a:t>stated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“not </a:t>
            </a:r>
            <a:r>
              <a:rPr dirty="0" sz="1200">
                <a:latin typeface="Times New Roman"/>
                <a:cs typeface="Times New Roman"/>
              </a:rPr>
              <a:t>all </a:t>
            </a:r>
            <a:r>
              <a:rPr dirty="0" sz="1200" spc="-5">
                <a:latin typeface="Times New Roman"/>
                <a:cs typeface="Times New Roman"/>
              </a:rPr>
              <a:t>students need  all classes.” </a:t>
            </a:r>
            <a:r>
              <a:rPr dirty="0" sz="1200">
                <a:latin typeface="Times New Roman"/>
                <a:cs typeface="Times New Roman"/>
              </a:rPr>
              <a:t>This statement best summarizes the </a:t>
            </a:r>
            <a:r>
              <a:rPr dirty="0" sz="1200" spc="-5">
                <a:latin typeface="Times New Roman"/>
                <a:cs typeface="Times New Roman"/>
              </a:rPr>
              <a:t>interview responses. For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interviewees,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one-size-fits-all </a:t>
            </a:r>
            <a:r>
              <a:rPr dirty="0" sz="1200">
                <a:latin typeface="Times New Roman"/>
                <a:cs typeface="Times New Roman"/>
              </a:rPr>
              <a:t>philosophy </a:t>
            </a:r>
            <a:r>
              <a:rPr dirty="0" sz="1200" spc="-5">
                <a:latin typeface="Times New Roman"/>
                <a:cs typeface="Times New Roman"/>
              </a:rPr>
              <a:t>about education </a:t>
            </a:r>
            <a:r>
              <a:rPr dirty="0" sz="1200">
                <a:latin typeface="Times New Roman"/>
                <a:cs typeface="Times New Roman"/>
              </a:rPr>
              <a:t>simply </a:t>
            </a:r>
            <a:r>
              <a:rPr dirty="0" sz="1200" spc="-5">
                <a:latin typeface="Times New Roman"/>
                <a:cs typeface="Times New Roman"/>
              </a:rPr>
              <a:t>does </a:t>
            </a:r>
            <a:r>
              <a:rPr dirty="0" sz="1200">
                <a:latin typeface="Times New Roman"/>
                <a:cs typeface="Times New Roman"/>
              </a:rPr>
              <a:t>not work. </a:t>
            </a:r>
            <a:r>
              <a:rPr dirty="0" sz="1200" spc="-5">
                <a:latin typeface="Times New Roman"/>
                <a:cs typeface="Times New Roman"/>
              </a:rPr>
              <a:t>These </a:t>
            </a:r>
            <a:r>
              <a:rPr dirty="0" sz="1200">
                <a:latin typeface="Times New Roman"/>
                <a:cs typeface="Times New Roman"/>
              </a:rPr>
              <a:t>students </a:t>
            </a:r>
            <a:r>
              <a:rPr dirty="0" sz="1200" spc="-5">
                <a:latin typeface="Times New Roman"/>
                <a:cs typeface="Times New Roman"/>
              </a:rPr>
              <a:t>acknowledged  </a:t>
            </a:r>
            <a:r>
              <a:rPr dirty="0" sz="1200">
                <a:latin typeface="Times New Roman"/>
                <a:cs typeface="Times New Roman"/>
              </a:rPr>
              <a:t>that some </a:t>
            </a:r>
            <a:r>
              <a:rPr dirty="0" sz="1200" spc="-5">
                <a:latin typeface="Times New Roman"/>
                <a:cs typeface="Times New Roman"/>
              </a:rPr>
              <a:t>classes </a:t>
            </a:r>
            <a:r>
              <a:rPr dirty="0" sz="1200">
                <a:latin typeface="Times New Roman"/>
                <a:cs typeface="Times New Roman"/>
              </a:rPr>
              <a:t>are </a:t>
            </a:r>
            <a:r>
              <a:rPr dirty="0" sz="1200" spc="-5">
                <a:latin typeface="Times New Roman"/>
                <a:cs typeface="Times New Roman"/>
              </a:rPr>
              <a:t>important </a:t>
            </a:r>
            <a:r>
              <a:rPr dirty="0" sz="1200">
                <a:latin typeface="Times New Roman"/>
                <a:cs typeface="Times New Roman"/>
              </a:rPr>
              <a:t>for those intending to </a:t>
            </a:r>
            <a:r>
              <a:rPr dirty="0" sz="1200" spc="-5">
                <a:latin typeface="Times New Roman"/>
                <a:cs typeface="Times New Roman"/>
              </a:rPr>
              <a:t>go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college, </a:t>
            </a:r>
            <a:r>
              <a:rPr dirty="0" sz="1200">
                <a:latin typeface="Times New Roman"/>
                <a:cs typeface="Times New Roman"/>
              </a:rPr>
              <a:t>but not </a:t>
            </a:r>
            <a:r>
              <a:rPr dirty="0" sz="1200" spc="-5">
                <a:latin typeface="Times New Roman"/>
                <a:cs typeface="Times New Roman"/>
              </a:rPr>
              <a:t>everyone is going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endParaRPr sz="1200">
              <a:latin typeface="Times New Roman"/>
              <a:cs typeface="Times New Roman"/>
            </a:endParaRPr>
          </a:p>
          <a:p>
            <a:pPr marL="12700" marR="84455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college. </a:t>
            </a:r>
            <a:r>
              <a:rPr dirty="0" sz="1200">
                <a:latin typeface="Times New Roman"/>
                <a:cs typeface="Times New Roman"/>
              </a:rPr>
              <a:t>The importance of </a:t>
            </a:r>
            <a:r>
              <a:rPr dirty="0" sz="1200" spc="-5">
                <a:latin typeface="Times New Roman"/>
                <a:cs typeface="Times New Roman"/>
              </a:rPr>
              <a:t>formal education was clear; however,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level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was  important differed </a:t>
            </a:r>
            <a:r>
              <a:rPr dirty="0" sz="1200">
                <a:latin typeface="Times New Roman"/>
                <a:cs typeface="Times New Roman"/>
              </a:rPr>
              <a:t>for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individuals.</a:t>
            </a:r>
            <a:endParaRPr sz="1200">
              <a:latin typeface="Times New Roman"/>
              <a:cs typeface="Times New Roman"/>
            </a:endParaRPr>
          </a:p>
          <a:p>
            <a:pPr marL="12700" marR="129539" indent="228600">
              <a:lnSpc>
                <a:spcPts val="2760"/>
              </a:lnSpc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term “differentiation” has </a:t>
            </a:r>
            <a:r>
              <a:rPr dirty="0" sz="1200">
                <a:latin typeface="Times New Roman"/>
                <a:cs typeface="Times New Roman"/>
              </a:rPr>
              <a:t>become a </a:t>
            </a:r>
            <a:r>
              <a:rPr dirty="0" sz="1200" spc="-5">
                <a:latin typeface="Times New Roman"/>
                <a:cs typeface="Times New Roman"/>
              </a:rPr>
              <a:t>common word </a:t>
            </a:r>
            <a:r>
              <a:rPr dirty="0" sz="1200">
                <a:latin typeface="Times New Roman"/>
                <a:cs typeface="Times New Roman"/>
              </a:rPr>
              <a:t>heard in education. This </a:t>
            </a:r>
            <a:r>
              <a:rPr dirty="0" sz="1200" spc="-5">
                <a:latin typeface="Times New Roman"/>
                <a:cs typeface="Times New Roman"/>
              </a:rPr>
              <a:t>term  </a:t>
            </a:r>
            <a:r>
              <a:rPr dirty="0" sz="1200">
                <a:latin typeface="Times New Roman"/>
                <a:cs typeface="Times New Roman"/>
              </a:rPr>
              <a:t>typically refers to adapting </a:t>
            </a:r>
            <a:r>
              <a:rPr dirty="0" sz="1200" spc="-5">
                <a:latin typeface="Times New Roman"/>
                <a:cs typeface="Times New Roman"/>
              </a:rPr>
              <a:t>educational </a:t>
            </a:r>
            <a:r>
              <a:rPr dirty="0" sz="1200">
                <a:latin typeface="Times New Roman"/>
                <a:cs typeface="Times New Roman"/>
              </a:rPr>
              <a:t>techniques to </a:t>
            </a:r>
            <a:r>
              <a:rPr dirty="0" sz="1200" spc="-5">
                <a:latin typeface="Times New Roman"/>
                <a:cs typeface="Times New Roman"/>
              </a:rPr>
              <a:t>account </a:t>
            </a:r>
            <a:r>
              <a:rPr dirty="0" sz="1200">
                <a:latin typeface="Times New Roman"/>
                <a:cs typeface="Times New Roman"/>
              </a:rPr>
              <a:t>for the different </a:t>
            </a:r>
            <a:r>
              <a:rPr dirty="0" sz="1200" spc="-5">
                <a:latin typeface="Times New Roman"/>
                <a:cs typeface="Times New Roman"/>
              </a:rPr>
              <a:t>levels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learners  and different </a:t>
            </a:r>
            <a:r>
              <a:rPr dirty="0" sz="1200">
                <a:latin typeface="Times New Roman"/>
                <a:cs typeface="Times New Roman"/>
              </a:rPr>
              <a:t>learning styles in a </a:t>
            </a:r>
            <a:r>
              <a:rPr dirty="0" sz="1200" spc="-5">
                <a:latin typeface="Times New Roman"/>
                <a:cs typeface="Times New Roman"/>
              </a:rPr>
              <a:t>classroom </a:t>
            </a:r>
            <a:r>
              <a:rPr dirty="0" sz="1200">
                <a:latin typeface="Times New Roman"/>
                <a:cs typeface="Times New Roman"/>
              </a:rPr>
              <a:t>(Bearne, </a:t>
            </a:r>
            <a:r>
              <a:rPr dirty="0" sz="1200" spc="-5">
                <a:latin typeface="Times New Roman"/>
                <a:cs typeface="Times New Roman"/>
              </a:rPr>
              <a:t>2013). Although </a:t>
            </a:r>
            <a:r>
              <a:rPr dirty="0" sz="1200">
                <a:latin typeface="Times New Roman"/>
                <a:cs typeface="Times New Roman"/>
              </a:rPr>
              <a:t>classroom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differentiation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6067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135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241300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may </a:t>
            </a:r>
            <a:r>
              <a:rPr dirty="0" sz="1200" spc="5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an appropriate approach </a:t>
            </a:r>
            <a:r>
              <a:rPr dirty="0" sz="1200">
                <a:latin typeface="Times New Roman"/>
                <a:cs typeface="Times New Roman"/>
              </a:rPr>
              <a:t>to specific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</a:t>
            </a:r>
            <a:r>
              <a:rPr dirty="0" sz="1200" spc="-5">
                <a:latin typeface="Times New Roman"/>
                <a:cs typeface="Times New Roman"/>
              </a:rPr>
              <a:t>classes, </a:t>
            </a:r>
            <a:r>
              <a:rPr dirty="0" sz="1200">
                <a:latin typeface="Times New Roman"/>
                <a:cs typeface="Times New Roman"/>
              </a:rPr>
              <a:t>the consensus of the  </a:t>
            </a:r>
            <a:r>
              <a:rPr dirty="0" sz="1200" spc="-5">
                <a:latin typeface="Times New Roman"/>
                <a:cs typeface="Times New Roman"/>
              </a:rPr>
              <a:t>interviewees was </a:t>
            </a:r>
            <a:r>
              <a:rPr dirty="0" sz="1200">
                <a:latin typeface="Times New Roman"/>
                <a:cs typeface="Times New Roman"/>
              </a:rPr>
              <a:t>that there should </a:t>
            </a:r>
            <a:r>
              <a:rPr dirty="0" sz="1200" spc="-5">
                <a:latin typeface="Times New Roman"/>
                <a:cs typeface="Times New Roman"/>
              </a:rPr>
              <a:t>also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differentiation about </a:t>
            </a:r>
            <a:r>
              <a:rPr dirty="0" sz="1200">
                <a:latin typeface="Times New Roman"/>
                <a:cs typeface="Times New Roman"/>
              </a:rPr>
              <a:t>which </a:t>
            </a:r>
            <a:r>
              <a:rPr dirty="0" sz="1200" spc="-5">
                <a:latin typeface="Times New Roman"/>
                <a:cs typeface="Times New Roman"/>
              </a:rPr>
              <a:t>classes are required </a:t>
            </a:r>
            <a:r>
              <a:rPr dirty="0" sz="1200">
                <a:latin typeface="Times New Roman"/>
                <a:cs typeface="Times New Roman"/>
              </a:rPr>
              <a:t>for  </a:t>
            </a:r>
            <a:r>
              <a:rPr dirty="0" sz="1200" spc="-5">
                <a:latin typeface="Times New Roman"/>
                <a:cs typeface="Times New Roman"/>
              </a:rPr>
              <a:t>graduation.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850">
              <a:latin typeface="Times New Roman"/>
              <a:cs typeface="Times New Roman"/>
            </a:endParaRPr>
          </a:p>
          <a:p>
            <a:pPr marL="2577465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Implications</a:t>
            </a:r>
            <a:endParaRPr sz="1200">
              <a:latin typeface="Times New Roman"/>
              <a:cs typeface="Times New Roman"/>
            </a:endParaRPr>
          </a:p>
          <a:p>
            <a:pPr marL="12700" marR="74295" indent="228600">
              <a:lnSpc>
                <a:spcPts val="2760"/>
              </a:lnSpc>
              <a:spcBef>
                <a:spcPts val="285"/>
              </a:spcBef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surveys implied </a:t>
            </a:r>
            <a:r>
              <a:rPr dirty="0" sz="1200">
                <a:latin typeface="Times New Roman"/>
                <a:cs typeface="Times New Roman"/>
              </a:rPr>
              <a:t>that, </a:t>
            </a:r>
            <a:r>
              <a:rPr dirty="0" sz="1200" spc="-5">
                <a:latin typeface="Times New Roman"/>
                <a:cs typeface="Times New Roman"/>
              </a:rPr>
              <a:t>although </a:t>
            </a:r>
            <a:r>
              <a:rPr dirty="0" sz="1200">
                <a:latin typeface="Times New Roman"/>
                <a:cs typeface="Times New Roman"/>
              </a:rPr>
              <a:t>these participants </a:t>
            </a:r>
            <a:r>
              <a:rPr dirty="0" sz="1200" spc="-5">
                <a:latin typeface="Times New Roman"/>
                <a:cs typeface="Times New Roman"/>
              </a:rPr>
              <a:t>dropped </a:t>
            </a:r>
            <a:r>
              <a:rPr dirty="0" sz="1200">
                <a:latin typeface="Times New Roman"/>
                <a:cs typeface="Times New Roman"/>
              </a:rPr>
              <a:t>out of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school, they  </a:t>
            </a:r>
            <a:r>
              <a:rPr dirty="0" sz="1200" spc="-5">
                <a:latin typeface="Times New Roman"/>
                <a:cs typeface="Times New Roman"/>
              </a:rPr>
              <a:t>regretted </a:t>
            </a:r>
            <a:r>
              <a:rPr dirty="0" sz="1200">
                <a:latin typeface="Times New Roman"/>
                <a:cs typeface="Times New Roman"/>
              </a:rPr>
              <a:t>doing </a:t>
            </a:r>
            <a:r>
              <a:rPr dirty="0" sz="1200" spc="-5">
                <a:latin typeface="Times New Roman"/>
                <a:cs typeface="Times New Roman"/>
              </a:rPr>
              <a:t>so and </a:t>
            </a:r>
            <a:r>
              <a:rPr dirty="0" sz="1200">
                <a:latin typeface="Times New Roman"/>
                <a:cs typeface="Times New Roman"/>
              </a:rPr>
              <a:t>are now on a </a:t>
            </a:r>
            <a:r>
              <a:rPr dirty="0" sz="1200" spc="-5">
                <a:latin typeface="Times New Roman"/>
                <a:cs typeface="Times New Roman"/>
              </a:rPr>
              <a:t>path </a:t>
            </a:r>
            <a:r>
              <a:rPr dirty="0" sz="1200">
                <a:latin typeface="Times New Roman"/>
                <a:cs typeface="Times New Roman"/>
              </a:rPr>
              <a:t>to correct this </a:t>
            </a:r>
            <a:r>
              <a:rPr dirty="0" sz="1200" spc="-5">
                <a:latin typeface="Times New Roman"/>
                <a:cs typeface="Times New Roman"/>
              </a:rPr>
              <a:t>mistake. </a:t>
            </a:r>
            <a:r>
              <a:rPr dirty="0" sz="1200">
                <a:latin typeface="Times New Roman"/>
                <a:cs typeface="Times New Roman"/>
              </a:rPr>
              <a:t>The consensus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that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education</a:t>
            </a:r>
            <a:endParaRPr sz="1200">
              <a:latin typeface="Times New Roman"/>
              <a:cs typeface="Times New Roman"/>
            </a:endParaRPr>
          </a:p>
          <a:p>
            <a:pPr marL="12700" marR="29209">
              <a:lnSpc>
                <a:spcPts val="276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is important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that </a:t>
            </a:r>
            <a:r>
              <a:rPr dirty="0" sz="1200">
                <a:latin typeface="Times New Roman"/>
                <a:cs typeface="Times New Roman"/>
              </a:rPr>
              <a:t>dropping out of </a:t>
            </a:r>
            <a:r>
              <a:rPr dirty="0" sz="1200" spc="-5">
                <a:latin typeface="Times New Roman"/>
                <a:cs typeface="Times New Roman"/>
              </a:rPr>
              <a:t>school is </a:t>
            </a:r>
            <a:r>
              <a:rPr dirty="0" sz="1200">
                <a:latin typeface="Times New Roman"/>
                <a:cs typeface="Times New Roman"/>
              </a:rPr>
              <a:t>a bad idea. These </a:t>
            </a:r>
            <a:r>
              <a:rPr dirty="0" sz="1200" spc="-5">
                <a:latin typeface="Times New Roman"/>
                <a:cs typeface="Times New Roman"/>
              </a:rPr>
              <a:t>adult high school </a:t>
            </a:r>
            <a:r>
              <a:rPr dirty="0" sz="1200">
                <a:latin typeface="Times New Roman"/>
                <a:cs typeface="Times New Roman"/>
              </a:rPr>
              <a:t>students come  </a:t>
            </a:r>
            <a:r>
              <a:rPr dirty="0" sz="1200" spc="-5">
                <a:latin typeface="Times New Roman"/>
                <a:cs typeface="Times New Roman"/>
              </a:rPr>
              <a:t>from low SES families whose parents </a:t>
            </a:r>
            <a:r>
              <a:rPr dirty="0" sz="1200">
                <a:latin typeface="Times New Roman"/>
                <a:cs typeface="Times New Roman"/>
              </a:rPr>
              <a:t>have a </a:t>
            </a:r>
            <a:r>
              <a:rPr dirty="0" sz="1200" spc="-5">
                <a:latin typeface="Times New Roman"/>
                <a:cs typeface="Times New Roman"/>
              </a:rPr>
              <a:t>low </a:t>
            </a:r>
            <a:r>
              <a:rPr dirty="0" sz="1200">
                <a:latin typeface="Times New Roman"/>
                <a:cs typeface="Times New Roman"/>
              </a:rPr>
              <a:t>level of education. </a:t>
            </a:r>
            <a:r>
              <a:rPr dirty="0" sz="1200" spc="-5">
                <a:latin typeface="Times New Roman"/>
                <a:cs typeface="Times New Roman"/>
              </a:rPr>
              <a:t>Although race </a:t>
            </a:r>
            <a:r>
              <a:rPr dirty="0" sz="1200">
                <a:latin typeface="Times New Roman"/>
                <a:cs typeface="Times New Roman"/>
              </a:rPr>
              <a:t>has been  essentially removed </a:t>
            </a:r>
            <a:r>
              <a:rPr dirty="0" sz="1200" spc="-10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factor </a:t>
            </a:r>
            <a:r>
              <a:rPr dirty="0" sz="1200">
                <a:latin typeface="Times New Roman"/>
                <a:cs typeface="Times New Roman"/>
              </a:rPr>
              <a:t>in this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district, </a:t>
            </a:r>
            <a:r>
              <a:rPr dirty="0" sz="1200" spc="-5">
                <a:latin typeface="Times New Roman"/>
                <a:cs typeface="Times New Roman"/>
              </a:rPr>
              <a:t>low </a:t>
            </a:r>
            <a:r>
              <a:rPr dirty="0" sz="1200">
                <a:latin typeface="Times New Roman"/>
                <a:cs typeface="Times New Roman"/>
              </a:rPr>
              <a:t>income </a:t>
            </a:r>
            <a:r>
              <a:rPr dirty="0" sz="1200" spc="-5">
                <a:latin typeface="Times New Roman"/>
                <a:cs typeface="Times New Roman"/>
              </a:rPr>
              <a:t>remains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problem for  education. </a:t>
            </a:r>
            <a:r>
              <a:rPr dirty="0" sz="1200">
                <a:latin typeface="Times New Roman"/>
                <a:cs typeface="Times New Roman"/>
              </a:rPr>
              <a:t>With the opportunity to </a:t>
            </a:r>
            <a:r>
              <a:rPr dirty="0" sz="1200" spc="-5">
                <a:latin typeface="Times New Roman"/>
                <a:cs typeface="Times New Roman"/>
              </a:rPr>
              <a:t>return </a:t>
            </a:r>
            <a:r>
              <a:rPr dirty="0" sz="1200">
                <a:latin typeface="Times New Roman"/>
                <a:cs typeface="Times New Roman"/>
              </a:rPr>
              <a:t>to school </a:t>
            </a:r>
            <a:r>
              <a:rPr dirty="0" sz="1200" spc="-5">
                <a:latin typeface="Times New Roman"/>
                <a:cs typeface="Times New Roman"/>
              </a:rPr>
              <a:t>and better themselves, </a:t>
            </a:r>
            <a:r>
              <a:rPr dirty="0" sz="1200">
                <a:latin typeface="Times New Roman"/>
                <a:cs typeface="Times New Roman"/>
              </a:rPr>
              <a:t>these </a:t>
            </a:r>
            <a:r>
              <a:rPr dirty="0" sz="1200" spc="-5">
                <a:latin typeface="Times New Roman"/>
                <a:cs typeface="Times New Roman"/>
              </a:rPr>
              <a:t>participants </a:t>
            </a:r>
            <a:r>
              <a:rPr dirty="0" sz="1200">
                <a:latin typeface="Times New Roman"/>
                <a:cs typeface="Times New Roman"/>
              </a:rPr>
              <a:t>have  </a:t>
            </a:r>
            <a:r>
              <a:rPr dirty="0" sz="1200" spc="-5">
                <a:latin typeface="Times New Roman"/>
                <a:cs typeface="Times New Roman"/>
              </a:rPr>
              <a:t>chosen </a:t>
            </a:r>
            <a:r>
              <a:rPr dirty="0" sz="1200">
                <a:latin typeface="Times New Roman"/>
                <a:cs typeface="Times New Roman"/>
              </a:rPr>
              <a:t>to earn </a:t>
            </a:r>
            <a:r>
              <a:rPr dirty="0" sz="1200" spc="-5">
                <a:latin typeface="Times New Roman"/>
                <a:cs typeface="Times New Roman"/>
              </a:rPr>
              <a:t>their high school diploma, and, </a:t>
            </a:r>
            <a:r>
              <a:rPr dirty="0" sz="1200">
                <a:latin typeface="Times New Roman"/>
                <a:cs typeface="Times New Roman"/>
              </a:rPr>
              <a:t>for the most </a:t>
            </a:r>
            <a:r>
              <a:rPr dirty="0" sz="1200" spc="-5">
                <a:latin typeface="Times New Roman"/>
                <a:cs typeface="Times New Roman"/>
              </a:rPr>
              <a:t>part, continue </a:t>
            </a:r>
            <a:r>
              <a:rPr dirty="0" sz="1200">
                <a:latin typeface="Times New Roman"/>
                <a:cs typeface="Times New Roman"/>
              </a:rPr>
              <a:t>onward to </a:t>
            </a:r>
            <a:r>
              <a:rPr dirty="0" sz="1200" spc="-5">
                <a:latin typeface="Times New Roman"/>
                <a:cs typeface="Times New Roman"/>
              </a:rPr>
              <a:t>better  education and employment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opportunities.</a:t>
            </a:r>
            <a:endParaRPr sz="1200">
              <a:latin typeface="Times New Roman"/>
              <a:cs typeface="Times New Roman"/>
            </a:endParaRPr>
          </a:p>
          <a:p>
            <a:pPr marL="12700" marR="151130" indent="228600">
              <a:lnSpc>
                <a:spcPts val="2760"/>
              </a:lnSpc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advice </a:t>
            </a:r>
            <a:r>
              <a:rPr dirty="0" sz="1200">
                <a:latin typeface="Times New Roman"/>
                <a:cs typeface="Times New Roman"/>
              </a:rPr>
              <a:t>that these adult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students would </a:t>
            </a:r>
            <a:r>
              <a:rPr dirty="0" sz="1200" spc="-5">
                <a:latin typeface="Times New Roman"/>
                <a:cs typeface="Times New Roman"/>
              </a:rPr>
              <a:t>give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current </a:t>
            </a:r>
            <a:r>
              <a:rPr dirty="0" sz="1200">
                <a:latin typeface="Times New Roman"/>
                <a:cs typeface="Times New Roman"/>
              </a:rPr>
              <a:t>students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to stay in 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graduate </a:t>
            </a:r>
            <a:r>
              <a:rPr dirty="0" sz="1200">
                <a:latin typeface="Times New Roman"/>
                <a:cs typeface="Times New Roman"/>
              </a:rPr>
              <a:t>in order to </a:t>
            </a:r>
            <a:r>
              <a:rPr dirty="0" sz="1200" spc="-5">
                <a:latin typeface="Times New Roman"/>
                <a:cs typeface="Times New Roman"/>
              </a:rPr>
              <a:t>have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better </a:t>
            </a:r>
            <a:r>
              <a:rPr dirty="0" sz="1200">
                <a:latin typeface="Times New Roman"/>
                <a:cs typeface="Times New Roman"/>
              </a:rPr>
              <a:t>future. This </a:t>
            </a:r>
            <a:r>
              <a:rPr dirty="0" sz="1200" spc="-5">
                <a:latin typeface="Times New Roman"/>
                <a:cs typeface="Times New Roman"/>
              </a:rPr>
              <a:t>idea is </a:t>
            </a:r>
            <a:r>
              <a:rPr dirty="0" sz="1200">
                <a:latin typeface="Times New Roman"/>
                <a:cs typeface="Times New Roman"/>
              </a:rPr>
              <a:t>one that </a:t>
            </a:r>
            <a:r>
              <a:rPr dirty="0" sz="1200" spc="-5">
                <a:latin typeface="Times New Roman"/>
                <a:cs typeface="Times New Roman"/>
              </a:rPr>
              <a:t>educators articulate </a:t>
            </a:r>
            <a:r>
              <a:rPr dirty="0" sz="1200">
                <a:latin typeface="Times New Roman"/>
                <a:cs typeface="Times New Roman"/>
              </a:rPr>
              <a:t>to  students, but </a:t>
            </a:r>
            <a:r>
              <a:rPr dirty="0" sz="1200" spc="-5">
                <a:latin typeface="Times New Roman"/>
                <a:cs typeface="Times New Roman"/>
              </a:rPr>
              <a:t>perhaps current students </a:t>
            </a:r>
            <a:r>
              <a:rPr dirty="0" sz="1200">
                <a:latin typeface="Times New Roman"/>
                <a:cs typeface="Times New Roman"/>
              </a:rPr>
              <a:t>should </a:t>
            </a:r>
            <a:r>
              <a:rPr dirty="0" sz="1200" spc="-5">
                <a:latin typeface="Times New Roman"/>
                <a:cs typeface="Times New Roman"/>
              </a:rPr>
              <a:t>hear </a:t>
            </a:r>
            <a:r>
              <a:rPr dirty="0" sz="1200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from </a:t>
            </a:r>
            <a:r>
              <a:rPr dirty="0" sz="1200">
                <a:latin typeface="Times New Roman"/>
                <a:cs typeface="Times New Roman"/>
              </a:rPr>
              <a:t>someone who </a:t>
            </a:r>
            <a:r>
              <a:rPr dirty="0" sz="1200" spc="-5">
                <a:latin typeface="Times New Roman"/>
                <a:cs typeface="Times New Roman"/>
              </a:rPr>
              <a:t>has walked </a:t>
            </a:r>
            <a:r>
              <a:rPr dirty="0" sz="1200">
                <a:latin typeface="Times New Roman"/>
                <a:cs typeface="Times New Roman"/>
              </a:rPr>
              <a:t>in their  </a:t>
            </a:r>
            <a:r>
              <a:rPr dirty="0" sz="1200" spc="-5">
                <a:latin typeface="Times New Roman"/>
                <a:cs typeface="Times New Roman"/>
              </a:rPr>
              <a:t>shoes. </a:t>
            </a:r>
            <a:r>
              <a:rPr dirty="0" sz="1200" spc="-15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was also </a:t>
            </a:r>
            <a:r>
              <a:rPr dirty="0" sz="1200">
                <a:latin typeface="Times New Roman"/>
                <a:cs typeface="Times New Roman"/>
              </a:rPr>
              <a:t>determined </a:t>
            </a:r>
            <a:r>
              <a:rPr dirty="0" sz="1200" spc="-5">
                <a:latin typeface="Times New Roman"/>
                <a:cs typeface="Times New Roman"/>
              </a:rPr>
              <a:t>that </a:t>
            </a:r>
            <a:r>
              <a:rPr dirty="0" sz="1200">
                <a:latin typeface="Times New Roman"/>
                <a:cs typeface="Times New Roman"/>
              </a:rPr>
              <a:t>some </a:t>
            </a:r>
            <a:r>
              <a:rPr dirty="0" sz="1200" spc="-5">
                <a:latin typeface="Times New Roman"/>
                <a:cs typeface="Times New Roman"/>
              </a:rPr>
              <a:t>changes </a:t>
            </a:r>
            <a:r>
              <a:rPr dirty="0" sz="1200" spc="5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academics and </a:t>
            </a:r>
            <a:r>
              <a:rPr dirty="0" sz="1200">
                <a:latin typeface="Times New Roman"/>
                <a:cs typeface="Times New Roman"/>
              </a:rPr>
              <a:t>school policies may need to  be </a:t>
            </a:r>
            <a:r>
              <a:rPr dirty="0" sz="1200" spc="-5">
                <a:latin typeface="Times New Roman"/>
                <a:cs typeface="Times New Roman"/>
              </a:rPr>
              <a:t>changed. </a:t>
            </a:r>
            <a:r>
              <a:rPr dirty="0" sz="1200" spc="-10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possible that, if </a:t>
            </a:r>
            <a:r>
              <a:rPr dirty="0" sz="1200" spc="-5">
                <a:latin typeface="Times New Roman"/>
                <a:cs typeface="Times New Roman"/>
              </a:rPr>
              <a:t>given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different path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graduate high </a:t>
            </a:r>
            <a:r>
              <a:rPr dirty="0" sz="1200">
                <a:latin typeface="Times New Roman"/>
                <a:cs typeface="Times New Roman"/>
              </a:rPr>
              <a:t>school </a:t>
            </a:r>
            <a:r>
              <a:rPr dirty="0" sz="1200" spc="-5">
                <a:latin typeface="Times New Roman"/>
                <a:cs typeface="Times New Roman"/>
              </a:rPr>
              <a:t>(such as less  upper level </a:t>
            </a:r>
            <a:r>
              <a:rPr dirty="0" sz="1200">
                <a:latin typeface="Times New Roman"/>
                <a:cs typeface="Times New Roman"/>
              </a:rPr>
              <a:t>academic </a:t>
            </a:r>
            <a:r>
              <a:rPr dirty="0" sz="1200" spc="-5">
                <a:latin typeface="Times New Roman"/>
                <a:cs typeface="Times New Roman"/>
              </a:rPr>
              <a:t>classes), </a:t>
            </a:r>
            <a:r>
              <a:rPr dirty="0" sz="1200">
                <a:latin typeface="Times New Roman"/>
                <a:cs typeface="Times New Roman"/>
              </a:rPr>
              <a:t>some of </a:t>
            </a:r>
            <a:r>
              <a:rPr dirty="0" sz="1200" spc="-5">
                <a:latin typeface="Times New Roman"/>
                <a:cs typeface="Times New Roman"/>
              </a:rPr>
              <a:t>these high school </a:t>
            </a:r>
            <a:r>
              <a:rPr dirty="0" sz="1200">
                <a:latin typeface="Times New Roman"/>
                <a:cs typeface="Times New Roman"/>
              </a:rPr>
              <a:t>dropouts may have </a:t>
            </a:r>
            <a:r>
              <a:rPr dirty="0" sz="1200" spc="-5">
                <a:latin typeface="Times New Roman"/>
                <a:cs typeface="Times New Roman"/>
              </a:rPr>
              <a:t>stayed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15"/>
              </a:spcBef>
            </a:pPr>
            <a:r>
              <a:rPr dirty="0" sz="1200" spc="-5">
                <a:latin typeface="Times New Roman"/>
                <a:cs typeface="Times New Roman"/>
              </a:rPr>
              <a:t>traditional school.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marL="1708785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Linking the Data to the Research</a:t>
            </a:r>
            <a:r>
              <a:rPr dirty="0" sz="1200" spc="4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Question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Research Question</a:t>
            </a:r>
            <a:endParaRPr sz="1200">
              <a:latin typeface="Times New Roman"/>
              <a:cs typeface="Times New Roman"/>
            </a:endParaRPr>
          </a:p>
          <a:p>
            <a:pPr marL="12700" marR="165735" indent="228600">
              <a:lnSpc>
                <a:spcPts val="2760"/>
              </a:lnSpc>
              <a:spcBef>
                <a:spcPts val="290"/>
              </a:spcBef>
            </a:pP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system </a:t>
            </a:r>
            <a:r>
              <a:rPr dirty="0" sz="1200" spc="-5">
                <a:latin typeface="Times New Roman"/>
                <a:cs typeface="Times New Roman"/>
              </a:rPr>
              <a:t>that </a:t>
            </a:r>
            <a:r>
              <a:rPr dirty="0" sz="1200">
                <a:latin typeface="Times New Roman"/>
                <a:cs typeface="Times New Roman"/>
              </a:rPr>
              <a:t>has a large </a:t>
            </a:r>
            <a:r>
              <a:rPr dirty="0" sz="1200" spc="-5">
                <a:latin typeface="Times New Roman"/>
                <a:cs typeface="Times New Roman"/>
              </a:rPr>
              <a:t>percentage </a:t>
            </a:r>
            <a:r>
              <a:rPr dirty="0" sz="1200">
                <a:latin typeface="Times New Roman"/>
                <a:cs typeface="Times New Roman"/>
              </a:rPr>
              <a:t>of students who </a:t>
            </a:r>
            <a:r>
              <a:rPr dirty="0" sz="1200" spc="-5">
                <a:latin typeface="Times New Roman"/>
                <a:cs typeface="Times New Roman"/>
              </a:rPr>
              <a:t>drop </a:t>
            </a:r>
            <a:r>
              <a:rPr dirty="0" sz="1200">
                <a:latin typeface="Times New Roman"/>
                <a:cs typeface="Times New Roman"/>
              </a:rPr>
              <a:t>out, </a:t>
            </a:r>
            <a:r>
              <a:rPr dirty="0" sz="1200" spc="1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what </a:t>
            </a:r>
            <a:r>
              <a:rPr dirty="0" sz="1200">
                <a:latin typeface="Times New Roman"/>
                <a:cs typeface="Times New Roman"/>
              </a:rPr>
              <a:t>extent do  student </a:t>
            </a:r>
            <a:r>
              <a:rPr dirty="0" sz="1200" spc="-5">
                <a:latin typeface="Times New Roman"/>
                <a:cs typeface="Times New Roman"/>
              </a:rPr>
              <a:t>perceptions </a:t>
            </a:r>
            <a:r>
              <a:rPr dirty="0" sz="1200">
                <a:latin typeface="Times New Roman"/>
                <a:cs typeface="Times New Roman"/>
              </a:rPr>
              <a:t>on the </a:t>
            </a:r>
            <a:r>
              <a:rPr dirty="0" sz="1200" spc="-5">
                <a:latin typeface="Times New Roman"/>
                <a:cs typeface="Times New Roman"/>
              </a:rPr>
              <a:t>value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relate to the </a:t>
            </a:r>
            <a:r>
              <a:rPr dirty="0" sz="1200" spc="-5">
                <a:latin typeface="Times New Roman"/>
                <a:cs typeface="Times New Roman"/>
              </a:rPr>
              <a:t>desire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graduate from </a:t>
            </a:r>
            <a:r>
              <a:rPr dirty="0" sz="1200">
                <a:latin typeface="Times New Roman"/>
                <a:cs typeface="Times New Roman"/>
              </a:rPr>
              <a:t>high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school?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886459"/>
            <a:ext cx="5921375" cy="79209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276225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Chapter</a:t>
            </a:r>
            <a:r>
              <a:rPr dirty="0" sz="1200">
                <a:latin typeface="Times New Roman"/>
                <a:cs typeface="Times New Roman"/>
              </a:rPr>
              <a:t> I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marL="2181225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Introduction </a:t>
            </a:r>
            <a:r>
              <a:rPr dirty="0" sz="1200" b="1">
                <a:latin typeface="Times New Roman"/>
                <a:cs typeface="Times New Roman"/>
              </a:rPr>
              <a:t>to </a:t>
            </a:r>
            <a:r>
              <a:rPr dirty="0" sz="1200" spc="-5" b="1">
                <a:latin typeface="Times New Roman"/>
                <a:cs typeface="Times New Roman"/>
              </a:rPr>
              <a:t>the </a:t>
            </a:r>
            <a:r>
              <a:rPr dirty="0" sz="1200" b="1">
                <a:latin typeface="Times New Roman"/>
                <a:cs typeface="Times New Roman"/>
              </a:rPr>
              <a:t>Problem</a:t>
            </a:r>
            <a:endParaRPr sz="1200">
              <a:latin typeface="Times New Roman"/>
              <a:cs typeface="Times New Roman"/>
            </a:endParaRPr>
          </a:p>
          <a:p>
            <a:pPr marL="12700" marR="195580" indent="228600">
              <a:lnSpc>
                <a:spcPts val="2760"/>
              </a:lnSpc>
              <a:spcBef>
                <a:spcPts val="290"/>
              </a:spcBef>
            </a:pP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past </a:t>
            </a:r>
            <a:r>
              <a:rPr dirty="0" sz="1200">
                <a:latin typeface="Times New Roman"/>
                <a:cs typeface="Times New Roman"/>
              </a:rPr>
              <a:t>40 </a:t>
            </a:r>
            <a:r>
              <a:rPr dirty="0" sz="1200" spc="-5">
                <a:latin typeface="Times New Roman"/>
                <a:cs typeface="Times New Roman"/>
              </a:rPr>
              <a:t>years, </a:t>
            </a:r>
            <a:r>
              <a:rPr dirty="0" sz="1200">
                <a:latin typeface="Times New Roman"/>
                <a:cs typeface="Times New Roman"/>
              </a:rPr>
              <a:t>many </a:t>
            </a:r>
            <a:r>
              <a:rPr dirty="0" sz="1200" spc="-5">
                <a:latin typeface="Times New Roman"/>
                <a:cs typeface="Times New Roman"/>
              </a:rPr>
              <a:t>high schools </a:t>
            </a:r>
            <a:r>
              <a:rPr dirty="0" sz="1200">
                <a:latin typeface="Times New Roman"/>
                <a:cs typeface="Times New Roman"/>
              </a:rPr>
              <a:t>in the United </a:t>
            </a:r>
            <a:r>
              <a:rPr dirty="0" sz="1200" spc="-5">
                <a:latin typeface="Times New Roman"/>
                <a:cs typeface="Times New Roman"/>
              </a:rPr>
              <a:t>States have focused </a:t>
            </a:r>
            <a:r>
              <a:rPr dirty="0" sz="1200">
                <a:latin typeface="Times New Roman"/>
                <a:cs typeface="Times New Roman"/>
              </a:rPr>
              <a:t>some of their  </a:t>
            </a:r>
            <a:r>
              <a:rPr dirty="0" sz="1200" spc="-5">
                <a:latin typeface="Times New Roman"/>
                <a:cs typeface="Times New Roman"/>
              </a:rPr>
              <a:t>resources </a:t>
            </a:r>
            <a:r>
              <a:rPr dirty="0" sz="1200">
                <a:latin typeface="Times New Roman"/>
                <a:cs typeface="Times New Roman"/>
              </a:rPr>
              <a:t>on curbing dropout </a:t>
            </a:r>
            <a:r>
              <a:rPr dirty="0" sz="1200" spc="-5">
                <a:latin typeface="Times New Roman"/>
                <a:cs typeface="Times New Roman"/>
              </a:rPr>
              <a:t>rates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include </a:t>
            </a:r>
            <a:r>
              <a:rPr dirty="0" sz="1200">
                <a:latin typeface="Times New Roman"/>
                <a:cs typeface="Times New Roman"/>
              </a:rPr>
              <a:t>some </a:t>
            </a:r>
            <a:r>
              <a:rPr dirty="0" sz="1200" spc="-5">
                <a:latin typeface="Times New Roman"/>
                <a:cs typeface="Times New Roman"/>
              </a:rPr>
              <a:t>sort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dropout prevention program  (Burzichelli, Mazckey, </a:t>
            </a:r>
            <a:r>
              <a:rPr dirty="0" sz="1200">
                <a:latin typeface="Times New Roman"/>
                <a:cs typeface="Times New Roman"/>
              </a:rPr>
              <a:t>&amp; </a:t>
            </a:r>
            <a:r>
              <a:rPr dirty="0" sz="1200" spc="-5">
                <a:latin typeface="Times New Roman"/>
                <a:cs typeface="Times New Roman"/>
              </a:rPr>
              <a:t>Bausmith, </a:t>
            </a:r>
            <a:r>
              <a:rPr dirty="0" sz="1200">
                <a:latin typeface="Times New Roman"/>
                <a:cs typeface="Times New Roman"/>
              </a:rPr>
              <a:t>2011). </a:t>
            </a:r>
            <a:r>
              <a:rPr dirty="0" sz="1200" spc="-5">
                <a:latin typeface="Times New Roman"/>
                <a:cs typeface="Times New Roman"/>
              </a:rPr>
              <a:t>These authors compiled data </a:t>
            </a:r>
            <a:r>
              <a:rPr dirty="0" sz="1200">
                <a:latin typeface="Times New Roman"/>
                <a:cs typeface="Times New Roman"/>
              </a:rPr>
              <a:t>about many of these  </a:t>
            </a:r>
            <a:r>
              <a:rPr dirty="0" sz="1200" spc="-5">
                <a:latin typeface="Times New Roman"/>
                <a:cs typeface="Times New Roman"/>
              </a:rPr>
              <a:t>programs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compare </a:t>
            </a:r>
            <a:r>
              <a:rPr dirty="0" sz="1200">
                <a:latin typeface="Times New Roman"/>
                <a:cs typeface="Times New Roman"/>
              </a:rPr>
              <a:t>their </a:t>
            </a:r>
            <a:r>
              <a:rPr dirty="0" sz="1200" spc="-5">
                <a:latin typeface="Times New Roman"/>
                <a:cs typeface="Times New Roman"/>
              </a:rPr>
              <a:t>effectiveness </a:t>
            </a:r>
            <a:r>
              <a:rPr dirty="0" sz="1200">
                <a:latin typeface="Times New Roman"/>
                <a:cs typeface="Times New Roman"/>
              </a:rPr>
              <a:t>on retaining “at-risk” </a:t>
            </a:r>
            <a:r>
              <a:rPr dirty="0" sz="1200" spc="-5">
                <a:latin typeface="Times New Roman"/>
                <a:cs typeface="Times New Roman"/>
              </a:rPr>
              <a:t>students </a:t>
            </a:r>
            <a:r>
              <a:rPr dirty="0" sz="1200">
                <a:latin typeface="Times New Roman"/>
                <a:cs typeface="Times New Roman"/>
              </a:rPr>
              <a:t>(students </a:t>
            </a:r>
            <a:r>
              <a:rPr dirty="0" sz="1200" spc="-5">
                <a:latin typeface="Times New Roman"/>
                <a:cs typeface="Times New Roman"/>
              </a:rPr>
              <a:t>who are  identified as </a:t>
            </a:r>
            <a:r>
              <a:rPr dirty="0" sz="1200">
                <a:latin typeface="Times New Roman"/>
                <a:cs typeface="Times New Roman"/>
              </a:rPr>
              <a:t>likely to drop out </a:t>
            </a:r>
            <a:r>
              <a:rPr dirty="0" sz="1200" spc="-5">
                <a:latin typeface="Times New Roman"/>
                <a:cs typeface="Times New Roman"/>
              </a:rPr>
              <a:t>before completing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degree). </a:t>
            </a:r>
            <a:r>
              <a:rPr dirty="0" sz="1200">
                <a:latin typeface="Times New Roman"/>
                <a:cs typeface="Times New Roman"/>
              </a:rPr>
              <a:t>Defining students </a:t>
            </a:r>
            <a:r>
              <a:rPr dirty="0" sz="1200" spc="-5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at-risk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may</a:t>
            </a:r>
            <a:endParaRPr sz="1200">
              <a:latin typeface="Times New Roman"/>
              <a:cs typeface="Times New Roman"/>
            </a:endParaRPr>
          </a:p>
          <a:p>
            <a:pPr marL="12700" marR="101600">
              <a:lnSpc>
                <a:spcPts val="276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allow school </a:t>
            </a:r>
            <a:r>
              <a:rPr dirty="0" sz="1200">
                <a:latin typeface="Times New Roman"/>
                <a:cs typeface="Times New Roman"/>
              </a:rPr>
              <a:t>districts to </a:t>
            </a:r>
            <a:r>
              <a:rPr dirty="0" sz="1200" spc="-5">
                <a:latin typeface="Times New Roman"/>
                <a:cs typeface="Times New Roman"/>
              </a:rPr>
              <a:t>develop </a:t>
            </a:r>
            <a:r>
              <a:rPr dirty="0" sz="1200">
                <a:latin typeface="Times New Roman"/>
                <a:cs typeface="Times New Roman"/>
              </a:rPr>
              <a:t>appropriate </a:t>
            </a:r>
            <a:r>
              <a:rPr dirty="0" sz="1200" spc="-5">
                <a:latin typeface="Times New Roman"/>
                <a:cs typeface="Times New Roman"/>
              </a:rPr>
              <a:t>intervention </a:t>
            </a:r>
            <a:r>
              <a:rPr dirty="0" sz="1200">
                <a:latin typeface="Times New Roman"/>
                <a:cs typeface="Times New Roman"/>
              </a:rPr>
              <a:t>methods to </a:t>
            </a:r>
            <a:r>
              <a:rPr dirty="0" sz="1200" spc="-5">
                <a:latin typeface="Times New Roman"/>
                <a:cs typeface="Times New Roman"/>
              </a:rPr>
              <a:t>keep </a:t>
            </a:r>
            <a:r>
              <a:rPr dirty="0" sz="1200">
                <a:latin typeface="Times New Roman"/>
                <a:cs typeface="Times New Roman"/>
              </a:rPr>
              <a:t>these students in  </a:t>
            </a:r>
            <a:r>
              <a:rPr dirty="0" sz="1200" spc="-5">
                <a:latin typeface="Times New Roman"/>
                <a:cs typeface="Times New Roman"/>
              </a:rPr>
              <a:t>school. </a:t>
            </a:r>
            <a:r>
              <a:rPr dirty="0" sz="1200" spc="-15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order to label </a:t>
            </a:r>
            <a:r>
              <a:rPr dirty="0" sz="1200" spc="-5">
                <a:latin typeface="Times New Roman"/>
                <a:cs typeface="Times New Roman"/>
              </a:rPr>
              <a:t>students as </a:t>
            </a:r>
            <a:r>
              <a:rPr dirty="0" sz="1200">
                <a:latin typeface="Times New Roman"/>
                <a:cs typeface="Times New Roman"/>
              </a:rPr>
              <a:t>at-risk, it may be </a:t>
            </a:r>
            <a:r>
              <a:rPr dirty="0" sz="1200" spc="-5">
                <a:latin typeface="Times New Roman"/>
                <a:cs typeface="Times New Roman"/>
              </a:rPr>
              <a:t>important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establish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better  </a:t>
            </a:r>
            <a:r>
              <a:rPr dirty="0" sz="1200">
                <a:latin typeface="Times New Roman"/>
                <a:cs typeface="Times New Roman"/>
              </a:rPr>
              <a:t>understanding of the factors </a:t>
            </a:r>
            <a:r>
              <a:rPr dirty="0" sz="1200" spc="-5">
                <a:latin typeface="Times New Roman"/>
                <a:cs typeface="Times New Roman"/>
              </a:rPr>
              <a:t>that </a:t>
            </a:r>
            <a:r>
              <a:rPr dirty="0" sz="1200">
                <a:latin typeface="Times New Roman"/>
                <a:cs typeface="Times New Roman"/>
              </a:rPr>
              <a:t>may lead to students dropping out (Christle, </a:t>
            </a:r>
            <a:r>
              <a:rPr dirty="0" sz="1200" spc="-5">
                <a:latin typeface="Times New Roman"/>
                <a:cs typeface="Times New Roman"/>
              </a:rPr>
              <a:t>Jolivette, </a:t>
            </a:r>
            <a:r>
              <a:rPr dirty="0" sz="1200">
                <a:latin typeface="Times New Roman"/>
                <a:cs typeface="Times New Roman"/>
              </a:rPr>
              <a:t>&amp;  </a:t>
            </a:r>
            <a:r>
              <a:rPr dirty="0" sz="1200" spc="-5">
                <a:latin typeface="Times New Roman"/>
                <a:cs typeface="Times New Roman"/>
              </a:rPr>
              <a:t>Nelson, </a:t>
            </a:r>
            <a:r>
              <a:rPr dirty="0" sz="1200">
                <a:latin typeface="Times New Roman"/>
                <a:cs typeface="Times New Roman"/>
              </a:rPr>
              <a:t>2007; Suh, &amp; Suh, 2007). </a:t>
            </a: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study,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relationship between students’ self-perceived  value </a:t>
            </a:r>
            <a:r>
              <a:rPr dirty="0" sz="1200">
                <a:latin typeface="Times New Roman"/>
                <a:cs typeface="Times New Roman"/>
              </a:rPr>
              <a:t>of their </a:t>
            </a:r>
            <a:r>
              <a:rPr dirty="0" sz="1200" spc="-5">
                <a:latin typeface="Times New Roman"/>
                <a:cs typeface="Times New Roman"/>
              </a:rPr>
              <a:t>education, and </a:t>
            </a:r>
            <a:r>
              <a:rPr dirty="0" sz="1200">
                <a:latin typeface="Times New Roman"/>
                <a:cs typeface="Times New Roman"/>
              </a:rPr>
              <a:t>other </a:t>
            </a:r>
            <a:r>
              <a:rPr dirty="0" sz="1200" spc="-5">
                <a:latin typeface="Times New Roman"/>
                <a:cs typeface="Times New Roman"/>
              </a:rPr>
              <a:t>factors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dropouts </a:t>
            </a:r>
            <a:r>
              <a:rPr dirty="0" sz="1200" spc="-5">
                <a:latin typeface="Times New Roman"/>
                <a:cs typeface="Times New Roman"/>
              </a:rPr>
              <a:t>was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established.</a:t>
            </a:r>
            <a:endParaRPr sz="12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1005"/>
              </a:spcBef>
            </a:pPr>
            <a:r>
              <a:rPr dirty="0" sz="1200" spc="-5">
                <a:latin typeface="Times New Roman"/>
                <a:cs typeface="Times New Roman"/>
              </a:rPr>
              <a:t>A school </a:t>
            </a:r>
            <a:r>
              <a:rPr dirty="0" sz="1200">
                <a:latin typeface="Times New Roman"/>
                <a:cs typeface="Times New Roman"/>
              </a:rPr>
              <a:t>district in </a:t>
            </a:r>
            <a:r>
              <a:rPr dirty="0" sz="1200" spc="-5">
                <a:latin typeface="Times New Roman"/>
                <a:cs typeface="Times New Roman"/>
              </a:rPr>
              <a:t>East Tennessee served as </a:t>
            </a:r>
            <a:r>
              <a:rPr dirty="0" sz="1200">
                <a:latin typeface="Times New Roman"/>
                <a:cs typeface="Times New Roman"/>
              </a:rPr>
              <a:t>the population for this </a:t>
            </a:r>
            <a:r>
              <a:rPr dirty="0" sz="1200" spc="-5">
                <a:latin typeface="Times New Roman"/>
                <a:cs typeface="Times New Roman"/>
              </a:rPr>
              <a:t>study. </a:t>
            </a:r>
            <a:r>
              <a:rPr dirty="0" sz="1200">
                <a:latin typeface="Times New Roman"/>
                <a:cs typeface="Times New Roman"/>
              </a:rPr>
              <a:t>Minority </a:t>
            </a:r>
            <a:r>
              <a:rPr dirty="0" sz="1200" spc="-5">
                <a:latin typeface="Times New Roman"/>
                <a:cs typeface="Times New Roman"/>
              </a:rPr>
              <a:t>races,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91700"/>
              </a:lnSpc>
              <a:spcBef>
                <a:spcPts val="5"/>
              </a:spcBef>
            </a:pPr>
            <a:r>
              <a:rPr dirty="0" sz="1200">
                <a:latin typeface="Times New Roman"/>
                <a:cs typeface="Times New Roman"/>
              </a:rPr>
              <a:t>major </a:t>
            </a:r>
            <a:r>
              <a:rPr dirty="0" sz="1200" spc="-5">
                <a:latin typeface="Times New Roman"/>
                <a:cs typeface="Times New Roman"/>
              </a:rPr>
              <a:t>factor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has </a:t>
            </a:r>
            <a:r>
              <a:rPr dirty="0" sz="1200">
                <a:latin typeface="Times New Roman"/>
                <a:cs typeface="Times New Roman"/>
              </a:rPr>
              <a:t>been </a:t>
            </a:r>
            <a:r>
              <a:rPr dirty="0" sz="1200" spc="-5">
                <a:latin typeface="Times New Roman"/>
                <a:cs typeface="Times New Roman"/>
              </a:rPr>
              <a:t>linked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dropouts </a:t>
            </a:r>
            <a:r>
              <a:rPr dirty="0" sz="1200" spc="-5">
                <a:latin typeface="Times New Roman"/>
                <a:cs typeface="Times New Roman"/>
              </a:rPr>
              <a:t>(Griffin, </a:t>
            </a:r>
            <a:r>
              <a:rPr dirty="0" sz="1200">
                <a:latin typeface="Times New Roman"/>
                <a:cs typeface="Times New Roman"/>
              </a:rPr>
              <a:t>2002), can essentially be  </a:t>
            </a:r>
            <a:r>
              <a:rPr dirty="0" sz="1200" spc="-5">
                <a:latin typeface="Times New Roman"/>
                <a:cs typeface="Times New Roman"/>
              </a:rPr>
              <a:t>ignored </a:t>
            </a:r>
            <a:r>
              <a:rPr dirty="0" sz="1200">
                <a:latin typeface="Times New Roman"/>
                <a:cs typeface="Times New Roman"/>
              </a:rPr>
              <a:t>due to the predominantly white demographic of the study population. </a:t>
            </a:r>
            <a:r>
              <a:rPr dirty="0" sz="1200" spc="-5">
                <a:latin typeface="Times New Roman"/>
                <a:cs typeface="Times New Roman"/>
              </a:rPr>
              <a:t>Although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district </a:t>
            </a:r>
            <a:r>
              <a:rPr dirty="0" sz="1200" spc="-5">
                <a:latin typeface="Times New Roman"/>
                <a:cs typeface="Times New Roman"/>
              </a:rPr>
              <a:t>has </a:t>
            </a:r>
            <a:r>
              <a:rPr dirty="0" sz="1200">
                <a:latin typeface="Times New Roman"/>
                <a:cs typeface="Times New Roman"/>
              </a:rPr>
              <a:t>a problem with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dropouts, minorities—specifically </a:t>
            </a:r>
            <a:r>
              <a:rPr dirty="0" sz="1200" spc="-5">
                <a:latin typeface="Times New Roman"/>
                <a:cs typeface="Times New Roman"/>
              </a:rPr>
              <a:t>African  American and Hispanic, </a:t>
            </a:r>
            <a:r>
              <a:rPr dirty="0" sz="1200">
                <a:latin typeface="Times New Roman"/>
                <a:cs typeface="Times New Roman"/>
              </a:rPr>
              <a:t>both of </a:t>
            </a:r>
            <a:r>
              <a:rPr dirty="0" sz="1200" spc="-5">
                <a:latin typeface="Times New Roman"/>
                <a:cs typeface="Times New Roman"/>
              </a:rPr>
              <a:t>which </a:t>
            </a:r>
            <a:r>
              <a:rPr dirty="0" sz="1200">
                <a:latin typeface="Times New Roman"/>
                <a:cs typeface="Times New Roman"/>
              </a:rPr>
              <a:t>are typically </a:t>
            </a:r>
            <a:r>
              <a:rPr dirty="0" sz="1200" spc="-5">
                <a:latin typeface="Times New Roman"/>
                <a:cs typeface="Times New Roman"/>
              </a:rPr>
              <a:t>linked </a:t>
            </a:r>
            <a:r>
              <a:rPr dirty="0" sz="1200">
                <a:latin typeface="Times New Roman"/>
                <a:cs typeface="Times New Roman"/>
              </a:rPr>
              <a:t>to dropouts—are not largely  </a:t>
            </a:r>
            <a:r>
              <a:rPr dirty="0" sz="1200" spc="-5">
                <a:latin typeface="Times New Roman"/>
                <a:cs typeface="Times New Roman"/>
              </a:rPr>
              <a:t>represented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this district </a:t>
            </a:r>
            <a:r>
              <a:rPr dirty="0" sz="1200" spc="-5">
                <a:latin typeface="Times New Roman"/>
                <a:cs typeface="Times New Roman"/>
              </a:rPr>
              <a:t>(Tennessee </a:t>
            </a:r>
            <a:r>
              <a:rPr dirty="0" sz="1200">
                <a:latin typeface="Times New Roman"/>
                <a:cs typeface="Times New Roman"/>
              </a:rPr>
              <a:t>Department of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- </a:t>
            </a:r>
            <a:r>
              <a:rPr dirty="0" sz="1200" spc="-5">
                <a:latin typeface="Times New Roman"/>
                <a:cs typeface="Times New Roman"/>
              </a:rPr>
              <a:t>Report </a:t>
            </a:r>
            <a:r>
              <a:rPr dirty="0" sz="1200">
                <a:latin typeface="Times New Roman"/>
                <a:cs typeface="Times New Roman"/>
              </a:rPr>
              <a:t>Card, 2013). This rural  county </a:t>
            </a:r>
            <a:r>
              <a:rPr dirty="0" sz="1200" spc="5">
                <a:latin typeface="Times New Roman"/>
                <a:cs typeface="Times New Roman"/>
              </a:rPr>
              <a:t>may </a:t>
            </a:r>
            <a:r>
              <a:rPr dirty="0" sz="1200">
                <a:latin typeface="Times New Roman"/>
                <a:cs typeface="Times New Roman"/>
              </a:rPr>
              <a:t>have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dropout </a:t>
            </a:r>
            <a:r>
              <a:rPr dirty="0" sz="1200" spc="-5">
                <a:latin typeface="Times New Roman"/>
                <a:cs typeface="Times New Roman"/>
              </a:rPr>
              <a:t>rates because </a:t>
            </a:r>
            <a:r>
              <a:rPr dirty="0" sz="1200">
                <a:latin typeface="Times New Roman"/>
                <a:cs typeface="Times New Roman"/>
              </a:rPr>
              <a:t>the student </a:t>
            </a:r>
            <a:r>
              <a:rPr dirty="0" sz="1200" spc="-5">
                <a:latin typeface="Times New Roman"/>
                <a:cs typeface="Times New Roman"/>
              </a:rPr>
              <a:t>perception </a:t>
            </a:r>
            <a:r>
              <a:rPr dirty="0" sz="1200">
                <a:latin typeface="Times New Roman"/>
                <a:cs typeface="Times New Roman"/>
              </a:rPr>
              <a:t>of the value of </a:t>
            </a:r>
            <a:r>
              <a:rPr dirty="0" sz="1200" spc="-5">
                <a:latin typeface="Times New Roman"/>
                <a:cs typeface="Times New Roman"/>
              </a:rPr>
              <a:t>education  </a:t>
            </a:r>
            <a:r>
              <a:rPr dirty="0" sz="1200">
                <a:latin typeface="Times New Roman"/>
                <a:cs typeface="Times New Roman"/>
              </a:rPr>
              <a:t>may </a:t>
            </a:r>
            <a:r>
              <a:rPr dirty="0" sz="1200" spc="5">
                <a:latin typeface="Times New Roman"/>
                <a:cs typeface="Times New Roman"/>
              </a:rPr>
              <a:t>be </a:t>
            </a:r>
            <a:r>
              <a:rPr dirty="0" sz="1200">
                <a:latin typeface="Times New Roman"/>
                <a:cs typeface="Times New Roman"/>
              </a:rPr>
              <a:t>low. The purpose of this study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to examine student opinions </a:t>
            </a:r>
            <a:r>
              <a:rPr dirty="0" sz="1200" spc="-5">
                <a:latin typeface="Times New Roman"/>
                <a:cs typeface="Times New Roman"/>
              </a:rPr>
              <a:t>about education, </a:t>
            </a:r>
            <a:r>
              <a:rPr dirty="0" sz="1200" spc="10">
                <a:latin typeface="Times New Roman"/>
                <a:cs typeface="Times New Roman"/>
              </a:rPr>
              <a:t>by  </a:t>
            </a:r>
            <a:r>
              <a:rPr dirty="0" sz="1200" spc="-5">
                <a:latin typeface="Times New Roman"/>
                <a:cs typeface="Times New Roman"/>
              </a:rPr>
              <a:t>collecting and analyzing data gathered from </a:t>
            </a:r>
            <a:r>
              <a:rPr dirty="0" sz="1200">
                <a:latin typeface="Times New Roman"/>
                <a:cs typeface="Times New Roman"/>
              </a:rPr>
              <a:t>student </a:t>
            </a:r>
            <a:r>
              <a:rPr dirty="0" sz="1200" spc="-5">
                <a:latin typeface="Times New Roman"/>
                <a:cs typeface="Times New Roman"/>
              </a:rPr>
              <a:t>surveys and </a:t>
            </a:r>
            <a:r>
              <a:rPr dirty="0" sz="1200">
                <a:latin typeface="Times New Roman"/>
                <a:cs typeface="Times New Roman"/>
              </a:rPr>
              <a:t>in-person </a:t>
            </a:r>
            <a:r>
              <a:rPr dirty="0" sz="1200" spc="-5">
                <a:latin typeface="Times New Roman"/>
                <a:cs typeface="Times New Roman"/>
              </a:rPr>
              <a:t>interviews. </a:t>
            </a:r>
            <a:r>
              <a:rPr dirty="0" sz="1200" spc="-10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this  </a:t>
            </a:r>
            <a:r>
              <a:rPr dirty="0" sz="1200" spc="-5">
                <a:latin typeface="Times New Roman"/>
                <a:cs typeface="Times New Roman"/>
              </a:rPr>
              <a:t>relationship—students’ self-perceived </a:t>
            </a:r>
            <a:r>
              <a:rPr dirty="0" sz="1200">
                <a:latin typeface="Times New Roman"/>
                <a:cs typeface="Times New Roman"/>
              </a:rPr>
              <a:t>value of </a:t>
            </a:r>
            <a:r>
              <a:rPr dirty="0" sz="1200" spc="-5">
                <a:latin typeface="Times New Roman"/>
                <a:cs typeface="Times New Roman"/>
              </a:rPr>
              <a:t>education and </a:t>
            </a:r>
            <a:r>
              <a:rPr dirty="0" sz="1200">
                <a:latin typeface="Times New Roman"/>
                <a:cs typeface="Times New Roman"/>
              </a:rPr>
              <a:t>the desire to </a:t>
            </a:r>
            <a:r>
              <a:rPr dirty="0" sz="1200" spc="-5">
                <a:latin typeface="Times New Roman"/>
                <a:cs typeface="Times New Roman"/>
              </a:rPr>
              <a:t>graduate from high  school—that was </a:t>
            </a:r>
            <a:r>
              <a:rPr dirty="0" sz="1200">
                <a:latin typeface="Times New Roman"/>
                <a:cs typeface="Times New Roman"/>
              </a:rPr>
              <a:t>the focus of this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study.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17969" y="429259"/>
            <a:ext cx="2540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136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1016254"/>
            <a:ext cx="5950585" cy="776985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Hypothesis </a:t>
            </a:r>
            <a:r>
              <a:rPr dirty="0" sz="1200" spc="-5" b="1">
                <a:latin typeface="Times New Roman"/>
                <a:cs typeface="Times New Roman"/>
              </a:rPr>
              <a:t>and Null</a:t>
            </a:r>
            <a:r>
              <a:rPr dirty="0" sz="120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Hypothesis</a:t>
            </a:r>
            <a:endParaRPr sz="1200">
              <a:latin typeface="Times New Roman"/>
              <a:cs typeface="Times New Roman"/>
            </a:endParaRPr>
          </a:p>
          <a:p>
            <a:pPr marL="12700" marR="50165" indent="228600">
              <a:lnSpc>
                <a:spcPts val="2760"/>
              </a:lnSpc>
              <a:spcBef>
                <a:spcPts val="285"/>
              </a:spcBef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hypothesis </a:t>
            </a:r>
            <a:r>
              <a:rPr dirty="0" sz="1200">
                <a:latin typeface="Times New Roman"/>
                <a:cs typeface="Times New Roman"/>
              </a:rPr>
              <a:t>of this study </a:t>
            </a:r>
            <a:r>
              <a:rPr dirty="0" sz="1200" spc="-5">
                <a:latin typeface="Times New Roman"/>
                <a:cs typeface="Times New Roman"/>
              </a:rPr>
              <a:t>was: </a:t>
            </a:r>
            <a:r>
              <a:rPr dirty="0" sz="1200">
                <a:latin typeface="Times New Roman"/>
                <a:cs typeface="Times New Roman"/>
              </a:rPr>
              <a:t>Students who </a:t>
            </a:r>
            <a:r>
              <a:rPr dirty="0" sz="1200" spc="-5">
                <a:latin typeface="Times New Roman"/>
                <a:cs typeface="Times New Roman"/>
              </a:rPr>
              <a:t>place </a:t>
            </a:r>
            <a:r>
              <a:rPr dirty="0" sz="1200">
                <a:latin typeface="Times New Roman"/>
                <a:cs typeface="Times New Roman"/>
              </a:rPr>
              <a:t>a higher </a:t>
            </a:r>
            <a:r>
              <a:rPr dirty="0" sz="1200" spc="-5">
                <a:latin typeface="Times New Roman"/>
                <a:cs typeface="Times New Roman"/>
              </a:rPr>
              <a:t>value </a:t>
            </a:r>
            <a:r>
              <a:rPr dirty="0" sz="1200">
                <a:latin typeface="Times New Roman"/>
                <a:cs typeface="Times New Roman"/>
              </a:rPr>
              <a:t>on formal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are  more likely to want to </a:t>
            </a:r>
            <a:r>
              <a:rPr dirty="0" sz="1200" spc="-5">
                <a:latin typeface="Times New Roman"/>
                <a:cs typeface="Times New Roman"/>
              </a:rPr>
              <a:t>graduate </a:t>
            </a:r>
            <a:r>
              <a:rPr dirty="0" sz="1200">
                <a:latin typeface="Times New Roman"/>
                <a:cs typeface="Times New Roman"/>
              </a:rPr>
              <a:t>from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school. The null </a:t>
            </a:r>
            <a:r>
              <a:rPr dirty="0" sz="1200" spc="-5">
                <a:latin typeface="Times New Roman"/>
                <a:cs typeface="Times New Roman"/>
              </a:rPr>
              <a:t>hypothesis was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there is </a:t>
            </a:r>
            <a:r>
              <a:rPr dirty="0" sz="1200">
                <a:latin typeface="Times New Roman"/>
                <a:cs typeface="Times New Roman"/>
              </a:rPr>
              <a:t>no  </a:t>
            </a:r>
            <a:r>
              <a:rPr dirty="0" sz="1200" spc="-5">
                <a:latin typeface="Times New Roman"/>
                <a:cs typeface="Times New Roman"/>
              </a:rPr>
              <a:t>relationship between </a:t>
            </a:r>
            <a:r>
              <a:rPr dirty="0" sz="1200">
                <a:latin typeface="Times New Roman"/>
                <a:cs typeface="Times New Roman"/>
              </a:rPr>
              <a:t>students’ opinions on the </a:t>
            </a:r>
            <a:r>
              <a:rPr dirty="0" sz="1200" spc="-5">
                <a:latin typeface="Times New Roman"/>
                <a:cs typeface="Times New Roman"/>
              </a:rPr>
              <a:t>value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formal education </a:t>
            </a:r>
            <a:r>
              <a:rPr dirty="0" sz="1200">
                <a:latin typeface="Times New Roman"/>
                <a:cs typeface="Times New Roman"/>
              </a:rPr>
              <a:t>and their </a:t>
            </a:r>
            <a:r>
              <a:rPr dirty="0" sz="1200" spc="-5">
                <a:latin typeface="Times New Roman"/>
                <a:cs typeface="Times New Roman"/>
              </a:rPr>
              <a:t>likelihood </a:t>
            </a:r>
            <a:r>
              <a:rPr dirty="0" sz="1200">
                <a:latin typeface="Times New Roman"/>
                <a:cs typeface="Times New Roman"/>
              </a:rPr>
              <a:t>of  </a:t>
            </a:r>
            <a:r>
              <a:rPr dirty="0" sz="1200" spc="-5">
                <a:latin typeface="Times New Roman"/>
                <a:cs typeface="Times New Roman"/>
              </a:rPr>
              <a:t>wanting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graduate from high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school.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Research Question</a:t>
            </a:r>
            <a:r>
              <a:rPr dirty="0" sz="1200" b="1">
                <a:latin typeface="Times New Roman"/>
                <a:cs typeface="Times New Roman"/>
              </a:rPr>
              <a:t> Answer</a:t>
            </a:r>
            <a:endParaRPr sz="1200">
              <a:latin typeface="Times New Roman"/>
              <a:cs typeface="Times New Roman"/>
            </a:endParaRPr>
          </a:p>
          <a:p>
            <a:pPr marL="12700" marR="112395" indent="228600">
              <a:lnSpc>
                <a:spcPts val="2760"/>
              </a:lnSpc>
              <a:spcBef>
                <a:spcPts val="290"/>
              </a:spcBef>
            </a:pPr>
            <a:r>
              <a:rPr dirty="0" sz="1200" spc="-5">
                <a:latin typeface="Times New Roman"/>
                <a:cs typeface="Times New Roman"/>
              </a:rPr>
              <a:t>As indicated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research, </a:t>
            </a:r>
            <a:r>
              <a:rPr dirty="0" sz="1200">
                <a:latin typeface="Times New Roman"/>
                <a:cs typeface="Times New Roman"/>
              </a:rPr>
              <a:t>there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a very </a:t>
            </a:r>
            <a:r>
              <a:rPr dirty="0" sz="1200" spc="-5">
                <a:latin typeface="Times New Roman"/>
                <a:cs typeface="Times New Roman"/>
              </a:rPr>
              <a:t>weak relationship between students’ lack </a:t>
            </a:r>
            <a:r>
              <a:rPr dirty="0" sz="1200">
                <a:latin typeface="Times New Roman"/>
                <a:cs typeface="Times New Roman"/>
              </a:rPr>
              <a:t>of  </a:t>
            </a:r>
            <a:r>
              <a:rPr dirty="0" sz="1200" spc="-5">
                <a:latin typeface="Times New Roman"/>
                <a:cs typeface="Times New Roman"/>
              </a:rPr>
              <a:t>value </a:t>
            </a:r>
            <a:r>
              <a:rPr dirty="0" sz="1200">
                <a:latin typeface="Times New Roman"/>
                <a:cs typeface="Times New Roman"/>
              </a:rPr>
              <a:t>on </a:t>
            </a:r>
            <a:r>
              <a:rPr dirty="0" sz="1200" spc="-5">
                <a:latin typeface="Times New Roman"/>
                <a:cs typeface="Times New Roman"/>
              </a:rPr>
              <a:t>education and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likelihood </a:t>
            </a:r>
            <a:r>
              <a:rPr dirty="0" sz="1200">
                <a:latin typeface="Times New Roman"/>
                <a:cs typeface="Times New Roman"/>
              </a:rPr>
              <a:t>of them dropping out of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school. </a:t>
            </a:r>
            <a:r>
              <a:rPr dirty="0" sz="1200" spc="-5">
                <a:latin typeface="Times New Roman"/>
                <a:cs typeface="Times New Roman"/>
              </a:rPr>
              <a:t>This conclusion has  been </a:t>
            </a:r>
            <a:r>
              <a:rPr dirty="0" sz="1200">
                <a:latin typeface="Times New Roman"/>
                <a:cs typeface="Times New Roman"/>
              </a:rPr>
              <a:t>drawn </a:t>
            </a:r>
            <a:r>
              <a:rPr dirty="0" sz="1200" spc="-5">
                <a:latin typeface="Times New Roman"/>
                <a:cs typeface="Times New Roman"/>
              </a:rPr>
              <a:t>based </a:t>
            </a:r>
            <a:r>
              <a:rPr dirty="0" sz="1200">
                <a:latin typeface="Times New Roman"/>
                <a:cs typeface="Times New Roman"/>
              </a:rPr>
              <a:t>on the </a:t>
            </a:r>
            <a:r>
              <a:rPr dirty="0" sz="1200" spc="-5">
                <a:latin typeface="Times New Roman"/>
                <a:cs typeface="Times New Roman"/>
              </a:rPr>
              <a:t>fact that all </a:t>
            </a:r>
            <a:r>
              <a:rPr dirty="0" sz="1200">
                <a:latin typeface="Times New Roman"/>
                <a:cs typeface="Times New Roman"/>
              </a:rPr>
              <a:t>of the students </a:t>
            </a:r>
            <a:r>
              <a:rPr dirty="0" sz="1200" spc="-5">
                <a:latin typeface="Times New Roman"/>
                <a:cs typeface="Times New Roman"/>
              </a:rPr>
              <a:t>surveyed </a:t>
            </a:r>
            <a:r>
              <a:rPr dirty="0" sz="1200">
                <a:latin typeface="Times New Roman"/>
                <a:cs typeface="Times New Roman"/>
              </a:rPr>
              <a:t>did drop out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high school, </a:t>
            </a:r>
            <a:r>
              <a:rPr dirty="0" sz="1200">
                <a:latin typeface="Times New Roman"/>
                <a:cs typeface="Times New Roman"/>
              </a:rPr>
              <a:t>but  they still </a:t>
            </a:r>
            <a:r>
              <a:rPr dirty="0" sz="1200" spc="-5">
                <a:latin typeface="Times New Roman"/>
                <a:cs typeface="Times New Roman"/>
              </a:rPr>
              <a:t>have high </a:t>
            </a:r>
            <a:r>
              <a:rPr dirty="0" sz="1200">
                <a:latin typeface="Times New Roman"/>
                <a:cs typeface="Times New Roman"/>
              </a:rPr>
              <a:t>opinions on the </a:t>
            </a:r>
            <a:r>
              <a:rPr dirty="0" sz="1200" spc="-5">
                <a:latin typeface="Times New Roman"/>
                <a:cs typeface="Times New Roman"/>
              </a:rPr>
              <a:t>value </a:t>
            </a:r>
            <a:r>
              <a:rPr dirty="0" sz="1200">
                <a:latin typeface="Times New Roman"/>
                <a:cs typeface="Times New Roman"/>
              </a:rPr>
              <a:t>of education. </a:t>
            </a:r>
            <a:r>
              <a:rPr dirty="0" sz="1200" spc="-5">
                <a:latin typeface="Times New Roman"/>
                <a:cs typeface="Times New Roman"/>
              </a:rPr>
              <a:t>There was </a:t>
            </a:r>
            <a:r>
              <a:rPr dirty="0" sz="1200">
                <a:latin typeface="Times New Roman"/>
                <a:cs typeface="Times New Roman"/>
              </a:rPr>
              <a:t>some </a:t>
            </a:r>
            <a:r>
              <a:rPr dirty="0" sz="1200" spc="-5">
                <a:latin typeface="Times New Roman"/>
                <a:cs typeface="Times New Roman"/>
              </a:rPr>
              <a:t>disagreement </a:t>
            </a:r>
            <a:r>
              <a:rPr dirty="0" sz="1200">
                <a:latin typeface="Times New Roman"/>
                <a:cs typeface="Times New Roman"/>
              </a:rPr>
              <a:t>among  </a:t>
            </a:r>
            <a:r>
              <a:rPr dirty="0" sz="1200" spc="-5">
                <a:latin typeface="Times New Roman"/>
                <a:cs typeface="Times New Roman"/>
              </a:rPr>
              <a:t>responses </a:t>
            </a:r>
            <a:r>
              <a:rPr dirty="0" sz="1200" spc="-10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to what </a:t>
            </a:r>
            <a:r>
              <a:rPr dirty="0" sz="1200" spc="-5">
                <a:latin typeface="Times New Roman"/>
                <a:cs typeface="Times New Roman"/>
              </a:rPr>
              <a:t>classes were valuable and what level </a:t>
            </a:r>
            <a:r>
              <a:rPr dirty="0" sz="1200">
                <a:latin typeface="Times New Roman"/>
                <a:cs typeface="Times New Roman"/>
              </a:rPr>
              <a:t>of difficulty </a:t>
            </a:r>
            <a:r>
              <a:rPr dirty="0" sz="1200" spc="-5">
                <a:latin typeface="Times New Roman"/>
                <a:cs typeface="Times New Roman"/>
              </a:rPr>
              <a:t>was appropriate, </a:t>
            </a:r>
            <a:r>
              <a:rPr dirty="0" sz="1200">
                <a:latin typeface="Times New Roman"/>
                <a:cs typeface="Times New Roman"/>
              </a:rPr>
              <a:t>but the  </a:t>
            </a:r>
            <a:r>
              <a:rPr dirty="0" sz="1200" spc="-5">
                <a:latin typeface="Times New Roman"/>
                <a:cs typeface="Times New Roman"/>
              </a:rPr>
              <a:t>overall </a:t>
            </a:r>
            <a:r>
              <a:rPr dirty="0" sz="1200">
                <a:latin typeface="Times New Roman"/>
                <a:cs typeface="Times New Roman"/>
              </a:rPr>
              <a:t>outcome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formal education was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important.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550">
              <a:latin typeface="Times New Roman"/>
              <a:cs typeface="Times New Roman"/>
            </a:endParaRPr>
          </a:p>
          <a:p>
            <a:pPr algn="ctr" marL="15875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Strengths </a:t>
            </a:r>
            <a:r>
              <a:rPr dirty="0" sz="1200" b="1">
                <a:latin typeface="Times New Roman"/>
                <a:cs typeface="Times New Roman"/>
              </a:rPr>
              <a:t>and </a:t>
            </a:r>
            <a:r>
              <a:rPr dirty="0" sz="1200" spc="-5" b="1">
                <a:latin typeface="Times New Roman"/>
                <a:cs typeface="Times New Roman"/>
              </a:rPr>
              <a:t>Weaknesses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Sample Size</a:t>
            </a:r>
            <a:endParaRPr sz="1200">
              <a:latin typeface="Times New Roman"/>
              <a:cs typeface="Times New Roman"/>
            </a:endParaRPr>
          </a:p>
          <a:p>
            <a:pPr algn="just" marL="12700" marR="44450" indent="228600">
              <a:lnSpc>
                <a:spcPts val="2760"/>
              </a:lnSpc>
              <a:spcBef>
                <a:spcPts val="290"/>
              </a:spcBef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sample </a:t>
            </a:r>
            <a:r>
              <a:rPr dirty="0" sz="1200">
                <a:latin typeface="Times New Roman"/>
                <a:cs typeface="Times New Roman"/>
              </a:rPr>
              <a:t>for this study </a:t>
            </a:r>
            <a:r>
              <a:rPr dirty="0" sz="1200" spc="-5">
                <a:latin typeface="Times New Roman"/>
                <a:cs typeface="Times New Roman"/>
              </a:rPr>
              <a:t>was smaller than </a:t>
            </a:r>
            <a:r>
              <a:rPr dirty="0" sz="1200">
                <a:latin typeface="Times New Roman"/>
                <a:cs typeface="Times New Roman"/>
              </a:rPr>
              <a:t>originally planned. When this study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initially  </a:t>
            </a:r>
            <a:r>
              <a:rPr dirty="0" sz="1200" spc="-5">
                <a:latin typeface="Times New Roman"/>
                <a:cs typeface="Times New Roman"/>
              </a:rPr>
              <a:t>designed,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information provided was </a:t>
            </a:r>
            <a:r>
              <a:rPr dirty="0" sz="1200">
                <a:latin typeface="Times New Roman"/>
                <a:cs typeface="Times New Roman"/>
              </a:rPr>
              <a:t>that there would be </a:t>
            </a:r>
            <a:r>
              <a:rPr dirty="0" sz="1200" spc="-5">
                <a:latin typeface="Times New Roman"/>
                <a:cs typeface="Times New Roman"/>
              </a:rPr>
              <a:t>between </a:t>
            </a:r>
            <a:r>
              <a:rPr dirty="0" sz="1200">
                <a:latin typeface="Times New Roman"/>
                <a:cs typeface="Times New Roman"/>
              </a:rPr>
              <a:t>75 and 100 </a:t>
            </a:r>
            <a:r>
              <a:rPr dirty="0" sz="1200" spc="-5">
                <a:latin typeface="Times New Roman"/>
                <a:cs typeface="Times New Roman"/>
              </a:rPr>
              <a:t>people enrolled  at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adult high school between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ages </a:t>
            </a:r>
            <a:r>
              <a:rPr dirty="0" sz="1200">
                <a:latin typeface="Times New Roman"/>
                <a:cs typeface="Times New Roman"/>
              </a:rPr>
              <a:t>of 18 and 20. When the </a:t>
            </a:r>
            <a:r>
              <a:rPr dirty="0" sz="1200" spc="-5">
                <a:latin typeface="Times New Roman"/>
                <a:cs typeface="Times New Roman"/>
              </a:rPr>
              <a:t>research was conducted, there  were </a:t>
            </a:r>
            <a:r>
              <a:rPr dirty="0" sz="1200" spc="5">
                <a:latin typeface="Times New Roman"/>
                <a:cs typeface="Times New Roman"/>
              </a:rPr>
              <a:t>only </a:t>
            </a:r>
            <a:r>
              <a:rPr dirty="0" sz="1200">
                <a:latin typeface="Times New Roman"/>
                <a:cs typeface="Times New Roman"/>
              </a:rPr>
              <a:t>22 people in this </a:t>
            </a:r>
            <a:r>
              <a:rPr dirty="0" sz="1200" spc="-10">
                <a:latin typeface="Times New Roman"/>
                <a:cs typeface="Times New Roman"/>
              </a:rPr>
              <a:t>age </a:t>
            </a:r>
            <a:r>
              <a:rPr dirty="0" sz="1200" spc="-5">
                <a:latin typeface="Times New Roman"/>
                <a:cs typeface="Times New Roman"/>
              </a:rPr>
              <a:t>range. </a:t>
            </a:r>
            <a:r>
              <a:rPr dirty="0" sz="1200">
                <a:latin typeface="Times New Roman"/>
                <a:cs typeface="Times New Roman"/>
              </a:rPr>
              <a:t>Since the </a:t>
            </a:r>
            <a:r>
              <a:rPr dirty="0" sz="1200" spc="-5">
                <a:latin typeface="Times New Roman"/>
                <a:cs typeface="Times New Roman"/>
              </a:rPr>
              <a:t>original goal </a:t>
            </a:r>
            <a:r>
              <a:rPr dirty="0" sz="1200">
                <a:latin typeface="Times New Roman"/>
                <a:cs typeface="Times New Roman"/>
              </a:rPr>
              <a:t>was to </a:t>
            </a:r>
            <a:r>
              <a:rPr dirty="0" sz="1200" spc="-5">
                <a:latin typeface="Times New Roman"/>
                <a:cs typeface="Times New Roman"/>
              </a:rPr>
              <a:t>have </a:t>
            </a:r>
            <a:r>
              <a:rPr dirty="0" sz="1200">
                <a:latin typeface="Times New Roman"/>
                <a:cs typeface="Times New Roman"/>
              </a:rPr>
              <a:t>a 50% participation of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expected enrollment </a:t>
            </a:r>
            <a:r>
              <a:rPr dirty="0" sz="1200">
                <a:latin typeface="Times New Roman"/>
                <a:cs typeface="Times New Roman"/>
              </a:rPr>
              <a:t>(about 37 students), this </a:t>
            </a:r>
            <a:r>
              <a:rPr dirty="0" sz="1200" spc="-5">
                <a:latin typeface="Times New Roman"/>
                <a:cs typeface="Times New Roman"/>
              </a:rPr>
              <a:t>number </a:t>
            </a:r>
            <a:r>
              <a:rPr dirty="0" sz="1200" spc="-10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not reached. </a:t>
            </a:r>
            <a:r>
              <a:rPr dirty="0" sz="1200" spc="-5">
                <a:latin typeface="Times New Roman"/>
                <a:cs typeface="Times New Roman"/>
              </a:rPr>
              <a:t>However, </a:t>
            </a:r>
            <a:r>
              <a:rPr dirty="0" sz="1200">
                <a:latin typeface="Times New Roman"/>
                <a:cs typeface="Times New Roman"/>
              </a:rPr>
              <a:t>of the 22  students </a:t>
            </a:r>
            <a:r>
              <a:rPr dirty="0" sz="1200" spc="-5">
                <a:latin typeface="Times New Roman"/>
                <a:cs typeface="Times New Roman"/>
              </a:rPr>
              <a:t>between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ages </a:t>
            </a:r>
            <a:r>
              <a:rPr dirty="0" sz="1200">
                <a:latin typeface="Times New Roman"/>
                <a:cs typeface="Times New Roman"/>
              </a:rPr>
              <a:t>of 18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20, 21 participated. The one student who did not </a:t>
            </a:r>
            <a:r>
              <a:rPr dirty="0" sz="1200" spc="-5">
                <a:latin typeface="Times New Roman"/>
                <a:cs typeface="Times New Roman"/>
              </a:rPr>
              <a:t>participate  was </a:t>
            </a:r>
            <a:r>
              <a:rPr dirty="0" sz="1200">
                <a:latin typeface="Times New Roman"/>
                <a:cs typeface="Times New Roman"/>
              </a:rPr>
              <a:t>never </a:t>
            </a:r>
            <a:r>
              <a:rPr dirty="0" sz="1200" spc="-5">
                <a:latin typeface="Times New Roman"/>
                <a:cs typeface="Times New Roman"/>
              </a:rPr>
              <a:t>afforded </a:t>
            </a:r>
            <a:r>
              <a:rPr dirty="0" sz="1200">
                <a:latin typeface="Times New Roman"/>
                <a:cs typeface="Times New Roman"/>
              </a:rPr>
              <a:t>the opportunity </a:t>
            </a:r>
            <a:r>
              <a:rPr dirty="0" sz="1200" spc="-5">
                <a:latin typeface="Times New Roman"/>
                <a:cs typeface="Times New Roman"/>
              </a:rPr>
              <a:t>because </a:t>
            </a:r>
            <a:r>
              <a:rPr dirty="0" sz="1200" spc="5">
                <a:latin typeface="Times New Roman"/>
                <a:cs typeface="Times New Roman"/>
              </a:rPr>
              <a:t>he </a:t>
            </a:r>
            <a:r>
              <a:rPr dirty="0" sz="1200">
                <a:latin typeface="Times New Roman"/>
                <a:cs typeface="Times New Roman"/>
              </a:rPr>
              <a:t>did not attend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during the data </a:t>
            </a:r>
            <a:r>
              <a:rPr dirty="0" sz="1200" spc="-5">
                <a:latin typeface="Times New Roman"/>
                <a:cs typeface="Times New Roman"/>
              </a:rPr>
              <a:t>collection  timeframe. </a:t>
            </a:r>
            <a:r>
              <a:rPr dirty="0" sz="1200">
                <a:latin typeface="Times New Roman"/>
                <a:cs typeface="Times New Roman"/>
              </a:rPr>
              <a:t>Having such a </a:t>
            </a:r>
            <a:r>
              <a:rPr dirty="0" sz="1200" spc="-5">
                <a:latin typeface="Times New Roman"/>
                <a:cs typeface="Times New Roman"/>
              </a:rPr>
              <a:t>high percentage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participation </a:t>
            </a:r>
            <a:r>
              <a:rPr dirty="0" sz="1200" spc="-5">
                <a:latin typeface="Times New Roman"/>
                <a:cs typeface="Times New Roman"/>
              </a:rPr>
              <a:t>(95.5%) was </a:t>
            </a:r>
            <a:r>
              <a:rPr dirty="0" sz="1200">
                <a:latin typeface="Times New Roman"/>
                <a:cs typeface="Times New Roman"/>
              </a:rPr>
              <a:t>a definite </a:t>
            </a:r>
            <a:r>
              <a:rPr dirty="0" sz="1200" spc="-5">
                <a:latin typeface="Times New Roman"/>
                <a:cs typeface="Times New Roman"/>
              </a:rPr>
              <a:t>strength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this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0067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283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137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42545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research.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overall </a:t>
            </a:r>
            <a:r>
              <a:rPr dirty="0" sz="1200">
                <a:latin typeface="Times New Roman"/>
                <a:cs typeface="Times New Roman"/>
              </a:rPr>
              <a:t>availability of participants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weakness. </a:t>
            </a:r>
            <a:r>
              <a:rPr dirty="0" sz="1200">
                <a:latin typeface="Times New Roman"/>
                <a:cs typeface="Times New Roman"/>
              </a:rPr>
              <a:t>Conducting </a:t>
            </a:r>
            <a:r>
              <a:rPr dirty="0" sz="1200" spc="-5">
                <a:latin typeface="Times New Roman"/>
                <a:cs typeface="Times New Roman"/>
              </a:rPr>
              <a:t>similar research </a:t>
            </a:r>
            <a:r>
              <a:rPr dirty="0" sz="1200">
                <a:latin typeface="Times New Roman"/>
                <a:cs typeface="Times New Roman"/>
              </a:rPr>
              <a:t>on  a </a:t>
            </a:r>
            <a:r>
              <a:rPr dirty="0" sz="1200" spc="-5">
                <a:latin typeface="Times New Roman"/>
                <a:cs typeface="Times New Roman"/>
              </a:rPr>
              <a:t>larger scale could </a:t>
            </a:r>
            <a:r>
              <a:rPr dirty="0" sz="1200">
                <a:latin typeface="Times New Roman"/>
                <a:cs typeface="Times New Roman"/>
              </a:rPr>
              <a:t>resolve the </a:t>
            </a:r>
            <a:r>
              <a:rPr dirty="0" sz="1200" spc="-5">
                <a:latin typeface="Times New Roman"/>
                <a:cs typeface="Times New Roman"/>
              </a:rPr>
              <a:t>issue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sample</a:t>
            </a:r>
            <a:r>
              <a:rPr dirty="0" sz="1200">
                <a:latin typeface="Times New Roman"/>
                <a:cs typeface="Times New Roman"/>
              </a:rPr>
              <a:t> size.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Sample</a:t>
            </a:r>
            <a:r>
              <a:rPr dirty="0" sz="120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Population</a:t>
            </a:r>
            <a:endParaRPr sz="1200">
              <a:latin typeface="Times New Roman"/>
              <a:cs typeface="Times New Roman"/>
            </a:endParaRPr>
          </a:p>
          <a:p>
            <a:pPr marL="12700" marR="60325" indent="228600">
              <a:lnSpc>
                <a:spcPts val="2760"/>
              </a:lnSpc>
              <a:spcBef>
                <a:spcPts val="285"/>
              </a:spcBef>
            </a:pP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order to </a:t>
            </a:r>
            <a:r>
              <a:rPr dirty="0" sz="1200" spc="-5">
                <a:latin typeface="Times New Roman"/>
                <a:cs typeface="Times New Roman"/>
              </a:rPr>
              <a:t>gain </a:t>
            </a:r>
            <a:r>
              <a:rPr dirty="0" sz="1200" spc="-10">
                <a:latin typeface="Times New Roman"/>
                <a:cs typeface="Times New Roman"/>
              </a:rPr>
              <a:t>IRB </a:t>
            </a:r>
            <a:r>
              <a:rPr dirty="0" sz="1200">
                <a:latin typeface="Times New Roman"/>
                <a:cs typeface="Times New Roman"/>
              </a:rPr>
              <a:t>approval, only students who </a:t>
            </a:r>
            <a:r>
              <a:rPr dirty="0" sz="1200" spc="-5">
                <a:latin typeface="Times New Roman"/>
                <a:cs typeface="Times New Roman"/>
              </a:rPr>
              <a:t>were </a:t>
            </a:r>
            <a:r>
              <a:rPr dirty="0" sz="1200">
                <a:latin typeface="Times New Roman"/>
                <a:cs typeface="Times New Roman"/>
              </a:rPr>
              <a:t>18 </a:t>
            </a:r>
            <a:r>
              <a:rPr dirty="0" sz="1200" spc="-5">
                <a:latin typeface="Times New Roman"/>
                <a:cs typeface="Times New Roman"/>
              </a:rPr>
              <a:t>years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age </a:t>
            </a:r>
            <a:r>
              <a:rPr dirty="0" sz="1200" spc="5">
                <a:latin typeface="Times New Roman"/>
                <a:cs typeface="Times New Roman"/>
              </a:rPr>
              <a:t>or </a:t>
            </a:r>
            <a:r>
              <a:rPr dirty="0" sz="1200">
                <a:latin typeface="Times New Roman"/>
                <a:cs typeface="Times New Roman"/>
              </a:rPr>
              <a:t>older </a:t>
            </a:r>
            <a:r>
              <a:rPr dirty="0" sz="1200" spc="-5">
                <a:latin typeface="Times New Roman"/>
                <a:cs typeface="Times New Roman"/>
              </a:rPr>
              <a:t>were part </a:t>
            </a:r>
            <a:r>
              <a:rPr dirty="0" sz="1200">
                <a:latin typeface="Times New Roman"/>
                <a:cs typeface="Times New Roman"/>
              </a:rPr>
              <a:t>of  </a:t>
            </a:r>
            <a:r>
              <a:rPr dirty="0" sz="1200" spc="-5">
                <a:latin typeface="Times New Roman"/>
                <a:cs typeface="Times New Roman"/>
              </a:rPr>
              <a:t>this study. </a:t>
            </a:r>
            <a:r>
              <a:rPr dirty="0" sz="1200">
                <a:latin typeface="Times New Roman"/>
                <a:cs typeface="Times New Roman"/>
              </a:rPr>
              <a:t>Permission to </a:t>
            </a:r>
            <a:r>
              <a:rPr dirty="0" sz="1200" spc="-5">
                <a:latin typeface="Times New Roman"/>
                <a:cs typeface="Times New Roman"/>
              </a:rPr>
              <a:t>access </a:t>
            </a:r>
            <a:r>
              <a:rPr dirty="0" sz="1200">
                <a:latin typeface="Times New Roman"/>
                <a:cs typeface="Times New Roman"/>
              </a:rPr>
              <a:t>the students at the </a:t>
            </a:r>
            <a:r>
              <a:rPr dirty="0" sz="1200" spc="-5">
                <a:latin typeface="Times New Roman"/>
                <a:cs typeface="Times New Roman"/>
              </a:rPr>
              <a:t>adult high school was </a:t>
            </a:r>
            <a:r>
              <a:rPr dirty="0" sz="1200">
                <a:latin typeface="Times New Roman"/>
                <a:cs typeface="Times New Roman"/>
              </a:rPr>
              <a:t>granted, but </a:t>
            </a:r>
            <a:r>
              <a:rPr dirty="0" sz="1200" spc="-5">
                <a:latin typeface="Times New Roman"/>
                <a:cs typeface="Times New Roman"/>
              </a:rPr>
              <a:t>access </a:t>
            </a:r>
            <a:r>
              <a:rPr dirty="0" sz="1200">
                <a:latin typeface="Times New Roman"/>
                <a:cs typeface="Times New Roman"/>
              </a:rPr>
              <a:t>to  </a:t>
            </a:r>
            <a:r>
              <a:rPr dirty="0" sz="1200" spc="-5">
                <a:latin typeface="Times New Roman"/>
                <a:cs typeface="Times New Roman"/>
              </a:rPr>
              <a:t>K-12 students was </a:t>
            </a:r>
            <a:r>
              <a:rPr dirty="0" sz="1200">
                <a:latin typeface="Times New Roman"/>
                <a:cs typeface="Times New Roman"/>
              </a:rPr>
              <a:t>not. </a:t>
            </a:r>
            <a:r>
              <a:rPr dirty="0" sz="1200" spc="-5">
                <a:latin typeface="Times New Roman"/>
                <a:cs typeface="Times New Roman"/>
              </a:rPr>
              <a:t>Ideally, </a:t>
            </a:r>
            <a:r>
              <a:rPr dirty="0" sz="1200">
                <a:latin typeface="Times New Roman"/>
                <a:cs typeface="Times New Roman"/>
              </a:rPr>
              <a:t>obtaining the opinions of </a:t>
            </a:r>
            <a:r>
              <a:rPr dirty="0" sz="1200" spc="-5">
                <a:latin typeface="Times New Roman"/>
                <a:cs typeface="Times New Roman"/>
              </a:rPr>
              <a:t>students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grades </a:t>
            </a:r>
            <a:r>
              <a:rPr dirty="0" sz="1200">
                <a:latin typeface="Times New Roman"/>
                <a:cs typeface="Times New Roman"/>
              </a:rPr>
              <a:t>9–12 would be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more</a:t>
            </a:r>
            <a:endParaRPr sz="1200">
              <a:latin typeface="Times New Roman"/>
              <a:cs typeface="Times New Roman"/>
            </a:endParaRPr>
          </a:p>
          <a:p>
            <a:pPr algn="just" marL="12700" marR="8890">
              <a:lnSpc>
                <a:spcPts val="276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insightful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determining </a:t>
            </a:r>
            <a:r>
              <a:rPr dirty="0" sz="1200">
                <a:latin typeface="Times New Roman"/>
                <a:cs typeface="Times New Roman"/>
              </a:rPr>
              <a:t>if </a:t>
            </a:r>
            <a:r>
              <a:rPr dirty="0" sz="1200" spc="-5">
                <a:latin typeface="Times New Roman"/>
                <a:cs typeface="Times New Roman"/>
              </a:rPr>
              <a:t>student </a:t>
            </a:r>
            <a:r>
              <a:rPr dirty="0" sz="1200">
                <a:latin typeface="Times New Roman"/>
                <a:cs typeface="Times New Roman"/>
              </a:rPr>
              <a:t>opinions on the </a:t>
            </a:r>
            <a:r>
              <a:rPr dirty="0" sz="1200" spc="-5">
                <a:latin typeface="Times New Roman"/>
                <a:cs typeface="Times New Roman"/>
              </a:rPr>
              <a:t>value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 effect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student’s desire </a:t>
            </a:r>
            <a:r>
              <a:rPr dirty="0" sz="1200">
                <a:latin typeface="Times New Roman"/>
                <a:cs typeface="Times New Roman"/>
              </a:rPr>
              <a:t>to  </a:t>
            </a:r>
            <a:r>
              <a:rPr dirty="0" sz="1200" spc="-5">
                <a:latin typeface="Times New Roman"/>
                <a:cs typeface="Times New Roman"/>
              </a:rPr>
              <a:t>graduate. </a:t>
            </a:r>
            <a:r>
              <a:rPr dirty="0" sz="1200">
                <a:latin typeface="Times New Roman"/>
                <a:cs typeface="Times New Roman"/>
              </a:rPr>
              <a:t>Having </a:t>
            </a:r>
            <a:r>
              <a:rPr dirty="0" sz="1200" spc="-5">
                <a:latin typeface="Times New Roman"/>
                <a:cs typeface="Times New Roman"/>
              </a:rPr>
              <a:t>access </a:t>
            </a:r>
            <a:r>
              <a:rPr dirty="0" sz="1200" spc="5">
                <a:latin typeface="Times New Roman"/>
                <a:cs typeface="Times New Roman"/>
              </a:rPr>
              <a:t>to </a:t>
            </a:r>
            <a:r>
              <a:rPr dirty="0" sz="1200">
                <a:latin typeface="Times New Roman"/>
                <a:cs typeface="Times New Roman"/>
              </a:rPr>
              <a:t>students who may </a:t>
            </a:r>
            <a:r>
              <a:rPr dirty="0" sz="1200" spc="5">
                <a:latin typeface="Times New Roman"/>
                <a:cs typeface="Times New Roman"/>
              </a:rPr>
              <a:t>or </a:t>
            </a:r>
            <a:r>
              <a:rPr dirty="0" sz="1200">
                <a:latin typeface="Times New Roman"/>
                <a:cs typeface="Times New Roman"/>
              </a:rPr>
              <a:t>may not drop out of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would allow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for 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comparison </a:t>
            </a:r>
            <a:r>
              <a:rPr dirty="0" sz="1200">
                <a:latin typeface="Times New Roman"/>
                <a:cs typeface="Times New Roman"/>
              </a:rPr>
              <a:t>of opinions on the </a:t>
            </a:r>
            <a:r>
              <a:rPr dirty="0" sz="1200" spc="-5">
                <a:latin typeface="Times New Roman"/>
                <a:cs typeface="Times New Roman"/>
              </a:rPr>
              <a:t>value </a:t>
            </a:r>
            <a:r>
              <a:rPr dirty="0" sz="1200">
                <a:latin typeface="Times New Roman"/>
                <a:cs typeface="Times New Roman"/>
              </a:rPr>
              <a:t>of education.</a:t>
            </a:r>
            <a:endParaRPr sz="1200">
              <a:latin typeface="Times New Roman"/>
              <a:cs typeface="Times New Roman"/>
            </a:endParaRPr>
          </a:p>
          <a:p>
            <a:pPr marL="12700" marR="99695" indent="228600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Not having access </a:t>
            </a:r>
            <a:r>
              <a:rPr dirty="0" sz="1200">
                <a:latin typeface="Times New Roman"/>
                <a:cs typeface="Times New Roman"/>
              </a:rPr>
              <a:t>to K-12 </a:t>
            </a:r>
            <a:r>
              <a:rPr dirty="0" sz="1200" spc="-5">
                <a:latin typeface="Times New Roman"/>
                <a:cs typeface="Times New Roman"/>
              </a:rPr>
              <a:t>students was </a:t>
            </a:r>
            <a:r>
              <a:rPr dirty="0" sz="1200">
                <a:latin typeface="Times New Roman"/>
                <a:cs typeface="Times New Roman"/>
              </a:rPr>
              <a:t>not the only </a:t>
            </a:r>
            <a:r>
              <a:rPr dirty="0" sz="1200" spc="-5">
                <a:latin typeface="Times New Roman"/>
                <a:cs typeface="Times New Roman"/>
              </a:rPr>
              <a:t>problem </a:t>
            </a:r>
            <a:r>
              <a:rPr dirty="0" sz="1200">
                <a:latin typeface="Times New Roman"/>
                <a:cs typeface="Times New Roman"/>
              </a:rPr>
              <a:t>with the sample population.  </a:t>
            </a:r>
            <a:r>
              <a:rPr dirty="0" sz="1200" spc="-5">
                <a:latin typeface="Times New Roman"/>
                <a:cs typeface="Times New Roman"/>
              </a:rPr>
              <a:t>Participants were all </a:t>
            </a:r>
            <a:r>
              <a:rPr dirty="0" sz="1200">
                <a:latin typeface="Times New Roman"/>
                <a:cs typeface="Times New Roman"/>
              </a:rPr>
              <a:t>adult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students and their opinions only </a:t>
            </a:r>
            <a:r>
              <a:rPr dirty="0" sz="1200" spc="-5">
                <a:latin typeface="Times New Roman"/>
                <a:cs typeface="Times New Roman"/>
              </a:rPr>
              <a:t>represent </a:t>
            </a:r>
            <a:r>
              <a:rPr dirty="0" sz="1200">
                <a:latin typeface="Times New Roman"/>
                <a:cs typeface="Times New Roman"/>
              </a:rPr>
              <a:t>those who  </a:t>
            </a:r>
            <a:r>
              <a:rPr dirty="0" sz="1200" spc="-5">
                <a:latin typeface="Times New Roman"/>
                <a:cs typeface="Times New Roman"/>
              </a:rPr>
              <a:t>dropped </a:t>
            </a:r>
            <a:r>
              <a:rPr dirty="0" sz="1200">
                <a:latin typeface="Times New Roman"/>
                <a:cs typeface="Times New Roman"/>
              </a:rPr>
              <a:t>out and </a:t>
            </a:r>
            <a:r>
              <a:rPr dirty="0" sz="1200" spc="-5">
                <a:latin typeface="Times New Roman"/>
                <a:cs typeface="Times New Roman"/>
              </a:rPr>
              <a:t>decided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return </a:t>
            </a:r>
            <a:r>
              <a:rPr dirty="0" sz="1200">
                <a:latin typeface="Times New Roman"/>
                <a:cs typeface="Times New Roman"/>
              </a:rPr>
              <a:t>to school. The opinions of those who </a:t>
            </a:r>
            <a:r>
              <a:rPr dirty="0" sz="1200" spc="-5">
                <a:latin typeface="Times New Roman"/>
                <a:cs typeface="Times New Roman"/>
              </a:rPr>
              <a:t>dropped </a:t>
            </a:r>
            <a:r>
              <a:rPr dirty="0" sz="1200">
                <a:latin typeface="Times New Roman"/>
                <a:cs typeface="Times New Roman"/>
              </a:rPr>
              <a:t>out and did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not</a:t>
            </a:r>
            <a:endParaRPr sz="1200">
              <a:latin typeface="Times New Roman"/>
              <a:cs typeface="Times New Roman"/>
            </a:endParaRPr>
          </a:p>
          <a:p>
            <a:pPr marL="12700" marR="337820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return </a:t>
            </a:r>
            <a:r>
              <a:rPr dirty="0" sz="1200">
                <a:latin typeface="Times New Roman"/>
                <a:cs typeface="Times New Roman"/>
              </a:rPr>
              <a:t>to school are not part of </a:t>
            </a:r>
            <a:r>
              <a:rPr dirty="0" sz="1200" spc="-5">
                <a:latin typeface="Times New Roman"/>
                <a:cs typeface="Times New Roman"/>
              </a:rPr>
              <a:t>this </a:t>
            </a:r>
            <a:r>
              <a:rPr dirty="0" sz="1200">
                <a:latin typeface="Times New Roman"/>
                <a:cs typeface="Times New Roman"/>
              </a:rPr>
              <a:t>sample. </a:t>
            </a:r>
            <a:r>
              <a:rPr dirty="0" sz="1200" spc="-10">
                <a:latin typeface="Times New Roman"/>
                <a:cs typeface="Times New Roman"/>
              </a:rPr>
              <a:t>If </a:t>
            </a:r>
            <a:r>
              <a:rPr dirty="0" sz="1200">
                <a:latin typeface="Times New Roman"/>
                <a:cs typeface="Times New Roman"/>
              </a:rPr>
              <a:t>the opinions of those who </a:t>
            </a:r>
            <a:r>
              <a:rPr dirty="0" sz="1200" spc="-5">
                <a:latin typeface="Times New Roman"/>
                <a:cs typeface="Times New Roman"/>
              </a:rPr>
              <a:t>dropped </a:t>
            </a:r>
            <a:r>
              <a:rPr dirty="0" sz="1200">
                <a:latin typeface="Times New Roman"/>
                <a:cs typeface="Times New Roman"/>
              </a:rPr>
              <a:t>out and  </a:t>
            </a:r>
            <a:r>
              <a:rPr dirty="0" sz="1200" spc="-5">
                <a:latin typeface="Times New Roman"/>
                <a:cs typeface="Times New Roman"/>
              </a:rPr>
              <a:t>returned </a:t>
            </a:r>
            <a:r>
              <a:rPr dirty="0" sz="1200">
                <a:latin typeface="Times New Roman"/>
                <a:cs typeface="Times New Roman"/>
              </a:rPr>
              <a:t>to the </a:t>
            </a:r>
            <a:r>
              <a:rPr dirty="0" sz="1200" spc="-5">
                <a:latin typeface="Times New Roman"/>
                <a:cs typeface="Times New Roman"/>
              </a:rPr>
              <a:t>adult high school </a:t>
            </a:r>
            <a:r>
              <a:rPr dirty="0" sz="1200">
                <a:latin typeface="Times New Roman"/>
                <a:cs typeface="Times New Roman"/>
              </a:rPr>
              <a:t>and those who dropped out and did not return to </a:t>
            </a:r>
            <a:r>
              <a:rPr dirty="0" sz="1200" spc="-5">
                <a:latin typeface="Times New Roman"/>
                <a:cs typeface="Times New Roman"/>
              </a:rPr>
              <a:t>education  could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compared, </a:t>
            </a:r>
            <a:r>
              <a:rPr dirty="0" sz="1200">
                <a:latin typeface="Times New Roman"/>
                <a:cs typeface="Times New Roman"/>
              </a:rPr>
              <a:t>then </a:t>
            </a:r>
            <a:r>
              <a:rPr dirty="0" sz="1200" spc="-5">
                <a:latin typeface="Times New Roman"/>
                <a:cs typeface="Times New Roman"/>
              </a:rPr>
              <a:t>broader and </a:t>
            </a:r>
            <a:r>
              <a:rPr dirty="0" sz="1200">
                <a:latin typeface="Times New Roman"/>
                <a:cs typeface="Times New Roman"/>
              </a:rPr>
              <a:t>possible more </a:t>
            </a:r>
            <a:r>
              <a:rPr dirty="0" sz="1200" spc="-5">
                <a:latin typeface="Times New Roman"/>
                <a:cs typeface="Times New Roman"/>
              </a:rPr>
              <a:t>informative </a:t>
            </a:r>
            <a:r>
              <a:rPr dirty="0" sz="1200">
                <a:latin typeface="Times New Roman"/>
                <a:cs typeface="Times New Roman"/>
              </a:rPr>
              <a:t>conclusion </a:t>
            </a:r>
            <a:r>
              <a:rPr dirty="0" sz="1200" spc="-5">
                <a:latin typeface="Times New Roman"/>
                <a:cs typeface="Times New Roman"/>
              </a:rPr>
              <a:t>could </a:t>
            </a:r>
            <a:r>
              <a:rPr dirty="0" sz="1200">
                <a:latin typeface="Times New Roman"/>
                <a:cs typeface="Times New Roman"/>
              </a:rPr>
              <a:t>be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drawn.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Time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Restraints</a:t>
            </a:r>
            <a:endParaRPr sz="1200">
              <a:latin typeface="Times New Roman"/>
              <a:cs typeface="Times New Roman"/>
            </a:endParaRPr>
          </a:p>
          <a:p>
            <a:pPr marL="12700" marR="267970" indent="228600">
              <a:lnSpc>
                <a:spcPts val="2760"/>
              </a:lnSpc>
              <a:spcBef>
                <a:spcPts val="285"/>
              </a:spcBef>
            </a:pPr>
            <a:r>
              <a:rPr dirty="0" sz="1200">
                <a:latin typeface="Times New Roman"/>
                <a:cs typeface="Times New Roman"/>
              </a:rPr>
              <a:t>The time </a:t>
            </a:r>
            <a:r>
              <a:rPr dirty="0" sz="1200" spc="-5">
                <a:latin typeface="Times New Roman"/>
                <a:cs typeface="Times New Roman"/>
              </a:rPr>
              <a:t>allotted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data collection was </a:t>
            </a:r>
            <a:r>
              <a:rPr dirty="0" sz="1200" spc="5">
                <a:latin typeface="Times New Roman"/>
                <a:cs typeface="Times New Roman"/>
              </a:rPr>
              <a:t>very </a:t>
            </a:r>
            <a:r>
              <a:rPr dirty="0" sz="1200">
                <a:latin typeface="Times New Roman"/>
                <a:cs typeface="Times New Roman"/>
              </a:rPr>
              <a:t>limited. This study </a:t>
            </a:r>
            <a:r>
              <a:rPr dirty="0" sz="1200" spc="-5">
                <a:latin typeface="Times New Roman"/>
                <a:cs typeface="Times New Roman"/>
              </a:rPr>
              <a:t>had </a:t>
            </a:r>
            <a:r>
              <a:rPr dirty="0" sz="1200">
                <a:latin typeface="Times New Roman"/>
                <a:cs typeface="Times New Roman"/>
              </a:rPr>
              <a:t>to be </a:t>
            </a:r>
            <a:r>
              <a:rPr dirty="0" sz="1200" spc="-5">
                <a:latin typeface="Times New Roman"/>
                <a:cs typeface="Times New Roman"/>
              </a:rPr>
              <a:t>designed </a:t>
            </a:r>
            <a:r>
              <a:rPr dirty="0" sz="1200">
                <a:latin typeface="Times New Roman"/>
                <a:cs typeface="Times New Roman"/>
              </a:rPr>
              <a:t>for a  </a:t>
            </a:r>
            <a:r>
              <a:rPr dirty="0" sz="1200" spc="-5">
                <a:latin typeface="Times New Roman"/>
                <a:cs typeface="Times New Roman"/>
              </a:rPr>
              <a:t>timeframe within two </a:t>
            </a:r>
            <a:r>
              <a:rPr dirty="0" sz="1200">
                <a:latin typeface="Times New Roman"/>
                <a:cs typeface="Times New Roman"/>
              </a:rPr>
              <a:t>months. </a:t>
            </a:r>
            <a:r>
              <a:rPr dirty="0" sz="1200" spc="-15">
                <a:latin typeface="Times New Roman"/>
                <a:cs typeface="Times New Roman"/>
              </a:rPr>
              <a:t>If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timeframe </a:t>
            </a:r>
            <a:r>
              <a:rPr dirty="0" sz="1200" spc="5">
                <a:latin typeface="Times New Roman"/>
                <a:cs typeface="Times New Roman"/>
              </a:rPr>
              <a:t>had </a:t>
            </a:r>
            <a:r>
              <a:rPr dirty="0" sz="1200" spc="-5">
                <a:latin typeface="Times New Roman"/>
                <a:cs typeface="Times New Roman"/>
              </a:rPr>
              <a:t>been longer, </a:t>
            </a:r>
            <a:r>
              <a:rPr dirty="0" sz="1200">
                <a:latin typeface="Times New Roman"/>
                <a:cs typeface="Times New Roman"/>
              </a:rPr>
              <a:t>then the size of the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sample</a:t>
            </a:r>
            <a:endParaRPr sz="1200">
              <a:latin typeface="Times New Roman"/>
              <a:cs typeface="Times New Roman"/>
            </a:endParaRPr>
          </a:p>
          <a:p>
            <a:pPr marL="12700" marR="148590">
              <a:lnSpc>
                <a:spcPts val="2760"/>
              </a:lnSpc>
              <a:spcBef>
                <a:spcPts val="5"/>
              </a:spcBef>
            </a:pPr>
            <a:r>
              <a:rPr dirty="0" sz="1200">
                <a:latin typeface="Times New Roman"/>
                <a:cs typeface="Times New Roman"/>
              </a:rPr>
              <a:t>population would have changed. The </a:t>
            </a:r>
            <a:r>
              <a:rPr dirty="0" sz="1200" spc="-5">
                <a:latin typeface="Times New Roman"/>
                <a:cs typeface="Times New Roman"/>
              </a:rPr>
              <a:t>adult high </a:t>
            </a:r>
            <a:r>
              <a:rPr dirty="0" sz="1200">
                <a:latin typeface="Times New Roman"/>
                <a:cs typeface="Times New Roman"/>
              </a:rPr>
              <a:t>school </a:t>
            </a:r>
            <a:r>
              <a:rPr dirty="0" sz="1200" spc="-5">
                <a:latin typeface="Times New Roman"/>
                <a:cs typeface="Times New Roman"/>
              </a:rPr>
              <a:t>has an open </a:t>
            </a:r>
            <a:r>
              <a:rPr dirty="0" sz="1200">
                <a:latin typeface="Times New Roman"/>
                <a:cs typeface="Times New Roman"/>
              </a:rPr>
              <a:t>enrollment </a:t>
            </a:r>
            <a:r>
              <a:rPr dirty="0" sz="1200" spc="-5">
                <a:latin typeface="Times New Roman"/>
                <a:cs typeface="Times New Roman"/>
              </a:rPr>
              <a:t>and high school  dropouts can </a:t>
            </a:r>
            <a:r>
              <a:rPr dirty="0" sz="1200">
                <a:latin typeface="Times New Roman"/>
                <a:cs typeface="Times New Roman"/>
              </a:rPr>
              <a:t>enroll </a:t>
            </a:r>
            <a:r>
              <a:rPr dirty="0" sz="1200" spc="-5">
                <a:latin typeface="Times New Roman"/>
                <a:cs typeface="Times New Roman"/>
              </a:rPr>
              <a:t>at </a:t>
            </a:r>
            <a:r>
              <a:rPr dirty="0" sz="1200">
                <a:latin typeface="Times New Roman"/>
                <a:cs typeface="Times New Roman"/>
              </a:rPr>
              <a:t>any time </a:t>
            </a:r>
            <a:r>
              <a:rPr dirty="0" sz="1200" spc="-5">
                <a:latin typeface="Times New Roman"/>
                <a:cs typeface="Times New Roman"/>
              </a:rPr>
              <a:t>throughout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calendar year. </a:t>
            </a:r>
            <a:r>
              <a:rPr dirty="0" sz="1200">
                <a:latin typeface="Times New Roman"/>
                <a:cs typeface="Times New Roman"/>
              </a:rPr>
              <a:t>Given more time, the </a:t>
            </a:r>
            <a:r>
              <a:rPr dirty="0" sz="1200" spc="-5">
                <a:latin typeface="Times New Roman"/>
                <a:cs typeface="Times New Roman"/>
              </a:rPr>
              <a:t>sample  </a:t>
            </a:r>
            <a:r>
              <a:rPr dirty="0" sz="1200">
                <a:latin typeface="Times New Roman"/>
                <a:cs typeface="Times New Roman"/>
              </a:rPr>
              <a:t>population would have </a:t>
            </a:r>
            <a:r>
              <a:rPr dirty="0" sz="1200" spc="-5">
                <a:latin typeface="Times New Roman"/>
                <a:cs typeface="Times New Roman"/>
              </a:rPr>
              <a:t>grown significantly.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17969" y="429259"/>
            <a:ext cx="2540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138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1016254"/>
            <a:ext cx="5956300" cy="80200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89357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Implications </a:t>
            </a:r>
            <a:r>
              <a:rPr dirty="0" sz="1200" b="1">
                <a:latin typeface="Times New Roman"/>
                <a:cs typeface="Times New Roman"/>
              </a:rPr>
              <a:t>for </a:t>
            </a:r>
            <a:r>
              <a:rPr dirty="0" sz="1200" spc="-5" b="1">
                <a:latin typeface="Times New Roman"/>
                <a:cs typeface="Times New Roman"/>
              </a:rPr>
              <a:t>K-12</a:t>
            </a:r>
            <a:r>
              <a:rPr dirty="0" sz="120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Leadership</a:t>
            </a:r>
            <a:endParaRPr sz="1200">
              <a:latin typeface="Times New Roman"/>
              <a:cs typeface="Times New Roman"/>
            </a:endParaRPr>
          </a:p>
          <a:p>
            <a:pPr marL="12700" marR="50800" indent="228600">
              <a:lnSpc>
                <a:spcPts val="2760"/>
              </a:lnSpc>
              <a:spcBef>
                <a:spcPts val="285"/>
              </a:spcBef>
            </a:pPr>
            <a:r>
              <a:rPr dirty="0" sz="1200" spc="-5">
                <a:latin typeface="Times New Roman"/>
                <a:cs typeface="Times New Roman"/>
              </a:rPr>
              <a:t>Principals are </a:t>
            </a:r>
            <a:r>
              <a:rPr dirty="0" sz="1200">
                <a:latin typeface="Times New Roman"/>
                <a:cs typeface="Times New Roman"/>
              </a:rPr>
              <a:t>constantly </a:t>
            </a:r>
            <a:r>
              <a:rPr dirty="0" sz="1200" spc="-5">
                <a:latin typeface="Times New Roman"/>
                <a:cs typeface="Times New Roman"/>
              </a:rPr>
              <a:t>facing educational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administrative </a:t>
            </a:r>
            <a:r>
              <a:rPr dirty="0" sz="1200">
                <a:latin typeface="Times New Roman"/>
                <a:cs typeface="Times New Roman"/>
              </a:rPr>
              <a:t>challenges. </a:t>
            </a:r>
            <a:r>
              <a:rPr dirty="0" sz="1200" spc="-5">
                <a:latin typeface="Times New Roman"/>
                <a:cs typeface="Times New Roman"/>
              </a:rPr>
              <a:t>One challenge 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has remained </a:t>
            </a:r>
            <a:r>
              <a:rPr dirty="0" sz="1200">
                <a:latin typeface="Times New Roman"/>
                <a:cs typeface="Times New Roman"/>
              </a:rPr>
              <a:t>constant </a:t>
            </a:r>
            <a:r>
              <a:rPr dirty="0" sz="1200" spc="-5">
                <a:latin typeface="Times New Roman"/>
                <a:cs typeface="Times New Roman"/>
              </a:rPr>
              <a:t>since </a:t>
            </a:r>
            <a:r>
              <a:rPr dirty="0" sz="1200">
                <a:latin typeface="Times New Roman"/>
                <a:cs typeface="Times New Roman"/>
              </a:rPr>
              <a:t>the mid-1960s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finding </a:t>
            </a:r>
            <a:r>
              <a:rPr dirty="0" sz="1200" spc="-10">
                <a:latin typeface="Times New Roman"/>
                <a:cs typeface="Times New Roman"/>
              </a:rPr>
              <a:t>ways </a:t>
            </a:r>
            <a:r>
              <a:rPr dirty="0" sz="1200">
                <a:latin typeface="Times New Roman"/>
                <a:cs typeface="Times New Roman"/>
              </a:rPr>
              <a:t>to keep kids in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and  </a:t>
            </a:r>
            <a:r>
              <a:rPr dirty="0" sz="1200" spc="-5">
                <a:latin typeface="Times New Roman"/>
                <a:cs typeface="Times New Roman"/>
              </a:rPr>
              <a:t>facilitate their graduation. </a:t>
            </a:r>
            <a:r>
              <a:rPr dirty="0" sz="1200" spc="-15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order for </a:t>
            </a:r>
            <a:r>
              <a:rPr dirty="0" sz="1200" spc="-5">
                <a:latin typeface="Times New Roman"/>
                <a:cs typeface="Times New Roman"/>
              </a:rPr>
              <a:t>an administrator </a:t>
            </a:r>
            <a:r>
              <a:rPr dirty="0" sz="1200">
                <a:latin typeface="Times New Roman"/>
                <a:cs typeface="Times New Roman"/>
              </a:rPr>
              <a:t>to find </a:t>
            </a:r>
            <a:r>
              <a:rPr dirty="0" sz="1200" spc="-5">
                <a:latin typeface="Times New Roman"/>
                <a:cs typeface="Times New Roman"/>
              </a:rPr>
              <a:t>ways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increase high school  graduation rates, </a:t>
            </a:r>
            <a:r>
              <a:rPr dirty="0" sz="1200">
                <a:latin typeface="Times New Roman"/>
                <a:cs typeface="Times New Roman"/>
              </a:rPr>
              <a:t>he or she must </a:t>
            </a:r>
            <a:r>
              <a:rPr dirty="0" sz="1200" spc="-5">
                <a:latin typeface="Times New Roman"/>
                <a:cs typeface="Times New Roman"/>
              </a:rPr>
              <a:t>have an </a:t>
            </a:r>
            <a:r>
              <a:rPr dirty="0" sz="1200">
                <a:latin typeface="Times New Roman"/>
                <a:cs typeface="Times New Roman"/>
              </a:rPr>
              <a:t>understanding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why students drop out of school. Only  with an </a:t>
            </a:r>
            <a:r>
              <a:rPr dirty="0" sz="1200" spc="-5">
                <a:latin typeface="Times New Roman"/>
                <a:cs typeface="Times New Roman"/>
              </a:rPr>
              <a:t>understanding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causes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dropouts </a:t>
            </a:r>
            <a:r>
              <a:rPr dirty="0" sz="1200" spc="-5">
                <a:latin typeface="Times New Roman"/>
                <a:cs typeface="Times New Roman"/>
              </a:rPr>
              <a:t>can </a:t>
            </a:r>
            <a:r>
              <a:rPr dirty="0" sz="1200">
                <a:latin typeface="Times New Roman"/>
                <a:cs typeface="Times New Roman"/>
              </a:rPr>
              <a:t>a principal </a:t>
            </a:r>
            <a:r>
              <a:rPr dirty="0" sz="1200" spc="-5">
                <a:latin typeface="Times New Roman"/>
                <a:cs typeface="Times New Roman"/>
              </a:rPr>
              <a:t>attempt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create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dirty="0" sz="1200">
                <a:latin typeface="Times New Roman"/>
                <a:cs typeface="Times New Roman"/>
              </a:rPr>
              <a:t>solution to </a:t>
            </a:r>
            <a:r>
              <a:rPr dirty="0" sz="1200" spc="-5">
                <a:latin typeface="Times New Roman"/>
                <a:cs typeface="Times New Roman"/>
              </a:rPr>
              <a:t>this problem </a:t>
            </a:r>
            <a:r>
              <a:rPr dirty="0" sz="1200" spc="-10">
                <a:latin typeface="Times New Roman"/>
                <a:cs typeface="Times New Roman"/>
              </a:rPr>
              <a:t>at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local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level.</a:t>
            </a:r>
            <a:endParaRPr sz="1200">
              <a:latin typeface="Times New Roman"/>
              <a:cs typeface="Times New Roman"/>
            </a:endParaRPr>
          </a:p>
          <a:p>
            <a:pPr marL="12700" marR="11430" indent="228600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-5">
                <a:latin typeface="Times New Roman"/>
                <a:cs typeface="Times New Roman"/>
              </a:rPr>
              <a:t>access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student records at his </a:t>
            </a:r>
            <a:r>
              <a:rPr dirty="0" sz="1200">
                <a:latin typeface="Times New Roman"/>
                <a:cs typeface="Times New Roman"/>
              </a:rPr>
              <a:t>or her school,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-5">
                <a:latin typeface="Times New Roman"/>
                <a:cs typeface="Times New Roman"/>
              </a:rPr>
              <a:t>access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faculty, staff, and </a:t>
            </a:r>
            <a:r>
              <a:rPr dirty="0" sz="1200">
                <a:latin typeface="Times New Roman"/>
                <a:cs typeface="Times New Roman"/>
              </a:rPr>
              <a:t>the  students </a:t>
            </a:r>
            <a:r>
              <a:rPr dirty="0" sz="1200" spc="-5">
                <a:latin typeface="Times New Roman"/>
                <a:cs typeface="Times New Roman"/>
              </a:rPr>
              <a:t>themselves, an administrator can design programs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increase graduation </a:t>
            </a:r>
            <a:r>
              <a:rPr dirty="0" sz="1200">
                <a:latin typeface="Times New Roman"/>
                <a:cs typeface="Times New Roman"/>
              </a:rPr>
              <a:t>rates. </a:t>
            </a:r>
            <a:r>
              <a:rPr dirty="0" sz="1200" spc="-5">
                <a:latin typeface="Times New Roman"/>
                <a:cs typeface="Times New Roman"/>
              </a:rPr>
              <a:t>One </a:t>
            </a:r>
            <a:r>
              <a:rPr dirty="0" sz="1200" spc="5">
                <a:latin typeface="Times New Roman"/>
                <a:cs typeface="Times New Roman"/>
              </a:rPr>
              <a:t>of 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first steps </a:t>
            </a:r>
            <a:r>
              <a:rPr dirty="0" sz="1200">
                <a:latin typeface="Times New Roman"/>
                <a:cs typeface="Times New Roman"/>
              </a:rPr>
              <a:t>in keeping students in </a:t>
            </a:r>
            <a:r>
              <a:rPr dirty="0" sz="1200" spc="-5">
                <a:latin typeface="Times New Roman"/>
                <a:cs typeface="Times New Roman"/>
              </a:rPr>
              <a:t>school is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identify </a:t>
            </a:r>
            <a:r>
              <a:rPr dirty="0" sz="1200">
                <a:latin typeface="Times New Roman"/>
                <a:cs typeface="Times New Roman"/>
              </a:rPr>
              <a:t>which </a:t>
            </a:r>
            <a:r>
              <a:rPr dirty="0" sz="1200" spc="-5">
                <a:latin typeface="Times New Roman"/>
                <a:cs typeface="Times New Roman"/>
              </a:rPr>
              <a:t>students </a:t>
            </a:r>
            <a:r>
              <a:rPr dirty="0" sz="1200">
                <a:latin typeface="Times New Roman"/>
                <a:cs typeface="Times New Roman"/>
              </a:rPr>
              <a:t>are at-risk </a:t>
            </a:r>
            <a:r>
              <a:rPr dirty="0" sz="1200" spc="-5">
                <a:latin typeface="Times New Roman"/>
                <a:cs typeface="Times New Roman"/>
              </a:rPr>
              <a:t>for </a:t>
            </a:r>
            <a:r>
              <a:rPr dirty="0" sz="1200">
                <a:latin typeface="Times New Roman"/>
                <a:cs typeface="Times New Roman"/>
              </a:rPr>
              <a:t>dropping  out. </a:t>
            </a:r>
            <a:r>
              <a:rPr dirty="0" sz="1200" spc="-5">
                <a:latin typeface="Times New Roman"/>
                <a:cs typeface="Times New Roman"/>
              </a:rPr>
              <a:t>Using previous </a:t>
            </a:r>
            <a:r>
              <a:rPr dirty="0" sz="1200">
                <a:latin typeface="Times New Roman"/>
                <a:cs typeface="Times New Roman"/>
              </a:rPr>
              <a:t>research that </a:t>
            </a:r>
            <a:r>
              <a:rPr dirty="0" sz="1200" spc="-5">
                <a:latin typeface="Times New Roman"/>
                <a:cs typeface="Times New Roman"/>
              </a:rPr>
              <a:t>has revealed factors such as low SES, attendance, </a:t>
            </a:r>
            <a:r>
              <a:rPr dirty="0" sz="1200">
                <a:latin typeface="Times New Roman"/>
                <a:cs typeface="Times New Roman"/>
              </a:rPr>
              <a:t>special  </a:t>
            </a:r>
            <a:r>
              <a:rPr dirty="0" sz="1200" spc="-5">
                <a:latin typeface="Times New Roman"/>
                <a:cs typeface="Times New Roman"/>
              </a:rPr>
              <a:t>education, and </a:t>
            </a:r>
            <a:r>
              <a:rPr dirty="0" sz="1200">
                <a:latin typeface="Times New Roman"/>
                <a:cs typeface="Times New Roman"/>
              </a:rPr>
              <a:t>behavior (suspensions) to identify students who may </a:t>
            </a:r>
            <a:r>
              <a:rPr dirty="0" sz="1200" spc="5">
                <a:latin typeface="Times New Roman"/>
                <a:cs typeface="Times New Roman"/>
              </a:rPr>
              <a:t>be </a:t>
            </a:r>
            <a:r>
              <a:rPr dirty="0" sz="1200">
                <a:latin typeface="Times New Roman"/>
                <a:cs typeface="Times New Roman"/>
              </a:rPr>
              <a:t>at-risk for dropping out,</a:t>
            </a:r>
            <a:r>
              <a:rPr dirty="0" sz="1200" spc="-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  </a:t>
            </a:r>
            <a:r>
              <a:rPr dirty="0" sz="1200" spc="-5">
                <a:latin typeface="Times New Roman"/>
                <a:cs typeface="Times New Roman"/>
              </a:rPr>
              <a:t>principal </a:t>
            </a:r>
            <a:r>
              <a:rPr dirty="0" sz="1200">
                <a:latin typeface="Times New Roman"/>
                <a:cs typeface="Times New Roman"/>
              </a:rPr>
              <a:t>should </a:t>
            </a:r>
            <a:r>
              <a:rPr dirty="0" sz="1200" spc="-5">
                <a:latin typeface="Times New Roman"/>
                <a:cs typeface="Times New Roman"/>
              </a:rPr>
              <a:t>generate and </a:t>
            </a:r>
            <a:r>
              <a:rPr dirty="0" sz="1200">
                <a:latin typeface="Times New Roman"/>
                <a:cs typeface="Times New Roman"/>
              </a:rPr>
              <a:t>maintain a list of </a:t>
            </a:r>
            <a:r>
              <a:rPr dirty="0" sz="1200" spc="-5">
                <a:latin typeface="Times New Roman"/>
                <a:cs typeface="Times New Roman"/>
              </a:rPr>
              <a:t>students </a:t>
            </a:r>
            <a:r>
              <a:rPr dirty="0" sz="1200">
                <a:latin typeface="Times New Roman"/>
                <a:cs typeface="Times New Roman"/>
              </a:rPr>
              <a:t>to be </a:t>
            </a:r>
            <a:r>
              <a:rPr dirty="0" sz="1200" spc="-5">
                <a:latin typeface="Times New Roman"/>
                <a:cs typeface="Times New Roman"/>
              </a:rPr>
              <a:t>monitored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success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failure  </a:t>
            </a:r>
            <a:r>
              <a:rPr dirty="0" sz="1200">
                <a:latin typeface="Times New Roman"/>
                <a:cs typeface="Times New Roman"/>
              </a:rPr>
              <a:t>in school </a:t>
            </a:r>
            <a:r>
              <a:rPr dirty="0" sz="1200" spc="-5">
                <a:latin typeface="Times New Roman"/>
                <a:cs typeface="Times New Roman"/>
              </a:rPr>
              <a:t>(Bertrand, </a:t>
            </a:r>
            <a:r>
              <a:rPr dirty="0" sz="1200">
                <a:latin typeface="Times New Roman"/>
                <a:cs typeface="Times New Roman"/>
              </a:rPr>
              <a:t>1962; Bradley &amp; </a:t>
            </a:r>
            <a:r>
              <a:rPr dirty="0" sz="1200" spc="-5">
                <a:latin typeface="Times New Roman"/>
                <a:cs typeface="Times New Roman"/>
              </a:rPr>
              <a:t>Corwyn, </a:t>
            </a:r>
            <a:r>
              <a:rPr dirty="0" sz="1200">
                <a:latin typeface="Times New Roman"/>
                <a:cs typeface="Times New Roman"/>
              </a:rPr>
              <a:t>2002; </a:t>
            </a:r>
            <a:r>
              <a:rPr dirty="0" sz="1200" spc="-5">
                <a:latin typeface="Times New Roman"/>
                <a:cs typeface="Times New Roman"/>
              </a:rPr>
              <a:t>Burzichelli, Mackey, </a:t>
            </a:r>
            <a:r>
              <a:rPr dirty="0" sz="1200">
                <a:latin typeface="Times New Roman"/>
                <a:cs typeface="Times New Roman"/>
              </a:rPr>
              <a:t>&amp; Bausmith, 2011;  </a:t>
            </a:r>
            <a:r>
              <a:rPr dirty="0" sz="1200" spc="-5">
                <a:latin typeface="Times New Roman"/>
                <a:cs typeface="Times New Roman"/>
              </a:rPr>
              <a:t>Ingrum, 2006; </a:t>
            </a:r>
            <a:r>
              <a:rPr dirty="0" sz="1200">
                <a:latin typeface="Times New Roman"/>
                <a:cs typeface="Times New Roman"/>
              </a:rPr>
              <a:t>Suh, &amp; Suh, 2007; Weitzeman </a:t>
            </a:r>
            <a:r>
              <a:rPr dirty="0" sz="1200" spc="-5">
                <a:latin typeface="Times New Roman"/>
                <a:cs typeface="Times New Roman"/>
              </a:rPr>
              <a:t>et al.,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1982).</a:t>
            </a:r>
            <a:endParaRPr sz="1200">
              <a:latin typeface="Times New Roman"/>
              <a:cs typeface="Times New Roman"/>
            </a:endParaRPr>
          </a:p>
          <a:p>
            <a:pPr marL="12700" marR="125095" indent="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One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greatest resources an administrator has is </a:t>
            </a:r>
            <a:r>
              <a:rPr dirty="0" sz="1200">
                <a:latin typeface="Times New Roman"/>
                <a:cs typeface="Times New Roman"/>
              </a:rPr>
              <a:t>to include the </a:t>
            </a:r>
            <a:r>
              <a:rPr dirty="0" sz="1200" spc="-5">
                <a:latin typeface="Times New Roman"/>
                <a:cs typeface="Times New Roman"/>
              </a:rPr>
              <a:t>teachers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his </a:t>
            </a:r>
            <a:r>
              <a:rPr dirty="0" sz="1200">
                <a:latin typeface="Times New Roman"/>
                <a:cs typeface="Times New Roman"/>
              </a:rPr>
              <a:t>or </a:t>
            </a:r>
            <a:r>
              <a:rPr dirty="0" sz="1200" spc="-5">
                <a:latin typeface="Times New Roman"/>
                <a:cs typeface="Times New Roman"/>
              </a:rPr>
              <a:t>her  programs. Classroom teachers </a:t>
            </a:r>
            <a:r>
              <a:rPr dirty="0" sz="1200">
                <a:latin typeface="Times New Roman"/>
                <a:cs typeface="Times New Roman"/>
              </a:rPr>
              <a:t>are more likely to have </a:t>
            </a:r>
            <a:r>
              <a:rPr dirty="0" sz="1200" spc="-5">
                <a:latin typeface="Times New Roman"/>
                <a:cs typeface="Times New Roman"/>
              </a:rPr>
              <a:t>insight </a:t>
            </a:r>
            <a:r>
              <a:rPr dirty="0" sz="1200">
                <a:latin typeface="Times New Roman"/>
                <a:cs typeface="Times New Roman"/>
              </a:rPr>
              <a:t>on </a:t>
            </a:r>
            <a:r>
              <a:rPr dirty="0" sz="1200" spc="-5">
                <a:latin typeface="Times New Roman"/>
                <a:cs typeface="Times New Roman"/>
              </a:rPr>
              <a:t>their </a:t>
            </a:r>
            <a:r>
              <a:rPr dirty="0" sz="1200">
                <a:latin typeface="Times New Roman"/>
                <a:cs typeface="Times New Roman"/>
              </a:rPr>
              <a:t>students </a:t>
            </a:r>
            <a:r>
              <a:rPr dirty="0" sz="1200" spc="-5">
                <a:latin typeface="Times New Roman"/>
                <a:cs typeface="Times New Roman"/>
              </a:rPr>
              <a:t>than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administrator. Through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concept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collaboration, identifying and </a:t>
            </a:r>
            <a:r>
              <a:rPr dirty="0" sz="1200">
                <a:latin typeface="Times New Roman"/>
                <a:cs typeface="Times New Roman"/>
              </a:rPr>
              <a:t>determining a way to keep  students in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may </a:t>
            </a:r>
            <a:r>
              <a:rPr dirty="0" sz="1200" spc="5">
                <a:latin typeface="Times New Roman"/>
                <a:cs typeface="Times New Roman"/>
              </a:rPr>
              <a:t>be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developed.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850">
              <a:latin typeface="Times New Roman"/>
              <a:cs typeface="Times New Roman"/>
            </a:endParaRPr>
          </a:p>
          <a:p>
            <a:pPr marL="2554605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Future</a:t>
            </a:r>
            <a:r>
              <a:rPr dirty="0" sz="120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Research</a:t>
            </a:r>
            <a:endParaRPr sz="1200">
              <a:latin typeface="Times New Roman"/>
              <a:cs typeface="Times New Roman"/>
            </a:endParaRPr>
          </a:p>
          <a:p>
            <a:pPr marL="12700" marR="5080" indent="228600">
              <a:lnSpc>
                <a:spcPts val="2760"/>
              </a:lnSpc>
              <a:spcBef>
                <a:spcPts val="290"/>
              </a:spcBef>
            </a:pPr>
            <a:r>
              <a:rPr dirty="0" sz="1200" spc="-5">
                <a:latin typeface="Times New Roman"/>
                <a:cs typeface="Times New Roman"/>
              </a:rPr>
              <a:t>Removing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limitations </a:t>
            </a:r>
            <a:r>
              <a:rPr dirty="0" sz="1200">
                <a:latin typeface="Times New Roman"/>
                <a:cs typeface="Times New Roman"/>
              </a:rPr>
              <a:t>discussed in this </a:t>
            </a:r>
            <a:r>
              <a:rPr dirty="0" sz="1200" spc="-5">
                <a:latin typeface="Times New Roman"/>
                <a:cs typeface="Times New Roman"/>
              </a:rPr>
              <a:t>chapter (sample </a:t>
            </a:r>
            <a:r>
              <a:rPr dirty="0" sz="1200">
                <a:latin typeface="Times New Roman"/>
                <a:cs typeface="Times New Roman"/>
              </a:rPr>
              <a:t>size, population, </a:t>
            </a:r>
            <a:r>
              <a:rPr dirty="0" sz="1200" spc="-5">
                <a:latin typeface="Times New Roman"/>
                <a:cs typeface="Times New Roman"/>
              </a:rPr>
              <a:t>sample type, and  </a:t>
            </a:r>
            <a:r>
              <a:rPr dirty="0" sz="1200">
                <a:latin typeface="Times New Roman"/>
                <a:cs typeface="Times New Roman"/>
              </a:rPr>
              <a:t>time) may </a:t>
            </a:r>
            <a:r>
              <a:rPr dirty="0" sz="1200" spc="-5">
                <a:latin typeface="Times New Roman"/>
                <a:cs typeface="Times New Roman"/>
              </a:rPr>
              <a:t>allow for </a:t>
            </a:r>
            <a:r>
              <a:rPr dirty="0" sz="1200">
                <a:latin typeface="Times New Roman"/>
                <a:cs typeface="Times New Roman"/>
              </a:rPr>
              <a:t>more </a:t>
            </a:r>
            <a:r>
              <a:rPr dirty="0" sz="1200" spc="-5">
                <a:latin typeface="Times New Roman"/>
                <a:cs typeface="Times New Roman"/>
              </a:rPr>
              <a:t>insightful </a:t>
            </a:r>
            <a:r>
              <a:rPr dirty="0" sz="1200">
                <a:latin typeface="Times New Roman"/>
                <a:cs typeface="Times New Roman"/>
              </a:rPr>
              <a:t>conclusions </a:t>
            </a:r>
            <a:r>
              <a:rPr dirty="0" sz="1200" spc="-5">
                <a:latin typeface="Times New Roman"/>
                <a:cs typeface="Times New Roman"/>
              </a:rPr>
              <a:t>about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relationship between </a:t>
            </a:r>
            <a:r>
              <a:rPr dirty="0" sz="1200">
                <a:latin typeface="Times New Roman"/>
                <a:cs typeface="Times New Roman"/>
              </a:rPr>
              <a:t>student-  </a:t>
            </a:r>
            <a:r>
              <a:rPr dirty="0" sz="1200" spc="-5">
                <a:latin typeface="Times New Roman"/>
                <a:cs typeface="Times New Roman"/>
              </a:rPr>
              <a:t>perceived values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 and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decision </a:t>
            </a:r>
            <a:r>
              <a:rPr dirty="0" sz="1200">
                <a:latin typeface="Times New Roman"/>
                <a:cs typeface="Times New Roman"/>
              </a:rPr>
              <a:t>to drop out of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school. Since the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research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78041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283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139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762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instruments used </a:t>
            </a:r>
            <a:r>
              <a:rPr dirty="0" sz="1200">
                <a:latin typeface="Times New Roman"/>
                <a:cs typeface="Times New Roman"/>
              </a:rPr>
              <a:t>in this study have </a:t>
            </a:r>
            <a:r>
              <a:rPr dirty="0" sz="1200" spc="-5">
                <a:latin typeface="Times New Roman"/>
                <a:cs typeface="Times New Roman"/>
              </a:rPr>
              <a:t>been validated, </a:t>
            </a:r>
            <a:r>
              <a:rPr dirty="0" sz="1200">
                <a:latin typeface="Times New Roman"/>
                <a:cs typeface="Times New Roman"/>
              </a:rPr>
              <a:t>they </a:t>
            </a:r>
            <a:r>
              <a:rPr dirty="0" sz="1200" spc="5">
                <a:latin typeface="Times New Roman"/>
                <a:cs typeface="Times New Roman"/>
              </a:rPr>
              <a:t>may be </a:t>
            </a:r>
            <a:r>
              <a:rPr dirty="0" sz="1200" spc="-5">
                <a:latin typeface="Times New Roman"/>
                <a:cs typeface="Times New Roman"/>
              </a:rPr>
              <a:t>used </a:t>
            </a:r>
            <a:r>
              <a:rPr dirty="0" sz="1200">
                <a:latin typeface="Times New Roman"/>
                <a:cs typeface="Times New Roman"/>
              </a:rPr>
              <a:t>on a larger </a:t>
            </a:r>
            <a:r>
              <a:rPr dirty="0" sz="1200" spc="-5">
                <a:latin typeface="Times New Roman"/>
                <a:cs typeface="Times New Roman"/>
              </a:rPr>
              <a:t>scale </a:t>
            </a:r>
            <a:r>
              <a:rPr dirty="0" sz="1200">
                <a:latin typeface="Times New Roman"/>
                <a:cs typeface="Times New Roman"/>
              </a:rPr>
              <a:t>to include  more </a:t>
            </a:r>
            <a:r>
              <a:rPr dirty="0" sz="1200" spc="-5">
                <a:latin typeface="Times New Roman"/>
                <a:cs typeface="Times New Roman"/>
              </a:rPr>
              <a:t>adult high </a:t>
            </a:r>
            <a:r>
              <a:rPr dirty="0" sz="1200">
                <a:latin typeface="Times New Roman"/>
                <a:cs typeface="Times New Roman"/>
              </a:rPr>
              <a:t>school students </a:t>
            </a:r>
            <a:r>
              <a:rPr dirty="0" sz="1200" spc="-5">
                <a:latin typeface="Times New Roman"/>
                <a:cs typeface="Times New Roman"/>
              </a:rPr>
              <a:t>as well as </a:t>
            </a:r>
            <a:r>
              <a:rPr dirty="0" sz="1200">
                <a:latin typeface="Times New Roman"/>
                <a:cs typeface="Times New Roman"/>
              </a:rPr>
              <a:t>those who </a:t>
            </a:r>
            <a:r>
              <a:rPr dirty="0" sz="1200" spc="-5">
                <a:latin typeface="Times New Roman"/>
                <a:cs typeface="Times New Roman"/>
              </a:rPr>
              <a:t>dropped </a:t>
            </a:r>
            <a:r>
              <a:rPr dirty="0" sz="1200">
                <a:latin typeface="Times New Roman"/>
                <a:cs typeface="Times New Roman"/>
              </a:rPr>
              <a:t>out and did not </a:t>
            </a:r>
            <a:r>
              <a:rPr dirty="0" sz="1200" spc="-5">
                <a:latin typeface="Times New Roman"/>
                <a:cs typeface="Times New Roman"/>
              </a:rPr>
              <a:t>return </a:t>
            </a:r>
            <a:r>
              <a:rPr dirty="0" sz="1200">
                <a:latin typeface="Times New Roman"/>
                <a:cs typeface="Times New Roman"/>
              </a:rPr>
              <a:t>to school.  </a:t>
            </a:r>
            <a:r>
              <a:rPr dirty="0" sz="1200" spc="-5">
                <a:latin typeface="Times New Roman"/>
                <a:cs typeface="Times New Roman"/>
              </a:rPr>
              <a:t>Being able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compare </a:t>
            </a:r>
            <a:r>
              <a:rPr dirty="0" sz="1200">
                <a:latin typeface="Times New Roman"/>
                <a:cs typeface="Times New Roman"/>
              </a:rPr>
              <a:t>the opinions of those who </a:t>
            </a:r>
            <a:r>
              <a:rPr dirty="0" sz="1200" spc="-5">
                <a:latin typeface="Times New Roman"/>
                <a:cs typeface="Times New Roman"/>
              </a:rPr>
              <a:t>chose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return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formal education and </a:t>
            </a:r>
            <a:r>
              <a:rPr dirty="0" sz="1200">
                <a:latin typeface="Times New Roman"/>
                <a:cs typeface="Times New Roman"/>
              </a:rPr>
              <a:t>those  who did not </a:t>
            </a:r>
            <a:r>
              <a:rPr dirty="0" sz="1200" spc="-5">
                <a:latin typeface="Times New Roman"/>
                <a:cs typeface="Times New Roman"/>
              </a:rPr>
              <a:t>could lead </a:t>
            </a:r>
            <a:r>
              <a:rPr dirty="0" sz="1200">
                <a:latin typeface="Times New Roman"/>
                <a:cs typeface="Times New Roman"/>
              </a:rPr>
              <a:t>to a solution to </a:t>
            </a:r>
            <a:r>
              <a:rPr dirty="0" sz="1200" spc="-5">
                <a:latin typeface="Times New Roman"/>
                <a:cs typeface="Times New Roman"/>
              </a:rPr>
              <a:t>curb high </a:t>
            </a:r>
            <a:r>
              <a:rPr dirty="0" sz="1200">
                <a:latin typeface="Times New Roman"/>
                <a:cs typeface="Times New Roman"/>
              </a:rPr>
              <a:t>school dropouts.</a:t>
            </a:r>
            <a:endParaRPr sz="1200">
              <a:latin typeface="Times New Roman"/>
              <a:cs typeface="Times New Roman"/>
            </a:endParaRPr>
          </a:p>
          <a:p>
            <a:pPr marL="12700" marR="177165" indent="228600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Without the </a:t>
            </a:r>
            <a:r>
              <a:rPr dirty="0" sz="1200" spc="-5">
                <a:latin typeface="Times New Roman"/>
                <a:cs typeface="Times New Roman"/>
              </a:rPr>
              <a:t>restrictions </a:t>
            </a:r>
            <a:r>
              <a:rPr dirty="0" sz="1200" spc="-10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10">
                <a:latin typeface="Times New Roman"/>
                <a:cs typeface="Times New Roman"/>
              </a:rPr>
              <a:t>IRB </a:t>
            </a:r>
            <a:r>
              <a:rPr dirty="0" sz="1200">
                <a:latin typeface="Times New Roman"/>
                <a:cs typeface="Times New Roman"/>
              </a:rPr>
              <a:t>(which restricts minors </a:t>
            </a:r>
            <a:r>
              <a:rPr dirty="0" sz="1200" spc="-5">
                <a:latin typeface="Times New Roman"/>
                <a:cs typeface="Times New Roman"/>
              </a:rPr>
              <a:t>from engaging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research), and 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permission </a:t>
            </a:r>
            <a:r>
              <a:rPr dirty="0" sz="1200">
                <a:latin typeface="Times New Roman"/>
                <a:cs typeface="Times New Roman"/>
              </a:rPr>
              <a:t>to conduct </a:t>
            </a:r>
            <a:r>
              <a:rPr dirty="0" sz="1200" spc="-5">
                <a:latin typeface="Times New Roman"/>
                <a:cs typeface="Times New Roman"/>
              </a:rPr>
              <a:t>research </a:t>
            </a:r>
            <a:r>
              <a:rPr dirty="0" sz="1200">
                <a:latin typeface="Times New Roman"/>
                <a:cs typeface="Times New Roman"/>
              </a:rPr>
              <a:t>in a 9–12 </a:t>
            </a:r>
            <a:r>
              <a:rPr dirty="0" sz="1200" spc="-5">
                <a:latin typeface="Times New Roman"/>
                <a:cs typeface="Times New Roman"/>
              </a:rPr>
              <a:t>setting, </a:t>
            </a:r>
            <a:r>
              <a:rPr dirty="0" sz="1200">
                <a:latin typeface="Times New Roman"/>
                <a:cs typeface="Times New Roman"/>
              </a:rPr>
              <a:t>this research </a:t>
            </a:r>
            <a:r>
              <a:rPr dirty="0" sz="1200" spc="-5">
                <a:latin typeface="Times New Roman"/>
                <a:cs typeface="Times New Roman"/>
              </a:rPr>
              <a:t>could </a:t>
            </a:r>
            <a:r>
              <a:rPr dirty="0" sz="1200">
                <a:latin typeface="Times New Roman"/>
                <a:cs typeface="Times New Roman"/>
              </a:rPr>
              <a:t>be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furthered</a:t>
            </a:r>
            <a:endParaRPr sz="1200">
              <a:latin typeface="Times New Roman"/>
              <a:cs typeface="Times New Roman"/>
            </a:endParaRPr>
          </a:p>
          <a:p>
            <a:pPr marL="12700" marR="69850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significantly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 spc="-5">
                <a:latin typeface="Times New Roman"/>
                <a:cs typeface="Times New Roman"/>
              </a:rPr>
              <a:t>collecting </a:t>
            </a:r>
            <a:r>
              <a:rPr dirty="0" sz="1200">
                <a:latin typeface="Times New Roman"/>
                <a:cs typeface="Times New Roman"/>
              </a:rPr>
              <a:t>information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opinions </a:t>
            </a:r>
            <a:r>
              <a:rPr dirty="0" sz="1200" spc="-5">
                <a:latin typeface="Times New Roman"/>
                <a:cs typeface="Times New Roman"/>
              </a:rPr>
              <a:t>from </a:t>
            </a:r>
            <a:r>
              <a:rPr dirty="0" sz="1200">
                <a:latin typeface="Times New Roman"/>
                <a:cs typeface="Times New Roman"/>
              </a:rPr>
              <a:t>students who </a:t>
            </a:r>
            <a:r>
              <a:rPr dirty="0" sz="1200" spc="-5">
                <a:latin typeface="Times New Roman"/>
                <a:cs typeface="Times New Roman"/>
              </a:rPr>
              <a:t>are </a:t>
            </a:r>
            <a:r>
              <a:rPr dirty="0" sz="1200">
                <a:latin typeface="Times New Roman"/>
                <a:cs typeface="Times New Roman"/>
              </a:rPr>
              <a:t>still in the </a:t>
            </a:r>
            <a:r>
              <a:rPr dirty="0" sz="1200" spc="-5">
                <a:latin typeface="Times New Roman"/>
                <a:cs typeface="Times New Roman"/>
              </a:rPr>
              <a:t>traditional  high school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5">
                <a:latin typeface="Times New Roman"/>
                <a:cs typeface="Times New Roman"/>
              </a:rPr>
              <a:t>may or </a:t>
            </a:r>
            <a:r>
              <a:rPr dirty="0" sz="1200">
                <a:latin typeface="Times New Roman"/>
                <a:cs typeface="Times New Roman"/>
              </a:rPr>
              <a:t>may not have made the decision to drop out or graduate. With this  </a:t>
            </a:r>
            <a:r>
              <a:rPr dirty="0" sz="1200" spc="-5">
                <a:latin typeface="Times New Roman"/>
                <a:cs typeface="Times New Roman"/>
              </a:rPr>
              <a:t>information,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comparison could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made </a:t>
            </a:r>
            <a:r>
              <a:rPr dirty="0" sz="1200">
                <a:latin typeface="Times New Roman"/>
                <a:cs typeface="Times New Roman"/>
              </a:rPr>
              <a:t>between students still in </a:t>
            </a:r>
            <a:r>
              <a:rPr dirty="0" sz="1200" spc="-10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and those who  </a:t>
            </a:r>
            <a:r>
              <a:rPr dirty="0" sz="1200" spc="-5">
                <a:latin typeface="Times New Roman"/>
                <a:cs typeface="Times New Roman"/>
              </a:rPr>
              <a:t>have dropped </a:t>
            </a:r>
            <a:r>
              <a:rPr dirty="0" sz="1200">
                <a:latin typeface="Times New Roman"/>
                <a:cs typeface="Times New Roman"/>
              </a:rPr>
              <a:t>out. With </a:t>
            </a:r>
            <a:r>
              <a:rPr dirty="0" sz="1200" spc="-5">
                <a:latin typeface="Times New Roman"/>
                <a:cs typeface="Times New Roman"/>
              </a:rPr>
              <a:t>the </a:t>
            </a:r>
            <a:r>
              <a:rPr dirty="0" sz="1200">
                <a:latin typeface="Times New Roman"/>
                <a:cs typeface="Times New Roman"/>
              </a:rPr>
              <a:t>ability to compare opinions of </a:t>
            </a:r>
            <a:r>
              <a:rPr dirty="0" sz="1200" spc="-5">
                <a:latin typeface="Times New Roman"/>
                <a:cs typeface="Times New Roman"/>
              </a:rPr>
              <a:t>current and past </a:t>
            </a:r>
            <a:r>
              <a:rPr dirty="0" sz="1200">
                <a:latin typeface="Times New Roman"/>
                <a:cs typeface="Times New Roman"/>
              </a:rPr>
              <a:t>students (both  </a:t>
            </a:r>
            <a:r>
              <a:rPr dirty="0" sz="1200" spc="-5">
                <a:latin typeface="Times New Roman"/>
                <a:cs typeface="Times New Roman"/>
              </a:rPr>
              <a:t>graduates and dropouts), </a:t>
            </a:r>
            <a:r>
              <a:rPr dirty="0" sz="1200">
                <a:latin typeface="Times New Roman"/>
                <a:cs typeface="Times New Roman"/>
              </a:rPr>
              <a:t>finding a link </a:t>
            </a:r>
            <a:r>
              <a:rPr dirty="0" sz="1200" spc="-5">
                <a:latin typeface="Times New Roman"/>
                <a:cs typeface="Times New Roman"/>
              </a:rPr>
              <a:t>between </a:t>
            </a:r>
            <a:r>
              <a:rPr dirty="0" sz="1200">
                <a:latin typeface="Times New Roman"/>
                <a:cs typeface="Times New Roman"/>
              </a:rPr>
              <a:t>each </a:t>
            </a:r>
            <a:r>
              <a:rPr dirty="0" sz="1200" spc="5">
                <a:latin typeface="Times New Roman"/>
                <a:cs typeface="Times New Roman"/>
              </a:rPr>
              <a:t>may </a:t>
            </a:r>
            <a:r>
              <a:rPr dirty="0" sz="1200" spc="-5">
                <a:latin typeface="Times New Roman"/>
                <a:cs typeface="Times New Roman"/>
              </a:rPr>
              <a:t>lead </a:t>
            </a:r>
            <a:r>
              <a:rPr dirty="0" sz="1200">
                <a:latin typeface="Times New Roman"/>
                <a:cs typeface="Times New Roman"/>
              </a:rPr>
              <a:t>to a </a:t>
            </a:r>
            <a:r>
              <a:rPr dirty="0" sz="1200" spc="-5">
                <a:latin typeface="Times New Roman"/>
                <a:cs typeface="Times New Roman"/>
              </a:rPr>
              <a:t>better </a:t>
            </a:r>
            <a:r>
              <a:rPr dirty="0" sz="1200">
                <a:latin typeface="Times New Roman"/>
                <a:cs typeface="Times New Roman"/>
              </a:rPr>
              <a:t>way to </a:t>
            </a:r>
            <a:r>
              <a:rPr dirty="0" sz="1200" spc="-5">
                <a:latin typeface="Times New Roman"/>
                <a:cs typeface="Times New Roman"/>
              </a:rPr>
              <a:t>influence  </a:t>
            </a:r>
            <a:r>
              <a:rPr dirty="0" sz="1200">
                <a:latin typeface="Times New Roman"/>
                <a:cs typeface="Times New Roman"/>
              </a:rPr>
              <a:t>students to </a:t>
            </a:r>
            <a:r>
              <a:rPr dirty="0" sz="1200" spc="-5">
                <a:latin typeface="Times New Roman"/>
                <a:cs typeface="Times New Roman"/>
              </a:rPr>
              <a:t>remain </a:t>
            </a:r>
            <a:r>
              <a:rPr dirty="0" sz="1200">
                <a:latin typeface="Times New Roman"/>
                <a:cs typeface="Times New Roman"/>
              </a:rPr>
              <a:t>in school. The more information that </a:t>
            </a:r>
            <a:r>
              <a:rPr dirty="0" sz="1200" spc="-5">
                <a:latin typeface="Times New Roman"/>
                <a:cs typeface="Times New Roman"/>
              </a:rPr>
              <a:t>can gather about </a:t>
            </a:r>
            <a:r>
              <a:rPr dirty="0" sz="1200">
                <a:latin typeface="Times New Roman"/>
                <a:cs typeface="Times New Roman"/>
              </a:rPr>
              <a:t>student opinions, the  </a:t>
            </a:r>
            <a:r>
              <a:rPr dirty="0" sz="1200" spc="-5">
                <a:latin typeface="Times New Roman"/>
                <a:cs typeface="Times New Roman"/>
              </a:rPr>
              <a:t>better </a:t>
            </a:r>
            <a:r>
              <a:rPr dirty="0" sz="1200">
                <a:latin typeface="Times New Roman"/>
                <a:cs typeface="Times New Roman"/>
              </a:rPr>
              <a:t>understanding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why students drop out </a:t>
            </a:r>
            <a:r>
              <a:rPr dirty="0" sz="1200" spc="5">
                <a:latin typeface="Times New Roman"/>
                <a:cs typeface="Times New Roman"/>
              </a:rPr>
              <a:t>may be </a:t>
            </a:r>
            <a:r>
              <a:rPr dirty="0" sz="1200">
                <a:latin typeface="Times New Roman"/>
                <a:cs typeface="Times New Roman"/>
              </a:rPr>
              <a:t>determined. </a:t>
            </a:r>
            <a:r>
              <a:rPr dirty="0" sz="1200" spc="-10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only with a better  understanding of why students drop out </a:t>
            </a:r>
            <a:r>
              <a:rPr dirty="0" sz="1200" spc="-5">
                <a:latin typeface="Times New Roman"/>
                <a:cs typeface="Times New Roman"/>
              </a:rPr>
              <a:t>that </a:t>
            </a:r>
            <a:r>
              <a:rPr dirty="0" sz="1200">
                <a:latin typeface="Times New Roman"/>
                <a:cs typeface="Times New Roman"/>
              </a:rPr>
              <a:t>a viable solution to this </a:t>
            </a:r>
            <a:r>
              <a:rPr dirty="0" sz="1200" spc="-5">
                <a:latin typeface="Times New Roman"/>
                <a:cs typeface="Times New Roman"/>
              </a:rPr>
              <a:t>problem will </a:t>
            </a:r>
            <a:r>
              <a:rPr dirty="0" sz="1200">
                <a:latin typeface="Times New Roman"/>
                <a:cs typeface="Times New Roman"/>
              </a:rPr>
              <a:t>be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created.</a:t>
            </a:r>
            <a:endParaRPr sz="1200">
              <a:latin typeface="Times New Roman"/>
              <a:cs typeface="Times New Roman"/>
            </a:endParaRPr>
          </a:p>
          <a:p>
            <a:pPr marL="12700" marR="18415" indent="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The </a:t>
            </a:r>
            <a:r>
              <a:rPr dirty="0" sz="1200">
                <a:latin typeface="Times New Roman"/>
                <a:cs typeface="Times New Roman"/>
              </a:rPr>
              <a:t>majority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the participants </a:t>
            </a:r>
            <a:r>
              <a:rPr dirty="0" sz="1200" spc="-5">
                <a:latin typeface="Times New Roman"/>
                <a:cs typeface="Times New Roman"/>
              </a:rPr>
              <a:t>stated that </a:t>
            </a:r>
            <a:r>
              <a:rPr dirty="0" sz="1200">
                <a:latin typeface="Times New Roman"/>
                <a:cs typeface="Times New Roman"/>
              </a:rPr>
              <a:t>college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goal </a:t>
            </a:r>
            <a:r>
              <a:rPr dirty="0" sz="1200">
                <a:latin typeface="Times New Roman"/>
                <a:cs typeface="Times New Roman"/>
              </a:rPr>
              <a:t>for them. </a:t>
            </a:r>
            <a:r>
              <a:rPr dirty="0" sz="1200" spc="-5">
                <a:latin typeface="Times New Roman"/>
                <a:cs typeface="Times New Roman"/>
              </a:rPr>
              <a:t>Determining </a:t>
            </a:r>
            <a:r>
              <a:rPr dirty="0" sz="1200" spc="5">
                <a:latin typeface="Times New Roman"/>
                <a:cs typeface="Times New Roman"/>
              </a:rPr>
              <a:t>why  </a:t>
            </a:r>
            <a:r>
              <a:rPr dirty="0" sz="1200">
                <a:latin typeface="Times New Roman"/>
                <a:cs typeface="Times New Roman"/>
              </a:rPr>
              <a:t>these students </a:t>
            </a:r>
            <a:r>
              <a:rPr dirty="0" sz="1200" spc="-5">
                <a:latin typeface="Times New Roman"/>
                <a:cs typeface="Times New Roman"/>
              </a:rPr>
              <a:t>returned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10">
                <a:latin typeface="Times New Roman"/>
                <a:cs typeface="Times New Roman"/>
              </a:rPr>
              <a:t>get </a:t>
            </a:r>
            <a:r>
              <a:rPr dirty="0" sz="1200">
                <a:latin typeface="Times New Roman"/>
                <a:cs typeface="Times New Roman"/>
              </a:rPr>
              <a:t>not </a:t>
            </a:r>
            <a:r>
              <a:rPr dirty="0" sz="1200" spc="5">
                <a:latin typeface="Times New Roman"/>
                <a:cs typeface="Times New Roman"/>
              </a:rPr>
              <a:t>only </a:t>
            </a:r>
            <a:r>
              <a:rPr dirty="0" sz="1200">
                <a:latin typeface="Times New Roman"/>
                <a:cs typeface="Times New Roman"/>
              </a:rPr>
              <a:t>their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</a:t>
            </a:r>
            <a:r>
              <a:rPr dirty="0" sz="1200" spc="-5">
                <a:latin typeface="Times New Roman"/>
                <a:cs typeface="Times New Roman"/>
              </a:rPr>
              <a:t>diploma, </a:t>
            </a:r>
            <a:r>
              <a:rPr dirty="0" sz="1200">
                <a:latin typeface="Times New Roman"/>
                <a:cs typeface="Times New Roman"/>
              </a:rPr>
              <a:t>but also to pursue a </a:t>
            </a:r>
            <a:r>
              <a:rPr dirty="0" sz="1200" spc="-5">
                <a:latin typeface="Times New Roman"/>
                <a:cs typeface="Times New Roman"/>
              </a:rPr>
              <a:t>collegiate  education </a:t>
            </a:r>
            <a:r>
              <a:rPr dirty="0" sz="1200" spc="5">
                <a:latin typeface="Times New Roman"/>
                <a:cs typeface="Times New Roman"/>
              </a:rPr>
              <a:t>may </a:t>
            </a:r>
            <a:r>
              <a:rPr dirty="0" sz="1200">
                <a:latin typeface="Times New Roman"/>
                <a:cs typeface="Times New Roman"/>
              </a:rPr>
              <a:t>lead to </a:t>
            </a:r>
            <a:r>
              <a:rPr dirty="0" sz="1200" spc="-10">
                <a:latin typeface="Times New Roman"/>
                <a:cs typeface="Times New Roman"/>
              </a:rPr>
              <a:t>ways </a:t>
            </a:r>
            <a:r>
              <a:rPr dirty="0" sz="1200">
                <a:latin typeface="Times New Roman"/>
                <a:cs typeface="Times New Roman"/>
              </a:rPr>
              <a:t>to keep </a:t>
            </a:r>
            <a:r>
              <a:rPr dirty="0" sz="1200" spc="-5">
                <a:latin typeface="Times New Roman"/>
                <a:cs typeface="Times New Roman"/>
              </a:rPr>
              <a:t>students from dropping </a:t>
            </a:r>
            <a:r>
              <a:rPr dirty="0" sz="1200">
                <a:latin typeface="Times New Roman"/>
                <a:cs typeface="Times New Roman"/>
              </a:rPr>
              <a:t>out of the traditional </a:t>
            </a:r>
            <a:r>
              <a:rPr dirty="0" sz="1200" spc="-5">
                <a:latin typeface="Times New Roman"/>
                <a:cs typeface="Times New Roman"/>
              </a:rPr>
              <a:t>K-12 school.  There </a:t>
            </a:r>
            <a:r>
              <a:rPr dirty="0" sz="1200" spc="5">
                <a:latin typeface="Times New Roman"/>
                <a:cs typeface="Times New Roman"/>
              </a:rPr>
              <a:t>may be </a:t>
            </a:r>
            <a:r>
              <a:rPr dirty="0" sz="1200">
                <a:latin typeface="Times New Roman"/>
                <a:cs typeface="Times New Roman"/>
              </a:rPr>
              <a:t>a link </a:t>
            </a:r>
            <a:r>
              <a:rPr dirty="0" sz="1200" spc="-5">
                <a:latin typeface="Times New Roman"/>
                <a:cs typeface="Times New Roman"/>
              </a:rPr>
              <a:t>between societal changes, </a:t>
            </a:r>
            <a:r>
              <a:rPr dirty="0" sz="1200">
                <a:latin typeface="Times New Roman"/>
                <a:cs typeface="Times New Roman"/>
              </a:rPr>
              <a:t>such </a:t>
            </a:r>
            <a:r>
              <a:rPr dirty="0" sz="1200" spc="-5">
                <a:latin typeface="Times New Roman"/>
                <a:cs typeface="Times New Roman"/>
              </a:rPr>
              <a:t>as women </a:t>
            </a:r>
            <a:r>
              <a:rPr dirty="0" sz="1200">
                <a:latin typeface="Times New Roman"/>
                <a:cs typeface="Times New Roman"/>
              </a:rPr>
              <a:t>staying home to </a:t>
            </a:r>
            <a:r>
              <a:rPr dirty="0" sz="1200" spc="-5">
                <a:latin typeface="Times New Roman"/>
                <a:cs typeface="Times New Roman"/>
              </a:rPr>
              <a:t>raise their  children,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can </a:t>
            </a:r>
            <a:r>
              <a:rPr dirty="0" sz="1200" spc="5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accredited </a:t>
            </a:r>
            <a:r>
              <a:rPr dirty="0" sz="1200">
                <a:latin typeface="Times New Roman"/>
                <a:cs typeface="Times New Roman"/>
              </a:rPr>
              <a:t>to why students have the </a:t>
            </a:r>
            <a:r>
              <a:rPr dirty="0" sz="1200" spc="-5">
                <a:latin typeface="Times New Roman"/>
                <a:cs typeface="Times New Roman"/>
              </a:rPr>
              <a:t>desire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10">
                <a:latin typeface="Times New Roman"/>
                <a:cs typeface="Times New Roman"/>
              </a:rPr>
              <a:t>go </a:t>
            </a:r>
            <a:r>
              <a:rPr dirty="0" sz="1200">
                <a:latin typeface="Times New Roman"/>
                <a:cs typeface="Times New Roman"/>
              </a:rPr>
              <a:t>to college even </a:t>
            </a:r>
            <a:r>
              <a:rPr dirty="0" sz="1200" spc="-5">
                <a:latin typeface="Times New Roman"/>
                <a:cs typeface="Times New Roman"/>
              </a:rPr>
              <a:t>though </a:t>
            </a:r>
            <a:r>
              <a:rPr dirty="0" sz="1200">
                <a:latin typeface="Times New Roman"/>
                <a:cs typeface="Times New Roman"/>
              </a:rPr>
              <a:t>their  </a:t>
            </a:r>
            <a:r>
              <a:rPr dirty="0" sz="1200" spc="-5">
                <a:latin typeface="Times New Roman"/>
                <a:cs typeface="Times New Roman"/>
              </a:rPr>
              <a:t>parents </a:t>
            </a:r>
            <a:r>
              <a:rPr dirty="0" sz="1200">
                <a:latin typeface="Times New Roman"/>
                <a:cs typeface="Times New Roman"/>
              </a:rPr>
              <a:t>did not. </a:t>
            </a:r>
            <a:r>
              <a:rPr dirty="0" sz="1200" spc="-5">
                <a:latin typeface="Times New Roman"/>
                <a:cs typeface="Times New Roman"/>
              </a:rPr>
              <a:t>Research </a:t>
            </a:r>
            <a:r>
              <a:rPr dirty="0" sz="1200">
                <a:latin typeface="Times New Roman"/>
                <a:cs typeface="Times New Roman"/>
              </a:rPr>
              <a:t>into family structure and </a:t>
            </a:r>
            <a:r>
              <a:rPr dirty="0" sz="1200" spc="-5">
                <a:latin typeface="Times New Roman"/>
                <a:cs typeface="Times New Roman"/>
              </a:rPr>
              <a:t>responsibilities could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conducted </a:t>
            </a:r>
            <a:r>
              <a:rPr dirty="0" sz="1200">
                <a:latin typeface="Times New Roman"/>
                <a:cs typeface="Times New Roman"/>
              </a:rPr>
              <a:t>to  </a:t>
            </a:r>
            <a:r>
              <a:rPr dirty="0" sz="1200" spc="-5">
                <a:latin typeface="Times New Roman"/>
                <a:cs typeface="Times New Roman"/>
              </a:rPr>
              <a:t>determine </a:t>
            </a:r>
            <a:r>
              <a:rPr dirty="0" sz="1200">
                <a:latin typeface="Times New Roman"/>
                <a:cs typeface="Times New Roman"/>
              </a:rPr>
              <a:t>if this link</a:t>
            </a:r>
            <a:r>
              <a:rPr dirty="0" sz="1200" spc="-5">
                <a:latin typeface="Times New Roman"/>
                <a:cs typeface="Times New Roman"/>
              </a:rPr>
              <a:t> exists.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17969" y="429259"/>
            <a:ext cx="2540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140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1016254"/>
            <a:ext cx="5966460" cy="79178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38252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Recommendations</a:t>
            </a:r>
            <a:endParaRPr sz="1200">
              <a:latin typeface="Times New Roman"/>
              <a:cs typeface="Times New Roman"/>
            </a:endParaRPr>
          </a:p>
          <a:p>
            <a:pPr marL="12700" marR="73025" indent="228600">
              <a:lnSpc>
                <a:spcPts val="2760"/>
              </a:lnSpc>
              <a:spcBef>
                <a:spcPts val="285"/>
              </a:spcBef>
            </a:pP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order to increase </a:t>
            </a:r>
            <a:r>
              <a:rPr dirty="0" sz="1200" spc="-5">
                <a:latin typeface="Times New Roman"/>
                <a:cs typeface="Times New Roman"/>
              </a:rPr>
              <a:t>graduation rates </a:t>
            </a:r>
            <a:r>
              <a:rPr dirty="0" sz="1200">
                <a:latin typeface="Times New Roman"/>
                <a:cs typeface="Times New Roman"/>
              </a:rPr>
              <a:t>in this East </a:t>
            </a:r>
            <a:r>
              <a:rPr dirty="0" sz="1200" spc="-5">
                <a:latin typeface="Times New Roman"/>
                <a:cs typeface="Times New Roman"/>
              </a:rPr>
              <a:t>Tennessee </a:t>
            </a:r>
            <a:r>
              <a:rPr dirty="0" sz="1200">
                <a:latin typeface="Times New Roman"/>
                <a:cs typeface="Times New Roman"/>
              </a:rPr>
              <a:t>school </a:t>
            </a:r>
            <a:r>
              <a:rPr dirty="0" sz="1200" spc="-5">
                <a:latin typeface="Times New Roman"/>
                <a:cs typeface="Times New Roman"/>
              </a:rPr>
              <a:t>district, </a:t>
            </a:r>
            <a:r>
              <a:rPr dirty="0" sz="1200">
                <a:latin typeface="Times New Roman"/>
                <a:cs typeface="Times New Roman"/>
              </a:rPr>
              <a:t>the following  </a:t>
            </a:r>
            <a:r>
              <a:rPr dirty="0" sz="1200" spc="-5">
                <a:latin typeface="Times New Roman"/>
                <a:cs typeface="Times New Roman"/>
              </a:rPr>
              <a:t>recommendations </a:t>
            </a:r>
            <a:r>
              <a:rPr dirty="0" sz="1200">
                <a:latin typeface="Times New Roman"/>
                <a:cs typeface="Times New Roman"/>
              </a:rPr>
              <a:t>are advised. </a:t>
            </a:r>
            <a:r>
              <a:rPr dirty="0" sz="1200" spc="-5">
                <a:latin typeface="Times New Roman"/>
                <a:cs typeface="Times New Roman"/>
              </a:rPr>
              <a:t>First, </a:t>
            </a:r>
            <a:r>
              <a:rPr dirty="0" sz="1200">
                <a:latin typeface="Times New Roman"/>
                <a:cs typeface="Times New Roman"/>
              </a:rPr>
              <a:t>students should be </a:t>
            </a:r>
            <a:r>
              <a:rPr dirty="0" sz="1200" spc="-5">
                <a:latin typeface="Times New Roman"/>
                <a:cs typeface="Times New Roman"/>
              </a:rPr>
              <a:t>identified as </a:t>
            </a:r>
            <a:r>
              <a:rPr dirty="0" sz="1200">
                <a:latin typeface="Times New Roman"/>
                <a:cs typeface="Times New Roman"/>
              </a:rPr>
              <a:t>at-risk </a:t>
            </a:r>
            <a:r>
              <a:rPr dirty="0" sz="1200" spc="-5">
                <a:latin typeface="Times New Roman"/>
                <a:cs typeface="Times New Roman"/>
              </a:rPr>
              <a:t>for </a:t>
            </a:r>
            <a:r>
              <a:rPr dirty="0" sz="1200">
                <a:latin typeface="Times New Roman"/>
                <a:cs typeface="Times New Roman"/>
              </a:rPr>
              <a:t>dropping out at a  </a:t>
            </a:r>
            <a:r>
              <a:rPr dirty="0" sz="1200" spc="-5">
                <a:latin typeface="Times New Roman"/>
                <a:cs typeface="Times New Roman"/>
              </a:rPr>
              <a:t>younger age. </a:t>
            </a:r>
            <a:r>
              <a:rPr dirty="0" sz="1200" spc="5">
                <a:latin typeface="Times New Roman"/>
                <a:cs typeface="Times New Roman"/>
              </a:rPr>
              <a:t>Many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factors linked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dropouts (low </a:t>
            </a:r>
            <a:r>
              <a:rPr dirty="0" sz="1200" spc="-5">
                <a:latin typeface="Times New Roman"/>
                <a:cs typeface="Times New Roman"/>
              </a:rPr>
              <a:t>SES status, special  education, school </a:t>
            </a:r>
            <a:r>
              <a:rPr dirty="0" sz="1200">
                <a:latin typeface="Times New Roman"/>
                <a:cs typeface="Times New Roman"/>
              </a:rPr>
              <a:t>attendance,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behavior) exist </a:t>
            </a:r>
            <a:r>
              <a:rPr dirty="0" sz="1200" spc="-5">
                <a:latin typeface="Times New Roman"/>
                <a:cs typeface="Times New Roman"/>
              </a:rPr>
              <a:t>long before </a:t>
            </a:r>
            <a:r>
              <a:rPr dirty="0" sz="1200">
                <a:latin typeface="Times New Roman"/>
                <a:cs typeface="Times New Roman"/>
              </a:rPr>
              <a:t>a student drops out of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school.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dirty="0" sz="1200" spc="-5">
                <a:latin typeface="Times New Roman"/>
                <a:cs typeface="Times New Roman"/>
              </a:rPr>
              <a:t>Collaboration between high schools and </a:t>
            </a:r>
            <a:r>
              <a:rPr dirty="0" sz="1200">
                <a:latin typeface="Times New Roman"/>
                <a:cs typeface="Times New Roman"/>
              </a:rPr>
              <a:t>middle schools to identify </a:t>
            </a:r>
            <a:r>
              <a:rPr dirty="0" sz="1200" spc="-5">
                <a:latin typeface="Times New Roman"/>
                <a:cs typeface="Times New Roman"/>
              </a:rPr>
              <a:t>at-risk </a:t>
            </a:r>
            <a:r>
              <a:rPr dirty="0" sz="1200">
                <a:latin typeface="Times New Roman"/>
                <a:cs typeface="Times New Roman"/>
              </a:rPr>
              <a:t>students prior to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endParaRPr sz="1200">
              <a:latin typeface="Times New Roman"/>
              <a:cs typeface="Times New Roman"/>
            </a:endParaRPr>
          </a:p>
          <a:p>
            <a:pPr marL="12700" marR="493395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ninth </a:t>
            </a:r>
            <a:r>
              <a:rPr dirty="0" sz="1200" spc="-5">
                <a:latin typeface="Times New Roman"/>
                <a:cs typeface="Times New Roman"/>
              </a:rPr>
              <a:t>grade </a:t>
            </a:r>
            <a:r>
              <a:rPr dirty="0" sz="1200" spc="5">
                <a:latin typeface="Times New Roman"/>
                <a:cs typeface="Times New Roman"/>
              </a:rPr>
              <a:t>may </a:t>
            </a:r>
            <a:r>
              <a:rPr dirty="0" sz="1200">
                <a:latin typeface="Times New Roman"/>
                <a:cs typeface="Times New Roman"/>
              </a:rPr>
              <a:t>be one way to </a:t>
            </a:r>
            <a:r>
              <a:rPr dirty="0" sz="1200" spc="-5">
                <a:latin typeface="Times New Roman"/>
                <a:cs typeface="Times New Roman"/>
              </a:rPr>
              <a:t>create </a:t>
            </a:r>
            <a:r>
              <a:rPr dirty="0" sz="1200">
                <a:latin typeface="Times New Roman"/>
                <a:cs typeface="Times New Roman"/>
              </a:rPr>
              <a:t>a list of at-risk students. </a:t>
            </a:r>
            <a:r>
              <a:rPr dirty="0" sz="1200" spc="-15">
                <a:latin typeface="Times New Roman"/>
                <a:cs typeface="Times New Roman"/>
              </a:rPr>
              <a:t>If </a:t>
            </a:r>
            <a:r>
              <a:rPr dirty="0" sz="1200" spc="-5">
                <a:latin typeface="Times New Roman"/>
                <a:cs typeface="Times New Roman"/>
              </a:rPr>
              <a:t>such collaboration is </a:t>
            </a:r>
            <a:r>
              <a:rPr dirty="0" sz="1200">
                <a:latin typeface="Times New Roman"/>
                <a:cs typeface="Times New Roman"/>
              </a:rPr>
              <a:t>not  possible, </a:t>
            </a:r>
            <a:r>
              <a:rPr dirty="0" sz="1200" spc="-5">
                <a:latin typeface="Times New Roman"/>
                <a:cs typeface="Times New Roman"/>
              </a:rPr>
              <a:t>then </a:t>
            </a:r>
            <a:r>
              <a:rPr dirty="0" sz="1200">
                <a:latin typeface="Times New Roman"/>
                <a:cs typeface="Times New Roman"/>
              </a:rPr>
              <a:t>this list </a:t>
            </a:r>
            <a:r>
              <a:rPr dirty="0" sz="1200" spc="-5">
                <a:latin typeface="Times New Roman"/>
                <a:cs typeface="Times New Roman"/>
              </a:rPr>
              <a:t>should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created prior </a:t>
            </a:r>
            <a:r>
              <a:rPr dirty="0" sz="1200">
                <a:latin typeface="Times New Roman"/>
                <a:cs typeface="Times New Roman"/>
              </a:rPr>
              <a:t>to the </a:t>
            </a:r>
            <a:r>
              <a:rPr dirty="0" sz="1200" spc="-5">
                <a:latin typeface="Times New Roman"/>
                <a:cs typeface="Times New Roman"/>
              </a:rPr>
              <a:t>second </a:t>
            </a:r>
            <a:r>
              <a:rPr dirty="0" sz="1200" spc="-10">
                <a:latin typeface="Times New Roman"/>
                <a:cs typeface="Times New Roman"/>
              </a:rPr>
              <a:t>year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high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school.</a:t>
            </a:r>
            <a:endParaRPr sz="1200">
              <a:latin typeface="Times New Roman"/>
              <a:cs typeface="Times New Roman"/>
            </a:endParaRPr>
          </a:p>
          <a:p>
            <a:pPr marL="12700" marR="6985" indent="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Second, students </a:t>
            </a:r>
            <a:r>
              <a:rPr dirty="0" sz="1200">
                <a:latin typeface="Times New Roman"/>
                <a:cs typeface="Times New Roman"/>
              </a:rPr>
              <a:t>who have </a:t>
            </a:r>
            <a:r>
              <a:rPr dirty="0" sz="1200" spc="-5">
                <a:latin typeface="Times New Roman"/>
                <a:cs typeface="Times New Roman"/>
              </a:rPr>
              <a:t>been identified as </a:t>
            </a:r>
            <a:r>
              <a:rPr dirty="0" sz="1200">
                <a:latin typeface="Times New Roman"/>
                <a:cs typeface="Times New Roman"/>
              </a:rPr>
              <a:t>at-risk for dropping out should be </a:t>
            </a:r>
            <a:r>
              <a:rPr dirty="0" sz="1200" spc="-5">
                <a:latin typeface="Times New Roman"/>
                <a:cs typeface="Times New Roman"/>
              </a:rPr>
              <a:t>monitored  throughout their high </a:t>
            </a:r>
            <a:r>
              <a:rPr dirty="0" sz="1200">
                <a:latin typeface="Times New Roman"/>
                <a:cs typeface="Times New Roman"/>
              </a:rPr>
              <a:t>school </a:t>
            </a:r>
            <a:r>
              <a:rPr dirty="0" sz="1200" spc="-5">
                <a:latin typeface="Times New Roman"/>
                <a:cs typeface="Times New Roman"/>
              </a:rPr>
              <a:t>career. </a:t>
            </a:r>
            <a:r>
              <a:rPr dirty="0" sz="1200" spc="-10">
                <a:latin typeface="Times New Roman"/>
                <a:cs typeface="Times New Roman"/>
              </a:rPr>
              <a:t>If </a:t>
            </a:r>
            <a:r>
              <a:rPr dirty="0" sz="1200">
                <a:latin typeface="Times New Roman"/>
                <a:cs typeface="Times New Roman"/>
              </a:rPr>
              <a:t>a student starts to </a:t>
            </a:r>
            <a:r>
              <a:rPr dirty="0" sz="1200" spc="-5">
                <a:latin typeface="Times New Roman"/>
                <a:cs typeface="Times New Roman"/>
              </a:rPr>
              <a:t>fall behind </a:t>
            </a:r>
            <a:r>
              <a:rPr dirty="0" sz="1200">
                <a:latin typeface="Times New Roman"/>
                <a:cs typeface="Times New Roman"/>
              </a:rPr>
              <a:t>academically </a:t>
            </a:r>
            <a:r>
              <a:rPr dirty="0" sz="1200" spc="-5">
                <a:latin typeface="Times New Roman"/>
                <a:cs typeface="Times New Roman"/>
              </a:rPr>
              <a:t>(failing classes,  </a:t>
            </a:r>
            <a:r>
              <a:rPr dirty="0" sz="1200">
                <a:latin typeface="Times New Roman"/>
                <a:cs typeface="Times New Roman"/>
              </a:rPr>
              <a:t>barely passing </a:t>
            </a:r>
            <a:r>
              <a:rPr dirty="0" sz="1200" spc="-5">
                <a:latin typeface="Times New Roman"/>
                <a:cs typeface="Times New Roman"/>
              </a:rPr>
              <a:t>classes), </a:t>
            </a:r>
            <a:r>
              <a:rPr dirty="0" sz="1200">
                <a:latin typeface="Times New Roman"/>
                <a:cs typeface="Times New Roman"/>
              </a:rPr>
              <a:t>then </a:t>
            </a:r>
            <a:r>
              <a:rPr dirty="0" sz="1200" spc="-5">
                <a:latin typeface="Times New Roman"/>
                <a:cs typeface="Times New Roman"/>
              </a:rPr>
              <a:t>appropriate interventions </a:t>
            </a:r>
            <a:r>
              <a:rPr dirty="0" sz="1200">
                <a:latin typeface="Times New Roman"/>
                <a:cs typeface="Times New Roman"/>
              </a:rPr>
              <a:t>should be initiated. The </a:t>
            </a:r>
            <a:r>
              <a:rPr dirty="0" sz="1200" spc="-5">
                <a:latin typeface="Times New Roman"/>
                <a:cs typeface="Times New Roman"/>
              </a:rPr>
              <a:t>interventions </a:t>
            </a:r>
            <a:r>
              <a:rPr dirty="0" sz="1200">
                <a:latin typeface="Times New Roman"/>
                <a:cs typeface="Times New Roman"/>
              </a:rPr>
              <a:t>must  be individualized for </a:t>
            </a:r>
            <a:r>
              <a:rPr dirty="0" sz="1200" spc="-5">
                <a:latin typeface="Times New Roman"/>
                <a:cs typeface="Times New Roman"/>
              </a:rPr>
              <a:t>each student as determined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educators and </a:t>
            </a:r>
            <a:r>
              <a:rPr dirty="0" sz="1200">
                <a:latin typeface="Times New Roman"/>
                <a:cs typeface="Times New Roman"/>
              </a:rPr>
              <a:t>administrators of </a:t>
            </a:r>
            <a:r>
              <a:rPr dirty="0" sz="1200" spc="-5">
                <a:latin typeface="Times New Roman"/>
                <a:cs typeface="Times New Roman"/>
              </a:rPr>
              <a:t>each  school. Dropout prevention programs that </a:t>
            </a:r>
            <a:r>
              <a:rPr dirty="0" sz="1200">
                <a:latin typeface="Times New Roman"/>
                <a:cs typeface="Times New Roman"/>
              </a:rPr>
              <a:t>have been </a:t>
            </a:r>
            <a:r>
              <a:rPr dirty="0" sz="1200" spc="-5">
                <a:latin typeface="Times New Roman"/>
                <a:cs typeface="Times New Roman"/>
              </a:rPr>
              <a:t>used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other schools </a:t>
            </a:r>
            <a:r>
              <a:rPr dirty="0" sz="1200">
                <a:latin typeface="Times New Roman"/>
                <a:cs typeface="Times New Roman"/>
              </a:rPr>
              <a:t>should be </a:t>
            </a:r>
            <a:r>
              <a:rPr dirty="0" sz="1200" spc="-5">
                <a:latin typeface="Times New Roman"/>
                <a:cs typeface="Times New Roman"/>
              </a:rPr>
              <a:t>analyzed  </a:t>
            </a:r>
            <a:r>
              <a:rPr dirty="0" sz="1200">
                <a:latin typeface="Times New Roman"/>
                <a:cs typeface="Times New Roman"/>
              </a:rPr>
              <a:t>for the </a:t>
            </a:r>
            <a:r>
              <a:rPr dirty="0" sz="1200" spc="-5">
                <a:latin typeface="Times New Roman"/>
                <a:cs typeface="Times New Roman"/>
              </a:rPr>
              <a:t>appropriateness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schools </a:t>
            </a:r>
            <a:r>
              <a:rPr dirty="0" sz="1200">
                <a:latin typeface="Times New Roman"/>
                <a:cs typeface="Times New Roman"/>
              </a:rPr>
              <a:t>in this </a:t>
            </a:r>
            <a:r>
              <a:rPr dirty="0" sz="1200" spc="-5">
                <a:latin typeface="Times New Roman"/>
                <a:cs typeface="Times New Roman"/>
              </a:rPr>
              <a:t>district. Burzichelli, Mackey,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Bausmith, (2011)  compared </a:t>
            </a:r>
            <a:r>
              <a:rPr dirty="0" sz="1200">
                <a:latin typeface="Times New Roman"/>
                <a:cs typeface="Times New Roman"/>
              </a:rPr>
              <a:t>some dropout </a:t>
            </a:r>
            <a:r>
              <a:rPr dirty="0" sz="1200" spc="-5">
                <a:latin typeface="Times New Roman"/>
                <a:cs typeface="Times New Roman"/>
              </a:rPr>
              <a:t>prevention programs that </a:t>
            </a:r>
            <a:r>
              <a:rPr dirty="0" sz="1200">
                <a:latin typeface="Times New Roman"/>
                <a:cs typeface="Times New Roman"/>
              </a:rPr>
              <a:t>may </a:t>
            </a:r>
            <a:r>
              <a:rPr dirty="0" sz="1200" spc="5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used </a:t>
            </a:r>
            <a:r>
              <a:rPr dirty="0" sz="1200">
                <a:latin typeface="Times New Roman"/>
                <a:cs typeface="Times New Roman"/>
              </a:rPr>
              <a:t>with the at-risk </a:t>
            </a:r>
            <a:r>
              <a:rPr dirty="0" sz="1200" spc="-5">
                <a:latin typeface="Times New Roman"/>
                <a:cs typeface="Times New Roman"/>
              </a:rPr>
              <a:t>students </a:t>
            </a:r>
            <a:r>
              <a:rPr dirty="0" sz="1200">
                <a:latin typeface="Times New Roman"/>
                <a:cs typeface="Times New Roman"/>
              </a:rPr>
              <a:t>in this 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district.</a:t>
            </a:r>
            <a:endParaRPr sz="1200">
              <a:latin typeface="Times New Roman"/>
              <a:cs typeface="Times New Roman"/>
            </a:endParaRPr>
          </a:p>
          <a:p>
            <a:pPr marL="12700" marR="15240" indent="228600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Third, it </a:t>
            </a:r>
            <a:r>
              <a:rPr dirty="0" sz="1200" spc="-5">
                <a:latin typeface="Times New Roman"/>
                <a:cs typeface="Times New Roman"/>
              </a:rPr>
              <a:t>is recommended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at-risk students </a:t>
            </a:r>
            <a:r>
              <a:rPr dirty="0" sz="1200">
                <a:latin typeface="Times New Roman"/>
                <a:cs typeface="Times New Roman"/>
              </a:rPr>
              <a:t>have the opportunity to learn </a:t>
            </a:r>
            <a:r>
              <a:rPr dirty="0" sz="1200" spc="-5">
                <a:latin typeface="Times New Roman"/>
                <a:cs typeface="Times New Roman"/>
              </a:rPr>
              <a:t>from </a:t>
            </a:r>
            <a:r>
              <a:rPr dirty="0" sz="1200">
                <a:latin typeface="Times New Roman"/>
                <a:cs typeface="Times New Roman"/>
              </a:rPr>
              <a:t>the mistakes  of students who </a:t>
            </a:r>
            <a:r>
              <a:rPr dirty="0" sz="1200" spc="-5">
                <a:latin typeface="Times New Roman"/>
                <a:cs typeface="Times New Roman"/>
              </a:rPr>
              <a:t>have </a:t>
            </a:r>
            <a:r>
              <a:rPr dirty="0" sz="1200">
                <a:latin typeface="Times New Roman"/>
                <a:cs typeface="Times New Roman"/>
              </a:rPr>
              <a:t>already dropped out of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school. </a:t>
            </a:r>
            <a:r>
              <a:rPr dirty="0" sz="1200" spc="-5">
                <a:latin typeface="Times New Roman"/>
                <a:cs typeface="Times New Roman"/>
              </a:rPr>
              <a:t>The findings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research were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that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91700"/>
              </a:lnSpc>
              <a:spcBef>
                <a:spcPts val="5"/>
              </a:spcBef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students enrolled at </a:t>
            </a:r>
            <a:r>
              <a:rPr dirty="0" sz="1200" spc="5">
                <a:latin typeface="Times New Roman"/>
                <a:cs typeface="Times New Roman"/>
              </a:rPr>
              <a:t>this </a:t>
            </a:r>
            <a:r>
              <a:rPr dirty="0" sz="1200">
                <a:latin typeface="Times New Roman"/>
                <a:cs typeface="Times New Roman"/>
              </a:rPr>
              <a:t>East </a:t>
            </a:r>
            <a:r>
              <a:rPr dirty="0" sz="1200" spc="-5">
                <a:latin typeface="Times New Roman"/>
                <a:cs typeface="Times New Roman"/>
              </a:rPr>
              <a:t>Tennessee adult high school </a:t>
            </a:r>
            <a:r>
              <a:rPr dirty="0" sz="1200">
                <a:latin typeface="Times New Roman"/>
                <a:cs typeface="Times New Roman"/>
              </a:rPr>
              <a:t>not only </a:t>
            </a:r>
            <a:r>
              <a:rPr dirty="0" sz="1200" spc="-5">
                <a:latin typeface="Times New Roman"/>
                <a:cs typeface="Times New Roman"/>
              </a:rPr>
              <a:t>regret </a:t>
            </a:r>
            <a:r>
              <a:rPr dirty="0" sz="1200">
                <a:latin typeface="Times New Roman"/>
                <a:cs typeface="Times New Roman"/>
              </a:rPr>
              <a:t>dropping out of  </a:t>
            </a:r>
            <a:r>
              <a:rPr dirty="0" sz="1200" spc="-5">
                <a:latin typeface="Times New Roman"/>
                <a:cs typeface="Times New Roman"/>
              </a:rPr>
              <a:t>school, </a:t>
            </a:r>
            <a:r>
              <a:rPr dirty="0" sz="1200">
                <a:latin typeface="Times New Roman"/>
                <a:cs typeface="Times New Roman"/>
              </a:rPr>
              <a:t>but </a:t>
            </a:r>
            <a:r>
              <a:rPr dirty="0" sz="1200" spc="-5">
                <a:latin typeface="Times New Roman"/>
                <a:cs typeface="Times New Roman"/>
              </a:rPr>
              <a:t>also </a:t>
            </a:r>
            <a:r>
              <a:rPr dirty="0" sz="1200">
                <a:latin typeface="Times New Roman"/>
                <a:cs typeface="Times New Roman"/>
              </a:rPr>
              <a:t>would </a:t>
            </a:r>
            <a:r>
              <a:rPr dirty="0" sz="1200" spc="-5">
                <a:latin typeface="Times New Roman"/>
                <a:cs typeface="Times New Roman"/>
              </a:rPr>
              <a:t>advise current </a:t>
            </a:r>
            <a:r>
              <a:rPr dirty="0" sz="1200">
                <a:latin typeface="Times New Roman"/>
                <a:cs typeface="Times New Roman"/>
              </a:rPr>
              <a:t>high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students to stay in and </a:t>
            </a:r>
            <a:r>
              <a:rPr dirty="0" sz="1200" spc="-5">
                <a:latin typeface="Times New Roman"/>
                <a:cs typeface="Times New Roman"/>
              </a:rPr>
              <a:t>graduate. Arranging an  </a:t>
            </a:r>
            <a:r>
              <a:rPr dirty="0" sz="1200">
                <a:latin typeface="Times New Roman"/>
                <a:cs typeface="Times New Roman"/>
              </a:rPr>
              <a:t>opportunity for </a:t>
            </a:r>
            <a:r>
              <a:rPr dirty="0" sz="1200" spc="-5">
                <a:latin typeface="Times New Roman"/>
                <a:cs typeface="Times New Roman"/>
              </a:rPr>
              <a:t>at-risk students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hear </a:t>
            </a:r>
            <a:r>
              <a:rPr dirty="0" sz="1200">
                <a:latin typeface="Times New Roman"/>
                <a:cs typeface="Times New Roman"/>
              </a:rPr>
              <a:t>from people </a:t>
            </a:r>
            <a:r>
              <a:rPr dirty="0" sz="1200" spc="-5">
                <a:latin typeface="Times New Roman"/>
                <a:cs typeface="Times New Roman"/>
              </a:rPr>
              <a:t>closer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their </a:t>
            </a:r>
            <a:r>
              <a:rPr dirty="0" sz="1200">
                <a:latin typeface="Times New Roman"/>
                <a:cs typeface="Times New Roman"/>
              </a:rPr>
              <a:t>age (18-20 </a:t>
            </a:r>
            <a:r>
              <a:rPr dirty="0" sz="1200" spc="-10">
                <a:latin typeface="Times New Roman"/>
                <a:cs typeface="Times New Roman"/>
              </a:rPr>
              <a:t>year </a:t>
            </a:r>
            <a:r>
              <a:rPr dirty="0" sz="1200">
                <a:latin typeface="Times New Roman"/>
                <a:cs typeface="Times New Roman"/>
              </a:rPr>
              <a:t>olds) </a:t>
            </a:r>
            <a:r>
              <a:rPr dirty="0" sz="1200" spc="-5">
                <a:latin typeface="Times New Roman"/>
                <a:cs typeface="Times New Roman"/>
              </a:rPr>
              <a:t>about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difficulties </a:t>
            </a:r>
            <a:r>
              <a:rPr dirty="0" sz="1200">
                <a:latin typeface="Times New Roman"/>
                <a:cs typeface="Times New Roman"/>
              </a:rPr>
              <a:t>of being a high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dropout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why </a:t>
            </a:r>
            <a:r>
              <a:rPr dirty="0" sz="1200" spc="-5">
                <a:latin typeface="Times New Roman"/>
                <a:cs typeface="Times New Roman"/>
              </a:rPr>
              <a:t>education is important </a:t>
            </a:r>
            <a:r>
              <a:rPr dirty="0" sz="1200">
                <a:latin typeface="Times New Roman"/>
                <a:cs typeface="Times New Roman"/>
              </a:rPr>
              <a:t>may </a:t>
            </a:r>
            <a:r>
              <a:rPr dirty="0" sz="1200" spc="5">
                <a:latin typeface="Times New Roman"/>
                <a:cs typeface="Times New Roman"/>
              </a:rPr>
              <a:t>be </a:t>
            </a:r>
            <a:r>
              <a:rPr dirty="0" sz="1200">
                <a:latin typeface="Times New Roman"/>
                <a:cs typeface="Times New Roman"/>
              </a:rPr>
              <a:t>more </a:t>
            </a:r>
            <a:r>
              <a:rPr dirty="0" sz="1200" spc="-5">
                <a:latin typeface="Times New Roman"/>
                <a:cs typeface="Times New Roman"/>
              </a:rPr>
              <a:t>effective  </a:t>
            </a:r>
            <a:r>
              <a:rPr dirty="0" sz="1200">
                <a:latin typeface="Times New Roman"/>
                <a:cs typeface="Times New Roman"/>
              </a:rPr>
              <a:t>than if this </a:t>
            </a:r>
            <a:r>
              <a:rPr dirty="0" sz="1200" spc="-5">
                <a:latin typeface="Times New Roman"/>
                <a:cs typeface="Times New Roman"/>
              </a:rPr>
              <a:t>information were presented </a:t>
            </a:r>
            <a:r>
              <a:rPr dirty="0" sz="1200">
                <a:latin typeface="Times New Roman"/>
                <a:cs typeface="Times New Roman"/>
              </a:rPr>
              <a:t>to them </a:t>
            </a:r>
            <a:r>
              <a:rPr dirty="0" sz="1200" spc="10">
                <a:latin typeface="Times New Roman"/>
                <a:cs typeface="Times New Roman"/>
              </a:rPr>
              <a:t>by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teachers.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505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283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141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19685" indent="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Finally, </a:t>
            </a:r>
            <a:r>
              <a:rPr dirty="0" sz="1200">
                <a:latin typeface="Times New Roman"/>
                <a:cs typeface="Times New Roman"/>
              </a:rPr>
              <a:t>offering </a:t>
            </a:r>
            <a:r>
              <a:rPr dirty="0" sz="1200" spc="-5">
                <a:latin typeface="Times New Roman"/>
                <a:cs typeface="Times New Roman"/>
              </a:rPr>
              <a:t>classes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are </a:t>
            </a:r>
            <a:r>
              <a:rPr dirty="0" sz="1200">
                <a:latin typeface="Times New Roman"/>
                <a:cs typeface="Times New Roman"/>
              </a:rPr>
              <a:t>more </a:t>
            </a:r>
            <a:r>
              <a:rPr dirty="0" sz="1200" spc="-5">
                <a:latin typeface="Times New Roman"/>
                <a:cs typeface="Times New Roman"/>
              </a:rPr>
              <a:t>aligned </a:t>
            </a:r>
            <a:r>
              <a:rPr dirty="0" sz="1200">
                <a:latin typeface="Times New Roman"/>
                <a:cs typeface="Times New Roman"/>
              </a:rPr>
              <a:t>with the </a:t>
            </a:r>
            <a:r>
              <a:rPr dirty="0" sz="1200" spc="-5">
                <a:latin typeface="Times New Roman"/>
                <a:cs typeface="Times New Roman"/>
              </a:rPr>
              <a:t>student’s future </a:t>
            </a:r>
            <a:r>
              <a:rPr dirty="0" sz="1200">
                <a:latin typeface="Times New Roman"/>
                <a:cs typeface="Times New Roman"/>
              </a:rPr>
              <a:t>plans </a:t>
            </a:r>
            <a:r>
              <a:rPr dirty="0" sz="1200" spc="-5">
                <a:latin typeface="Times New Roman"/>
                <a:cs typeface="Times New Roman"/>
              </a:rPr>
              <a:t>should </a:t>
            </a:r>
            <a:r>
              <a:rPr dirty="0" sz="1200">
                <a:latin typeface="Times New Roman"/>
                <a:cs typeface="Times New Roman"/>
              </a:rPr>
              <a:t>be  </a:t>
            </a:r>
            <a:r>
              <a:rPr dirty="0" sz="1200" spc="-5">
                <a:latin typeface="Times New Roman"/>
                <a:cs typeface="Times New Roman"/>
              </a:rPr>
              <a:t>considered. </a:t>
            </a:r>
            <a:r>
              <a:rPr dirty="0" sz="1200">
                <a:latin typeface="Times New Roman"/>
                <a:cs typeface="Times New Roman"/>
              </a:rPr>
              <a:t>The consensus </a:t>
            </a:r>
            <a:r>
              <a:rPr dirty="0" sz="1200" spc="-5">
                <a:latin typeface="Times New Roman"/>
                <a:cs typeface="Times New Roman"/>
              </a:rPr>
              <a:t>among </a:t>
            </a:r>
            <a:r>
              <a:rPr dirty="0" sz="1200">
                <a:latin typeface="Times New Roman"/>
                <a:cs typeface="Times New Roman"/>
              </a:rPr>
              <a:t>the participants of this </a:t>
            </a:r>
            <a:r>
              <a:rPr dirty="0" sz="1200" spc="-5">
                <a:latin typeface="Times New Roman"/>
                <a:cs typeface="Times New Roman"/>
              </a:rPr>
              <a:t>research was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education was  important; however,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one-size-fits-all concept does </a:t>
            </a:r>
            <a:r>
              <a:rPr dirty="0" sz="1200">
                <a:latin typeface="Times New Roman"/>
                <a:cs typeface="Times New Roman"/>
              </a:rPr>
              <a:t>not </a:t>
            </a:r>
            <a:r>
              <a:rPr dirty="0" sz="1200" spc="-5">
                <a:latin typeface="Times New Roman"/>
                <a:cs typeface="Times New Roman"/>
              </a:rPr>
              <a:t>work </a:t>
            </a:r>
            <a:r>
              <a:rPr dirty="0" sz="1200">
                <a:latin typeface="Times New Roman"/>
                <a:cs typeface="Times New Roman"/>
              </a:rPr>
              <a:t>for them. Pulling away from the  </a:t>
            </a:r>
            <a:r>
              <a:rPr dirty="0" sz="1200" spc="-5">
                <a:latin typeface="Times New Roman"/>
                <a:cs typeface="Times New Roman"/>
              </a:rPr>
              <a:t>concept that </a:t>
            </a:r>
            <a:r>
              <a:rPr dirty="0" sz="1200">
                <a:latin typeface="Times New Roman"/>
                <a:cs typeface="Times New Roman"/>
              </a:rPr>
              <a:t>every student </a:t>
            </a:r>
            <a:r>
              <a:rPr dirty="0" sz="1200" spc="-5">
                <a:latin typeface="Times New Roman"/>
                <a:cs typeface="Times New Roman"/>
              </a:rPr>
              <a:t>is college </a:t>
            </a:r>
            <a:r>
              <a:rPr dirty="0" sz="1200">
                <a:latin typeface="Times New Roman"/>
                <a:cs typeface="Times New Roman"/>
              </a:rPr>
              <a:t>bound </a:t>
            </a:r>
            <a:r>
              <a:rPr dirty="0" sz="1200" spc="5">
                <a:latin typeface="Times New Roman"/>
                <a:cs typeface="Times New Roman"/>
              </a:rPr>
              <a:t>may be </a:t>
            </a:r>
            <a:r>
              <a:rPr dirty="0" sz="1200">
                <a:latin typeface="Times New Roman"/>
                <a:cs typeface="Times New Roman"/>
              </a:rPr>
              <a:t>the most </a:t>
            </a:r>
            <a:r>
              <a:rPr dirty="0" sz="1200" spc="-5">
                <a:latin typeface="Times New Roman"/>
                <a:cs typeface="Times New Roman"/>
              </a:rPr>
              <a:t>difficult </a:t>
            </a:r>
            <a:r>
              <a:rPr dirty="0" sz="1200">
                <a:latin typeface="Times New Roman"/>
                <a:cs typeface="Times New Roman"/>
              </a:rPr>
              <a:t>change that the </a:t>
            </a:r>
            <a:r>
              <a:rPr dirty="0" sz="1200" spc="-5">
                <a:latin typeface="Times New Roman"/>
                <a:cs typeface="Times New Roman"/>
              </a:rPr>
              <a:t>school can  make. </a:t>
            </a:r>
            <a:r>
              <a:rPr dirty="0" sz="1200">
                <a:latin typeface="Times New Roman"/>
                <a:cs typeface="Times New Roman"/>
              </a:rPr>
              <a:t>This difficulty </a:t>
            </a:r>
            <a:r>
              <a:rPr dirty="0" sz="1200" spc="-5">
                <a:latin typeface="Times New Roman"/>
                <a:cs typeface="Times New Roman"/>
              </a:rPr>
              <a:t>lies </a:t>
            </a:r>
            <a:r>
              <a:rPr dirty="0" sz="1200">
                <a:latin typeface="Times New Roman"/>
                <a:cs typeface="Times New Roman"/>
              </a:rPr>
              <a:t>in the </a:t>
            </a:r>
            <a:r>
              <a:rPr dirty="0" sz="1200" spc="-5">
                <a:latin typeface="Times New Roman"/>
                <a:cs typeface="Times New Roman"/>
              </a:rPr>
              <a:t>fact that </a:t>
            </a:r>
            <a:r>
              <a:rPr dirty="0" sz="1200" spc="5">
                <a:latin typeface="Times New Roman"/>
                <a:cs typeface="Times New Roman"/>
              </a:rPr>
              <a:t>many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decisions </a:t>
            </a:r>
            <a:r>
              <a:rPr dirty="0" sz="1200">
                <a:latin typeface="Times New Roman"/>
                <a:cs typeface="Times New Roman"/>
              </a:rPr>
              <a:t>on </a:t>
            </a:r>
            <a:r>
              <a:rPr dirty="0" sz="1200" spc="-5">
                <a:latin typeface="Times New Roman"/>
                <a:cs typeface="Times New Roman"/>
              </a:rPr>
              <a:t>what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teach are </a:t>
            </a:r>
            <a:r>
              <a:rPr dirty="0" sz="1200">
                <a:latin typeface="Times New Roman"/>
                <a:cs typeface="Times New Roman"/>
              </a:rPr>
              <a:t>mandated </a:t>
            </a:r>
            <a:r>
              <a:rPr dirty="0" sz="1200" spc="10">
                <a:latin typeface="Times New Roman"/>
                <a:cs typeface="Times New Roman"/>
              </a:rPr>
              <a:t>by  </a:t>
            </a:r>
            <a:r>
              <a:rPr dirty="0" sz="1200">
                <a:latin typeface="Times New Roman"/>
                <a:cs typeface="Times New Roman"/>
              </a:rPr>
              <a:t>the state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not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individual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districts. </a:t>
            </a:r>
            <a:r>
              <a:rPr dirty="0" sz="1200" spc="-5">
                <a:latin typeface="Times New Roman"/>
                <a:cs typeface="Times New Roman"/>
              </a:rPr>
              <a:t>Instead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offering </a:t>
            </a:r>
            <a:r>
              <a:rPr dirty="0" sz="1200">
                <a:latin typeface="Times New Roman"/>
                <a:cs typeface="Times New Roman"/>
              </a:rPr>
              <a:t>fewer </a:t>
            </a:r>
            <a:r>
              <a:rPr dirty="0" sz="1200" spc="-5">
                <a:latin typeface="Times New Roman"/>
                <a:cs typeface="Times New Roman"/>
              </a:rPr>
              <a:t>classes, additional, </a:t>
            </a:r>
            <a:r>
              <a:rPr dirty="0" sz="1200">
                <a:latin typeface="Times New Roman"/>
                <a:cs typeface="Times New Roman"/>
              </a:rPr>
              <a:t>more  </a:t>
            </a:r>
            <a:r>
              <a:rPr dirty="0" sz="1200" spc="-5">
                <a:latin typeface="Times New Roman"/>
                <a:cs typeface="Times New Roman"/>
              </a:rPr>
              <a:t>applicable academic classes could </a:t>
            </a:r>
            <a:r>
              <a:rPr dirty="0" sz="1200">
                <a:latin typeface="Times New Roman"/>
                <a:cs typeface="Times New Roman"/>
              </a:rPr>
              <a:t>be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offered.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marL="277749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Summary</a:t>
            </a:r>
            <a:endParaRPr sz="1200">
              <a:latin typeface="Times New Roman"/>
              <a:cs typeface="Times New Roman"/>
            </a:endParaRPr>
          </a:p>
          <a:p>
            <a:pPr marL="12700" marR="144145" indent="228600">
              <a:lnSpc>
                <a:spcPts val="2760"/>
              </a:lnSpc>
              <a:spcBef>
                <a:spcPts val="290"/>
              </a:spcBef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purpose </a:t>
            </a:r>
            <a:r>
              <a:rPr dirty="0" sz="1200">
                <a:latin typeface="Times New Roman"/>
                <a:cs typeface="Times New Roman"/>
              </a:rPr>
              <a:t>of this </a:t>
            </a:r>
            <a:r>
              <a:rPr dirty="0" sz="1200" spc="-5">
                <a:latin typeface="Times New Roman"/>
                <a:cs typeface="Times New Roman"/>
              </a:rPr>
              <a:t>research was </a:t>
            </a:r>
            <a:r>
              <a:rPr dirty="0" sz="1200">
                <a:latin typeface="Times New Roman"/>
                <a:cs typeface="Times New Roman"/>
              </a:rPr>
              <a:t>to determine if there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a relationship </a:t>
            </a:r>
            <a:r>
              <a:rPr dirty="0" sz="1200" spc="-5">
                <a:latin typeface="Times New Roman"/>
                <a:cs typeface="Times New Roman"/>
              </a:rPr>
              <a:t>between </a:t>
            </a:r>
            <a:r>
              <a:rPr dirty="0" sz="1200">
                <a:latin typeface="Times New Roman"/>
                <a:cs typeface="Times New Roman"/>
              </a:rPr>
              <a:t>students’  </a:t>
            </a:r>
            <a:r>
              <a:rPr dirty="0" sz="1200" spc="-5">
                <a:latin typeface="Times New Roman"/>
                <a:cs typeface="Times New Roman"/>
              </a:rPr>
              <a:t>perceived value </a:t>
            </a:r>
            <a:r>
              <a:rPr dirty="0" sz="1200">
                <a:latin typeface="Times New Roman"/>
                <a:cs typeface="Times New Roman"/>
              </a:rPr>
              <a:t>of education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their </a:t>
            </a:r>
            <a:r>
              <a:rPr dirty="0" sz="1200" spc="-5">
                <a:latin typeface="Times New Roman"/>
                <a:cs typeface="Times New Roman"/>
              </a:rPr>
              <a:t>decision </a:t>
            </a:r>
            <a:r>
              <a:rPr dirty="0" sz="1200">
                <a:latin typeface="Times New Roman"/>
                <a:cs typeface="Times New Roman"/>
              </a:rPr>
              <a:t>to drop out of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in </a:t>
            </a:r>
            <a:r>
              <a:rPr dirty="0" sz="1200" spc="-5">
                <a:latin typeface="Times New Roman"/>
                <a:cs typeface="Times New Roman"/>
              </a:rPr>
              <a:t>an East Tennessee  school district. </a:t>
            </a:r>
            <a:r>
              <a:rPr dirty="0" sz="1200" spc="-15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order to </a:t>
            </a:r>
            <a:r>
              <a:rPr dirty="0" sz="1200" spc="-5">
                <a:latin typeface="Times New Roman"/>
                <a:cs typeface="Times New Roman"/>
              </a:rPr>
              <a:t>determine </a:t>
            </a:r>
            <a:r>
              <a:rPr dirty="0" sz="1200">
                <a:latin typeface="Times New Roman"/>
                <a:cs typeface="Times New Roman"/>
              </a:rPr>
              <a:t>if </a:t>
            </a:r>
            <a:r>
              <a:rPr dirty="0" sz="1200" spc="-5">
                <a:latin typeface="Times New Roman"/>
                <a:cs typeface="Times New Roman"/>
              </a:rPr>
              <a:t>this </a:t>
            </a:r>
            <a:r>
              <a:rPr dirty="0" sz="1200">
                <a:latin typeface="Times New Roman"/>
                <a:cs typeface="Times New Roman"/>
              </a:rPr>
              <a:t>relationship existed, </a:t>
            </a:r>
            <a:r>
              <a:rPr dirty="0" sz="1200" spc="-5">
                <a:latin typeface="Times New Roman"/>
                <a:cs typeface="Times New Roman"/>
              </a:rPr>
              <a:t>surveys, questionnaires, and  interviews were </a:t>
            </a:r>
            <a:r>
              <a:rPr dirty="0" sz="1200">
                <a:latin typeface="Times New Roman"/>
                <a:cs typeface="Times New Roman"/>
              </a:rPr>
              <a:t>conducted </a:t>
            </a:r>
            <a:r>
              <a:rPr dirty="0" sz="1200" spc="-5">
                <a:latin typeface="Times New Roman"/>
                <a:cs typeface="Times New Roman"/>
              </a:rPr>
              <a:t>at an adult high </a:t>
            </a:r>
            <a:r>
              <a:rPr dirty="0" sz="1200">
                <a:latin typeface="Times New Roman"/>
                <a:cs typeface="Times New Roman"/>
              </a:rPr>
              <a:t>school in this district. By </a:t>
            </a:r>
            <a:r>
              <a:rPr dirty="0" sz="1200" spc="-5">
                <a:latin typeface="Times New Roman"/>
                <a:cs typeface="Times New Roman"/>
              </a:rPr>
              <a:t>gathering </a:t>
            </a:r>
            <a:r>
              <a:rPr dirty="0" sz="1200">
                <a:latin typeface="Times New Roman"/>
                <a:cs typeface="Times New Roman"/>
              </a:rPr>
              <a:t>data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from</a:t>
            </a:r>
            <a:endParaRPr sz="1200">
              <a:latin typeface="Times New Roman"/>
              <a:cs typeface="Times New Roman"/>
            </a:endParaRPr>
          </a:p>
          <a:p>
            <a:pPr marL="12700" marR="393700">
              <a:lnSpc>
                <a:spcPts val="2760"/>
              </a:lnSpc>
            </a:pPr>
            <a:r>
              <a:rPr dirty="0" sz="1200">
                <a:latin typeface="Times New Roman"/>
                <a:cs typeface="Times New Roman"/>
              </a:rPr>
              <a:t>students who </a:t>
            </a:r>
            <a:r>
              <a:rPr dirty="0" sz="1200" spc="-5">
                <a:latin typeface="Times New Roman"/>
                <a:cs typeface="Times New Roman"/>
              </a:rPr>
              <a:t>had </a:t>
            </a:r>
            <a:r>
              <a:rPr dirty="0" sz="1200">
                <a:latin typeface="Times New Roman"/>
                <a:cs typeface="Times New Roman"/>
              </a:rPr>
              <a:t>previously </a:t>
            </a:r>
            <a:r>
              <a:rPr dirty="0" sz="1200" spc="-5">
                <a:latin typeface="Times New Roman"/>
                <a:cs typeface="Times New Roman"/>
              </a:rPr>
              <a:t>dropped </a:t>
            </a:r>
            <a:r>
              <a:rPr dirty="0" sz="1200">
                <a:latin typeface="Times New Roman"/>
                <a:cs typeface="Times New Roman"/>
              </a:rPr>
              <a:t>out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school, </a:t>
            </a:r>
            <a:r>
              <a:rPr dirty="0" sz="1200" spc="-5">
                <a:latin typeface="Times New Roman"/>
                <a:cs typeface="Times New Roman"/>
              </a:rPr>
              <a:t>comparisons were </a:t>
            </a:r>
            <a:r>
              <a:rPr dirty="0" sz="1200">
                <a:latin typeface="Times New Roman"/>
                <a:cs typeface="Times New Roman"/>
              </a:rPr>
              <a:t>made </a:t>
            </a:r>
            <a:r>
              <a:rPr dirty="0" sz="1200" spc="-5">
                <a:latin typeface="Times New Roman"/>
                <a:cs typeface="Times New Roman"/>
              </a:rPr>
              <a:t>between </a:t>
            </a:r>
            <a:r>
              <a:rPr dirty="0" sz="1200">
                <a:latin typeface="Times New Roman"/>
                <a:cs typeface="Times New Roman"/>
              </a:rPr>
              <a:t>these  students and </a:t>
            </a:r>
            <a:r>
              <a:rPr dirty="0" sz="1200" spc="-5">
                <a:latin typeface="Times New Roman"/>
                <a:cs typeface="Times New Roman"/>
              </a:rPr>
              <a:t>what has been identified as common factors </a:t>
            </a:r>
            <a:r>
              <a:rPr dirty="0" sz="1200">
                <a:latin typeface="Times New Roman"/>
                <a:cs typeface="Times New Roman"/>
              </a:rPr>
              <a:t>among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dropouts.</a:t>
            </a:r>
            <a:endParaRPr sz="1200">
              <a:latin typeface="Times New Roman"/>
              <a:cs typeface="Times New Roman"/>
            </a:endParaRPr>
          </a:p>
          <a:p>
            <a:pPr marL="12700" marR="62230" indent="228600">
              <a:lnSpc>
                <a:spcPts val="2760"/>
              </a:lnSpc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participants </a:t>
            </a:r>
            <a:r>
              <a:rPr dirty="0" sz="1200">
                <a:latin typeface="Times New Roman"/>
                <a:cs typeface="Times New Roman"/>
              </a:rPr>
              <a:t>in this </a:t>
            </a:r>
            <a:r>
              <a:rPr dirty="0" sz="1200" spc="-5">
                <a:latin typeface="Times New Roman"/>
                <a:cs typeface="Times New Roman"/>
              </a:rPr>
              <a:t>research were </a:t>
            </a:r>
            <a:r>
              <a:rPr dirty="0" sz="1200">
                <a:latin typeface="Times New Roman"/>
                <a:cs typeface="Times New Roman"/>
              </a:rPr>
              <a:t>on the low end of the </a:t>
            </a:r>
            <a:r>
              <a:rPr dirty="0" sz="1200" spc="-5">
                <a:latin typeface="Times New Roman"/>
                <a:cs typeface="Times New Roman"/>
              </a:rPr>
              <a:t>SES scale, and </a:t>
            </a:r>
            <a:r>
              <a:rPr dirty="0" sz="1200">
                <a:latin typeface="Times New Roman"/>
                <a:cs typeface="Times New Roman"/>
              </a:rPr>
              <a:t>their </a:t>
            </a:r>
            <a:r>
              <a:rPr dirty="0" sz="1200" spc="-5">
                <a:latin typeface="Times New Roman"/>
                <a:cs typeface="Times New Roman"/>
              </a:rPr>
              <a:t>parents </a:t>
            </a:r>
            <a:r>
              <a:rPr dirty="0" sz="1200">
                <a:latin typeface="Times New Roman"/>
                <a:cs typeface="Times New Roman"/>
              </a:rPr>
              <a:t>had  little, if </a:t>
            </a:r>
            <a:r>
              <a:rPr dirty="0" sz="1200" spc="-5">
                <a:latin typeface="Times New Roman"/>
                <a:cs typeface="Times New Roman"/>
              </a:rPr>
              <a:t>any, </a:t>
            </a:r>
            <a:r>
              <a:rPr dirty="0" sz="1200">
                <a:latin typeface="Times New Roman"/>
                <a:cs typeface="Times New Roman"/>
              </a:rPr>
              <a:t>post-secondary </a:t>
            </a:r>
            <a:r>
              <a:rPr dirty="0" sz="1200" spc="-5">
                <a:latin typeface="Times New Roman"/>
                <a:cs typeface="Times New Roman"/>
              </a:rPr>
              <a:t>education. These two factors show </a:t>
            </a:r>
            <a:r>
              <a:rPr dirty="0" sz="1200">
                <a:latin typeface="Times New Roman"/>
                <a:cs typeface="Times New Roman"/>
              </a:rPr>
              <a:t>the similarity in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 </a:t>
            </a:r>
            <a:r>
              <a:rPr dirty="0" sz="1200" spc="-5">
                <a:latin typeface="Times New Roman"/>
                <a:cs typeface="Times New Roman"/>
              </a:rPr>
              <a:t>dropouts </a:t>
            </a:r>
            <a:r>
              <a:rPr dirty="0" sz="1200">
                <a:latin typeface="Times New Roman"/>
                <a:cs typeface="Times New Roman"/>
              </a:rPr>
              <a:t>in this district </a:t>
            </a:r>
            <a:r>
              <a:rPr dirty="0" sz="1200" spc="-10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nation as </a:t>
            </a:r>
            <a:r>
              <a:rPr dirty="0" sz="1200">
                <a:latin typeface="Times New Roman"/>
                <a:cs typeface="Times New Roman"/>
              </a:rPr>
              <a:t>a whole </a:t>
            </a:r>
            <a:r>
              <a:rPr dirty="0" sz="1200" spc="-5">
                <a:latin typeface="Times New Roman"/>
                <a:cs typeface="Times New Roman"/>
              </a:rPr>
              <a:t>(Burzichelli, Mackey, </a:t>
            </a:r>
            <a:r>
              <a:rPr dirty="0" sz="1200">
                <a:latin typeface="Times New Roman"/>
                <a:cs typeface="Times New Roman"/>
              </a:rPr>
              <a:t>&amp; </a:t>
            </a:r>
            <a:r>
              <a:rPr dirty="0" sz="1200" spc="-5">
                <a:latin typeface="Times New Roman"/>
                <a:cs typeface="Times New Roman"/>
              </a:rPr>
              <a:t>Bausmith, </a:t>
            </a:r>
            <a:r>
              <a:rPr dirty="0" sz="1200">
                <a:latin typeface="Times New Roman"/>
                <a:cs typeface="Times New Roman"/>
              </a:rPr>
              <a:t>2011). The  one major </a:t>
            </a:r>
            <a:r>
              <a:rPr dirty="0" sz="1200" spc="-5">
                <a:latin typeface="Times New Roman"/>
                <a:cs typeface="Times New Roman"/>
              </a:rPr>
              <a:t>factor that has been linked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dropouts </a:t>
            </a:r>
            <a:r>
              <a:rPr dirty="0" sz="1200" spc="-5">
                <a:latin typeface="Times New Roman"/>
                <a:cs typeface="Times New Roman"/>
              </a:rPr>
              <a:t>that was </a:t>
            </a:r>
            <a:r>
              <a:rPr dirty="0" sz="1200">
                <a:latin typeface="Times New Roman"/>
                <a:cs typeface="Times New Roman"/>
              </a:rPr>
              <a:t>not </a:t>
            </a:r>
            <a:r>
              <a:rPr dirty="0" sz="1200" spc="-5">
                <a:latin typeface="Times New Roman"/>
                <a:cs typeface="Times New Roman"/>
              </a:rPr>
              <a:t>present </a:t>
            </a:r>
            <a:r>
              <a:rPr dirty="0" sz="1200">
                <a:latin typeface="Times New Roman"/>
                <a:cs typeface="Times New Roman"/>
              </a:rPr>
              <a:t>in this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school</a:t>
            </a:r>
            <a:endParaRPr sz="1200">
              <a:latin typeface="Times New Roman"/>
              <a:cs typeface="Times New Roman"/>
            </a:endParaRPr>
          </a:p>
          <a:p>
            <a:pPr algn="just" marL="12700" marR="52069">
              <a:lnSpc>
                <a:spcPts val="276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district was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presence </a:t>
            </a:r>
            <a:r>
              <a:rPr dirty="0" sz="1200">
                <a:latin typeface="Times New Roman"/>
                <a:cs typeface="Times New Roman"/>
              </a:rPr>
              <a:t>of minority </a:t>
            </a:r>
            <a:r>
              <a:rPr dirty="0" sz="1200" spc="-5">
                <a:latin typeface="Times New Roman"/>
                <a:cs typeface="Times New Roman"/>
              </a:rPr>
              <a:t>races </a:t>
            </a:r>
            <a:r>
              <a:rPr dirty="0" sz="1200">
                <a:latin typeface="Times New Roman"/>
                <a:cs typeface="Times New Roman"/>
              </a:rPr>
              <a:t>(Ingrum, 2006).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 spc="-5">
                <a:latin typeface="Times New Roman"/>
                <a:cs typeface="Times New Roman"/>
              </a:rPr>
              <a:t>eliminating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factor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race, </a:t>
            </a:r>
            <a:r>
              <a:rPr dirty="0" sz="1200">
                <a:latin typeface="Times New Roman"/>
                <a:cs typeface="Times New Roman"/>
              </a:rPr>
              <a:t>this  </a:t>
            </a:r>
            <a:r>
              <a:rPr dirty="0" sz="1200" spc="-5">
                <a:latin typeface="Times New Roman"/>
                <a:cs typeface="Times New Roman"/>
              </a:rPr>
              <a:t>research was able </a:t>
            </a:r>
            <a:r>
              <a:rPr dirty="0" sz="1200">
                <a:latin typeface="Times New Roman"/>
                <a:cs typeface="Times New Roman"/>
              </a:rPr>
              <a:t>to consider </a:t>
            </a:r>
            <a:r>
              <a:rPr dirty="0" sz="1200" spc="-5">
                <a:latin typeface="Times New Roman"/>
                <a:cs typeface="Times New Roman"/>
              </a:rPr>
              <a:t>students’ perceived value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without </a:t>
            </a:r>
            <a:r>
              <a:rPr dirty="0" sz="1200" spc="-5">
                <a:latin typeface="Times New Roman"/>
                <a:cs typeface="Times New Roman"/>
              </a:rPr>
              <a:t>having </a:t>
            </a:r>
            <a:r>
              <a:rPr dirty="0" sz="1200">
                <a:latin typeface="Times New Roman"/>
                <a:cs typeface="Times New Roman"/>
              </a:rPr>
              <a:t>to deal with  </a:t>
            </a:r>
            <a:r>
              <a:rPr dirty="0" sz="1200" spc="-5">
                <a:latin typeface="Times New Roman"/>
                <a:cs typeface="Times New Roman"/>
              </a:rPr>
              <a:t>stereotypical implications </a:t>
            </a:r>
            <a:r>
              <a:rPr dirty="0" sz="1200">
                <a:latin typeface="Times New Roman"/>
                <a:cs typeface="Times New Roman"/>
              </a:rPr>
              <a:t>of minorities </a:t>
            </a:r>
            <a:r>
              <a:rPr dirty="0" sz="1200" spc="-5">
                <a:latin typeface="Times New Roman"/>
                <a:cs typeface="Times New Roman"/>
              </a:rPr>
              <a:t>(Griffin,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2008).</a:t>
            </a:r>
            <a:endParaRPr sz="1200">
              <a:latin typeface="Times New Roman"/>
              <a:cs typeface="Times New Roman"/>
            </a:endParaRPr>
          </a:p>
          <a:p>
            <a:pPr marL="12700" marR="132715" indent="228600">
              <a:lnSpc>
                <a:spcPts val="2760"/>
              </a:lnSpc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statistical </a:t>
            </a:r>
            <a:r>
              <a:rPr dirty="0" sz="1200">
                <a:latin typeface="Times New Roman"/>
                <a:cs typeface="Times New Roman"/>
              </a:rPr>
              <a:t>comparisons of the </a:t>
            </a:r>
            <a:r>
              <a:rPr dirty="0" sz="1200" spc="-5">
                <a:latin typeface="Times New Roman"/>
                <a:cs typeface="Times New Roman"/>
              </a:rPr>
              <a:t>responses </a:t>
            </a:r>
            <a:r>
              <a:rPr dirty="0" sz="1200">
                <a:latin typeface="Times New Roman"/>
                <a:cs typeface="Times New Roman"/>
              </a:rPr>
              <a:t>to the </a:t>
            </a:r>
            <a:r>
              <a:rPr dirty="0" sz="1200" spc="-5">
                <a:latin typeface="Times New Roman"/>
                <a:cs typeface="Times New Roman"/>
              </a:rPr>
              <a:t>surveys allowed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several </a:t>
            </a:r>
            <a:r>
              <a:rPr dirty="0" sz="1200">
                <a:latin typeface="Times New Roman"/>
                <a:cs typeface="Times New Roman"/>
              </a:rPr>
              <a:t>valid  </a:t>
            </a:r>
            <a:r>
              <a:rPr dirty="0" sz="1200" spc="-5">
                <a:latin typeface="Times New Roman"/>
                <a:cs typeface="Times New Roman"/>
              </a:rPr>
              <a:t>conclusions </a:t>
            </a:r>
            <a:r>
              <a:rPr dirty="0" sz="1200">
                <a:latin typeface="Times New Roman"/>
                <a:cs typeface="Times New Roman"/>
              </a:rPr>
              <a:t>to be </a:t>
            </a:r>
            <a:r>
              <a:rPr dirty="0" sz="1200" spc="-5">
                <a:latin typeface="Times New Roman"/>
                <a:cs typeface="Times New Roman"/>
              </a:rPr>
              <a:t>drawn. </a:t>
            </a:r>
            <a:r>
              <a:rPr dirty="0" sz="1200">
                <a:latin typeface="Times New Roman"/>
                <a:cs typeface="Times New Roman"/>
              </a:rPr>
              <a:t>The major conclusion </a:t>
            </a:r>
            <a:r>
              <a:rPr dirty="0" sz="1200" spc="-5">
                <a:latin typeface="Times New Roman"/>
                <a:cs typeface="Times New Roman"/>
              </a:rPr>
              <a:t>about student-perceived </a:t>
            </a:r>
            <a:r>
              <a:rPr dirty="0" sz="1200">
                <a:latin typeface="Times New Roman"/>
                <a:cs typeface="Times New Roman"/>
              </a:rPr>
              <a:t>value of </a:t>
            </a:r>
            <a:r>
              <a:rPr dirty="0" sz="1200" spc="-5">
                <a:latin typeface="Times New Roman"/>
                <a:cs typeface="Times New Roman"/>
              </a:rPr>
              <a:t>education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was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74536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283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142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12065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education was </a:t>
            </a:r>
            <a:r>
              <a:rPr dirty="0" sz="1200">
                <a:latin typeface="Times New Roman"/>
                <a:cs typeface="Times New Roman"/>
              </a:rPr>
              <a:t>important. </a:t>
            </a:r>
            <a:r>
              <a:rPr dirty="0" sz="1200" spc="-5">
                <a:latin typeface="Times New Roman"/>
                <a:cs typeface="Times New Roman"/>
              </a:rPr>
              <a:t>Despite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fact that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participants were all high school </a:t>
            </a:r>
            <a:r>
              <a:rPr dirty="0" sz="1200">
                <a:latin typeface="Times New Roman"/>
                <a:cs typeface="Times New Roman"/>
              </a:rPr>
              <a:t>dropouts,  the </a:t>
            </a:r>
            <a:r>
              <a:rPr dirty="0" sz="1200" spc="-5">
                <a:latin typeface="Times New Roman"/>
                <a:cs typeface="Times New Roman"/>
              </a:rPr>
              <a:t>vast </a:t>
            </a:r>
            <a:r>
              <a:rPr dirty="0" sz="1200">
                <a:latin typeface="Times New Roman"/>
                <a:cs typeface="Times New Roman"/>
              </a:rPr>
              <a:t>majority </a:t>
            </a:r>
            <a:r>
              <a:rPr dirty="0" sz="1200" spc="-5">
                <a:latin typeface="Times New Roman"/>
                <a:cs typeface="Times New Roman"/>
              </a:rPr>
              <a:t>stated </a:t>
            </a:r>
            <a:r>
              <a:rPr dirty="0" sz="1200">
                <a:latin typeface="Times New Roman"/>
                <a:cs typeface="Times New Roman"/>
              </a:rPr>
              <a:t>that it </a:t>
            </a:r>
            <a:r>
              <a:rPr dirty="0" sz="1200" spc="-5">
                <a:latin typeface="Times New Roman"/>
                <a:cs typeface="Times New Roman"/>
              </a:rPr>
              <a:t>was important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at least complete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diploma. </a:t>
            </a:r>
            <a:r>
              <a:rPr dirty="0" sz="1200" spc="-5">
                <a:latin typeface="Times New Roman"/>
                <a:cs typeface="Times New Roman"/>
              </a:rPr>
              <a:t>There  was, however, </a:t>
            </a:r>
            <a:r>
              <a:rPr dirty="0" sz="1200">
                <a:latin typeface="Times New Roman"/>
                <a:cs typeface="Times New Roman"/>
              </a:rPr>
              <a:t>no consensus on exactly </a:t>
            </a:r>
            <a:r>
              <a:rPr dirty="0" sz="1200" spc="-5">
                <a:latin typeface="Times New Roman"/>
                <a:cs typeface="Times New Roman"/>
              </a:rPr>
              <a:t>what </a:t>
            </a:r>
            <a:r>
              <a:rPr dirty="0" sz="1200">
                <a:latin typeface="Times New Roman"/>
                <a:cs typeface="Times New Roman"/>
              </a:rPr>
              <a:t>should be </a:t>
            </a:r>
            <a:r>
              <a:rPr dirty="0" sz="1200" spc="-5">
                <a:latin typeface="Times New Roman"/>
                <a:cs typeface="Times New Roman"/>
              </a:rPr>
              <a:t>taught </a:t>
            </a:r>
            <a:r>
              <a:rPr dirty="0" sz="1200">
                <a:latin typeface="Times New Roman"/>
                <a:cs typeface="Times New Roman"/>
              </a:rPr>
              <a:t>in school. Some </a:t>
            </a:r>
            <a:r>
              <a:rPr dirty="0" sz="1200" spc="-5">
                <a:latin typeface="Times New Roman"/>
                <a:cs typeface="Times New Roman"/>
              </a:rPr>
              <a:t>felt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school  </a:t>
            </a:r>
            <a:r>
              <a:rPr dirty="0" sz="1200">
                <a:latin typeface="Times New Roman"/>
                <a:cs typeface="Times New Roman"/>
              </a:rPr>
              <a:t>should be </a:t>
            </a:r>
            <a:r>
              <a:rPr dirty="0" sz="1200" spc="-5">
                <a:latin typeface="Times New Roman"/>
                <a:cs typeface="Times New Roman"/>
              </a:rPr>
              <a:t>easier; </a:t>
            </a:r>
            <a:r>
              <a:rPr dirty="0" sz="1200">
                <a:latin typeface="Times New Roman"/>
                <a:cs typeface="Times New Roman"/>
              </a:rPr>
              <a:t>others </a:t>
            </a:r>
            <a:r>
              <a:rPr dirty="0" sz="1200" spc="-5">
                <a:latin typeface="Times New Roman"/>
                <a:cs typeface="Times New Roman"/>
              </a:rPr>
              <a:t>thought that </a:t>
            </a:r>
            <a:r>
              <a:rPr dirty="0" sz="1200">
                <a:latin typeface="Times New Roman"/>
                <a:cs typeface="Times New Roman"/>
              </a:rPr>
              <a:t>it should be </a:t>
            </a:r>
            <a:r>
              <a:rPr dirty="0" sz="1200" spc="-5">
                <a:latin typeface="Times New Roman"/>
                <a:cs typeface="Times New Roman"/>
              </a:rPr>
              <a:t>challenging, </a:t>
            </a:r>
            <a:r>
              <a:rPr dirty="0" sz="1200">
                <a:latin typeface="Times New Roman"/>
                <a:cs typeface="Times New Roman"/>
              </a:rPr>
              <a:t>but the </a:t>
            </a:r>
            <a:r>
              <a:rPr dirty="0" sz="1200" spc="-5">
                <a:latin typeface="Times New Roman"/>
                <a:cs typeface="Times New Roman"/>
              </a:rPr>
              <a:t>courses offered </a:t>
            </a:r>
            <a:r>
              <a:rPr dirty="0" sz="1200">
                <a:latin typeface="Times New Roman"/>
                <a:cs typeface="Times New Roman"/>
              </a:rPr>
              <a:t>should be  </a:t>
            </a:r>
            <a:r>
              <a:rPr dirty="0" sz="1200" spc="-5">
                <a:latin typeface="Times New Roman"/>
                <a:cs typeface="Times New Roman"/>
              </a:rPr>
              <a:t>changed. Math and Science, two areas </a:t>
            </a:r>
            <a:r>
              <a:rPr dirty="0" sz="1200">
                <a:latin typeface="Times New Roman"/>
                <a:cs typeface="Times New Roman"/>
              </a:rPr>
              <a:t>that the United </a:t>
            </a:r>
            <a:r>
              <a:rPr dirty="0" sz="1200" spc="-5">
                <a:latin typeface="Times New Roman"/>
                <a:cs typeface="Times New Roman"/>
              </a:rPr>
              <a:t>States does </a:t>
            </a:r>
            <a:r>
              <a:rPr dirty="0" sz="1200">
                <a:latin typeface="Times New Roman"/>
                <a:cs typeface="Times New Roman"/>
              </a:rPr>
              <a:t>not do well in </a:t>
            </a:r>
            <a:r>
              <a:rPr dirty="0" sz="1200" spc="-5">
                <a:latin typeface="Times New Roman"/>
                <a:cs typeface="Times New Roman"/>
              </a:rPr>
              <a:t>at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international level </a:t>
            </a:r>
            <a:r>
              <a:rPr dirty="0" sz="1200">
                <a:latin typeface="Times New Roman"/>
                <a:cs typeface="Times New Roman"/>
              </a:rPr>
              <a:t>(OECD, </a:t>
            </a:r>
            <a:r>
              <a:rPr dirty="0" sz="1200" spc="-5">
                <a:latin typeface="Times New Roman"/>
                <a:cs typeface="Times New Roman"/>
              </a:rPr>
              <a:t>2013), were </a:t>
            </a:r>
            <a:r>
              <a:rPr dirty="0" sz="1200">
                <a:latin typeface="Times New Roman"/>
                <a:cs typeface="Times New Roman"/>
              </a:rPr>
              <a:t>the two subjects </a:t>
            </a:r>
            <a:r>
              <a:rPr dirty="0" sz="1200" spc="-5">
                <a:latin typeface="Times New Roman"/>
                <a:cs typeface="Times New Roman"/>
              </a:rPr>
              <a:t>that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participants suggested </a:t>
            </a:r>
            <a:r>
              <a:rPr dirty="0" sz="1200">
                <a:latin typeface="Times New Roman"/>
                <a:cs typeface="Times New Roman"/>
              </a:rPr>
              <a:t>should be  made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easier.</a:t>
            </a:r>
            <a:endParaRPr sz="1200">
              <a:latin typeface="Times New Roman"/>
              <a:cs typeface="Times New Roman"/>
            </a:endParaRPr>
          </a:p>
          <a:p>
            <a:pPr marL="12700" marR="176530" indent="228600">
              <a:lnSpc>
                <a:spcPct val="191700"/>
              </a:lnSpc>
            </a:pP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order for </a:t>
            </a:r>
            <a:r>
              <a:rPr dirty="0" sz="1200" spc="-5">
                <a:latin typeface="Times New Roman"/>
                <a:cs typeface="Times New Roman"/>
              </a:rPr>
              <a:t>this East </a:t>
            </a:r>
            <a:r>
              <a:rPr dirty="0" sz="1200">
                <a:latin typeface="Times New Roman"/>
                <a:cs typeface="Times New Roman"/>
              </a:rPr>
              <a:t>Tennessee </a:t>
            </a:r>
            <a:r>
              <a:rPr dirty="0" sz="1200" spc="-5">
                <a:latin typeface="Times New Roman"/>
                <a:cs typeface="Times New Roman"/>
              </a:rPr>
              <a:t>school district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increase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graduation </a:t>
            </a:r>
            <a:r>
              <a:rPr dirty="0" sz="1200">
                <a:latin typeface="Times New Roman"/>
                <a:cs typeface="Times New Roman"/>
              </a:rPr>
              <a:t>rates of </a:t>
            </a:r>
            <a:r>
              <a:rPr dirty="0" sz="1200" spc="-5">
                <a:latin typeface="Times New Roman"/>
                <a:cs typeface="Times New Roman"/>
              </a:rPr>
              <a:t>its high  schools, identifying </a:t>
            </a:r>
            <a:r>
              <a:rPr dirty="0" sz="1200">
                <a:latin typeface="Times New Roman"/>
                <a:cs typeface="Times New Roman"/>
              </a:rPr>
              <a:t>students </a:t>
            </a:r>
            <a:r>
              <a:rPr dirty="0" sz="1200" spc="-5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at-risk for dropping out should be done </a:t>
            </a:r>
            <a:r>
              <a:rPr dirty="0" sz="1200" spc="-5">
                <a:latin typeface="Times New Roman"/>
                <a:cs typeface="Times New Roman"/>
              </a:rPr>
              <a:t>at </a:t>
            </a:r>
            <a:r>
              <a:rPr dirty="0" sz="1200">
                <a:latin typeface="Times New Roman"/>
                <a:cs typeface="Times New Roman"/>
              </a:rPr>
              <a:t>an </a:t>
            </a:r>
            <a:r>
              <a:rPr dirty="0" sz="1200" spc="-5">
                <a:latin typeface="Times New Roman"/>
                <a:cs typeface="Times New Roman"/>
              </a:rPr>
              <a:t>earlier </a:t>
            </a:r>
            <a:r>
              <a:rPr dirty="0" sz="1200">
                <a:latin typeface="Times New Roman"/>
                <a:cs typeface="Times New Roman"/>
              </a:rPr>
              <a:t>age </a:t>
            </a:r>
            <a:r>
              <a:rPr dirty="0" sz="1200" spc="-5">
                <a:latin typeface="Times New Roman"/>
                <a:cs typeface="Times New Roman"/>
              </a:rPr>
              <a:t>(either  pre-high school </a:t>
            </a:r>
            <a:r>
              <a:rPr dirty="0" sz="1200">
                <a:latin typeface="Times New Roman"/>
                <a:cs typeface="Times New Roman"/>
              </a:rPr>
              <a:t>or early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school). </a:t>
            </a:r>
            <a:r>
              <a:rPr dirty="0" sz="1200" spc="-5">
                <a:latin typeface="Times New Roman"/>
                <a:cs typeface="Times New Roman"/>
              </a:rPr>
              <a:t>Once </a:t>
            </a:r>
            <a:r>
              <a:rPr dirty="0" sz="1200">
                <a:latin typeface="Times New Roman"/>
                <a:cs typeface="Times New Roman"/>
              </a:rPr>
              <a:t>students have </a:t>
            </a:r>
            <a:r>
              <a:rPr dirty="0" sz="1200" spc="-5">
                <a:latin typeface="Times New Roman"/>
                <a:cs typeface="Times New Roman"/>
              </a:rPr>
              <a:t>been </a:t>
            </a:r>
            <a:r>
              <a:rPr dirty="0" sz="1200">
                <a:latin typeface="Times New Roman"/>
                <a:cs typeface="Times New Roman"/>
              </a:rPr>
              <a:t>identified as at-risk, then  </a:t>
            </a:r>
            <a:r>
              <a:rPr dirty="0" sz="1200" spc="-5">
                <a:latin typeface="Times New Roman"/>
                <a:cs typeface="Times New Roman"/>
              </a:rPr>
              <a:t>appropriate </a:t>
            </a:r>
            <a:r>
              <a:rPr dirty="0" sz="1200">
                <a:latin typeface="Times New Roman"/>
                <a:cs typeface="Times New Roman"/>
              </a:rPr>
              <a:t>measures </a:t>
            </a:r>
            <a:r>
              <a:rPr dirty="0" sz="1200" spc="-5">
                <a:latin typeface="Times New Roman"/>
                <a:cs typeface="Times New Roman"/>
              </a:rPr>
              <a:t>can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taken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administration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intervene and </a:t>
            </a:r>
            <a:r>
              <a:rPr dirty="0" sz="1200">
                <a:latin typeface="Times New Roman"/>
                <a:cs typeface="Times New Roman"/>
              </a:rPr>
              <a:t>possibly keep these  students in </a:t>
            </a:r>
            <a:r>
              <a:rPr dirty="0" sz="1200" spc="-5">
                <a:latin typeface="Times New Roman"/>
                <a:cs typeface="Times New Roman"/>
              </a:rPr>
              <a:t>school. Early intervention </a:t>
            </a:r>
            <a:r>
              <a:rPr dirty="0" sz="1200">
                <a:latin typeface="Times New Roman"/>
                <a:cs typeface="Times New Roman"/>
              </a:rPr>
              <a:t>may </a:t>
            </a:r>
            <a:r>
              <a:rPr dirty="0" sz="1200" spc="5">
                <a:latin typeface="Times New Roman"/>
                <a:cs typeface="Times New Roman"/>
              </a:rPr>
              <a:t>be </a:t>
            </a:r>
            <a:r>
              <a:rPr dirty="0" sz="1200">
                <a:latin typeface="Times New Roman"/>
                <a:cs typeface="Times New Roman"/>
              </a:rPr>
              <a:t>the key to lowering the dropout </a:t>
            </a:r>
            <a:r>
              <a:rPr dirty="0" sz="1200" spc="-5">
                <a:latin typeface="Times New Roman"/>
                <a:cs typeface="Times New Roman"/>
              </a:rPr>
              <a:t>rate and, </a:t>
            </a:r>
            <a:r>
              <a:rPr dirty="0" sz="1200">
                <a:latin typeface="Times New Roman"/>
                <a:cs typeface="Times New Roman"/>
              </a:rPr>
              <a:t>thus,  </a:t>
            </a:r>
            <a:r>
              <a:rPr dirty="0" sz="1200" spc="-5">
                <a:latin typeface="Times New Roman"/>
                <a:cs typeface="Times New Roman"/>
              </a:rPr>
              <a:t>increasing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graduation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rate.</a:t>
            </a:r>
            <a:endParaRPr sz="1200">
              <a:latin typeface="Times New Roman"/>
              <a:cs typeface="Times New Roman"/>
            </a:endParaRPr>
          </a:p>
          <a:p>
            <a:pPr marL="12700" marR="71120" indent="228600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Since the </a:t>
            </a:r>
            <a:r>
              <a:rPr dirty="0" sz="1200" spc="-5">
                <a:latin typeface="Times New Roman"/>
                <a:cs typeface="Times New Roman"/>
              </a:rPr>
              <a:t>participants </a:t>
            </a:r>
            <a:r>
              <a:rPr dirty="0" sz="1200">
                <a:latin typeface="Times New Roman"/>
                <a:cs typeface="Times New Roman"/>
              </a:rPr>
              <a:t>in this </a:t>
            </a:r>
            <a:r>
              <a:rPr dirty="0" sz="1200" spc="-5">
                <a:latin typeface="Times New Roman"/>
                <a:cs typeface="Times New Roman"/>
              </a:rPr>
              <a:t>research all agreed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education is important, </a:t>
            </a:r>
            <a:r>
              <a:rPr dirty="0" sz="1200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might </a:t>
            </a:r>
            <a:r>
              <a:rPr dirty="0" sz="1200">
                <a:latin typeface="Times New Roman"/>
                <a:cs typeface="Times New Roman"/>
              </a:rPr>
              <a:t>be  </a:t>
            </a:r>
            <a:r>
              <a:rPr dirty="0" sz="1200" spc="-5">
                <a:latin typeface="Times New Roman"/>
                <a:cs typeface="Times New Roman"/>
              </a:rPr>
              <a:t>valuable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determine </a:t>
            </a:r>
            <a:r>
              <a:rPr dirty="0" sz="1200">
                <a:latin typeface="Times New Roman"/>
                <a:cs typeface="Times New Roman"/>
              </a:rPr>
              <a:t>whether or </a:t>
            </a:r>
            <a:r>
              <a:rPr dirty="0" sz="1200" spc="-5">
                <a:latin typeface="Times New Roman"/>
                <a:cs typeface="Times New Roman"/>
              </a:rPr>
              <a:t>not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high regard for education </a:t>
            </a:r>
            <a:r>
              <a:rPr dirty="0" sz="1200">
                <a:latin typeface="Times New Roman"/>
                <a:cs typeface="Times New Roman"/>
              </a:rPr>
              <a:t>exists </a:t>
            </a:r>
            <a:r>
              <a:rPr dirty="0" sz="1200" spc="-5">
                <a:latin typeface="Times New Roman"/>
                <a:cs typeface="Times New Roman"/>
              </a:rPr>
              <a:t>among current </a:t>
            </a:r>
            <a:r>
              <a:rPr dirty="0" sz="1200">
                <a:latin typeface="Times New Roman"/>
                <a:cs typeface="Times New Roman"/>
              </a:rPr>
              <a:t>at-risk  students. </a:t>
            </a:r>
            <a:r>
              <a:rPr dirty="0" sz="1200" spc="-15">
                <a:latin typeface="Times New Roman"/>
                <a:cs typeface="Times New Roman"/>
              </a:rPr>
              <a:t>If </a:t>
            </a:r>
            <a:r>
              <a:rPr dirty="0" sz="1200" spc="-5">
                <a:latin typeface="Times New Roman"/>
                <a:cs typeface="Times New Roman"/>
              </a:rPr>
              <a:t>at-risk </a:t>
            </a:r>
            <a:r>
              <a:rPr dirty="0" sz="1200">
                <a:latin typeface="Times New Roman"/>
                <a:cs typeface="Times New Roman"/>
              </a:rPr>
              <a:t>students </a:t>
            </a:r>
            <a:r>
              <a:rPr dirty="0" sz="1200" spc="-5">
                <a:latin typeface="Times New Roman"/>
                <a:cs typeface="Times New Roman"/>
              </a:rPr>
              <a:t>see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value </a:t>
            </a:r>
            <a:r>
              <a:rPr dirty="0" sz="1200">
                <a:latin typeface="Times New Roman"/>
                <a:cs typeface="Times New Roman"/>
              </a:rPr>
              <a:t>in education similarly to the </a:t>
            </a:r>
            <a:r>
              <a:rPr dirty="0" sz="1200" spc="-5">
                <a:latin typeface="Times New Roman"/>
                <a:cs typeface="Times New Roman"/>
              </a:rPr>
              <a:t>adult high school </a:t>
            </a:r>
            <a:r>
              <a:rPr dirty="0" sz="1200">
                <a:latin typeface="Times New Roman"/>
                <a:cs typeface="Times New Roman"/>
              </a:rPr>
              <a:t>students,  then it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very likely that these </a:t>
            </a:r>
            <a:r>
              <a:rPr dirty="0" sz="1200" spc="-5">
                <a:latin typeface="Times New Roman"/>
                <a:cs typeface="Times New Roman"/>
              </a:rPr>
              <a:t>current students </a:t>
            </a:r>
            <a:r>
              <a:rPr dirty="0" sz="1200">
                <a:latin typeface="Times New Roman"/>
                <a:cs typeface="Times New Roman"/>
              </a:rPr>
              <a:t>could </a:t>
            </a:r>
            <a:r>
              <a:rPr dirty="0" sz="1200" spc="-5">
                <a:latin typeface="Times New Roman"/>
                <a:cs typeface="Times New Roman"/>
              </a:rPr>
              <a:t>benefit from </a:t>
            </a:r>
            <a:r>
              <a:rPr dirty="0" sz="1200">
                <a:latin typeface="Times New Roman"/>
                <a:cs typeface="Times New Roman"/>
              </a:rPr>
              <a:t>understanding </a:t>
            </a:r>
            <a:r>
              <a:rPr dirty="0" sz="1200" spc="-5">
                <a:latin typeface="Times New Roman"/>
                <a:cs typeface="Times New Roman"/>
              </a:rPr>
              <a:t>what </a:t>
            </a:r>
            <a:r>
              <a:rPr dirty="0" sz="1200">
                <a:latin typeface="Times New Roman"/>
                <a:cs typeface="Times New Roman"/>
              </a:rPr>
              <a:t>brought  the </a:t>
            </a:r>
            <a:r>
              <a:rPr dirty="0" sz="1200" spc="-5">
                <a:latin typeface="Times New Roman"/>
                <a:cs typeface="Times New Roman"/>
              </a:rPr>
              <a:t>adult high school </a:t>
            </a:r>
            <a:r>
              <a:rPr dirty="0" sz="1200">
                <a:latin typeface="Times New Roman"/>
                <a:cs typeface="Times New Roman"/>
              </a:rPr>
              <a:t>students </a:t>
            </a:r>
            <a:r>
              <a:rPr dirty="0" sz="1200" spc="-5">
                <a:latin typeface="Times New Roman"/>
                <a:cs typeface="Times New Roman"/>
              </a:rPr>
              <a:t>back </a:t>
            </a:r>
            <a:r>
              <a:rPr dirty="0" sz="1200">
                <a:latin typeface="Times New Roman"/>
                <a:cs typeface="Times New Roman"/>
              </a:rPr>
              <a:t>to finish </a:t>
            </a:r>
            <a:r>
              <a:rPr dirty="0" sz="1200" spc="-5">
                <a:latin typeface="Times New Roman"/>
                <a:cs typeface="Times New Roman"/>
              </a:rPr>
              <a:t>their </a:t>
            </a:r>
            <a:r>
              <a:rPr dirty="0" sz="1200">
                <a:latin typeface="Times New Roman"/>
                <a:cs typeface="Times New Roman"/>
              </a:rPr>
              <a:t>diploma. </a:t>
            </a:r>
            <a:r>
              <a:rPr dirty="0" sz="1200" spc="-15">
                <a:latin typeface="Times New Roman"/>
                <a:cs typeface="Times New Roman"/>
              </a:rPr>
              <a:t>If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at-risk </a:t>
            </a:r>
            <a:r>
              <a:rPr dirty="0" sz="1200">
                <a:latin typeface="Times New Roman"/>
                <a:cs typeface="Times New Roman"/>
              </a:rPr>
              <a:t>students do not have the  </a:t>
            </a:r>
            <a:r>
              <a:rPr dirty="0" sz="1200" spc="-5">
                <a:latin typeface="Times New Roman"/>
                <a:cs typeface="Times New Roman"/>
              </a:rPr>
              <a:t>same </a:t>
            </a:r>
            <a:r>
              <a:rPr dirty="0" sz="1200">
                <a:latin typeface="Times New Roman"/>
                <a:cs typeface="Times New Roman"/>
              </a:rPr>
              <a:t>opinion on the </a:t>
            </a:r>
            <a:r>
              <a:rPr dirty="0" sz="1200" spc="-5">
                <a:latin typeface="Times New Roman"/>
                <a:cs typeface="Times New Roman"/>
              </a:rPr>
              <a:t>value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 as </a:t>
            </a:r>
            <a:r>
              <a:rPr dirty="0" sz="1200">
                <a:latin typeface="Times New Roman"/>
                <a:cs typeface="Times New Roman"/>
              </a:rPr>
              <a:t>the adult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students, then </a:t>
            </a:r>
            <a:r>
              <a:rPr dirty="0" sz="1200" spc="-5">
                <a:latin typeface="Times New Roman"/>
                <a:cs typeface="Times New Roman"/>
              </a:rPr>
              <a:t>finding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5">
                <a:latin typeface="Times New Roman"/>
                <a:cs typeface="Times New Roman"/>
              </a:rPr>
              <a:t>way </a:t>
            </a:r>
            <a:r>
              <a:rPr dirty="0" sz="1200">
                <a:latin typeface="Times New Roman"/>
                <a:cs typeface="Times New Roman"/>
              </a:rPr>
              <a:t>to  </a:t>
            </a:r>
            <a:r>
              <a:rPr dirty="0" sz="1200" spc="-5">
                <a:latin typeface="Times New Roman"/>
                <a:cs typeface="Times New Roman"/>
              </a:rPr>
              <a:t>change this </a:t>
            </a:r>
            <a:r>
              <a:rPr dirty="0" sz="1200">
                <a:latin typeface="Times New Roman"/>
                <a:cs typeface="Times New Roman"/>
              </a:rPr>
              <a:t>opinion may </a:t>
            </a:r>
            <a:r>
              <a:rPr dirty="0" sz="1200" spc="-5">
                <a:latin typeface="Times New Roman"/>
                <a:cs typeface="Times New Roman"/>
              </a:rPr>
              <a:t>keep students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school.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17969" y="429259"/>
            <a:ext cx="2540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143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1016254"/>
            <a:ext cx="5955030" cy="74041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29535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References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250"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1917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Alderman, </a:t>
            </a:r>
            <a:r>
              <a:rPr dirty="0" sz="1200">
                <a:latin typeface="Times New Roman"/>
                <a:cs typeface="Times New Roman"/>
              </a:rPr>
              <a:t>C. </a:t>
            </a:r>
            <a:r>
              <a:rPr dirty="0" sz="1200" spc="-5">
                <a:latin typeface="Times New Roman"/>
                <a:cs typeface="Times New Roman"/>
              </a:rPr>
              <a:t>A. N. </a:t>
            </a:r>
            <a:r>
              <a:rPr dirty="0" sz="1200">
                <a:latin typeface="Times New Roman"/>
                <a:cs typeface="Times New Roman"/>
              </a:rPr>
              <a:t>(2001). </a:t>
            </a:r>
            <a:r>
              <a:rPr dirty="0" sz="1200" spc="-5" i="1">
                <a:latin typeface="Times New Roman"/>
                <a:cs typeface="Times New Roman"/>
              </a:rPr>
              <a:t>Personalization </a:t>
            </a:r>
            <a:r>
              <a:rPr dirty="0" sz="1200" i="1">
                <a:latin typeface="Times New Roman"/>
                <a:cs typeface="Times New Roman"/>
              </a:rPr>
              <a:t>and </a:t>
            </a:r>
            <a:r>
              <a:rPr dirty="0" sz="1200" spc="-5" i="1">
                <a:latin typeface="Times New Roman"/>
                <a:cs typeface="Times New Roman"/>
              </a:rPr>
              <a:t>persistence: The </a:t>
            </a:r>
            <a:r>
              <a:rPr dirty="0" sz="1200" i="1">
                <a:latin typeface="Times New Roman"/>
                <a:cs typeface="Times New Roman"/>
              </a:rPr>
              <a:t>relationship of </a:t>
            </a:r>
            <a:r>
              <a:rPr dirty="0" sz="1200" spc="-5" i="1">
                <a:latin typeface="Times New Roman"/>
                <a:cs typeface="Times New Roman"/>
              </a:rPr>
              <a:t>selected student  </a:t>
            </a:r>
            <a:r>
              <a:rPr dirty="0" sz="1200" i="1">
                <a:latin typeface="Times New Roman"/>
                <a:cs typeface="Times New Roman"/>
              </a:rPr>
              <a:t>and </a:t>
            </a:r>
            <a:r>
              <a:rPr dirty="0" sz="1200" spc="-5" i="1">
                <a:latin typeface="Times New Roman"/>
                <a:cs typeface="Times New Roman"/>
              </a:rPr>
              <a:t>school variables </a:t>
            </a:r>
            <a:r>
              <a:rPr dirty="0" sz="1200" i="1">
                <a:latin typeface="Times New Roman"/>
                <a:cs typeface="Times New Roman"/>
              </a:rPr>
              <a:t>to dropout </a:t>
            </a:r>
            <a:r>
              <a:rPr dirty="0" sz="1200" spc="-5" i="1">
                <a:latin typeface="Times New Roman"/>
                <a:cs typeface="Times New Roman"/>
              </a:rPr>
              <a:t>rates </a:t>
            </a:r>
            <a:r>
              <a:rPr dirty="0" sz="1200" i="1">
                <a:latin typeface="Times New Roman"/>
                <a:cs typeface="Times New Roman"/>
              </a:rPr>
              <a:t>in </a:t>
            </a:r>
            <a:r>
              <a:rPr dirty="0" sz="1200" spc="-5" i="1">
                <a:latin typeface="Times New Roman"/>
                <a:cs typeface="Times New Roman"/>
              </a:rPr>
              <a:t>Mississippi </a:t>
            </a:r>
            <a:r>
              <a:rPr dirty="0" sz="1200" i="1">
                <a:latin typeface="Times New Roman"/>
                <a:cs typeface="Times New Roman"/>
              </a:rPr>
              <a:t>public high schools</a:t>
            </a:r>
            <a:r>
              <a:rPr dirty="0" sz="1200">
                <a:latin typeface="Times New Roman"/>
                <a:cs typeface="Times New Roman"/>
              </a:rPr>
              <a:t>. </a:t>
            </a:r>
            <a:r>
              <a:rPr dirty="0" sz="1200" spc="-5">
                <a:latin typeface="Times New Roman"/>
                <a:cs typeface="Times New Roman"/>
              </a:rPr>
              <a:t>(Doctoral  dissertation). ProQuest Dissertations and Theses. Retrieved from  </a:t>
            </a:r>
            <a:r>
              <a:rPr dirty="0" sz="1200" spc="-5">
                <a:latin typeface="Times New Roman"/>
                <a:cs typeface="Times New Roman"/>
                <a:hlinkClick r:id="rId2"/>
              </a:rPr>
              <a:t>http://search.proquest.com/docview/252095667?accountid=34526</a:t>
            </a:r>
            <a:endParaRPr sz="1200">
              <a:latin typeface="Times New Roman"/>
              <a:cs typeface="Times New Roman"/>
            </a:endParaRPr>
          </a:p>
          <a:p>
            <a:pPr marL="241300" marR="43180" indent="-228600">
              <a:lnSpc>
                <a:spcPts val="2760"/>
              </a:lnSpc>
              <a:spcBef>
                <a:spcPts val="310"/>
              </a:spcBef>
            </a:pPr>
            <a:r>
              <a:rPr dirty="0" sz="1200" spc="-5">
                <a:latin typeface="Times New Roman"/>
                <a:cs typeface="Times New Roman"/>
              </a:rPr>
              <a:t>Alspaugh, </a:t>
            </a:r>
            <a:r>
              <a:rPr dirty="0" sz="1200">
                <a:latin typeface="Times New Roman"/>
                <a:cs typeface="Times New Roman"/>
              </a:rPr>
              <a:t>J. W. </a:t>
            </a:r>
            <a:r>
              <a:rPr dirty="0" sz="1200" spc="-5">
                <a:latin typeface="Times New Roman"/>
                <a:cs typeface="Times New Roman"/>
              </a:rPr>
              <a:t>(1998). The relationship </a:t>
            </a:r>
            <a:r>
              <a:rPr dirty="0" sz="1200">
                <a:latin typeface="Times New Roman"/>
                <a:cs typeface="Times New Roman"/>
              </a:rPr>
              <a:t>of school and community </a:t>
            </a:r>
            <a:r>
              <a:rPr dirty="0" sz="1200" spc="-5">
                <a:latin typeface="Times New Roman"/>
                <a:cs typeface="Times New Roman"/>
              </a:rPr>
              <a:t>characteristics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high school  drop-out rates. </a:t>
            </a:r>
            <a:r>
              <a:rPr dirty="0" sz="1200" spc="-5" i="1">
                <a:latin typeface="Times New Roman"/>
                <a:cs typeface="Times New Roman"/>
              </a:rPr>
              <a:t>The </a:t>
            </a:r>
            <a:r>
              <a:rPr dirty="0" sz="1200" i="1">
                <a:latin typeface="Times New Roman"/>
                <a:cs typeface="Times New Roman"/>
              </a:rPr>
              <a:t>Clearing </a:t>
            </a:r>
            <a:r>
              <a:rPr dirty="0" sz="1200" spc="-5" i="1">
                <a:latin typeface="Times New Roman"/>
                <a:cs typeface="Times New Roman"/>
              </a:rPr>
              <a:t>House, 71</a:t>
            </a:r>
            <a:r>
              <a:rPr dirty="0" sz="1200" spc="-5">
                <a:latin typeface="Times New Roman"/>
                <a:cs typeface="Times New Roman"/>
              </a:rPr>
              <a:t>(3),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184-188.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dirty="0" sz="1200" spc="-5">
                <a:latin typeface="Times New Roman"/>
                <a:cs typeface="Times New Roman"/>
              </a:rPr>
              <a:t>Bachrach, B. (1994). Values-based planning. </a:t>
            </a:r>
            <a:r>
              <a:rPr dirty="0" sz="1200" i="1">
                <a:latin typeface="Times New Roman"/>
                <a:cs typeface="Times New Roman"/>
              </a:rPr>
              <a:t>Managers Magazine, </a:t>
            </a:r>
            <a:r>
              <a:rPr dirty="0" sz="1200" spc="-5" i="1">
                <a:latin typeface="Times New Roman"/>
                <a:cs typeface="Times New Roman"/>
              </a:rPr>
              <a:t>69</a:t>
            </a:r>
            <a:r>
              <a:rPr dirty="0" sz="1200" spc="-5">
                <a:latin typeface="Times New Roman"/>
                <a:cs typeface="Times New Roman"/>
              </a:rPr>
              <a:t>(6),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22-24.</a:t>
            </a:r>
            <a:endParaRPr sz="1200">
              <a:latin typeface="Times New Roman"/>
              <a:cs typeface="Times New Roman"/>
            </a:endParaRPr>
          </a:p>
          <a:p>
            <a:pPr marL="241300" marR="107950" indent="-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Baron, </a:t>
            </a:r>
            <a:r>
              <a:rPr dirty="0" sz="1200">
                <a:latin typeface="Times New Roman"/>
                <a:cs typeface="Times New Roman"/>
              </a:rPr>
              <a:t>M.A. </a:t>
            </a:r>
            <a:r>
              <a:rPr dirty="0" sz="1200" spc="-5">
                <a:latin typeface="Times New Roman"/>
                <a:cs typeface="Times New Roman"/>
              </a:rPr>
              <a:t>(2008). </a:t>
            </a:r>
            <a:r>
              <a:rPr dirty="0" sz="1200" i="1">
                <a:latin typeface="Times New Roman"/>
                <a:cs typeface="Times New Roman"/>
              </a:rPr>
              <a:t>Guidelines </a:t>
            </a:r>
            <a:r>
              <a:rPr dirty="0" sz="1200" spc="-5" i="1">
                <a:latin typeface="Times New Roman"/>
                <a:cs typeface="Times New Roman"/>
              </a:rPr>
              <a:t>for </a:t>
            </a:r>
            <a:r>
              <a:rPr dirty="0" sz="1200" i="1">
                <a:latin typeface="Times New Roman"/>
                <a:cs typeface="Times New Roman"/>
              </a:rPr>
              <a:t>writing </a:t>
            </a:r>
            <a:r>
              <a:rPr dirty="0" sz="1200" spc="-5" i="1">
                <a:latin typeface="Times New Roman"/>
                <a:cs typeface="Times New Roman"/>
              </a:rPr>
              <a:t>research </a:t>
            </a:r>
            <a:r>
              <a:rPr dirty="0" sz="1200" i="1">
                <a:latin typeface="Times New Roman"/>
                <a:cs typeface="Times New Roman"/>
              </a:rPr>
              <a:t>proposals and dissertations</a:t>
            </a:r>
            <a:r>
              <a:rPr dirty="0" sz="1200">
                <a:latin typeface="Times New Roman"/>
                <a:cs typeface="Times New Roman"/>
              </a:rPr>
              <a:t>. University of  South</a:t>
            </a:r>
            <a:r>
              <a:rPr dirty="0" sz="1200" spc="-5">
                <a:latin typeface="Times New Roman"/>
                <a:cs typeface="Times New Roman"/>
              </a:rPr>
              <a:t> Dakota.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Baumeister, </a:t>
            </a:r>
            <a:r>
              <a:rPr dirty="0" sz="1200">
                <a:latin typeface="Times New Roman"/>
                <a:cs typeface="Times New Roman"/>
              </a:rPr>
              <a:t>R. </a:t>
            </a:r>
            <a:r>
              <a:rPr dirty="0" sz="1200" spc="-10">
                <a:latin typeface="Times New Roman"/>
                <a:cs typeface="Times New Roman"/>
              </a:rPr>
              <a:t>F. </a:t>
            </a:r>
            <a:r>
              <a:rPr dirty="0" sz="1200">
                <a:latin typeface="Times New Roman"/>
                <a:cs typeface="Times New Roman"/>
              </a:rPr>
              <a:t>&amp; </a:t>
            </a:r>
            <a:r>
              <a:rPr dirty="0" sz="1200" spc="-5">
                <a:latin typeface="Times New Roman"/>
                <a:cs typeface="Times New Roman"/>
              </a:rPr>
              <a:t>Finkel, </a:t>
            </a:r>
            <a:r>
              <a:rPr dirty="0" sz="1200">
                <a:latin typeface="Times New Roman"/>
                <a:cs typeface="Times New Roman"/>
              </a:rPr>
              <a:t>E.J. </a:t>
            </a:r>
            <a:r>
              <a:rPr dirty="0" sz="1200" spc="-5">
                <a:latin typeface="Times New Roman"/>
                <a:cs typeface="Times New Roman"/>
              </a:rPr>
              <a:t>(2010). </a:t>
            </a:r>
            <a:r>
              <a:rPr dirty="0" sz="1200" spc="-5" i="1">
                <a:latin typeface="Times New Roman"/>
                <a:cs typeface="Times New Roman"/>
              </a:rPr>
              <a:t>Advanced social psychology: The </a:t>
            </a:r>
            <a:r>
              <a:rPr dirty="0" sz="1200" i="1">
                <a:latin typeface="Times New Roman"/>
                <a:cs typeface="Times New Roman"/>
              </a:rPr>
              <a:t>state of</a:t>
            </a:r>
            <a:r>
              <a:rPr dirty="0" sz="1200" spc="140" i="1">
                <a:latin typeface="Times New Roman"/>
                <a:cs typeface="Times New Roman"/>
              </a:rPr>
              <a:t> </a:t>
            </a:r>
            <a:r>
              <a:rPr dirty="0" sz="1200" spc="-5" i="1">
                <a:latin typeface="Times New Roman"/>
                <a:cs typeface="Times New Roman"/>
              </a:rPr>
              <a:t>science</a:t>
            </a:r>
            <a:r>
              <a:rPr dirty="0" sz="1200" spc="-5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Oxford, UK: </a:t>
            </a:r>
            <a:r>
              <a:rPr dirty="0" sz="1200">
                <a:latin typeface="Times New Roman"/>
                <a:cs typeface="Times New Roman"/>
              </a:rPr>
              <a:t>Oxford University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Press.</a:t>
            </a:r>
            <a:endParaRPr sz="1200">
              <a:latin typeface="Times New Roman"/>
              <a:cs typeface="Times New Roman"/>
            </a:endParaRPr>
          </a:p>
          <a:p>
            <a:pPr marL="241300" marR="418465" indent="-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Bearne, </a:t>
            </a:r>
            <a:r>
              <a:rPr dirty="0" sz="1200">
                <a:latin typeface="Times New Roman"/>
                <a:cs typeface="Times New Roman"/>
              </a:rPr>
              <a:t>E. </a:t>
            </a:r>
            <a:r>
              <a:rPr dirty="0" sz="1200" spc="-5">
                <a:latin typeface="Times New Roman"/>
                <a:cs typeface="Times New Roman"/>
              </a:rPr>
              <a:t>(Ed.). </a:t>
            </a:r>
            <a:r>
              <a:rPr dirty="0" sz="1200">
                <a:latin typeface="Times New Roman"/>
                <a:cs typeface="Times New Roman"/>
              </a:rPr>
              <a:t>(2013). </a:t>
            </a:r>
            <a:r>
              <a:rPr dirty="0" sz="1200" spc="-5" i="1">
                <a:latin typeface="Times New Roman"/>
                <a:cs typeface="Times New Roman"/>
              </a:rPr>
              <a:t>Differentiation </a:t>
            </a:r>
            <a:r>
              <a:rPr dirty="0" sz="1200" i="1">
                <a:latin typeface="Times New Roman"/>
                <a:cs typeface="Times New Roman"/>
              </a:rPr>
              <a:t>and </a:t>
            </a:r>
            <a:r>
              <a:rPr dirty="0" sz="1200" spc="-5" i="1">
                <a:latin typeface="Times New Roman"/>
                <a:cs typeface="Times New Roman"/>
              </a:rPr>
              <a:t>diversity </a:t>
            </a:r>
            <a:r>
              <a:rPr dirty="0" sz="1200" i="1">
                <a:latin typeface="Times New Roman"/>
                <a:cs typeface="Times New Roman"/>
              </a:rPr>
              <a:t>in the </a:t>
            </a:r>
            <a:r>
              <a:rPr dirty="0" sz="1200" spc="-5" i="1">
                <a:latin typeface="Times New Roman"/>
                <a:cs typeface="Times New Roman"/>
              </a:rPr>
              <a:t>primary </a:t>
            </a:r>
            <a:r>
              <a:rPr dirty="0" sz="1200" i="1">
                <a:latin typeface="Times New Roman"/>
                <a:cs typeface="Times New Roman"/>
              </a:rPr>
              <a:t>school</a:t>
            </a:r>
            <a:r>
              <a:rPr dirty="0" sz="1200">
                <a:latin typeface="Times New Roman"/>
                <a:cs typeface="Times New Roman"/>
              </a:rPr>
              <a:t>. </a:t>
            </a:r>
            <a:r>
              <a:rPr dirty="0" sz="1200" spc="-5">
                <a:latin typeface="Times New Roman"/>
                <a:cs typeface="Times New Roman"/>
              </a:rPr>
              <a:t>London, </a:t>
            </a:r>
            <a:r>
              <a:rPr dirty="0" sz="1200">
                <a:latin typeface="Times New Roman"/>
                <a:cs typeface="Times New Roman"/>
              </a:rPr>
              <a:t>UK:  </a:t>
            </a:r>
            <a:r>
              <a:rPr dirty="0" sz="1200" spc="-5">
                <a:latin typeface="Times New Roman"/>
                <a:cs typeface="Times New Roman"/>
              </a:rPr>
              <a:t>Routledge.</a:t>
            </a:r>
            <a:endParaRPr sz="1200">
              <a:latin typeface="Times New Roman"/>
              <a:cs typeface="Times New Roman"/>
            </a:endParaRPr>
          </a:p>
          <a:p>
            <a:pPr algn="just" marL="241300" marR="154940" indent="-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Bertrand, A. </a:t>
            </a:r>
            <a:r>
              <a:rPr dirty="0" sz="1200" spc="-10">
                <a:latin typeface="Times New Roman"/>
                <a:cs typeface="Times New Roman"/>
              </a:rPr>
              <a:t>L. </a:t>
            </a:r>
            <a:r>
              <a:rPr dirty="0" sz="1200" spc="-5">
                <a:latin typeface="Times New Roman"/>
                <a:cs typeface="Times New Roman"/>
              </a:rPr>
              <a:t>(1962). School attendance and attainment: Function and dysfunction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school  and </a:t>
            </a:r>
            <a:r>
              <a:rPr dirty="0" sz="1200">
                <a:latin typeface="Times New Roman"/>
                <a:cs typeface="Times New Roman"/>
              </a:rPr>
              <a:t>family social systems. </a:t>
            </a:r>
            <a:r>
              <a:rPr dirty="0" sz="1200" spc="-5" i="1">
                <a:latin typeface="Times New Roman"/>
                <a:cs typeface="Times New Roman"/>
              </a:rPr>
              <a:t>Social Forces </a:t>
            </a:r>
            <a:r>
              <a:rPr dirty="0" sz="1200">
                <a:latin typeface="Times New Roman"/>
                <a:cs typeface="Times New Roman"/>
              </a:rPr>
              <a:t>(University </a:t>
            </a:r>
            <a:r>
              <a:rPr dirty="0" sz="1200" spc="-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North </a:t>
            </a:r>
            <a:r>
              <a:rPr dirty="0" sz="1200" spc="-5">
                <a:latin typeface="Times New Roman"/>
                <a:cs typeface="Times New Roman"/>
              </a:rPr>
              <a:t>Carolina Press), 40(3), </a:t>
            </a:r>
            <a:r>
              <a:rPr dirty="0" sz="1200">
                <a:latin typeface="Times New Roman"/>
                <a:cs typeface="Times New Roman"/>
              </a:rPr>
              <a:t>228-  233.</a:t>
            </a:r>
            <a:endParaRPr sz="1200">
              <a:latin typeface="Times New Roman"/>
              <a:cs typeface="Times New Roman"/>
            </a:endParaRPr>
          </a:p>
          <a:p>
            <a:pPr marL="241300" marR="157480" indent="-228600">
              <a:lnSpc>
                <a:spcPts val="2760"/>
              </a:lnSpc>
              <a:spcBef>
                <a:spcPts val="315"/>
              </a:spcBef>
            </a:pPr>
            <a:r>
              <a:rPr dirty="0" sz="1200" spc="-5">
                <a:latin typeface="Times New Roman"/>
                <a:cs typeface="Times New Roman"/>
              </a:rPr>
              <a:t>Bradley, </a:t>
            </a:r>
            <a:r>
              <a:rPr dirty="0" sz="1200">
                <a:latin typeface="Times New Roman"/>
                <a:cs typeface="Times New Roman"/>
              </a:rPr>
              <a:t>R. </a:t>
            </a:r>
            <a:r>
              <a:rPr dirty="0" sz="1200" spc="-5">
                <a:latin typeface="Times New Roman"/>
                <a:cs typeface="Times New Roman"/>
              </a:rPr>
              <a:t>H., </a:t>
            </a:r>
            <a:r>
              <a:rPr dirty="0" sz="1200">
                <a:latin typeface="Times New Roman"/>
                <a:cs typeface="Times New Roman"/>
              </a:rPr>
              <a:t>&amp; Corwyn, R. </a:t>
            </a:r>
            <a:r>
              <a:rPr dirty="0" sz="1200" spc="-10">
                <a:latin typeface="Times New Roman"/>
                <a:cs typeface="Times New Roman"/>
              </a:rPr>
              <a:t>F. </a:t>
            </a:r>
            <a:r>
              <a:rPr dirty="0" sz="1200" spc="-5">
                <a:latin typeface="Times New Roman"/>
                <a:cs typeface="Times New Roman"/>
              </a:rPr>
              <a:t>(2002). </a:t>
            </a:r>
            <a:r>
              <a:rPr dirty="0" sz="1200">
                <a:latin typeface="Times New Roman"/>
                <a:cs typeface="Times New Roman"/>
              </a:rPr>
              <a:t>Socioeconomic </a:t>
            </a:r>
            <a:r>
              <a:rPr dirty="0" sz="1200" spc="-5">
                <a:latin typeface="Times New Roman"/>
                <a:cs typeface="Times New Roman"/>
              </a:rPr>
              <a:t>status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child development. </a:t>
            </a:r>
            <a:r>
              <a:rPr dirty="0" sz="1200" i="1">
                <a:latin typeface="Times New Roman"/>
                <a:cs typeface="Times New Roman"/>
              </a:rPr>
              <a:t>Annual  </a:t>
            </a:r>
            <a:r>
              <a:rPr dirty="0" sz="1200" spc="-5" i="1">
                <a:latin typeface="Times New Roman"/>
                <a:cs typeface="Times New Roman"/>
              </a:rPr>
              <a:t>Review </a:t>
            </a:r>
            <a:r>
              <a:rPr dirty="0" sz="1200" i="1">
                <a:latin typeface="Times New Roman"/>
                <a:cs typeface="Times New Roman"/>
              </a:rPr>
              <a:t>of </a:t>
            </a:r>
            <a:r>
              <a:rPr dirty="0" sz="1200" spc="-5" i="1">
                <a:latin typeface="Times New Roman"/>
                <a:cs typeface="Times New Roman"/>
              </a:rPr>
              <a:t>Psychology, </a:t>
            </a:r>
            <a:r>
              <a:rPr dirty="0" sz="1200" spc="5" i="1">
                <a:latin typeface="Times New Roman"/>
                <a:cs typeface="Times New Roman"/>
              </a:rPr>
              <a:t>53</a:t>
            </a:r>
            <a:r>
              <a:rPr dirty="0" sz="1200" spc="5">
                <a:latin typeface="Times New Roman"/>
                <a:cs typeface="Times New Roman"/>
              </a:rPr>
              <a:t>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371-399.</a:t>
            </a:r>
            <a:endParaRPr sz="1200">
              <a:latin typeface="Times New Roman"/>
              <a:cs typeface="Times New Roman"/>
            </a:endParaRPr>
          </a:p>
          <a:p>
            <a:pPr marL="241300" marR="359410" indent="-228600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Bowen, G. (2009). </a:t>
            </a:r>
            <a:r>
              <a:rPr dirty="0" sz="1200">
                <a:latin typeface="Times New Roman"/>
                <a:cs typeface="Times New Roman"/>
              </a:rPr>
              <a:t>Preventing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dropout: The </a:t>
            </a:r>
            <a:r>
              <a:rPr dirty="0" sz="1200" spc="-5">
                <a:latin typeface="Times New Roman"/>
                <a:cs typeface="Times New Roman"/>
              </a:rPr>
              <a:t>eco-interactional </a:t>
            </a:r>
            <a:r>
              <a:rPr dirty="0" sz="1200">
                <a:latin typeface="Times New Roman"/>
                <a:cs typeface="Times New Roman"/>
              </a:rPr>
              <a:t>development model of  </a:t>
            </a:r>
            <a:r>
              <a:rPr dirty="0" sz="1200" spc="-5">
                <a:latin typeface="Times New Roman"/>
                <a:cs typeface="Times New Roman"/>
              </a:rPr>
              <a:t>school success. </a:t>
            </a:r>
            <a:r>
              <a:rPr dirty="0" sz="1200" spc="-5" i="1">
                <a:latin typeface="Times New Roman"/>
                <a:cs typeface="Times New Roman"/>
              </a:rPr>
              <a:t>The </a:t>
            </a:r>
            <a:r>
              <a:rPr dirty="0" sz="1200" i="1">
                <a:latin typeface="Times New Roman"/>
                <a:cs typeface="Times New Roman"/>
              </a:rPr>
              <a:t>Prevention </a:t>
            </a:r>
            <a:r>
              <a:rPr dirty="0" sz="1200" spc="-5" i="1">
                <a:latin typeface="Times New Roman"/>
                <a:cs typeface="Times New Roman"/>
              </a:rPr>
              <a:t>Researcher, </a:t>
            </a:r>
            <a:r>
              <a:rPr dirty="0" sz="1200" i="1">
                <a:latin typeface="Times New Roman"/>
                <a:cs typeface="Times New Roman"/>
              </a:rPr>
              <a:t>16</a:t>
            </a:r>
            <a:r>
              <a:rPr dirty="0" sz="1200">
                <a:latin typeface="Times New Roman"/>
                <a:cs typeface="Times New Roman"/>
              </a:rPr>
              <a:t>(3),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3-8.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505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283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144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241300" marR="62865" indent="-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Bowers, A. </a:t>
            </a:r>
            <a:r>
              <a:rPr dirty="0" sz="1200">
                <a:latin typeface="Times New Roman"/>
                <a:cs typeface="Times New Roman"/>
              </a:rPr>
              <a:t>J., Sprott, R., &amp; </a:t>
            </a:r>
            <a:r>
              <a:rPr dirty="0" sz="1200" spc="-5">
                <a:latin typeface="Times New Roman"/>
                <a:cs typeface="Times New Roman"/>
              </a:rPr>
              <a:t>Taff, S. A. (2012). Do we </a:t>
            </a:r>
            <a:r>
              <a:rPr dirty="0" sz="1200">
                <a:latin typeface="Times New Roman"/>
                <a:cs typeface="Times New Roman"/>
              </a:rPr>
              <a:t>know </a:t>
            </a:r>
            <a:r>
              <a:rPr dirty="0" sz="1200" spc="-5">
                <a:latin typeface="Times New Roman"/>
                <a:cs typeface="Times New Roman"/>
              </a:rPr>
              <a:t>who will </a:t>
            </a:r>
            <a:r>
              <a:rPr dirty="0" sz="1200">
                <a:latin typeface="Times New Roman"/>
                <a:cs typeface="Times New Roman"/>
              </a:rPr>
              <a:t>drop </a:t>
            </a:r>
            <a:r>
              <a:rPr dirty="0" sz="1200" spc="-5">
                <a:latin typeface="Times New Roman"/>
                <a:cs typeface="Times New Roman"/>
              </a:rPr>
              <a:t>out? A review </a:t>
            </a:r>
            <a:r>
              <a:rPr dirty="0" sz="1200">
                <a:latin typeface="Times New Roman"/>
                <a:cs typeface="Times New Roman"/>
              </a:rPr>
              <a:t>of the  </a:t>
            </a:r>
            <a:r>
              <a:rPr dirty="0" sz="1200" spc="-5">
                <a:latin typeface="Times New Roman"/>
                <a:cs typeface="Times New Roman"/>
              </a:rPr>
              <a:t>predictors </a:t>
            </a:r>
            <a:r>
              <a:rPr dirty="0" sz="1200">
                <a:latin typeface="Times New Roman"/>
                <a:cs typeface="Times New Roman"/>
              </a:rPr>
              <a:t>of dropping out of </a:t>
            </a:r>
            <a:r>
              <a:rPr dirty="0" sz="1200" spc="-5">
                <a:latin typeface="Times New Roman"/>
                <a:cs typeface="Times New Roman"/>
              </a:rPr>
              <a:t>high school: Precision, sensitivity, and specificity. </a:t>
            </a:r>
            <a:r>
              <a:rPr dirty="0" sz="1200" i="1">
                <a:latin typeface="Times New Roman"/>
                <a:cs typeface="Times New Roman"/>
              </a:rPr>
              <a:t>High </a:t>
            </a:r>
            <a:r>
              <a:rPr dirty="0" sz="1200" spc="-5" i="1">
                <a:latin typeface="Times New Roman"/>
                <a:cs typeface="Times New Roman"/>
              </a:rPr>
              <a:t>School  </a:t>
            </a:r>
            <a:r>
              <a:rPr dirty="0" sz="1200" spc="-5" i="1">
                <a:latin typeface="Times New Roman"/>
                <a:cs typeface="Times New Roman"/>
              </a:rPr>
              <a:t>Journal 96</a:t>
            </a:r>
            <a:r>
              <a:rPr dirty="0" sz="1200" spc="-5">
                <a:latin typeface="Times New Roman"/>
                <a:cs typeface="Times New Roman"/>
              </a:rPr>
              <a:t>(2), </a:t>
            </a:r>
            <a:r>
              <a:rPr dirty="0" sz="1200">
                <a:latin typeface="Times New Roman"/>
                <a:cs typeface="Times New Roman"/>
              </a:rPr>
              <a:t>77 –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100.</a:t>
            </a:r>
            <a:endParaRPr sz="1200">
              <a:latin typeface="Times New Roman"/>
              <a:cs typeface="Times New Roman"/>
            </a:endParaRPr>
          </a:p>
          <a:p>
            <a:pPr marL="241300" marR="46355" indent="-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Burrow, </a:t>
            </a:r>
            <a:r>
              <a:rPr dirty="0" sz="1200">
                <a:latin typeface="Times New Roman"/>
                <a:cs typeface="Times New Roman"/>
              </a:rPr>
              <a:t>J. </a:t>
            </a:r>
            <a:r>
              <a:rPr dirty="0" sz="1200" spc="-5">
                <a:latin typeface="Times New Roman"/>
                <a:cs typeface="Times New Roman"/>
              </a:rPr>
              <a:t>D. (2010). </a:t>
            </a:r>
            <a:r>
              <a:rPr dirty="0" sz="1200" i="1">
                <a:latin typeface="Times New Roman"/>
                <a:cs typeface="Times New Roman"/>
              </a:rPr>
              <a:t>Motivation and learning </a:t>
            </a:r>
            <a:r>
              <a:rPr dirty="0" sz="1200" spc="-5" i="1">
                <a:latin typeface="Times New Roman"/>
                <a:cs typeface="Times New Roman"/>
              </a:rPr>
              <a:t>outcomes: </a:t>
            </a:r>
            <a:r>
              <a:rPr dirty="0" sz="1200" i="1">
                <a:latin typeface="Times New Roman"/>
                <a:cs typeface="Times New Roman"/>
              </a:rPr>
              <a:t>A study of incoming </a:t>
            </a:r>
            <a:r>
              <a:rPr dirty="0" sz="1200" spc="-5" i="1">
                <a:latin typeface="Times New Roman"/>
                <a:cs typeface="Times New Roman"/>
              </a:rPr>
              <a:t>exchange </a:t>
            </a:r>
            <a:r>
              <a:rPr dirty="0" sz="1200" i="1">
                <a:latin typeface="Times New Roman"/>
                <a:cs typeface="Times New Roman"/>
              </a:rPr>
              <a:t>students  </a:t>
            </a:r>
            <a:r>
              <a:rPr dirty="0" sz="1200" i="1">
                <a:latin typeface="Times New Roman"/>
                <a:cs typeface="Times New Roman"/>
              </a:rPr>
              <a:t>at </a:t>
            </a:r>
            <a:r>
              <a:rPr dirty="0" sz="1200" spc="-5" i="1">
                <a:latin typeface="Times New Roman"/>
                <a:cs typeface="Times New Roman"/>
              </a:rPr>
              <a:t>queen's university</a:t>
            </a:r>
            <a:r>
              <a:rPr dirty="0" sz="1200" spc="-5">
                <a:latin typeface="Times New Roman"/>
                <a:cs typeface="Times New Roman"/>
              </a:rPr>
              <a:t>. (Doctoral dissertation). ProQuest Dissertations and Theses, </a:t>
            </a:r>
            <a:r>
              <a:rPr dirty="0" sz="1200">
                <a:latin typeface="Times New Roman"/>
                <a:cs typeface="Times New Roman"/>
              </a:rPr>
              <a:t>,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98.</a:t>
            </a:r>
            <a:endParaRPr sz="1200">
              <a:latin typeface="Times New Roman"/>
              <a:cs typeface="Times New Roman"/>
            </a:endParaRPr>
          </a:p>
          <a:p>
            <a:pPr marL="12700" marR="15240" indent="228600">
              <a:lnSpc>
                <a:spcPts val="2760"/>
              </a:lnSpc>
              <a:spcBef>
                <a:spcPts val="310"/>
              </a:spcBef>
            </a:pPr>
            <a:r>
              <a:rPr dirty="0" sz="1200" spc="-5">
                <a:latin typeface="Times New Roman"/>
                <a:cs typeface="Times New Roman"/>
              </a:rPr>
              <a:t>Retrieved fr</a:t>
            </a:r>
            <a:r>
              <a:rPr dirty="0" sz="1200" spc="-5">
                <a:latin typeface="Times New Roman"/>
                <a:cs typeface="Times New Roman"/>
                <a:hlinkClick r:id="rId2"/>
              </a:rPr>
              <a:t>om http://search.proquest.com/docview/853329858?accountid=34526 </a:t>
            </a:r>
            <a:r>
              <a:rPr dirty="0" sz="1200" spc="-5">
                <a:latin typeface="Times New Roman"/>
                <a:cs typeface="Times New Roman"/>
              </a:rPr>
              <a:t> Burzichelli, </a:t>
            </a:r>
            <a:r>
              <a:rPr dirty="0" sz="1200">
                <a:latin typeface="Times New Roman"/>
                <a:cs typeface="Times New Roman"/>
              </a:rPr>
              <a:t>C., </a:t>
            </a:r>
            <a:r>
              <a:rPr dirty="0" sz="1200" spc="-5">
                <a:latin typeface="Times New Roman"/>
                <a:cs typeface="Times New Roman"/>
              </a:rPr>
              <a:t>Mackey, P. </a:t>
            </a:r>
            <a:r>
              <a:rPr dirty="0" sz="1200">
                <a:latin typeface="Times New Roman"/>
                <a:cs typeface="Times New Roman"/>
              </a:rPr>
              <a:t>E., &amp; Bausmith, J. </a:t>
            </a:r>
            <a:r>
              <a:rPr dirty="0" sz="1200" spc="-5">
                <a:latin typeface="Times New Roman"/>
                <a:cs typeface="Times New Roman"/>
              </a:rPr>
              <a:t>(2011). Dropout prevention programs </a:t>
            </a:r>
            <a:r>
              <a:rPr dirty="0" sz="1200">
                <a:latin typeface="Times New Roman"/>
                <a:cs typeface="Times New Roman"/>
              </a:rPr>
              <a:t>in nine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mid-</a:t>
            </a:r>
            <a:endParaRPr sz="1200">
              <a:latin typeface="Times New Roman"/>
              <a:cs typeface="Times New Roman"/>
            </a:endParaRPr>
          </a:p>
          <a:p>
            <a:pPr marL="241300" marR="526415">
              <a:lnSpc>
                <a:spcPts val="2760"/>
              </a:lnSpc>
              <a:spcBef>
                <a:spcPts val="5"/>
              </a:spcBef>
            </a:pPr>
            <a:r>
              <a:rPr dirty="0" sz="1200">
                <a:latin typeface="Times New Roman"/>
                <a:cs typeface="Times New Roman"/>
              </a:rPr>
              <a:t>Atlantic </a:t>
            </a:r>
            <a:r>
              <a:rPr dirty="0" sz="1200" spc="-5">
                <a:latin typeface="Times New Roman"/>
                <a:cs typeface="Times New Roman"/>
              </a:rPr>
              <a:t>region </a:t>
            </a:r>
            <a:r>
              <a:rPr dirty="0" sz="1200">
                <a:latin typeface="Times New Roman"/>
                <a:cs typeface="Times New Roman"/>
              </a:rPr>
              <a:t>school districts: Additions to a </a:t>
            </a:r>
            <a:r>
              <a:rPr dirty="0" sz="1200" spc="-5">
                <a:latin typeface="Times New Roman"/>
                <a:cs typeface="Times New Roman"/>
              </a:rPr>
              <a:t>dropout prevention </a:t>
            </a:r>
            <a:r>
              <a:rPr dirty="0" sz="1200">
                <a:latin typeface="Times New Roman"/>
                <a:cs typeface="Times New Roman"/>
              </a:rPr>
              <a:t>database. </a:t>
            </a:r>
            <a:r>
              <a:rPr dirty="0" sz="1200" spc="-5" i="1">
                <a:latin typeface="Times New Roman"/>
                <a:cs typeface="Times New Roman"/>
              </a:rPr>
              <a:t>Issues </a:t>
            </a:r>
            <a:r>
              <a:rPr dirty="0" sz="1200" i="1">
                <a:latin typeface="Times New Roman"/>
                <a:cs typeface="Times New Roman"/>
              </a:rPr>
              <a:t>&amp;  </a:t>
            </a:r>
            <a:r>
              <a:rPr dirty="0" sz="1200" spc="-5" i="1">
                <a:latin typeface="Times New Roman"/>
                <a:cs typeface="Times New Roman"/>
              </a:rPr>
              <a:t>answers: Regional </a:t>
            </a:r>
            <a:r>
              <a:rPr dirty="0" sz="1200" i="1">
                <a:latin typeface="Times New Roman"/>
                <a:cs typeface="Times New Roman"/>
              </a:rPr>
              <a:t>Educational Laboratory </a:t>
            </a:r>
            <a:r>
              <a:rPr dirty="0" sz="1200" spc="-5" i="1">
                <a:latin typeface="Times New Roman"/>
                <a:cs typeface="Times New Roman"/>
              </a:rPr>
              <a:t>Mid-Atlantic</a:t>
            </a:r>
            <a:r>
              <a:rPr dirty="0" sz="1200" spc="-5">
                <a:latin typeface="Times New Roman"/>
                <a:cs typeface="Times New Roman"/>
              </a:rPr>
              <a:t>. Retrieved from  </a:t>
            </a:r>
            <a:r>
              <a:rPr dirty="0" sz="1200" spc="-5">
                <a:latin typeface="Times New Roman"/>
                <a:cs typeface="Times New Roman"/>
                <a:hlinkClick r:id="rId3"/>
              </a:rPr>
              <a:t>http://ies.ed.gov/ncee/edlabs/projects/project.asp?ProjectID=229</a:t>
            </a:r>
            <a:endParaRPr sz="1200">
              <a:latin typeface="Times New Roman"/>
              <a:cs typeface="Times New Roman"/>
            </a:endParaRPr>
          </a:p>
          <a:p>
            <a:pPr marL="241300" marR="382270" indent="-228600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Cassel, </a:t>
            </a:r>
            <a:r>
              <a:rPr dirty="0" sz="1200">
                <a:latin typeface="Times New Roman"/>
                <a:cs typeface="Times New Roman"/>
              </a:rPr>
              <a:t>R. </a:t>
            </a:r>
            <a:r>
              <a:rPr dirty="0" sz="1200" spc="-5">
                <a:latin typeface="Times New Roman"/>
                <a:cs typeface="Times New Roman"/>
              </a:rPr>
              <a:t>N. (2003). A high school </a:t>
            </a:r>
            <a:r>
              <a:rPr dirty="0" sz="1200">
                <a:latin typeface="Times New Roman"/>
                <a:cs typeface="Times New Roman"/>
              </a:rPr>
              <a:t>drop-out </a:t>
            </a:r>
            <a:r>
              <a:rPr dirty="0" sz="1200" spc="-5">
                <a:latin typeface="Times New Roman"/>
                <a:cs typeface="Times New Roman"/>
              </a:rPr>
              <a:t>prevention program </a:t>
            </a:r>
            <a:r>
              <a:rPr dirty="0" sz="1200">
                <a:latin typeface="Times New Roman"/>
                <a:cs typeface="Times New Roman"/>
              </a:rPr>
              <a:t>for the at-risk sophomore  student. </a:t>
            </a:r>
            <a:r>
              <a:rPr dirty="0" sz="1200" spc="-5" i="1">
                <a:latin typeface="Times New Roman"/>
                <a:cs typeface="Times New Roman"/>
              </a:rPr>
              <a:t>Education, 123</a:t>
            </a:r>
            <a:r>
              <a:rPr dirty="0" sz="1200" spc="-5">
                <a:latin typeface="Times New Roman"/>
                <a:cs typeface="Times New Roman"/>
              </a:rPr>
              <a:t>(4),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649-659.</a:t>
            </a:r>
            <a:endParaRPr sz="1200">
              <a:latin typeface="Times New Roman"/>
              <a:cs typeface="Times New Roman"/>
            </a:endParaRPr>
          </a:p>
          <a:p>
            <a:pPr marL="241300" marR="74295" indent="-228600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Candeias, A. A., </a:t>
            </a:r>
            <a:r>
              <a:rPr dirty="0" sz="1200">
                <a:latin typeface="Times New Roman"/>
                <a:cs typeface="Times New Roman"/>
              </a:rPr>
              <a:t>Rebelo, </a:t>
            </a:r>
            <a:r>
              <a:rPr dirty="0" sz="1200" spc="-5">
                <a:latin typeface="Times New Roman"/>
                <a:cs typeface="Times New Roman"/>
              </a:rPr>
              <a:t>N., Oliveira, M. (2011). </a:t>
            </a:r>
            <a:r>
              <a:rPr dirty="0" sz="1200">
                <a:latin typeface="Times New Roman"/>
                <a:cs typeface="Times New Roman"/>
              </a:rPr>
              <a:t>Student </a:t>
            </a:r>
            <a:r>
              <a:rPr dirty="0" sz="1200" spc="-5">
                <a:latin typeface="Times New Roman"/>
                <a:cs typeface="Times New Roman"/>
              </a:rPr>
              <a:t>attitudes toward learning and </a:t>
            </a:r>
            <a:r>
              <a:rPr dirty="0" sz="1200">
                <a:latin typeface="Times New Roman"/>
                <a:cs typeface="Times New Roman"/>
              </a:rPr>
              <a:t>school-  Study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exploratory models </a:t>
            </a:r>
            <a:r>
              <a:rPr dirty="0" sz="1200" spc="-5">
                <a:latin typeface="Times New Roman"/>
                <a:cs typeface="Times New Roman"/>
              </a:rPr>
              <a:t>about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effects </a:t>
            </a:r>
            <a:r>
              <a:rPr dirty="0" sz="1200">
                <a:latin typeface="Times New Roman"/>
                <a:cs typeface="Times New Roman"/>
              </a:rPr>
              <a:t>of socio-demographics </a:t>
            </a:r>
            <a:r>
              <a:rPr dirty="0" sz="1200" spc="-5">
                <a:latin typeface="Times New Roman"/>
                <a:cs typeface="Times New Roman"/>
              </a:rPr>
              <a:t>and personal attributes  [CD-ROM]. </a:t>
            </a:r>
            <a:r>
              <a:rPr dirty="0" sz="1200" spc="-15">
                <a:latin typeface="Times New Roman"/>
                <a:cs typeface="Times New Roman"/>
              </a:rPr>
              <a:t>In </a:t>
            </a:r>
            <a:r>
              <a:rPr dirty="0" sz="1200" i="1">
                <a:latin typeface="Times New Roman"/>
                <a:cs typeface="Times New Roman"/>
              </a:rPr>
              <a:t>Proceedings of London </a:t>
            </a:r>
            <a:r>
              <a:rPr dirty="0" sz="1200" spc="-5" i="1">
                <a:latin typeface="Times New Roman"/>
                <a:cs typeface="Times New Roman"/>
              </a:rPr>
              <a:t>International Conference </a:t>
            </a:r>
            <a:r>
              <a:rPr dirty="0" sz="1200" i="1">
                <a:latin typeface="Times New Roman"/>
                <a:cs typeface="Times New Roman"/>
              </a:rPr>
              <a:t>on Education </a:t>
            </a:r>
            <a:r>
              <a:rPr dirty="0" sz="1200" spc="-5">
                <a:latin typeface="Times New Roman"/>
                <a:cs typeface="Times New Roman"/>
              </a:rPr>
              <a:t>(LICE-2011)  </a:t>
            </a:r>
            <a:r>
              <a:rPr dirty="0" sz="1200">
                <a:latin typeface="Times New Roman"/>
                <a:cs typeface="Times New Roman"/>
              </a:rPr>
              <a:t>(pp.</a:t>
            </a:r>
            <a:r>
              <a:rPr dirty="0" sz="1200" spc="-5">
                <a:latin typeface="Times New Roman"/>
                <a:cs typeface="Times New Roman"/>
              </a:rPr>
              <a:t> 380-385).</a:t>
            </a:r>
            <a:endParaRPr sz="1200">
              <a:latin typeface="Times New Roman"/>
              <a:cs typeface="Times New Roman"/>
            </a:endParaRPr>
          </a:p>
          <a:p>
            <a:pPr marL="241300" marR="92075" indent="-228600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Center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Research </a:t>
            </a:r>
            <a:r>
              <a:rPr dirty="0" sz="1200">
                <a:latin typeface="Times New Roman"/>
                <a:cs typeface="Times New Roman"/>
              </a:rPr>
              <a:t>in Education Policy (2011). </a:t>
            </a:r>
            <a:r>
              <a:rPr dirty="0" sz="1200" spc="-5" i="1">
                <a:latin typeface="Times New Roman"/>
                <a:cs typeface="Times New Roman"/>
              </a:rPr>
              <a:t>Tennessee </a:t>
            </a:r>
            <a:r>
              <a:rPr dirty="0" sz="1200" i="1">
                <a:latin typeface="Times New Roman"/>
                <a:cs typeface="Times New Roman"/>
              </a:rPr>
              <a:t>dropout </a:t>
            </a:r>
            <a:r>
              <a:rPr dirty="0" sz="1200" spc="-5" i="1">
                <a:latin typeface="Times New Roman"/>
                <a:cs typeface="Times New Roman"/>
              </a:rPr>
              <a:t>policy </a:t>
            </a:r>
            <a:r>
              <a:rPr dirty="0" sz="1200" i="1">
                <a:latin typeface="Times New Roman"/>
                <a:cs typeface="Times New Roman"/>
              </a:rPr>
              <a:t>scan</a:t>
            </a:r>
            <a:r>
              <a:rPr dirty="0" sz="1200">
                <a:latin typeface="Times New Roman"/>
                <a:cs typeface="Times New Roman"/>
              </a:rPr>
              <a:t>. </a:t>
            </a:r>
            <a:r>
              <a:rPr dirty="0" sz="1200" spc="-5">
                <a:latin typeface="Times New Roman"/>
                <a:cs typeface="Times New Roman"/>
              </a:rPr>
              <a:t>Retrieved </a:t>
            </a:r>
            <a:r>
              <a:rPr dirty="0" sz="1200">
                <a:latin typeface="Times New Roman"/>
                <a:cs typeface="Times New Roman"/>
              </a:rPr>
              <a:t>from  </a:t>
            </a:r>
            <a:r>
              <a:rPr dirty="0" sz="1200" spc="-5">
                <a:latin typeface="Times New Roman"/>
                <a:cs typeface="Times New Roman"/>
                <a:hlinkClick r:id="rId4"/>
              </a:rPr>
              <a:t>http://www.tn.gov/education/safe_schls/dropout/index.shtml</a:t>
            </a:r>
            <a:endParaRPr sz="1200">
              <a:latin typeface="Times New Roman"/>
              <a:cs typeface="Times New Roman"/>
            </a:endParaRPr>
          </a:p>
          <a:p>
            <a:pPr marL="241300" marR="1567180" indent="-228600">
              <a:lnSpc>
                <a:spcPts val="276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Changingminds.org </a:t>
            </a:r>
            <a:r>
              <a:rPr dirty="0" sz="1200">
                <a:latin typeface="Times New Roman"/>
                <a:cs typeface="Times New Roman"/>
              </a:rPr>
              <a:t>(2012). </a:t>
            </a:r>
            <a:r>
              <a:rPr dirty="0" sz="1200" spc="-5" i="1">
                <a:latin typeface="Times New Roman"/>
                <a:cs typeface="Times New Roman"/>
              </a:rPr>
              <a:t>Type </a:t>
            </a:r>
            <a:r>
              <a:rPr dirty="0" sz="1200" i="1">
                <a:latin typeface="Times New Roman"/>
                <a:cs typeface="Times New Roman"/>
              </a:rPr>
              <a:t>A and </a:t>
            </a:r>
            <a:r>
              <a:rPr dirty="0" sz="1200" spc="-5" i="1">
                <a:latin typeface="Times New Roman"/>
                <a:cs typeface="Times New Roman"/>
              </a:rPr>
              <a:t>type </a:t>
            </a:r>
            <a:r>
              <a:rPr dirty="0" sz="1200" i="1">
                <a:latin typeface="Times New Roman"/>
                <a:cs typeface="Times New Roman"/>
              </a:rPr>
              <a:t>B</a:t>
            </a:r>
            <a:r>
              <a:rPr dirty="0" sz="1200">
                <a:latin typeface="Times New Roman"/>
                <a:cs typeface="Times New Roman"/>
              </a:rPr>
              <a:t>. Retrieved from  </a:t>
            </a:r>
            <a:r>
              <a:rPr dirty="0" sz="1200" spc="-5">
                <a:latin typeface="Times New Roman"/>
                <a:cs typeface="Times New Roman"/>
                <a:hlinkClick r:id="rId5"/>
              </a:rPr>
              <a:t>http://changingminds.org/explanations/preferences/typea_typeb.htm</a:t>
            </a:r>
            <a:endParaRPr sz="1200">
              <a:latin typeface="Times New Roman"/>
              <a:cs typeface="Times New Roman"/>
            </a:endParaRPr>
          </a:p>
          <a:p>
            <a:pPr marL="241300" marR="386080" indent="-228600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Christle, </a:t>
            </a:r>
            <a:r>
              <a:rPr dirty="0" sz="1200">
                <a:latin typeface="Times New Roman"/>
                <a:cs typeface="Times New Roman"/>
              </a:rPr>
              <a:t>C. </a:t>
            </a:r>
            <a:r>
              <a:rPr dirty="0" sz="1200" spc="-5">
                <a:latin typeface="Times New Roman"/>
                <a:cs typeface="Times New Roman"/>
              </a:rPr>
              <a:t>A., Jolivette, K., </a:t>
            </a:r>
            <a:r>
              <a:rPr dirty="0" sz="1200">
                <a:latin typeface="Times New Roman"/>
                <a:cs typeface="Times New Roman"/>
              </a:rPr>
              <a:t>&amp; Nelson, </a:t>
            </a:r>
            <a:r>
              <a:rPr dirty="0" sz="1200" spc="-5">
                <a:latin typeface="Times New Roman"/>
                <a:cs typeface="Times New Roman"/>
              </a:rPr>
              <a:t>M. </a:t>
            </a:r>
            <a:r>
              <a:rPr dirty="0" sz="1200">
                <a:latin typeface="Times New Roman"/>
                <a:cs typeface="Times New Roman"/>
              </a:rPr>
              <a:t>C. </a:t>
            </a:r>
            <a:r>
              <a:rPr dirty="0" sz="1200" spc="-5">
                <a:latin typeface="Times New Roman"/>
                <a:cs typeface="Times New Roman"/>
              </a:rPr>
              <a:t>(2007). </a:t>
            </a:r>
            <a:r>
              <a:rPr dirty="0" sz="1200">
                <a:latin typeface="Times New Roman"/>
                <a:cs typeface="Times New Roman"/>
              </a:rPr>
              <a:t>School </a:t>
            </a:r>
            <a:r>
              <a:rPr dirty="0" sz="1200" spc="-5">
                <a:latin typeface="Times New Roman"/>
                <a:cs typeface="Times New Roman"/>
              </a:rPr>
              <a:t>characteristics related </a:t>
            </a:r>
            <a:r>
              <a:rPr dirty="0" sz="1200">
                <a:latin typeface="Times New Roman"/>
                <a:cs typeface="Times New Roman"/>
              </a:rPr>
              <a:t>to high 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dropout </a:t>
            </a:r>
            <a:r>
              <a:rPr dirty="0" sz="1200" spc="-5">
                <a:latin typeface="Times New Roman"/>
                <a:cs typeface="Times New Roman"/>
              </a:rPr>
              <a:t>rates. </a:t>
            </a:r>
            <a:r>
              <a:rPr dirty="0" sz="1200" spc="-5" i="1">
                <a:latin typeface="Times New Roman"/>
                <a:cs typeface="Times New Roman"/>
              </a:rPr>
              <a:t>Remedial </a:t>
            </a:r>
            <a:r>
              <a:rPr dirty="0" sz="1200" i="1">
                <a:latin typeface="Times New Roman"/>
                <a:cs typeface="Times New Roman"/>
              </a:rPr>
              <a:t>&amp; Special Education, 28</a:t>
            </a:r>
            <a:r>
              <a:rPr dirty="0" sz="1200">
                <a:latin typeface="Times New Roman"/>
                <a:cs typeface="Times New Roman"/>
              </a:rPr>
              <a:t>(6),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325-339.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dirty="0" sz="1200" spc="-5">
                <a:latin typeface="Times New Roman"/>
                <a:cs typeface="Times New Roman"/>
              </a:rPr>
              <a:t>City-Data (2014). </a:t>
            </a:r>
            <a:r>
              <a:rPr dirty="0" sz="1200" spc="-5" i="1">
                <a:latin typeface="Times New Roman"/>
                <a:cs typeface="Times New Roman"/>
              </a:rPr>
              <a:t>Tennessee </a:t>
            </a:r>
            <a:r>
              <a:rPr dirty="0" sz="1200" i="1">
                <a:latin typeface="Times New Roman"/>
                <a:cs typeface="Times New Roman"/>
              </a:rPr>
              <a:t>bigger cities</a:t>
            </a:r>
            <a:r>
              <a:rPr dirty="0" sz="1200">
                <a:latin typeface="Times New Roman"/>
                <a:cs typeface="Times New Roman"/>
              </a:rPr>
              <a:t>. </a:t>
            </a:r>
            <a:r>
              <a:rPr dirty="0" sz="1200" spc="-5">
                <a:latin typeface="Times New Roman"/>
                <a:cs typeface="Times New Roman"/>
              </a:rPr>
              <a:t>Retrieved from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  <a:hlinkClick r:id="rId6"/>
              </a:rPr>
              <a:t>http://www.city-data.com/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505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283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145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241300" marR="130175" indent="-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Coleman, </a:t>
            </a:r>
            <a:r>
              <a:rPr dirty="0" sz="1200">
                <a:latin typeface="Times New Roman"/>
                <a:cs typeface="Times New Roman"/>
              </a:rPr>
              <a:t>J. </a:t>
            </a:r>
            <a:r>
              <a:rPr dirty="0" sz="1200" spc="-5">
                <a:latin typeface="Times New Roman"/>
                <a:cs typeface="Times New Roman"/>
              </a:rPr>
              <a:t>(1966). </a:t>
            </a:r>
            <a:r>
              <a:rPr dirty="0" sz="1200" i="1">
                <a:latin typeface="Times New Roman"/>
                <a:cs typeface="Times New Roman"/>
              </a:rPr>
              <a:t>Equality of </a:t>
            </a:r>
            <a:r>
              <a:rPr dirty="0" sz="1200" spc="-5" i="1">
                <a:latin typeface="Times New Roman"/>
                <a:cs typeface="Times New Roman"/>
              </a:rPr>
              <a:t>educational </a:t>
            </a:r>
            <a:r>
              <a:rPr dirty="0" sz="1200" i="1">
                <a:latin typeface="Times New Roman"/>
                <a:cs typeface="Times New Roman"/>
              </a:rPr>
              <a:t>opportunity study</a:t>
            </a:r>
            <a:r>
              <a:rPr dirty="0" sz="1200">
                <a:latin typeface="Times New Roman"/>
                <a:cs typeface="Times New Roman"/>
              </a:rPr>
              <a:t>. Ann </a:t>
            </a:r>
            <a:r>
              <a:rPr dirty="0" sz="1200" spc="-5">
                <a:latin typeface="Times New Roman"/>
                <a:cs typeface="Times New Roman"/>
              </a:rPr>
              <a:t>Arbor, </a:t>
            </a:r>
            <a:r>
              <a:rPr dirty="0" sz="1200" spc="-10">
                <a:latin typeface="Times New Roman"/>
                <a:cs typeface="Times New Roman"/>
              </a:rPr>
              <a:t>MI: </a:t>
            </a:r>
            <a:r>
              <a:rPr dirty="0" sz="1200" spc="-5">
                <a:latin typeface="Times New Roman"/>
                <a:cs typeface="Times New Roman"/>
              </a:rPr>
              <a:t>Inter-university  </a:t>
            </a:r>
            <a:r>
              <a:rPr dirty="0" sz="1200">
                <a:latin typeface="Times New Roman"/>
                <a:cs typeface="Times New Roman"/>
              </a:rPr>
              <a:t>Consortium for </a:t>
            </a:r>
            <a:r>
              <a:rPr dirty="0" sz="1200" spc="-5">
                <a:latin typeface="Times New Roman"/>
                <a:cs typeface="Times New Roman"/>
              </a:rPr>
              <a:t>Political and Social Research, </a:t>
            </a:r>
            <a:r>
              <a:rPr dirty="0" sz="1200">
                <a:latin typeface="Times New Roman"/>
                <a:cs typeface="Times New Roman"/>
              </a:rPr>
              <a:t>2007-04-27. doi:10.3886</a:t>
            </a:r>
            <a:endParaRPr sz="1200">
              <a:latin typeface="Times New Roman"/>
              <a:cs typeface="Times New Roman"/>
            </a:endParaRPr>
          </a:p>
          <a:p>
            <a:pPr marL="241300" marR="360045" indent="-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Coleman, M., </a:t>
            </a:r>
            <a:r>
              <a:rPr dirty="0" sz="1200">
                <a:latin typeface="Times New Roman"/>
                <a:cs typeface="Times New Roman"/>
              </a:rPr>
              <a:t>&amp; </a:t>
            </a:r>
            <a:r>
              <a:rPr dirty="0" sz="1200" spc="-5">
                <a:latin typeface="Times New Roman"/>
                <a:cs typeface="Times New Roman"/>
              </a:rPr>
              <a:t>DeLeire, </a:t>
            </a:r>
            <a:r>
              <a:rPr dirty="0" sz="1200">
                <a:latin typeface="Times New Roman"/>
                <a:cs typeface="Times New Roman"/>
              </a:rPr>
              <a:t>T. </a:t>
            </a:r>
            <a:r>
              <a:rPr dirty="0" sz="1200" spc="-5">
                <a:latin typeface="Times New Roman"/>
                <a:cs typeface="Times New Roman"/>
              </a:rPr>
              <a:t>(2003). An economic </a:t>
            </a:r>
            <a:r>
              <a:rPr dirty="0" sz="1200">
                <a:latin typeface="Times New Roman"/>
                <a:cs typeface="Times New Roman"/>
              </a:rPr>
              <a:t>model of locus of control and the human  </a:t>
            </a:r>
            <a:r>
              <a:rPr dirty="0" sz="1200" spc="-5">
                <a:latin typeface="Times New Roman"/>
                <a:cs typeface="Times New Roman"/>
              </a:rPr>
              <a:t>capital investment </a:t>
            </a:r>
            <a:r>
              <a:rPr dirty="0" sz="1200">
                <a:latin typeface="Times New Roman"/>
                <a:cs typeface="Times New Roman"/>
              </a:rPr>
              <a:t>decision. </a:t>
            </a:r>
            <a:r>
              <a:rPr dirty="0" sz="1200" spc="-5" i="1">
                <a:latin typeface="Times New Roman"/>
                <a:cs typeface="Times New Roman"/>
              </a:rPr>
              <a:t>Journal </a:t>
            </a:r>
            <a:r>
              <a:rPr dirty="0" sz="1200" i="1">
                <a:latin typeface="Times New Roman"/>
                <a:cs typeface="Times New Roman"/>
              </a:rPr>
              <a:t>of </a:t>
            </a:r>
            <a:r>
              <a:rPr dirty="0" sz="1200" spc="-5" i="1">
                <a:latin typeface="Times New Roman"/>
                <a:cs typeface="Times New Roman"/>
              </a:rPr>
              <a:t>Human Resources</a:t>
            </a:r>
            <a:r>
              <a:rPr dirty="0" sz="1200" spc="-5">
                <a:latin typeface="Times New Roman"/>
                <a:cs typeface="Times New Roman"/>
              </a:rPr>
              <a:t>, 38(3),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701-721.</a:t>
            </a:r>
            <a:endParaRPr sz="1200">
              <a:latin typeface="Times New Roman"/>
              <a:cs typeface="Times New Roman"/>
            </a:endParaRPr>
          </a:p>
          <a:p>
            <a:pPr marL="241300" marR="147320" indent="-228600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Cookson, J. </a:t>
            </a:r>
            <a:r>
              <a:rPr dirty="0" sz="1200" spc="-5">
                <a:latin typeface="Times New Roman"/>
                <a:cs typeface="Times New Roman"/>
              </a:rPr>
              <a:t>(2011). </a:t>
            </a:r>
            <a:r>
              <a:rPr dirty="0" sz="1200" i="1">
                <a:latin typeface="Times New Roman"/>
                <a:cs typeface="Times New Roman"/>
              </a:rPr>
              <a:t>How </a:t>
            </a:r>
            <a:r>
              <a:rPr dirty="0" sz="1200" spc="-5" i="1">
                <a:latin typeface="Times New Roman"/>
                <a:cs typeface="Times New Roman"/>
              </a:rPr>
              <a:t>US </a:t>
            </a:r>
            <a:r>
              <a:rPr dirty="0" sz="1200" i="1">
                <a:latin typeface="Times New Roman"/>
                <a:cs typeface="Times New Roman"/>
              </a:rPr>
              <a:t>graduation </a:t>
            </a:r>
            <a:r>
              <a:rPr dirty="0" sz="1200" spc="-5" i="1">
                <a:latin typeface="Times New Roman"/>
                <a:cs typeface="Times New Roman"/>
              </a:rPr>
              <a:t>rates compare </a:t>
            </a:r>
            <a:r>
              <a:rPr dirty="0" sz="1200" i="1">
                <a:latin typeface="Times New Roman"/>
                <a:cs typeface="Times New Roman"/>
              </a:rPr>
              <a:t>to the </a:t>
            </a:r>
            <a:r>
              <a:rPr dirty="0" sz="1200" spc="-5" i="1">
                <a:latin typeface="Times New Roman"/>
                <a:cs typeface="Times New Roman"/>
              </a:rPr>
              <a:t>rest </a:t>
            </a:r>
            <a:r>
              <a:rPr dirty="0" sz="1200" i="1">
                <a:latin typeface="Times New Roman"/>
                <a:cs typeface="Times New Roman"/>
              </a:rPr>
              <a:t>of the world</a:t>
            </a:r>
            <a:r>
              <a:rPr dirty="0" sz="1200">
                <a:latin typeface="Times New Roman"/>
                <a:cs typeface="Times New Roman"/>
              </a:rPr>
              <a:t>. </a:t>
            </a:r>
            <a:r>
              <a:rPr dirty="0" sz="1200" spc="-5">
                <a:latin typeface="Times New Roman"/>
                <a:cs typeface="Times New Roman"/>
              </a:rPr>
              <a:t>Retrieved from  </a:t>
            </a:r>
            <a:r>
              <a:rPr dirty="0" sz="1200" spc="-5">
                <a:latin typeface="Times New Roman"/>
                <a:cs typeface="Times New Roman"/>
                <a:hlinkClick r:id="rId2"/>
              </a:rPr>
              <a:t>http://globalpublicsquare.blogs.cnn.com/2011/11/03/how-u-s-graduation-rates-compare-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with-the-rest-of-the-world/</a:t>
            </a:r>
            <a:endParaRPr sz="1200">
              <a:latin typeface="Times New Roman"/>
              <a:cs typeface="Times New Roman"/>
            </a:endParaRPr>
          </a:p>
          <a:p>
            <a:pPr marL="241300" marR="16510" indent="-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Creswell, </a:t>
            </a:r>
            <a:r>
              <a:rPr dirty="0" sz="1200">
                <a:latin typeface="Times New Roman"/>
                <a:cs typeface="Times New Roman"/>
              </a:rPr>
              <a:t>J. W. </a:t>
            </a:r>
            <a:r>
              <a:rPr dirty="0" sz="1200" spc="-5">
                <a:latin typeface="Times New Roman"/>
                <a:cs typeface="Times New Roman"/>
              </a:rPr>
              <a:t>(2009). </a:t>
            </a:r>
            <a:r>
              <a:rPr dirty="0" sz="1200" spc="-5" i="1">
                <a:latin typeface="Times New Roman"/>
                <a:cs typeface="Times New Roman"/>
              </a:rPr>
              <a:t>Research design: Qualitative, quantitative, </a:t>
            </a:r>
            <a:r>
              <a:rPr dirty="0" sz="1200" i="1">
                <a:latin typeface="Times New Roman"/>
                <a:cs typeface="Times New Roman"/>
              </a:rPr>
              <a:t>and mixed </a:t>
            </a:r>
            <a:r>
              <a:rPr dirty="0" sz="1200" spc="-5" i="1">
                <a:latin typeface="Times New Roman"/>
                <a:cs typeface="Times New Roman"/>
              </a:rPr>
              <a:t>method  </a:t>
            </a:r>
            <a:r>
              <a:rPr dirty="0" sz="1200" spc="-5" i="1">
                <a:latin typeface="Times New Roman"/>
                <a:cs typeface="Times New Roman"/>
              </a:rPr>
              <a:t>approaches</a:t>
            </a:r>
            <a:r>
              <a:rPr dirty="0" sz="1200" spc="-5">
                <a:latin typeface="Times New Roman"/>
                <a:cs typeface="Times New Roman"/>
              </a:rPr>
              <a:t>. Retrieved </a:t>
            </a:r>
            <a:r>
              <a:rPr dirty="0" sz="1200">
                <a:latin typeface="Times New Roman"/>
                <a:cs typeface="Times New Roman"/>
              </a:rPr>
              <a:t>from  </a:t>
            </a:r>
            <a:r>
              <a:rPr dirty="0" sz="1200" spc="-5">
                <a:latin typeface="Times New Roman"/>
                <a:cs typeface="Times New Roman"/>
                <a:hlinkClick r:id="rId3"/>
              </a:rPr>
              <a:t>http://books.google.com/books?hl=en&amp;lr=&amp;id=bttwENORfhgC&amp;oi=fnd&amp;pg=PR1&amp;dq=whe </a:t>
            </a:r>
            <a:r>
              <a:rPr dirty="0" sz="1200" spc="-5">
                <a:latin typeface="Times New Roman"/>
                <a:cs typeface="Times New Roman"/>
              </a:rPr>
              <a:t> n+to+use+quantitative+and+qualitative+research&amp;ots=CaCzmY5314&amp;sig=BcKS3p_Rn9kL  sDRGN06V3yyeHeI#v=onepage&amp;q=when%20to%20use%20quantitative%20and%20qualita  tive%20research&amp;f=true</a:t>
            </a:r>
            <a:endParaRPr sz="1200">
              <a:latin typeface="Times New Roman"/>
              <a:cs typeface="Times New Roman"/>
            </a:endParaRPr>
          </a:p>
          <a:p>
            <a:pPr marL="241300" marR="132080" indent="-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Crofton, </a:t>
            </a:r>
            <a:r>
              <a:rPr dirty="0" sz="1200">
                <a:latin typeface="Times New Roman"/>
                <a:cs typeface="Times New Roman"/>
              </a:rPr>
              <a:t>S. </a:t>
            </a:r>
            <a:r>
              <a:rPr dirty="0" sz="1200" spc="-5">
                <a:latin typeface="Times New Roman"/>
                <a:cs typeface="Times New Roman"/>
              </a:rPr>
              <a:t>O., Anderson, </a:t>
            </a:r>
            <a:r>
              <a:rPr dirty="0" sz="1200">
                <a:latin typeface="Times New Roman"/>
                <a:cs typeface="Times New Roman"/>
              </a:rPr>
              <a:t>W. </a:t>
            </a:r>
            <a:r>
              <a:rPr dirty="0" sz="1200" spc="-10">
                <a:latin typeface="Times New Roman"/>
                <a:cs typeface="Times New Roman"/>
              </a:rPr>
              <a:t>L., </a:t>
            </a:r>
            <a:r>
              <a:rPr dirty="0" sz="1200">
                <a:latin typeface="Times New Roman"/>
                <a:cs typeface="Times New Roman"/>
              </a:rPr>
              <a:t>&amp; </a:t>
            </a:r>
            <a:r>
              <a:rPr dirty="0" sz="1200" spc="-5">
                <a:latin typeface="Times New Roman"/>
                <a:cs typeface="Times New Roman"/>
              </a:rPr>
              <a:t>Rawe, </a:t>
            </a:r>
            <a:r>
              <a:rPr dirty="0" sz="1200">
                <a:latin typeface="Times New Roman"/>
                <a:cs typeface="Times New Roman"/>
              </a:rPr>
              <a:t>E. C. (2009). </a:t>
            </a:r>
            <a:r>
              <a:rPr dirty="0" sz="1200" spc="-5">
                <a:latin typeface="Times New Roman"/>
                <a:cs typeface="Times New Roman"/>
              </a:rPr>
              <a:t>Do higher real </a:t>
            </a:r>
            <a:r>
              <a:rPr dirty="0" sz="1200">
                <a:latin typeface="Times New Roman"/>
                <a:cs typeface="Times New Roman"/>
              </a:rPr>
              <a:t>minimum </a:t>
            </a:r>
            <a:r>
              <a:rPr dirty="0" sz="1200" spc="-5">
                <a:latin typeface="Times New Roman"/>
                <a:cs typeface="Times New Roman"/>
              </a:rPr>
              <a:t>wages lead </a:t>
            </a:r>
            <a:r>
              <a:rPr dirty="0" sz="1200">
                <a:latin typeface="Times New Roman"/>
                <a:cs typeface="Times New Roman"/>
              </a:rPr>
              <a:t>to  more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</a:t>
            </a:r>
            <a:r>
              <a:rPr dirty="0" sz="1200" spc="-5">
                <a:latin typeface="Times New Roman"/>
                <a:cs typeface="Times New Roman"/>
              </a:rPr>
              <a:t>dropouts? </a:t>
            </a:r>
            <a:r>
              <a:rPr dirty="0" sz="1200" spc="-5" i="1">
                <a:latin typeface="Times New Roman"/>
                <a:cs typeface="Times New Roman"/>
              </a:rPr>
              <a:t>American Journal </a:t>
            </a:r>
            <a:r>
              <a:rPr dirty="0" sz="1200" i="1">
                <a:latin typeface="Times New Roman"/>
                <a:cs typeface="Times New Roman"/>
              </a:rPr>
              <a:t>of </a:t>
            </a:r>
            <a:r>
              <a:rPr dirty="0" sz="1200" spc="-5" i="1">
                <a:latin typeface="Times New Roman"/>
                <a:cs typeface="Times New Roman"/>
              </a:rPr>
              <a:t>Economics </a:t>
            </a:r>
            <a:r>
              <a:rPr dirty="0" sz="1200" i="1">
                <a:latin typeface="Times New Roman"/>
                <a:cs typeface="Times New Roman"/>
              </a:rPr>
              <a:t>and Sociology, 68</a:t>
            </a:r>
            <a:r>
              <a:rPr dirty="0" sz="1200">
                <a:latin typeface="Times New Roman"/>
                <a:cs typeface="Times New Roman"/>
              </a:rPr>
              <a:t>(2), 445 –  464.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D´Andrea, </a:t>
            </a:r>
            <a:r>
              <a:rPr dirty="0" sz="1200">
                <a:latin typeface="Times New Roman"/>
                <a:cs typeface="Times New Roman"/>
              </a:rPr>
              <a:t>C. </a:t>
            </a:r>
            <a:r>
              <a:rPr dirty="0" sz="1200" spc="-5">
                <a:latin typeface="Times New Roman"/>
                <a:cs typeface="Times New Roman"/>
              </a:rPr>
              <a:t>(2010). </a:t>
            </a:r>
            <a:r>
              <a:rPr dirty="0" sz="1200" spc="-5" i="1">
                <a:latin typeface="Times New Roman"/>
                <a:cs typeface="Times New Roman"/>
              </a:rPr>
              <a:t>Tennessee’s </a:t>
            </a:r>
            <a:r>
              <a:rPr dirty="0" sz="1200" i="1">
                <a:latin typeface="Times New Roman"/>
                <a:cs typeface="Times New Roman"/>
              </a:rPr>
              <a:t>high </a:t>
            </a:r>
            <a:r>
              <a:rPr dirty="0" sz="1200" spc="-5" i="1">
                <a:latin typeface="Times New Roman"/>
                <a:cs typeface="Times New Roman"/>
              </a:rPr>
              <a:t>school </a:t>
            </a:r>
            <a:r>
              <a:rPr dirty="0" sz="1200" i="1">
                <a:latin typeface="Times New Roman"/>
                <a:cs typeface="Times New Roman"/>
              </a:rPr>
              <a:t>dropouts - </a:t>
            </a:r>
            <a:r>
              <a:rPr dirty="0" sz="1200" spc="-5" i="1">
                <a:latin typeface="Times New Roman"/>
                <a:cs typeface="Times New Roman"/>
              </a:rPr>
              <a:t>Examining </a:t>
            </a:r>
            <a:r>
              <a:rPr dirty="0" sz="1200" i="1">
                <a:latin typeface="Times New Roman"/>
                <a:cs typeface="Times New Roman"/>
              </a:rPr>
              <a:t>the </a:t>
            </a:r>
            <a:r>
              <a:rPr dirty="0" sz="1200" spc="-5" i="1">
                <a:latin typeface="Times New Roman"/>
                <a:cs typeface="Times New Roman"/>
              </a:rPr>
              <a:t>fiscal</a:t>
            </a:r>
            <a:r>
              <a:rPr dirty="0" sz="1200" spc="95" i="1">
                <a:latin typeface="Times New Roman"/>
                <a:cs typeface="Times New Roman"/>
              </a:rPr>
              <a:t> </a:t>
            </a:r>
            <a:r>
              <a:rPr dirty="0" sz="1200" spc="-5" i="1">
                <a:latin typeface="Times New Roman"/>
                <a:cs typeface="Times New Roman"/>
              </a:rPr>
              <a:t>consequences</a:t>
            </a:r>
            <a:r>
              <a:rPr dirty="0" sz="1200" spc="-5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241300" marR="455295">
              <a:lnSpc>
                <a:spcPts val="2760"/>
              </a:lnSpc>
              <a:spcBef>
                <a:spcPts val="310"/>
              </a:spcBef>
            </a:pPr>
            <a:r>
              <a:rPr dirty="0" sz="1200" spc="-5">
                <a:latin typeface="Times New Roman"/>
                <a:cs typeface="Times New Roman"/>
              </a:rPr>
              <a:t>Retrieved fr</a:t>
            </a:r>
            <a:r>
              <a:rPr dirty="0" sz="1200" spc="-5">
                <a:latin typeface="Times New Roman"/>
                <a:cs typeface="Times New Roman"/>
                <a:hlinkClick r:id="rId4"/>
              </a:rPr>
              <a:t>om http://www.edchoice.org/Research/Reports/Tennessee-s-High-School- </a:t>
            </a:r>
            <a:r>
              <a:rPr dirty="0" sz="1200" spc="-5">
                <a:latin typeface="Times New Roman"/>
                <a:cs typeface="Times New Roman"/>
              </a:rPr>
              <a:t> Dropouts---Examining-the-Fiscal-Consequences.aspx</a:t>
            </a:r>
            <a:endParaRPr sz="1200">
              <a:latin typeface="Times New Roman"/>
              <a:cs typeface="Times New Roman"/>
            </a:endParaRPr>
          </a:p>
          <a:p>
            <a:pPr marL="241300" marR="179070" indent="-228600">
              <a:lnSpc>
                <a:spcPts val="276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Dijksterhuis A. </a:t>
            </a:r>
            <a:r>
              <a:rPr dirty="0" sz="1200">
                <a:latin typeface="Times New Roman"/>
                <a:cs typeface="Times New Roman"/>
              </a:rPr>
              <a:t>&amp; </a:t>
            </a:r>
            <a:r>
              <a:rPr dirty="0" sz="1200" spc="-5">
                <a:latin typeface="Times New Roman"/>
                <a:cs typeface="Times New Roman"/>
              </a:rPr>
              <a:t>Aarts, H. (2010). Goals, attention, and (un)consciousness. </a:t>
            </a:r>
            <a:r>
              <a:rPr dirty="0" sz="1200" i="1">
                <a:latin typeface="Times New Roman"/>
                <a:cs typeface="Times New Roman"/>
              </a:rPr>
              <a:t>Annual </a:t>
            </a:r>
            <a:r>
              <a:rPr dirty="0" sz="1200" spc="-5" i="1">
                <a:latin typeface="Times New Roman"/>
                <a:cs typeface="Times New Roman"/>
              </a:rPr>
              <a:t>Review </a:t>
            </a:r>
            <a:r>
              <a:rPr dirty="0" sz="1200" i="1">
                <a:latin typeface="Times New Roman"/>
                <a:cs typeface="Times New Roman"/>
              </a:rPr>
              <a:t>of  </a:t>
            </a:r>
            <a:r>
              <a:rPr dirty="0" sz="1200" spc="-5" i="1">
                <a:latin typeface="Times New Roman"/>
                <a:cs typeface="Times New Roman"/>
              </a:rPr>
              <a:t>Phsychology. 61</a:t>
            </a:r>
            <a:r>
              <a:rPr dirty="0" sz="1200" spc="-5">
                <a:latin typeface="Times New Roman"/>
                <a:cs typeface="Times New Roman"/>
              </a:rPr>
              <a:t>,</a:t>
            </a:r>
            <a:r>
              <a:rPr dirty="0" sz="1200">
                <a:latin typeface="Times New Roman"/>
                <a:cs typeface="Times New Roman"/>
              </a:rPr>
              <a:t> 467-490.</a:t>
            </a:r>
            <a:endParaRPr sz="1200">
              <a:latin typeface="Times New Roman"/>
              <a:cs typeface="Times New Roman"/>
            </a:endParaRPr>
          </a:p>
          <a:p>
            <a:pPr marL="241300" marR="146685" indent="-228600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Dove, M. </a:t>
            </a:r>
            <a:r>
              <a:rPr dirty="0" sz="1200">
                <a:latin typeface="Times New Roman"/>
                <a:cs typeface="Times New Roman"/>
              </a:rPr>
              <a:t>J., </a:t>
            </a:r>
            <a:r>
              <a:rPr dirty="0" sz="1200" spc="-5">
                <a:latin typeface="Times New Roman"/>
                <a:cs typeface="Times New Roman"/>
              </a:rPr>
              <a:t>Pearson, </a:t>
            </a:r>
            <a:r>
              <a:rPr dirty="0" sz="1200" spc="-15">
                <a:latin typeface="Times New Roman"/>
                <a:cs typeface="Times New Roman"/>
              </a:rPr>
              <a:t>L. </a:t>
            </a:r>
            <a:r>
              <a:rPr dirty="0" sz="1200">
                <a:latin typeface="Times New Roman"/>
                <a:cs typeface="Times New Roman"/>
              </a:rPr>
              <a:t>C., &amp; </a:t>
            </a:r>
            <a:r>
              <a:rPr dirty="0" sz="1200" spc="-5">
                <a:latin typeface="Times New Roman"/>
                <a:cs typeface="Times New Roman"/>
              </a:rPr>
              <a:t>Hooper, H. (2010). Relationship between grade span  configuration and </a:t>
            </a:r>
            <a:r>
              <a:rPr dirty="0" sz="1200">
                <a:latin typeface="Times New Roman"/>
                <a:cs typeface="Times New Roman"/>
              </a:rPr>
              <a:t>academic </a:t>
            </a:r>
            <a:r>
              <a:rPr dirty="0" sz="1200" spc="-5">
                <a:latin typeface="Times New Roman"/>
                <a:cs typeface="Times New Roman"/>
              </a:rPr>
              <a:t>achievement. </a:t>
            </a:r>
            <a:r>
              <a:rPr dirty="0" sz="1200" i="1">
                <a:latin typeface="Times New Roman"/>
                <a:cs typeface="Times New Roman"/>
              </a:rPr>
              <a:t>Journal of </a:t>
            </a:r>
            <a:r>
              <a:rPr dirty="0" sz="1200" spc="-5" i="1">
                <a:latin typeface="Times New Roman"/>
                <a:cs typeface="Times New Roman"/>
              </a:rPr>
              <a:t>Advanced </a:t>
            </a:r>
            <a:r>
              <a:rPr dirty="0" sz="1200" i="1">
                <a:latin typeface="Times New Roman"/>
                <a:cs typeface="Times New Roman"/>
              </a:rPr>
              <a:t>Academics</a:t>
            </a:r>
            <a:r>
              <a:rPr dirty="0" sz="1200">
                <a:latin typeface="Times New Roman"/>
                <a:cs typeface="Times New Roman"/>
              </a:rPr>
              <a:t>, </a:t>
            </a:r>
            <a:r>
              <a:rPr dirty="0" sz="1200" spc="-5">
                <a:latin typeface="Times New Roman"/>
                <a:cs typeface="Times New Roman"/>
              </a:rPr>
              <a:t>21(2),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272-298.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505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807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2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54610" indent="228600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chapter </a:t>
            </a:r>
            <a:r>
              <a:rPr dirty="0" sz="1200">
                <a:latin typeface="Times New Roman"/>
                <a:cs typeface="Times New Roman"/>
              </a:rPr>
              <a:t>contains a </a:t>
            </a:r>
            <a:r>
              <a:rPr dirty="0" sz="1200" spc="-5">
                <a:latin typeface="Times New Roman"/>
                <a:cs typeface="Times New Roman"/>
              </a:rPr>
              <a:t>brief overview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background research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initiated </a:t>
            </a:r>
            <a:r>
              <a:rPr dirty="0" sz="1200">
                <a:latin typeface="Times New Roman"/>
                <a:cs typeface="Times New Roman"/>
              </a:rPr>
              <a:t>this study on 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dropouts; the </a:t>
            </a:r>
            <a:r>
              <a:rPr dirty="0" sz="1200" spc="-5">
                <a:latin typeface="Times New Roman"/>
                <a:cs typeface="Times New Roman"/>
              </a:rPr>
              <a:t>theoretical </a:t>
            </a:r>
            <a:r>
              <a:rPr dirty="0" sz="1200">
                <a:latin typeface="Times New Roman"/>
                <a:cs typeface="Times New Roman"/>
              </a:rPr>
              <a:t>framework that supports this </a:t>
            </a:r>
            <a:r>
              <a:rPr dirty="0" sz="1200" spc="-5">
                <a:latin typeface="Times New Roman"/>
                <a:cs typeface="Times New Roman"/>
              </a:rPr>
              <a:t>research; </a:t>
            </a:r>
            <a:r>
              <a:rPr dirty="0" sz="1200">
                <a:latin typeface="Times New Roman"/>
                <a:cs typeface="Times New Roman"/>
              </a:rPr>
              <a:t>and the </a:t>
            </a:r>
            <a:r>
              <a:rPr dirty="0" sz="1200" spc="-5">
                <a:latin typeface="Times New Roman"/>
                <a:cs typeface="Times New Roman"/>
              </a:rPr>
              <a:t>significance,  design, </a:t>
            </a:r>
            <a:r>
              <a:rPr dirty="0" sz="1200">
                <a:latin typeface="Times New Roman"/>
                <a:cs typeface="Times New Roman"/>
              </a:rPr>
              <a:t>and description of the </a:t>
            </a:r>
            <a:r>
              <a:rPr dirty="0" sz="1200" spc="-5">
                <a:latin typeface="Times New Roman"/>
                <a:cs typeface="Times New Roman"/>
              </a:rPr>
              <a:t>sample </a:t>
            </a:r>
            <a:r>
              <a:rPr dirty="0" sz="1200">
                <a:latin typeface="Times New Roman"/>
                <a:cs typeface="Times New Roman"/>
              </a:rPr>
              <a:t>population. This study </a:t>
            </a:r>
            <a:r>
              <a:rPr dirty="0" sz="1200" spc="-5">
                <a:latin typeface="Times New Roman"/>
                <a:cs typeface="Times New Roman"/>
              </a:rPr>
              <a:t>underscores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need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more  research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explores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reason(s) behind </a:t>
            </a:r>
            <a:r>
              <a:rPr dirty="0" sz="1200">
                <a:latin typeface="Times New Roman"/>
                <a:cs typeface="Times New Roman"/>
              </a:rPr>
              <a:t>high school dropouts. </a:t>
            </a:r>
            <a:r>
              <a:rPr dirty="0" sz="1200" spc="-5">
                <a:latin typeface="Times New Roman"/>
                <a:cs typeface="Times New Roman"/>
              </a:rPr>
              <a:t>Determining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connection  between student </a:t>
            </a:r>
            <a:r>
              <a:rPr dirty="0" sz="1200">
                <a:latin typeface="Times New Roman"/>
                <a:cs typeface="Times New Roman"/>
              </a:rPr>
              <a:t>self-perceptions of </a:t>
            </a:r>
            <a:r>
              <a:rPr dirty="0" sz="1200" spc="-5">
                <a:latin typeface="Times New Roman"/>
                <a:cs typeface="Times New Roman"/>
              </a:rPr>
              <a:t>education and </a:t>
            </a:r>
            <a:r>
              <a:rPr dirty="0" sz="1200">
                <a:latin typeface="Times New Roman"/>
                <a:cs typeface="Times New Roman"/>
              </a:rPr>
              <a:t>their </a:t>
            </a:r>
            <a:r>
              <a:rPr dirty="0" sz="1200" spc="-5">
                <a:latin typeface="Times New Roman"/>
                <a:cs typeface="Times New Roman"/>
              </a:rPr>
              <a:t>desire </a:t>
            </a:r>
            <a:r>
              <a:rPr dirty="0" sz="1200">
                <a:latin typeface="Times New Roman"/>
                <a:cs typeface="Times New Roman"/>
              </a:rPr>
              <a:t>to complete high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 spc="5">
                <a:latin typeface="Times New Roman"/>
                <a:cs typeface="Times New Roman"/>
              </a:rPr>
              <a:t>may </a:t>
            </a:r>
            <a:r>
              <a:rPr dirty="0" sz="1200">
                <a:latin typeface="Times New Roman"/>
                <a:cs typeface="Times New Roman"/>
              </a:rPr>
              <a:t>be  </a:t>
            </a:r>
            <a:r>
              <a:rPr dirty="0" sz="1200" spc="-5">
                <a:latin typeface="Times New Roman"/>
                <a:cs typeface="Times New Roman"/>
              </a:rPr>
              <a:t>used </a:t>
            </a:r>
            <a:r>
              <a:rPr dirty="0" sz="1200">
                <a:latin typeface="Times New Roman"/>
                <a:cs typeface="Times New Roman"/>
              </a:rPr>
              <a:t>to improve graduation </a:t>
            </a:r>
            <a:r>
              <a:rPr dirty="0" sz="1200" spc="-5">
                <a:latin typeface="Times New Roman"/>
                <a:cs typeface="Times New Roman"/>
              </a:rPr>
              <a:t>rates and decrease </a:t>
            </a:r>
            <a:r>
              <a:rPr dirty="0" sz="1200">
                <a:latin typeface="Times New Roman"/>
                <a:cs typeface="Times New Roman"/>
              </a:rPr>
              <a:t>dropout </a:t>
            </a:r>
            <a:r>
              <a:rPr dirty="0" sz="1200" spc="-5">
                <a:latin typeface="Times New Roman"/>
                <a:cs typeface="Times New Roman"/>
              </a:rPr>
              <a:t>rates </a:t>
            </a:r>
            <a:r>
              <a:rPr dirty="0" sz="1200">
                <a:latin typeface="Times New Roman"/>
                <a:cs typeface="Times New Roman"/>
              </a:rPr>
              <a:t>in both the county being </a:t>
            </a:r>
            <a:r>
              <a:rPr dirty="0" sz="1200" spc="-5">
                <a:latin typeface="Times New Roman"/>
                <a:cs typeface="Times New Roman"/>
              </a:rPr>
              <a:t>studied,  and </a:t>
            </a:r>
            <a:r>
              <a:rPr dirty="0" sz="1200">
                <a:latin typeface="Times New Roman"/>
                <a:cs typeface="Times New Roman"/>
              </a:rPr>
              <a:t>in the United </a:t>
            </a:r>
            <a:r>
              <a:rPr dirty="0" sz="1200" spc="-5">
                <a:latin typeface="Times New Roman"/>
                <a:cs typeface="Times New Roman"/>
              </a:rPr>
              <a:t>States </a:t>
            </a:r>
            <a:r>
              <a:rPr dirty="0" sz="1200" spc="-10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whole.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marL="269621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Background</a:t>
            </a:r>
            <a:endParaRPr sz="1200">
              <a:latin typeface="Times New Roman"/>
              <a:cs typeface="Times New Roman"/>
            </a:endParaRPr>
          </a:p>
          <a:p>
            <a:pPr marL="12700" marR="97790" indent="228600">
              <a:lnSpc>
                <a:spcPts val="2760"/>
              </a:lnSpc>
              <a:spcBef>
                <a:spcPts val="290"/>
              </a:spcBef>
            </a:pPr>
            <a:r>
              <a:rPr dirty="0" sz="1200" spc="-5">
                <a:latin typeface="Times New Roman"/>
                <a:cs typeface="Times New Roman"/>
              </a:rPr>
              <a:t>Research </a:t>
            </a:r>
            <a:r>
              <a:rPr dirty="0" sz="1200">
                <a:latin typeface="Times New Roman"/>
                <a:cs typeface="Times New Roman"/>
              </a:rPr>
              <a:t>concerning high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dropouts </a:t>
            </a:r>
            <a:r>
              <a:rPr dirty="0" sz="1200" spc="-5">
                <a:latin typeface="Times New Roman"/>
                <a:cs typeface="Times New Roman"/>
              </a:rPr>
              <a:t>has recognized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students </a:t>
            </a:r>
            <a:r>
              <a:rPr dirty="0" sz="1200">
                <a:latin typeface="Times New Roman"/>
                <a:cs typeface="Times New Roman"/>
              </a:rPr>
              <a:t>failing to complete 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are a national problem (Cookson, 2011; Suh, Suh, &amp; Houston, </a:t>
            </a:r>
            <a:r>
              <a:rPr dirty="0" sz="1200" spc="-5">
                <a:latin typeface="Times New Roman"/>
                <a:cs typeface="Times New Roman"/>
              </a:rPr>
              <a:t>2007). </a:t>
            </a:r>
            <a:r>
              <a:rPr dirty="0" sz="1200">
                <a:latin typeface="Times New Roman"/>
                <a:cs typeface="Times New Roman"/>
              </a:rPr>
              <a:t>This  </a:t>
            </a:r>
            <a:r>
              <a:rPr dirty="0" sz="1200" spc="-5">
                <a:latin typeface="Times New Roman"/>
                <a:cs typeface="Times New Roman"/>
              </a:rPr>
              <a:t>recognition became </a:t>
            </a:r>
            <a:r>
              <a:rPr dirty="0" sz="1200">
                <a:latin typeface="Times New Roman"/>
                <a:cs typeface="Times New Roman"/>
              </a:rPr>
              <a:t>apparent with the implementation of the </a:t>
            </a:r>
            <a:r>
              <a:rPr dirty="0" sz="1200" spc="-5">
                <a:latin typeface="Times New Roman"/>
                <a:cs typeface="Times New Roman"/>
              </a:rPr>
              <a:t>No </a:t>
            </a:r>
            <a:r>
              <a:rPr dirty="0" sz="1200">
                <a:latin typeface="Times New Roman"/>
                <a:cs typeface="Times New Roman"/>
              </a:rPr>
              <a:t>Child </a:t>
            </a:r>
            <a:r>
              <a:rPr dirty="0" sz="1200" spc="-10">
                <a:latin typeface="Times New Roman"/>
                <a:cs typeface="Times New Roman"/>
              </a:rPr>
              <a:t>Left </a:t>
            </a:r>
            <a:r>
              <a:rPr dirty="0" sz="1200" spc="-5">
                <a:latin typeface="Times New Roman"/>
                <a:cs typeface="Times New Roman"/>
              </a:rPr>
              <a:t>Behind (NCLB) Act  (Meier </a:t>
            </a:r>
            <a:r>
              <a:rPr dirty="0" sz="1200">
                <a:latin typeface="Times New Roman"/>
                <a:cs typeface="Times New Roman"/>
              </a:rPr>
              <a:t>&amp; Wood, </a:t>
            </a:r>
            <a:r>
              <a:rPr dirty="0" sz="1200" spc="-5">
                <a:latin typeface="Times New Roman"/>
                <a:cs typeface="Times New Roman"/>
              </a:rPr>
              <a:t>2004). As part </a:t>
            </a:r>
            <a:r>
              <a:rPr dirty="0" sz="1200">
                <a:latin typeface="Times New Roman"/>
                <a:cs typeface="Times New Roman"/>
              </a:rPr>
              <a:t>of this </a:t>
            </a:r>
            <a:r>
              <a:rPr dirty="0" sz="1200" spc="-5">
                <a:latin typeface="Times New Roman"/>
                <a:cs typeface="Times New Roman"/>
              </a:rPr>
              <a:t>law </a:t>
            </a:r>
            <a:r>
              <a:rPr dirty="0" sz="1200">
                <a:latin typeface="Times New Roman"/>
                <a:cs typeface="Times New Roman"/>
              </a:rPr>
              <a:t>(</a:t>
            </a:r>
            <a:r>
              <a:rPr dirty="0" sz="1100">
                <a:latin typeface="Times New Roman"/>
                <a:cs typeface="Times New Roman"/>
              </a:rPr>
              <a:t>107-110)</a:t>
            </a:r>
            <a:r>
              <a:rPr dirty="0" sz="1200">
                <a:latin typeface="Times New Roman"/>
                <a:cs typeface="Times New Roman"/>
              </a:rPr>
              <a:t>, </a:t>
            </a:r>
            <a:r>
              <a:rPr dirty="0" sz="1200" spc="-5">
                <a:latin typeface="Times New Roman"/>
                <a:cs typeface="Times New Roman"/>
              </a:rPr>
              <a:t>schools had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decrease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educational</a:t>
            </a:r>
            <a:endParaRPr sz="1200">
              <a:latin typeface="Times New Roman"/>
              <a:cs typeface="Times New Roman"/>
            </a:endParaRPr>
          </a:p>
          <a:p>
            <a:pPr marL="12700" marR="24765">
              <a:lnSpc>
                <a:spcPts val="2760"/>
              </a:lnSpc>
            </a:pPr>
            <a:r>
              <a:rPr dirty="0" sz="1200" spc="-10">
                <a:latin typeface="Times New Roman"/>
                <a:cs typeface="Times New Roman"/>
              </a:rPr>
              <a:t>gap </a:t>
            </a:r>
            <a:r>
              <a:rPr dirty="0" sz="1200">
                <a:latin typeface="Times New Roman"/>
                <a:cs typeface="Times New Roman"/>
              </a:rPr>
              <a:t>between specific </a:t>
            </a:r>
            <a:r>
              <a:rPr dirty="0" sz="1200" spc="-5">
                <a:latin typeface="Times New Roman"/>
                <a:cs typeface="Times New Roman"/>
              </a:rPr>
              <a:t>groups </a:t>
            </a:r>
            <a:r>
              <a:rPr dirty="0" sz="1200">
                <a:latin typeface="Times New Roman"/>
                <a:cs typeface="Times New Roman"/>
              </a:rPr>
              <a:t>of students, </a:t>
            </a:r>
            <a:r>
              <a:rPr dirty="0" sz="1200" spc="-5">
                <a:latin typeface="Times New Roman"/>
                <a:cs typeface="Times New Roman"/>
              </a:rPr>
              <a:t>such as minorities and special </a:t>
            </a:r>
            <a:r>
              <a:rPr dirty="0" sz="1200">
                <a:latin typeface="Times New Roman"/>
                <a:cs typeface="Times New Roman"/>
              </a:rPr>
              <a:t>education. </a:t>
            </a: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addition </a:t>
            </a:r>
            <a:r>
              <a:rPr dirty="0" sz="1200">
                <a:latin typeface="Times New Roman"/>
                <a:cs typeface="Times New Roman"/>
              </a:rPr>
              <a:t>to  </a:t>
            </a:r>
            <a:r>
              <a:rPr dirty="0" sz="1200" spc="-5">
                <a:latin typeface="Times New Roman"/>
                <a:cs typeface="Times New Roman"/>
              </a:rPr>
              <a:t>decreasing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gap, </a:t>
            </a:r>
            <a:r>
              <a:rPr dirty="0" sz="1200">
                <a:latin typeface="Times New Roman"/>
                <a:cs typeface="Times New Roman"/>
              </a:rPr>
              <a:t>schools </a:t>
            </a:r>
            <a:r>
              <a:rPr dirty="0" sz="1200" spc="-5">
                <a:latin typeface="Times New Roman"/>
                <a:cs typeface="Times New Roman"/>
              </a:rPr>
              <a:t>were </a:t>
            </a:r>
            <a:r>
              <a:rPr dirty="0" sz="1200">
                <a:latin typeface="Times New Roman"/>
                <a:cs typeface="Times New Roman"/>
              </a:rPr>
              <a:t>mandated to </a:t>
            </a:r>
            <a:r>
              <a:rPr dirty="0" sz="1200" spc="-5">
                <a:latin typeface="Times New Roman"/>
                <a:cs typeface="Times New Roman"/>
              </a:rPr>
              <a:t>increase graduation </a:t>
            </a:r>
            <a:r>
              <a:rPr dirty="0" sz="1200">
                <a:latin typeface="Times New Roman"/>
                <a:cs typeface="Times New Roman"/>
              </a:rPr>
              <a:t>rates and </a:t>
            </a:r>
            <a:r>
              <a:rPr dirty="0" sz="1200" spc="-5">
                <a:latin typeface="Times New Roman"/>
                <a:cs typeface="Times New Roman"/>
              </a:rPr>
              <a:t>decrease </a:t>
            </a:r>
            <a:r>
              <a:rPr dirty="0" sz="1200">
                <a:latin typeface="Times New Roman"/>
                <a:cs typeface="Times New Roman"/>
              </a:rPr>
              <a:t>the number  of </a:t>
            </a:r>
            <a:r>
              <a:rPr dirty="0" sz="1200" spc="-5">
                <a:latin typeface="Times New Roman"/>
                <a:cs typeface="Times New Roman"/>
              </a:rPr>
              <a:t>students </a:t>
            </a:r>
            <a:r>
              <a:rPr dirty="0" sz="1200">
                <a:latin typeface="Times New Roman"/>
                <a:cs typeface="Times New Roman"/>
              </a:rPr>
              <a:t>who </a:t>
            </a:r>
            <a:r>
              <a:rPr dirty="0" sz="1200" spc="-5">
                <a:latin typeface="Times New Roman"/>
                <a:cs typeface="Times New Roman"/>
              </a:rPr>
              <a:t>dropped </a:t>
            </a:r>
            <a:r>
              <a:rPr dirty="0" sz="1200">
                <a:latin typeface="Times New Roman"/>
                <a:cs typeface="Times New Roman"/>
              </a:rPr>
              <a:t>out of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school.</a:t>
            </a:r>
            <a:endParaRPr sz="1200">
              <a:latin typeface="Times New Roman"/>
              <a:cs typeface="Times New Roman"/>
            </a:endParaRPr>
          </a:p>
          <a:p>
            <a:pPr algn="just" marL="12700" marR="82550" indent="228600">
              <a:lnSpc>
                <a:spcPts val="2760"/>
              </a:lnSpc>
            </a:pP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order to solve the problem of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dropouts, </a:t>
            </a:r>
            <a:r>
              <a:rPr dirty="0" sz="1200" spc="-5">
                <a:latin typeface="Times New Roman"/>
                <a:cs typeface="Times New Roman"/>
              </a:rPr>
              <a:t>researchers </a:t>
            </a:r>
            <a:r>
              <a:rPr dirty="0" sz="1200">
                <a:latin typeface="Times New Roman"/>
                <a:cs typeface="Times New Roman"/>
              </a:rPr>
              <a:t>identified </a:t>
            </a:r>
            <a:r>
              <a:rPr dirty="0" sz="1200" spc="-5">
                <a:latin typeface="Times New Roman"/>
                <a:cs typeface="Times New Roman"/>
              </a:rPr>
              <a:t>specific </a:t>
            </a:r>
            <a:r>
              <a:rPr dirty="0" sz="1200">
                <a:latin typeface="Times New Roman"/>
                <a:cs typeface="Times New Roman"/>
              </a:rPr>
              <a:t>criteria  that </a:t>
            </a:r>
            <a:r>
              <a:rPr dirty="0" sz="1200" spc="-5">
                <a:latin typeface="Times New Roman"/>
                <a:cs typeface="Times New Roman"/>
              </a:rPr>
              <a:t>have </a:t>
            </a:r>
            <a:r>
              <a:rPr dirty="0" sz="1200">
                <a:latin typeface="Times New Roman"/>
                <a:cs typeface="Times New Roman"/>
              </a:rPr>
              <a:t>been </a:t>
            </a:r>
            <a:r>
              <a:rPr dirty="0" sz="1200" spc="-5">
                <a:latin typeface="Times New Roman"/>
                <a:cs typeface="Times New Roman"/>
              </a:rPr>
              <a:t>linked </a:t>
            </a:r>
            <a:r>
              <a:rPr dirty="0" sz="1200">
                <a:latin typeface="Times New Roman"/>
                <a:cs typeface="Times New Roman"/>
              </a:rPr>
              <a:t>to students who </a:t>
            </a:r>
            <a:r>
              <a:rPr dirty="0" sz="1200" spc="-5">
                <a:latin typeface="Times New Roman"/>
                <a:cs typeface="Times New Roman"/>
              </a:rPr>
              <a:t>fail </a:t>
            </a:r>
            <a:r>
              <a:rPr dirty="0" sz="1200">
                <a:latin typeface="Times New Roman"/>
                <a:cs typeface="Times New Roman"/>
              </a:rPr>
              <a:t>to complete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</a:t>
            </a:r>
            <a:r>
              <a:rPr dirty="0" sz="1200" spc="-5">
                <a:latin typeface="Times New Roman"/>
                <a:cs typeface="Times New Roman"/>
              </a:rPr>
              <a:t>(Christle, </a:t>
            </a:r>
            <a:r>
              <a:rPr dirty="0" sz="1200">
                <a:latin typeface="Times New Roman"/>
                <a:cs typeface="Times New Roman"/>
              </a:rPr>
              <a:t>Jolivette, &amp; </a:t>
            </a:r>
            <a:r>
              <a:rPr dirty="0" sz="1200" spc="-5">
                <a:latin typeface="Times New Roman"/>
                <a:cs typeface="Times New Roman"/>
              </a:rPr>
              <a:t>Nelson  </a:t>
            </a:r>
            <a:r>
              <a:rPr dirty="0" sz="1200">
                <a:latin typeface="Times New Roman"/>
                <a:cs typeface="Times New Roman"/>
              </a:rPr>
              <a:t>2007; </a:t>
            </a:r>
            <a:r>
              <a:rPr dirty="0" sz="1200" spc="-5">
                <a:latin typeface="Times New Roman"/>
                <a:cs typeface="Times New Roman"/>
              </a:rPr>
              <a:t>Ingrum, </a:t>
            </a:r>
            <a:r>
              <a:rPr dirty="0" sz="1200">
                <a:latin typeface="Times New Roman"/>
                <a:cs typeface="Times New Roman"/>
              </a:rPr>
              <a:t>2006; </a:t>
            </a:r>
            <a:r>
              <a:rPr dirty="0" sz="1200" spc="-5">
                <a:latin typeface="Times New Roman"/>
                <a:cs typeface="Times New Roman"/>
              </a:rPr>
              <a:t>Lowe, </a:t>
            </a:r>
            <a:r>
              <a:rPr dirty="0" sz="1200">
                <a:latin typeface="Times New Roman"/>
                <a:cs typeface="Times New Roman"/>
              </a:rPr>
              <a:t>2010; Suh, Suh, &amp; Houston, 2007 </a:t>
            </a:r>
            <a:r>
              <a:rPr dirty="0" sz="1200" spc="-5">
                <a:latin typeface="Times New Roman"/>
                <a:cs typeface="Times New Roman"/>
              </a:rPr>
              <a:t>). Factors such as </a:t>
            </a:r>
            <a:r>
              <a:rPr dirty="0" sz="1200">
                <a:latin typeface="Times New Roman"/>
                <a:cs typeface="Times New Roman"/>
              </a:rPr>
              <a:t>minority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status,</a:t>
            </a:r>
            <a:endParaRPr sz="1200">
              <a:latin typeface="Times New Roman"/>
              <a:cs typeface="Times New Roman"/>
            </a:endParaRPr>
          </a:p>
          <a:p>
            <a:pPr marL="12700" marR="40005">
              <a:lnSpc>
                <a:spcPts val="276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special education, and </a:t>
            </a:r>
            <a:r>
              <a:rPr dirty="0" sz="1200">
                <a:latin typeface="Times New Roman"/>
                <a:cs typeface="Times New Roman"/>
              </a:rPr>
              <a:t>low </a:t>
            </a:r>
            <a:r>
              <a:rPr dirty="0" sz="1200" spc="-5">
                <a:latin typeface="Times New Roman"/>
                <a:cs typeface="Times New Roman"/>
              </a:rPr>
              <a:t>socioeconomic status </a:t>
            </a:r>
            <a:r>
              <a:rPr dirty="0" sz="1200">
                <a:latin typeface="Times New Roman"/>
                <a:cs typeface="Times New Roman"/>
              </a:rPr>
              <a:t>are </a:t>
            </a:r>
            <a:r>
              <a:rPr dirty="0" sz="1200" spc="-5">
                <a:latin typeface="Times New Roman"/>
                <a:cs typeface="Times New Roman"/>
              </a:rPr>
              <a:t>often associated </a:t>
            </a:r>
            <a:r>
              <a:rPr dirty="0" sz="1200">
                <a:latin typeface="Times New Roman"/>
                <a:cs typeface="Times New Roman"/>
              </a:rPr>
              <a:t>with high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dropouts  </a:t>
            </a:r>
            <a:r>
              <a:rPr dirty="0" sz="1200" spc="-5">
                <a:latin typeface="Times New Roman"/>
                <a:cs typeface="Times New Roman"/>
              </a:rPr>
              <a:t>(Ingrum, </a:t>
            </a:r>
            <a:r>
              <a:rPr dirty="0" sz="1200">
                <a:latin typeface="Times New Roman"/>
                <a:cs typeface="Times New Roman"/>
              </a:rPr>
              <a:t>2006; Suh, Suh, &amp; Houston, 2007). Despite these recognized </a:t>
            </a:r>
            <a:r>
              <a:rPr dirty="0" sz="1200" spc="-5">
                <a:latin typeface="Times New Roman"/>
                <a:cs typeface="Times New Roman"/>
              </a:rPr>
              <a:t>factors, </a:t>
            </a:r>
            <a:r>
              <a:rPr dirty="0" sz="1200">
                <a:latin typeface="Times New Roman"/>
                <a:cs typeface="Times New Roman"/>
              </a:rPr>
              <a:t>other </a:t>
            </a:r>
            <a:r>
              <a:rPr dirty="0" sz="1200" spc="-5">
                <a:latin typeface="Times New Roman"/>
                <a:cs typeface="Times New Roman"/>
              </a:rPr>
              <a:t>unidentified  causes </a:t>
            </a:r>
            <a:r>
              <a:rPr dirty="0" sz="1200" spc="5">
                <a:latin typeface="Times New Roman"/>
                <a:cs typeface="Times New Roman"/>
              </a:rPr>
              <a:t>may </a:t>
            </a:r>
            <a:r>
              <a:rPr dirty="0" sz="1200">
                <a:latin typeface="Times New Roman"/>
                <a:cs typeface="Times New Roman"/>
              </a:rPr>
              <a:t>still exist. </a:t>
            </a:r>
            <a:r>
              <a:rPr dirty="0" sz="1200" spc="-5">
                <a:latin typeface="Times New Roman"/>
                <a:cs typeface="Times New Roman"/>
              </a:rPr>
              <a:t>Additionally, established factors </a:t>
            </a:r>
            <a:r>
              <a:rPr dirty="0" sz="1200" spc="5">
                <a:latin typeface="Times New Roman"/>
                <a:cs typeface="Times New Roman"/>
              </a:rPr>
              <a:t>may </a:t>
            </a:r>
            <a:r>
              <a:rPr dirty="0" sz="1200">
                <a:latin typeface="Times New Roman"/>
                <a:cs typeface="Times New Roman"/>
              </a:rPr>
              <a:t>need to be </a:t>
            </a:r>
            <a:r>
              <a:rPr dirty="0" sz="1200" spc="-5">
                <a:latin typeface="Times New Roman"/>
                <a:cs typeface="Times New Roman"/>
              </a:rPr>
              <a:t>expanded </a:t>
            </a:r>
            <a:r>
              <a:rPr dirty="0" sz="1200">
                <a:latin typeface="Times New Roman"/>
                <a:cs typeface="Times New Roman"/>
              </a:rPr>
              <a:t>upon. </a:t>
            </a:r>
            <a:r>
              <a:rPr dirty="0" sz="1200" spc="-5">
                <a:latin typeface="Times New Roman"/>
                <a:cs typeface="Times New Roman"/>
              </a:rPr>
              <a:t>One  factor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5">
                <a:latin typeface="Times New Roman"/>
                <a:cs typeface="Times New Roman"/>
              </a:rPr>
              <a:t>may be </a:t>
            </a:r>
            <a:r>
              <a:rPr dirty="0" sz="1200">
                <a:latin typeface="Times New Roman"/>
                <a:cs typeface="Times New Roman"/>
              </a:rPr>
              <a:t>expanded upon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the relationship </a:t>
            </a:r>
            <a:r>
              <a:rPr dirty="0" sz="1200" spc="-5">
                <a:latin typeface="Times New Roman"/>
                <a:cs typeface="Times New Roman"/>
              </a:rPr>
              <a:t>between </a:t>
            </a:r>
            <a:r>
              <a:rPr dirty="0" sz="1200">
                <a:latin typeface="Times New Roman"/>
                <a:cs typeface="Times New Roman"/>
              </a:rPr>
              <a:t>how students view </a:t>
            </a:r>
            <a:r>
              <a:rPr dirty="0" sz="1200" spc="-5">
                <a:latin typeface="Times New Roman"/>
                <a:cs typeface="Times New Roman"/>
              </a:rPr>
              <a:t>education and  </a:t>
            </a:r>
            <a:r>
              <a:rPr dirty="0" sz="1200">
                <a:latin typeface="Times New Roman"/>
                <a:cs typeface="Times New Roman"/>
              </a:rPr>
              <a:t>their </a:t>
            </a:r>
            <a:r>
              <a:rPr dirty="0" sz="1200" spc="-5">
                <a:latin typeface="Times New Roman"/>
                <a:cs typeface="Times New Roman"/>
              </a:rPr>
              <a:t>desire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graduate.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78041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283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146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241300" marR="83820" indent="-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Dubow, </a:t>
            </a:r>
            <a:r>
              <a:rPr dirty="0" sz="1200">
                <a:latin typeface="Times New Roman"/>
                <a:cs typeface="Times New Roman"/>
              </a:rPr>
              <a:t>E. </a:t>
            </a:r>
            <a:r>
              <a:rPr dirty="0" sz="1200" spc="-5">
                <a:latin typeface="Times New Roman"/>
                <a:cs typeface="Times New Roman"/>
              </a:rPr>
              <a:t>F., Boxer, P., </a:t>
            </a:r>
            <a:r>
              <a:rPr dirty="0" sz="1200">
                <a:latin typeface="Times New Roman"/>
                <a:cs typeface="Times New Roman"/>
              </a:rPr>
              <a:t>&amp; </a:t>
            </a:r>
            <a:r>
              <a:rPr dirty="0" sz="1200" spc="-5">
                <a:latin typeface="Times New Roman"/>
                <a:cs typeface="Times New Roman"/>
              </a:rPr>
              <a:t>Huesmann, </a:t>
            </a:r>
            <a:r>
              <a:rPr dirty="0" sz="1200" spc="-10">
                <a:latin typeface="Times New Roman"/>
                <a:cs typeface="Times New Roman"/>
              </a:rPr>
              <a:t>L. </a:t>
            </a:r>
            <a:r>
              <a:rPr dirty="0" sz="1200">
                <a:latin typeface="Times New Roman"/>
                <a:cs typeface="Times New Roman"/>
              </a:rPr>
              <a:t>R. (2009). </a:t>
            </a:r>
            <a:r>
              <a:rPr dirty="0" sz="1200" spc="-5">
                <a:latin typeface="Times New Roman"/>
                <a:cs typeface="Times New Roman"/>
              </a:rPr>
              <a:t>Long-term effects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parents’ education </a:t>
            </a:r>
            <a:r>
              <a:rPr dirty="0" sz="1200">
                <a:latin typeface="Times New Roman"/>
                <a:cs typeface="Times New Roman"/>
              </a:rPr>
              <a:t>on  </a:t>
            </a:r>
            <a:r>
              <a:rPr dirty="0" sz="1200" spc="-5">
                <a:latin typeface="Times New Roman"/>
                <a:cs typeface="Times New Roman"/>
              </a:rPr>
              <a:t>children’s educational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occupational success: Mediation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family </a:t>
            </a:r>
            <a:r>
              <a:rPr dirty="0" sz="1200" spc="-5">
                <a:latin typeface="Times New Roman"/>
                <a:cs typeface="Times New Roman"/>
              </a:rPr>
              <a:t>interactions, child  aggression, and teenage </a:t>
            </a:r>
            <a:r>
              <a:rPr dirty="0" sz="1200">
                <a:latin typeface="Times New Roman"/>
                <a:cs typeface="Times New Roman"/>
              </a:rPr>
              <a:t>aspirations. </a:t>
            </a:r>
            <a:r>
              <a:rPr dirty="0" sz="1200" spc="-5" i="1">
                <a:latin typeface="Times New Roman"/>
                <a:cs typeface="Times New Roman"/>
              </a:rPr>
              <a:t>Merrill-Palmer Quarterly</a:t>
            </a:r>
            <a:r>
              <a:rPr dirty="0" sz="1200" spc="-5">
                <a:latin typeface="Times New Roman"/>
                <a:cs typeface="Times New Roman"/>
              </a:rPr>
              <a:t>, 55(3),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224-249.</a:t>
            </a:r>
            <a:endParaRPr sz="1200">
              <a:latin typeface="Times New Roman"/>
              <a:cs typeface="Times New Roman"/>
            </a:endParaRPr>
          </a:p>
          <a:p>
            <a:pPr marL="241300" marR="276225" indent="-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Education Week (2014). </a:t>
            </a:r>
            <a:r>
              <a:rPr dirty="0" sz="1200" spc="-5" i="1">
                <a:latin typeface="Times New Roman"/>
                <a:cs typeface="Times New Roman"/>
              </a:rPr>
              <a:t>Children trends database: High </a:t>
            </a:r>
            <a:r>
              <a:rPr dirty="0" sz="1200" i="1">
                <a:latin typeface="Times New Roman"/>
                <a:cs typeface="Times New Roman"/>
              </a:rPr>
              <a:t>school dropout statistics</a:t>
            </a:r>
            <a:r>
              <a:rPr dirty="0" sz="1200">
                <a:latin typeface="Times New Roman"/>
                <a:cs typeface="Times New Roman"/>
              </a:rPr>
              <a:t>. </a:t>
            </a:r>
            <a:r>
              <a:rPr dirty="0" sz="1200" spc="-5">
                <a:latin typeface="Times New Roman"/>
                <a:cs typeface="Times New Roman"/>
              </a:rPr>
              <a:t>Retrieved  fr</a:t>
            </a:r>
            <a:r>
              <a:rPr dirty="0" sz="1200" spc="-5">
                <a:latin typeface="Times New Roman"/>
                <a:cs typeface="Times New Roman"/>
                <a:hlinkClick r:id="rId2"/>
              </a:rPr>
              <a:t>om</a:t>
            </a:r>
            <a:r>
              <a:rPr dirty="0" sz="1200">
                <a:latin typeface="Times New Roman"/>
                <a:cs typeface="Times New Roman"/>
                <a:hlinkClick r:id="rId2"/>
              </a:rPr>
              <a:t> </a:t>
            </a:r>
            <a:r>
              <a:rPr dirty="0" sz="1200" spc="-5">
                <a:latin typeface="Times New Roman"/>
                <a:cs typeface="Times New Roman"/>
                <a:hlinkClick r:id="rId2"/>
              </a:rPr>
              <a:t>http://www.statisticbrain.com/high-school-dropout-statistics/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Gasper, </a:t>
            </a:r>
            <a:r>
              <a:rPr dirty="0" sz="1200">
                <a:latin typeface="Times New Roman"/>
                <a:cs typeface="Times New Roman"/>
              </a:rPr>
              <a:t>J., </a:t>
            </a:r>
            <a:r>
              <a:rPr dirty="0" sz="1200" spc="-5">
                <a:latin typeface="Times New Roman"/>
                <a:cs typeface="Times New Roman"/>
              </a:rPr>
              <a:t>DeLuca, S., </a:t>
            </a:r>
            <a:r>
              <a:rPr dirty="0" sz="1200">
                <a:latin typeface="Times New Roman"/>
                <a:cs typeface="Times New Roman"/>
              </a:rPr>
              <a:t>&amp; </a:t>
            </a:r>
            <a:r>
              <a:rPr dirty="0" sz="1200" spc="-5">
                <a:latin typeface="Times New Roman"/>
                <a:cs typeface="Times New Roman"/>
              </a:rPr>
              <a:t>Estacion, A. (2012). </a:t>
            </a:r>
            <a:r>
              <a:rPr dirty="0" sz="1200">
                <a:latin typeface="Times New Roman"/>
                <a:cs typeface="Times New Roman"/>
              </a:rPr>
              <a:t>Switching </a:t>
            </a:r>
            <a:r>
              <a:rPr dirty="0" sz="1200" spc="-5">
                <a:latin typeface="Times New Roman"/>
                <a:cs typeface="Times New Roman"/>
              </a:rPr>
              <a:t>schools: Revisiting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relationship</a:t>
            </a:r>
            <a:endParaRPr sz="1200">
              <a:latin typeface="Times New Roman"/>
              <a:cs typeface="Times New Roman"/>
            </a:endParaRPr>
          </a:p>
          <a:p>
            <a:pPr marL="241300" marR="41275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between </a:t>
            </a:r>
            <a:r>
              <a:rPr dirty="0" sz="1200">
                <a:latin typeface="Times New Roman"/>
                <a:cs typeface="Times New Roman"/>
              </a:rPr>
              <a:t>school mobility </a:t>
            </a:r>
            <a:r>
              <a:rPr dirty="0" sz="1200" spc="-5">
                <a:latin typeface="Times New Roman"/>
                <a:cs typeface="Times New Roman"/>
              </a:rPr>
              <a:t>and high </a:t>
            </a:r>
            <a:r>
              <a:rPr dirty="0" sz="1200">
                <a:latin typeface="Times New Roman"/>
                <a:cs typeface="Times New Roman"/>
              </a:rPr>
              <a:t>school dropouts. </a:t>
            </a:r>
            <a:r>
              <a:rPr dirty="0" sz="1200" spc="-5" i="1">
                <a:latin typeface="Times New Roman"/>
                <a:cs typeface="Times New Roman"/>
              </a:rPr>
              <a:t>American Educational Research </a:t>
            </a:r>
            <a:r>
              <a:rPr dirty="0" sz="1200" i="1">
                <a:latin typeface="Times New Roman"/>
                <a:cs typeface="Times New Roman"/>
              </a:rPr>
              <a:t>Journal</a:t>
            </a:r>
            <a:r>
              <a:rPr dirty="0" sz="1200">
                <a:latin typeface="Times New Roman"/>
                <a:cs typeface="Times New Roman"/>
              </a:rPr>
              <a:t>,  </a:t>
            </a:r>
            <a:r>
              <a:rPr dirty="0" sz="1200" spc="-5">
                <a:latin typeface="Times New Roman"/>
                <a:cs typeface="Times New Roman"/>
              </a:rPr>
              <a:t>49(3), </a:t>
            </a:r>
            <a:r>
              <a:rPr dirty="0" sz="1200">
                <a:latin typeface="Times New Roman"/>
                <a:cs typeface="Times New Roman"/>
              </a:rPr>
              <a:t>487 –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519.</a:t>
            </a:r>
            <a:endParaRPr sz="1200">
              <a:latin typeface="Times New Roman"/>
              <a:cs typeface="Times New Roman"/>
            </a:endParaRPr>
          </a:p>
          <a:p>
            <a:pPr marL="241300" marR="684530" indent="-228600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Gonzalez, </a:t>
            </a:r>
            <a:r>
              <a:rPr dirty="0" sz="1200" spc="-5">
                <a:latin typeface="Times New Roman"/>
                <a:cs typeface="Times New Roman"/>
              </a:rPr>
              <a:t>A.R. (2002). Parental involvement: </a:t>
            </a:r>
            <a:r>
              <a:rPr dirty="0" sz="1200" spc="-10">
                <a:latin typeface="Times New Roman"/>
                <a:cs typeface="Times New Roman"/>
              </a:rPr>
              <a:t>Its </a:t>
            </a:r>
            <a:r>
              <a:rPr dirty="0" sz="1200">
                <a:latin typeface="Times New Roman"/>
                <a:cs typeface="Times New Roman"/>
              </a:rPr>
              <a:t>contribution to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students’  motivation. </a:t>
            </a:r>
            <a:r>
              <a:rPr dirty="0" sz="1200" i="1">
                <a:latin typeface="Times New Roman"/>
                <a:cs typeface="Times New Roman"/>
              </a:rPr>
              <a:t>Clearing </a:t>
            </a:r>
            <a:r>
              <a:rPr dirty="0" sz="1200" spc="-5" i="1">
                <a:latin typeface="Times New Roman"/>
                <a:cs typeface="Times New Roman"/>
              </a:rPr>
              <a:t>House</a:t>
            </a:r>
            <a:r>
              <a:rPr dirty="0" sz="1200" spc="-5">
                <a:latin typeface="Times New Roman"/>
                <a:cs typeface="Times New Roman"/>
              </a:rPr>
              <a:t>, 75(3), </a:t>
            </a:r>
            <a:r>
              <a:rPr dirty="0" sz="1200">
                <a:latin typeface="Times New Roman"/>
                <a:cs typeface="Times New Roman"/>
              </a:rPr>
              <a:t>132 –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34.</a:t>
            </a:r>
            <a:endParaRPr sz="1200">
              <a:latin typeface="Times New Roman"/>
              <a:cs typeface="Times New Roman"/>
            </a:endParaRPr>
          </a:p>
          <a:p>
            <a:pPr marL="241300" marR="55880" indent="-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Grence-Leggett, </a:t>
            </a:r>
            <a:r>
              <a:rPr dirty="0" sz="1200" spc="-10">
                <a:latin typeface="Times New Roman"/>
                <a:cs typeface="Times New Roman"/>
              </a:rPr>
              <a:t>L. </a:t>
            </a:r>
            <a:r>
              <a:rPr dirty="0" sz="1200">
                <a:latin typeface="Times New Roman"/>
                <a:cs typeface="Times New Roman"/>
              </a:rPr>
              <a:t>(2005).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</a:t>
            </a:r>
            <a:r>
              <a:rPr dirty="0" sz="1200" spc="-5">
                <a:latin typeface="Times New Roman"/>
                <a:cs typeface="Times New Roman"/>
              </a:rPr>
              <a:t>students' comparisons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newer versus </a:t>
            </a:r>
            <a:r>
              <a:rPr dirty="0" sz="1200">
                <a:latin typeface="Times New Roman"/>
                <a:cs typeface="Times New Roman"/>
              </a:rPr>
              <a:t>traditional  </a:t>
            </a:r>
            <a:r>
              <a:rPr dirty="0" sz="1200" spc="-5">
                <a:latin typeface="Times New Roman"/>
                <a:cs typeface="Times New Roman"/>
              </a:rPr>
              <a:t>learning </a:t>
            </a:r>
            <a:r>
              <a:rPr dirty="0" sz="1200">
                <a:latin typeface="Times New Roman"/>
                <a:cs typeface="Times New Roman"/>
              </a:rPr>
              <a:t>methods. </a:t>
            </a:r>
            <a:r>
              <a:rPr dirty="0" sz="1200" spc="-5">
                <a:latin typeface="Times New Roman"/>
                <a:cs typeface="Times New Roman"/>
              </a:rPr>
              <a:t>(Doctoral dissertation). ProQuest Dissertations and Theses.Retrieved from  </a:t>
            </a:r>
            <a:r>
              <a:rPr dirty="0" sz="1200" spc="-5">
                <a:latin typeface="Times New Roman"/>
                <a:cs typeface="Times New Roman"/>
                <a:hlinkClick r:id="rId3"/>
              </a:rPr>
              <a:t>http://search.proquest.com/docview/305365453?accountid=34526</a:t>
            </a:r>
            <a:endParaRPr sz="1200">
              <a:latin typeface="Times New Roman"/>
              <a:cs typeface="Times New Roman"/>
            </a:endParaRPr>
          </a:p>
          <a:p>
            <a:pPr marL="241300" marR="330835" indent="-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Griffin, B. </a:t>
            </a:r>
            <a:r>
              <a:rPr dirty="0" sz="1200">
                <a:latin typeface="Times New Roman"/>
                <a:cs typeface="Times New Roman"/>
              </a:rPr>
              <a:t>W. </a:t>
            </a:r>
            <a:r>
              <a:rPr dirty="0" sz="1200" spc="-5">
                <a:latin typeface="Times New Roman"/>
                <a:cs typeface="Times New Roman"/>
              </a:rPr>
              <a:t>(2002). Academic disidentification, race, and high school </a:t>
            </a:r>
            <a:r>
              <a:rPr dirty="0" sz="1200">
                <a:latin typeface="Times New Roman"/>
                <a:cs typeface="Times New Roman"/>
              </a:rPr>
              <a:t>dropouts. </a:t>
            </a:r>
            <a:r>
              <a:rPr dirty="0" sz="1200" spc="-5" i="1">
                <a:latin typeface="Times New Roman"/>
                <a:cs typeface="Times New Roman"/>
              </a:rPr>
              <a:t>The </a:t>
            </a:r>
            <a:r>
              <a:rPr dirty="0" sz="1200" i="1">
                <a:latin typeface="Times New Roman"/>
                <a:cs typeface="Times New Roman"/>
              </a:rPr>
              <a:t>High  </a:t>
            </a:r>
            <a:r>
              <a:rPr dirty="0" sz="1200" spc="-5" i="1">
                <a:latin typeface="Times New Roman"/>
                <a:cs typeface="Times New Roman"/>
              </a:rPr>
              <a:t>School </a:t>
            </a:r>
            <a:r>
              <a:rPr dirty="0" sz="1200" i="1">
                <a:latin typeface="Times New Roman"/>
                <a:cs typeface="Times New Roman"/>
              </a:rPr>
              <a:t>Journal, </a:t>
            </a:r>
            <a:r>
              <a:rPr dirty="0" sz="1200" spc="-5" i="1">
                <a:latin typeface="Times New Roman"/>
                <a:cs typeface="Times New Roman"/>
              </a:rPr>
              <a:t>85</a:t>
            </a:r>
            <a:r>
              <a:rPr dirty="0" sz="1200" spc="-5">
                <a:latin typeface="Times New Roman"/>
                <a:cs typeface="Times New Roman"/>
              </a:rPr>
              <a:t>(4),</a:t>
            </a:r>
            <a:r>
              <a:rPr dirty="0" sz="1200">
                <a:latin typeface="Times New Roman"/>
                <a:cs typeface="Times New Roman"/>
              </a:rPr>
              <a:t> 71-81.</a:t>
            </a:r>
            <a:endParaRPr sz="1200">
              <a:latin typeface="Times New Roman"/>
              <a:cs typeface="Times New Roman"/>
            </a:endParaRPr>
          </a:p>
          <a:p>
            <a:pPr marL="241300" marR="243840" indent="-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Hahnel, </a:t>
            </a:r>
            <a:r>
              <a:rPr dirty="0" sz="1200">
                <a:latin typeface="Times New Roman"/>
                <a:cs typeface="Times New Roman"/>
              </a:rPr>
              <a:t>J. </a:t>
            </a:r>
            <a:r>
              <a:rPr dirty="0" sz="1200" spc="-5">
                <a:latin typeface="Times New Roman"/>
                <a:cs typeface="Times New Roman"/>
              </a:rPr>
              <a:t>(2009). </a:t>
            </a:r>
            <a:r>
              <a:rPr dirty="0" sz="1200" spc="-10">
                <a:latin typeface="Times New Roman"/>
                <a:cs typeface="Times New Roman"/>
              </a:rPr>
              <a:t>No </a:t>
            </a:r>
            <a:r>
              <a:rPr dirty="0" sz="1200">
                <a:latin typeface="Times New Roman"/>
                <a:cs typeface="Times New Roman"/>
              </a:rPr>
              <a:t>Child </a:t>
            </a:r>
            <a:r>
              <a:rPr dirty="0" sz="1200" spc="-10">
                <a:latin typeface="Times New Roman"/>
                <a:cs typeface="Times New Roman"/>
              </a:rPr>
              <a:t>Left </a:t>
            </a:r>
            <a:r>
              <a:rPr dirty="0" sz="1200" spc="-5">
                <a:latin typeface="Times New Roman"/>
                <a:cs typeface="Times New Roman"/>
              </a:rPr>
              <a:t>Behind </a:t>
            </a:r>
            <a:r>
              <a:rPr dirty="0" sz="1200">
                <a:latin typeface="Times New Roman"/>
                <a:cs typeface="Times New Roman"/>
              </a:rPr>
              <a:t>fails to close the </a:t>
            </a:r>
            <a:r>
              <a:rPr dirty="0" sz="1200" spc="-5">
                <a:latin typeface="Times New Roman"/>
                <a:cs typeface="Times New Roman"/>
              </a:rPr>
              <a:t>achievement gap. </a:t>
            </a:r>
            <a:r>
              <a:rPr dirty="0" sz="1200" i="1">
                <a:latin typeface="Times New Roman"/>
                <a:cs typeface="Times New Roman"/>
              </a:rPr>
              <a:t>Youth Law </a:t>
            </a:r>
            <a:r>
              <a:rPr dirty="0" sz="1200" spc="-5" i="1">
                <a:latin typeface="Times New Roman"/>
                <a:cs typeface="Times New Roman"/>
              </a:rPr>
              <a:t>News,  </a:t>
            </a:r>
            <a:r>
              <a:rPr dirty="0" sz="1200" spc="-5" i="1">
                <a:latin typeface="Times New Roman"/>
                <a:cs typeface="Times New Roman"/>
              </a:rPr>
              <a:t>28</a:t>
            </a:r>
            <a:r>
              <a:rPr dirty="0" sz="1200" spc="-5">
                <a:latin typeface="Times New Roman"/>
                <a:cs typeface="Times New Roman"/>
              </a:rPr>
              <a:t>(2). </a:t>
            </a:r>
            <a:r>
              <a:rPr dirty="0" sz="1200">
                <a:latin typeface="Times New Roman"/>
                <a:cs typeface="Times New Roman"/>
              </a:rPr>
              <a:t>n/p.</a:t>
            </a:r>
            <a:endParaRPr sz="1200">
              <a:latin typeface="Times New Roman"/>
              <a:cs typeface="Times New Roman"/>
            </a:endParaRPr>
          </a:p>
          <a:p>
            <a:pPr marL="241300" marR="145415" indent="-228600">
              <a:lnSpc>
                <a:spcPts val="2760"/>
              </a:lnSpc>
              <a:spcBef>
                <a:spcPts val="310"/>
              </a:spcBef>
            </a:pPr>
            <a:r>
              <a:rPr dirty="0" sz="1200" spc="-5">
                <a:latin typeface="Times New Roman"/>
                <a:cs typeface="Times New Roman"/>
              </a:rPr>
              <a:t>Heckman, </a:t>
            </a:r>
            <a:r>
              <a:rPr dirty="0" sz="1200">
                <a:latin typeface="Times New Roman"/>
                <a:cs typeface="Times New Roman"/>
              </a:rPr>
              <a:t>J. J., &amp; </a:t>
            </a:r>
            <a:r>
              <a:rPr dirty="0" sz="1200" spc="-5">
                <a:latin typeface="Times New Roman"/>
                <a:cs typeface="Times New Roman"/>
              </a:rPr>
              <a:t>LaFontaine, P. A. (2010).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American high school graduation rate: </a:t>
            </a:r>
            <a:r>
              <a:rPr dirty="0" sz="1200">
                <a:latin typeface="Times New Roman"/>
                <a:cs typeface="Times New Roman"/>
              </a:rPr>
              <a:t>Trends  </a:t>
            </a:r>
            <a:r>
              <a:rPr dirty="0" sz="1200" spc="-5">
                <a:latin typeface="Times New Roman"/>
                <a:cs typeface="Times New Roman"/>
              </a:rPr>
              <a:t>and levels. </a:t>
            </a:r>
            <a:r>
              <a:rPr dirty="0" sz="1200" spc="-5" i="1">
                <a:latin typeface="Times New Roman"/>
                <a:cs typeface="Times New Roman"/>
              </a:rPr>
              <a:t>Review </a:t>
            </a:r>
            <a:r>
              <a:rPr dirty="0" sz="1200" i="1">
                <a:latin typeface="Times New Roman"/>
                <a:cs typeface="Times New Roman"/>
              </a:rPr>
              <a:t>of </a:t>
            </a:r>
            <a:r>
              <a:rPr dirty="0" sz="1200" spc="-5" i="1">
                <a:latin typeface="Times New Roman"/>
                <a:cs typeface="Times New Roman"/>
              </a:rPr>
              <a:t>Economics </a:t>
            </a:r>
            <a:r>
              <a:rPr dirty="0" sz="1200" i="1">
                <a:latin typeface="Times New Roman"/>
                <a:cs typeface="Times New Roman"/>
              </a:rPr>
              <a:t>&amp; Statistics</a:t>
            </a:r>
            <a:r>
              <a:rPr dirty="0" sz="1200">
                <a:latin typeface="Times New Roman"/>
                <a:cs typeface="Times New Roman"/>
              </a:rPr>
              <a:t>, 92(2),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244-262.</a:t>
            </a:r>
            <a:endParaRPr sz="1200">
              <a:latin typeface="Times New Roman"/>
              <a:cs typeface="Times New Roman"/>
            </a:endParaRPr>
          </a:p>
          <a:p>
            <a:pPr marL="241300" marR="551815" indent="-228600">
              <a:lnSpc>
                <a:spcPts val="276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Hoffman, N. (2011). </a:t>
            </a:r>
            <a:r>
              <a:rPr dirty="0" sz="1200">
                <a:latin typeface="Times New Roman"/>
                <a:cs typeface="Times New Roman"/>
              </a:rPr>
              <a:t>Keeping </a:t>
            </a:r>
            <a:r>
              <a:rPr dirty="0" sz="1200" spc="-5">
                <a:latin typeface="Times New Roman"/>
                <a:cs typeface="Times New Roman"/>
              </a:rPr>
              <a:t>Youths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School: An International </a:t>
            </a:r>
            <a:r>
              <a:rPr dirty="0" sz="1200">
                <a:latin typeface="Times New Roman"/>
                <a:cs typeface="Times New Roman"/>
              </a:rPr>
              <a:t>Perspective. </a:t>
            </a:r>
            <a:r>
              <a:rPr dirty="0" sz="1200" i="1">
                <a:latin typeface="Times New Roman"/>
                <a:cs typeface="Times New Roman"/>
              </a:rPr>
              <a:t>Phi </a:t>
            </a:r>
            <a:r>
              <a:rPr dirty="0" sz="1200" spc="-5" i="1">
                <a:latin typeface="Times New Roman"/>
                <a:cs typeface="Times New Roman"/>
              </a:rPr>
              <a:t>Delta  </a:t>
            </a:r>
            <a:r>
              <a:rPr dirty="0" sz="1200" i="1">
                <a:latin typeface="Times New Roman"/>
                <a:cs typeface="Times New Roman"/>
              </a:rPr>
              <a:t>Kappan, </a:t>
            </a:r>
            <a:r>
              <a:rPr dirty="0" sz="1200" spc="-5" i="1">
                <a:latin typeface="Times New Roman"/>
                <a:cs typeface="Times New Roman"/>
              </a:rPr>
              <a:t>92</a:t>
            </a:r>
            <a:r>
              <a:rPr dirty="0" sz="1200" spc="-5">
                <a:latin typeface="Times New Roman"/>
                <a:cs typeface="Times New Roman"/>
              </a:rPr>
              <a:t>(5), 8-13.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1546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283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147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241300" marR="92075" indent="-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Hogan, P. (2011). </a:t>
            </a:r>
            <a:r>
              <a:rPr dirty="0" sz="1200" i="1">
                <a:latin typeface="Times New Roman"/>
                <a:cs typeface="Times New Roman"/>
              </a:rPr>
              <a:t>Comparing U.S., </a:t>
            </a:r>
            <a:r>
              <a:rPr dirty="0" sz="1200" spc="-5" i="1">
                <a:latin typeface="Times New Roman"/>
                <a:cs typeface="Times New Roman"/>
              </a:rPr>
              <a:t>international schools is </a:t>
            </a:r>
            <a:r>
              <a:rPr dirty="0" sz="1200" i="1">
                <a:latin typeface="Times New Roman"/>
                <a:cs typeface="Times New Roman"/>
              </a:rPr>
              <a:t>slippery slope: </a:t>
            </a:r>
            <a:r>
              <a:rPr dirty="0" sz="1200" spc="-5" i="1">
                <a:latin typeface="Times New Roman"/>
                <a:cs typeface="Times New Roman"/>
              </a:rPr>
              <a:t>Many cultural  </a:t>
            </a:r>
            <a:r>
              <a:rPr dirty="0" sz="1200" spc="-5" i="1">
                <a:latin typeface="Times New Roman"/>
                <a:cs typeface="Times New Roman"/>
              </a:rPr>
              <a:t>differences </a:t>
            </a:r>
            <a:r>
              <a:rPr dirty="0" sz="1200" i="1">
                <a:latin typeface="Times New Roman"/>
                <a:cs typeface="Times New Roman"/>
              </a:rPr>
              <a:t>exist </a:t>
            </a:r>
            <a:r>
              <a:rPr dirty="0" sz="1200" spc="-5" i="1">
                <a:latin typeface="Times New Roman"/>
                <a:cs typeface="Times New Roman"/>
              </a:rPr>
              <a:t>between </a:t>
            </a:r>
            <a:r>
              <a:rPr dirty="0" sz="1200" i="1">
                <a:latin typeface="Times New Roman"/>
                <a:cs typeface="Times New Roman"/>
              </a:rPr>
              <a:t>the high-performing nations and the United States</a:t>
            </a:r>
            <a:r>
              <a:rPr dirty="0" sz="1200">
                <a:latin typeface="Times New Roman"/>
                <a:cs typeface="Times New Roman"/>
              </a:rPr>
              <a:t>. </a:t>
            </a:r>
            <a:r>
              <a:rPr dirty="0" sz="1200" spc="-5">
                <a:latin typeface="Times New Roman"/>
                <a:cs typeface="Times New Roman"/>
              </a:rPr>
              <a:t>Retrieved from  </a:t>
            </a:r>
            <a:r>
              <a:rPr dirty="0" sz="1200" spc="-5">
                <a:latin typeface="Times New Roman"/>
                <a:cs typeface="Times New Roman"/>
                <a:hlinkClick r:id="rId2"/>
              </a:rPr>
              <a:t>http://thegazette.com/2011/10/30/comparing-u-s-international-schools-is-slippery-slope/</a:t>
            </a:r>
            <a:endParaRPr sz="1200">
              <a:latin typeface="Times New Roman"/>
              <a:cs typeface="Times New Roman"/>
            </a:endParaRPr>
          </a:p>
          <a:p>
            <a:pPr marL="241300" marR="434975" indent="-228600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Huitt, W., </a:t>
            </a:r>
            <a:r>
              <a:rPr dirty="0" sz="1200" spc="-5">
                <a:latin typeface="Times New Roman"/>
                <a:cs typeface="Times New Roman"/>
              </a:rPr>
              <a:t>Hummel, </a:t>
            </a:r>
            <a:r>
              <a:rPr dirty="0" sz="1200">
                <a:latin typeface="Times New Roman"/>
                <a:cs typeface="Times New Roman"/>
              </a:rPr>
              <a:t>J., &amp; </a:t>
            </a:r>
            <a:r>
              <a:rPr dirty="0" sz="1200" spc="-5">
                <a:latin typeface="Times New Roman"/>
                <a:cs typeface="Times New Roman"/>
              </a:rPr>
              <a:t>Kaeck, D. (1999). </a:t>
            </a:r>
            <a:r>
              <a:rPr dirty="0" sz="1200" i="1">
                <a:latin typeface="Times New Roman"/>
                <a:cs typeface="Times New Roman"/>
              </a:rPr>
              <a:t>Internal and </a:t>
            </a:r>
            <a:r>
              <a:rPr dirty="0" sz="1200" spc="-5" i="1">
                <a:latin typeface="Times New Roman"/>
                <a:cs typeface="Times New Roman"/>
              </a:rPr>
              <a:t>external validity</a:t>
            </a:r>
            <a:r>
              <a:rPr dirty="0" sz="1200" spc="-5">
                <a:latin typeface="Times New Roman"/>
                <a:cs typeface="Times New Roman"/>
              </a:rPr>
              <a:t>. Retrieved from  </a:t>
            </a:r>
            <a:r>
              <a:rPr dirty="0" sz="1200" spc="-5">
                <a:latin typeface="Times New Roman"/>
                <a:cs typeface="Times New Roman"/>
                <a:hlinkClick r:id="rId3"/>
              </a:rPr>
              <a:t>http://www.edpsycinteractive.org/topics/intro/valdgn.html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Ingrum, A. (2006). High school </a:t>
            </a:r>
            <a:r>
              <a:rPr dirty="0" sz="1200">
                <a:latin typeface="Times New Roman"/>
                <a:cs typeface="Times New Roman"/>
              </a:rPr>
              <a:t>dropout </a:t>
            </a:r>
            <a:r>
              <a:rPr dirty="0" sz="1200" spc="-5">
                <a:latin typeface="Times New Roman"/>
                <a:cs typeface="Times New Roman"/>
              </a:rPr>
              <a:t>determinants: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effect </a:t>
            </a:r>
            <a:r>
              <a:rPr dirty="0" sz="1200">
                <a:latin typeface="Times New Roman"/>
                <a:cs typeface="Times New Roman"/>
              </a:rPr>
              <a:t>of poverty </a:t>
            </a:r>
            <a:r>
              <a:rPr dirty="0" sz="1200" spc="-5">
                <a:latin typeface="Times New Roman"/>
                <a:cs typeface="Times New Roman"/>
              </a:rPr>
              <a:t>and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learning</a:t>
            </a:r>
            <a:endParaRPr sz="1200">
              <a:latin typeface="Times New Roman"/>
              <a:cs typeface="Times New Roman"/>
            </a:endParaRPr>
          </a:p>
          <a:p>
            <a:pPr marL="241300" marR="1692275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disabilities. </a:t>
            </a:r>
            <a:r>
              <a:rPr dirty="0" sz="1200" spc="-5" i="1">
                <a:latin typeface="Times New Roman"/>
                <a:cs typeface="Times New Roman"/>
              </a:rPr>
              <a:t>The </a:t>
            </a:r>
            <a:r>
              <a:rPr dirty="0" sz="1200" i="1">
                <a:latin typeface="Times New Roman"/>
                <a:cs typeface="Times New Roman"/>
              </a:rPr>
              <a:t>Park </a:t>
            </a:r>
            <a:r>
              <a:rPr dirty="0" sz="1200" spc="-5" i="1">
                <a:latin typeface="Times New Roman"/>
                <a:cs typeface="Times New Roman"/>
              </a:rPr>
              <a:t>Place Economist, </a:t>
            </a:r>
            <a:r>
              <a:rPr dirty="0" sz="1200" i="1">
                <a:latin typeface="Times New Roman"/>
                <a:cs typeface="Times New Roman"/>
              </a:rPr>
              <a:t>14</a:t>
            </a:r>
            <a:r>
              <a:rPr dirty="0" sz="1200">
                <a:latin typeface="Times New Roman"/>
                <a:cs typeface="Times New Roman"/>
              </a:rPr>
              <a:t>, </a:t>
            </a:r>
            <a:r>
              <a:rPr dirty="0" sz="1200" spc="-5">
                <a:latin typeface="Times New Roman"/>
                <a:cs typeface="Times New Roman"/>
              </a:rPr>
              <a:t>73-79. Retrieved from  </a:t>
            </a:r>
            <a:r>
              <a:rPr dirty="0" sz="1200" spc="-5">
                <a:latin typeface="Times New Roman"/>
                <a:cs typeface="Times New Roman"/>
                <a:hlinkClick r:id="rId4"/>
              </a:rPr>
              <a:t>http://www.iwu.edu/economics/PPE14/Ingrum.pdf</a:t>
            </a:r>
            <a:endParaRPr sz="1200">
              <a:latin typeface="Times New Roman"/>
              <a:cs typeface="Times New Roman"/>
            </a:endParaRPr>
          </a:p>
          <a:p>
            <a:pPr marL="241300" marR="182880" indent="-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International test scores: </a:t>
            </a:r>
            <a:r>
              <a:rPr dirty="0" sz="1200">
                <a:latin typeface="Times New Roman"/>
                <a:cs typeface="Times New Roman"/>
              </a:rPr>
              <a:t>Poor </a:t>
            </a:r>
            <a:r>
              <a:rPr dirty="0" sz="1200" spc="-5">
                <a:latin typeface="Times New Roman"/>
                <a:cs typeface="Times New Roman"/>
              </a:rPr>
              <a:t>U.S. </a:t>
            </a:r>
            <a:r>
              <a:rPr dirty="0" sz="1200">
                <a:latin typeface="Times New Roman"/>
                <a:cs typeface="Times New Roman"/>
              </a:rPr>
              <a:t>test </a:t>
            </a:r>
            <a:r>
              <a:rPr dirty="0" sz="1200" spc="-5">
                <a:latin typeface="Times New Roman"/>
                <a:cs typeface="Times New Roman"/>
              </a:rPr>
              <a:t>scores tied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weak curriculum. </a:t>
            </a:r>
            <a:r>
              <a:rPr dirty="0" sz="1200">
                <a:latin typeface="Times New Roman"/>
                <a:cs typeface="Times New Roman"/>
              </a:rPr>
              <a:t>(2011). </a:t>
            </a:r>
            <a:r>
              <a:rPr dirty="0" sz="1200" spc="-5">
                <a:latin typeface="Times New Roman"/>
                <a:cs typeface="Times New Roman"/>
              </a:rPr>
              <a:t>Retrieved </a:t>
            </a:r>
            <a:r>
              <a:rPr dirty="0" sz="1200">
                <a:latin typeface="Times New Roman"/>
                <a:cs typeface="Times New Roman"/>
              </a:rPr>
              <a:t>from  </a:t>
            </a:r>
            <a:r>
              <a:rPr dirty="0" sz="1200" spc="-5">
                <a:latin typeface="Times New Roman"/>
                <a:cs typeface="Times New Roman"/>
                <a:hlinkClick r:id="rId5"/>
              </a:rPr>
              <a:t>http://4brevard.com/choice/international-test-scores.htm</a:t>
            </a:r>
            <a:endParaRPr sz="1200">
              <a:latin typeface="Times New Roman"/>
              <a:cs typeface="Times New Roman"/>
            </a:endParaRPr>
          </a:p>
          <a:p>
            <a:pPr marL="241300" marR="50800" indent="-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Krueger, </a:t>
            </a:r>
            <a:r>
              <a:rPr dirty="0" sz="1200">
                <a:latin typeface="Times New Roman"/>
                <a:cs typeface="Times New Roman"/>
              </a:rPr>
              <a:t>J. </a:t>
            </a:r>
            <a:r>
              <a:rPr dirty="0" sz="1200" spc="-5">
                <a:latin typeface="Times New Roman"/>
                <a:cs typeface="Times New Roman"/>
              </a:rPr>
              <a:t>(1996). Personal beliefs and cultural stereo types about racial characteristics. </a:t>
            </a:r>
            <a:r>
              <a:rPr dirty="0" sz="1200" spc="-5" i="1">
                <a:latin typeface="Times New Roman"/>
                <a:cs typeface="Times New Roman"/>
              </a:rPr>
              <a:t>Journal  </a:t>
            </a:r>
            <a:r>
              <a:rPr dirty="0" sz="1200" i="1">
                <a:latin typeface="Times New Roman"/>
                <a:cs typeface="Times New Roman"/>
              </a:rPr>
              <a:t>of </a:t>
            </a:r>
            <a:r>
              <a:rPr dirty="0" sz="1200" spc="-5" i="1">
                <a:latin typeface="Times New Roman"/>
                <a:cs typeface="Times New Roman"/>
              </a:rPr>
              <a:t>Personality </a:t>
            </a:r>
            <a:r>
              <a:rPr dirty="0" sz="1200" i="1">
                <a:latin typeface="Times New Roman"/>
                <a:cs typeface="Times New Roman"/>
              </a:rPr>
              <a:t>and </a:t>
            </a:r>
            <a:r>
              <a:rPr dirty="0" sz="1200" spc="-5" i="1">
                <a:latin typeface="Times New Roman"/>
                <a:cs typeface="Times New Roman"/>
              </a:rPr>
              <a:t>Social Psychology, </a:t>
            </a:r>
            <a:r>
              <a:rPr dirty="0" sz="1200" i="1">
                <a:latin typeface="Times New Roman"/>
                <a:cs typeface="Times New Roman"/>
              </a:rPr>
              <a:t>71</a:t>
            </a:r>
            <a:r>
              <a:rPr dirty="0" sz="1200">
                <a:latin typeface="Times New Roman"/>
                <a:cs typeface="Times New Roman"/>
              </a:rPr>
              <a:t>(3),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536-548.</a:t>
            </a:r>
            <a:endParaRPr sz="1200">
              <a:latin typeface="Times New Roman"/>
              <a:cs typeface="Times New Roman"/>
            </a:endParaRPr>
          </a:p>
          <a:p>
            <a:pPr marL="241300" marR="19685" indent="-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Lee, </a:t>
            </a:r>
            <a:r>
              <a:rPr dirty="0" sz="1200">
                <a:latin typeface="Times New Roman"/>
                <a:cs typeface="Times New Roman"/>
              </a:rPr>
              <a:t>C, Jamieson, </a:t>
            </a:r>
            <a:r>
              <a:rPr dirty="0" sz="1200" spc="-15">
                <a:latin typeface="Times New Roman"/>
                <a:cs typeface="Times New Roman"/>
              </a:rPr>
              <a:t>L, </a:t>
            </a:r>
            <a:r>
              <a:rPr dirty="0" sz="1200">
                <a:latin typeface="Times New Roman"/>
                <a:cs typeface="Times New Roman"/>
              </a:rPr>
              <a:t>&amp; </a:t>
            </a:r>
            <a:r>
              <a:rPr dirty="0" sz="1200" spc="-5">
                <a:latin typeface="Times New Roman"/>
                <a:cs typeface="Times New Roman"/>
              </a:rPr>
              <a:t>Earley, P. (1996). Beliefs </a:t>
            </a:r>
            <a:r>
              <a:rPr dirty="0" sz="1200" spc="5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fears and </a:t>
            </a:r>
            <a:r>
              <a:rPr dirty="0" sz="1200">
                <a:latin typeface="Times New Roman"/>
                <a:cs typeface="Times New Roman"/>
              </a:rPr>
              <a:t>type </a:t>
            </a:r>
            <a:r>
              <a:rPr dirty="0" sz="1200" spc="-5">
                <a:latin typeface="Times New Roman"/>
                <a:cs typeface="Times New Roman"/>
              </a:rPr>
              <a:t>A behavior: Implications </a:t>
            </a:r>
            <a:r>
              <a:rPr dirty="0" sz="1200">
                <a:latin typeface="Times New Roman"/>
                <a:cs typeface="Times New Roman"/>
              </a:rPr>
              <a:t>for  </a:t>
            </a:r>
            <a:r>
              <a:rPr dirty="0" sz="1200" spc="-5">
                <a:latin typeface="Times New Roman"/>
                <a:cs typeface="Times New Roman"/>
              </a:rPr>
              <a:t>academic performance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psychiatric </a:t>
            </a:r>
            <a:r>
              <a:rPr dirty="0" sz="1200">
                <a:latin typeface="Times New Roman"/>
                <a:cs typeface="Times New Roman"/>
              </a:rPr>
              <a:t>health </a:t>
            </a:r>
            <a:r>
              <a:rPr dirty="0" sz="1200" spc="-5">
                <a:latin typeface="Times New Roman"/>
                <a:cs typeface="Times New Roman"/>
              </a:rPr>
              <a:t>disorder symptoms. </a:t>
            </a:r>
            <a:r>
              <a:rPr dirty="0" sz="1200" spc="-5" i="1">
                <a:latin typeface="Times New Roman"/>
                <a:cs typeface="Times New Roman"/>
              </a:rPr>
              <a:t>Journal </a:t>
            </a:r>
            <a:r>
              <a:rPr dirty="0" sz="1200" i="1">
                <a:latin typeface="Times New Roman"/>
                <a:cs typeface="Times New Roman"/>
              </a:rPr>
              <a:t>of Organizational  </a:t>
            </a:r>
            <a:r>
              <a:rPr dirty="0" sz="1200" spc="-5" i="1">
                <a:latin typeface="Times New Roman"/>
                <a:cs typeface="Times New Roman"/>
              </a:rPr>
              <a:t>Behavior, 17</a:t>
            </a:r>
            <a:r>
              <a:rPr dirty="0" sz="1200" spc="-5">
                <a:latin typeface="Times New Roman"/>
                <a:cs typeface="Times New Roman"/>
              </a:rPr>
              <a:t>(2),</a:t>
            </a:r>
            <a:r>
              <a:rPr dirty="0" sz="1200">
                <a:latin typeface="Times New Roman"/>
                <a:cs typeface="Times New Roman"/>
              </a:rPr>
              <a:t> 151-177.</a:t>
            </a:r>
            <a:endParaRPr sz="1200">
              <a:latin typeface="Times New Roman"/>
              <a:cs typeface="Times New Roman"/>
            </a:endParaRPr>
          </a:p>
          <a:p>
            <a:pPr algn="just" marL="241300" marR="95885" indent="-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Lee, </a:t>
            </a:r>
            <a:r>
              <a:rPr dirty="0" sz="1200">
                <a:latin typeface="Times New Roman"/>
                <a:cs typeface="Times New Roman"/>
              </a:rPr>
              <a:t>T., </a:t>
            </a:r>
            <a:r>
              <a:rPr dirty="0" sz="1200" spc="-5">
                <a:latin typeface="Times New Roman"/>
                <a:cs typeface="Times New Roman"/>
              </a:rPr>
              <a:t>Cornell, D., Gregory, A., </a:t>
            </a:r>
            <a:r>
              <a:rPr dirty="0" sz="1200">
                <a:latin typeface="Times New Roman"/>
                <a:cs typeface="Times New Roman"/>
              </a:rPr>
              <a:t>&amp; </a:t>
            </a:r>
            <a:r>
              <a:rPr dirty="0" sz="1200" spc="-5">
                <a:latin typeface="Times New Roman"/>
                <a:cs typeface="Times New Roman"/>
              </a:rPr>
              <a:t>Fan, X. </a:t>
            </a:r>
            <a:r>
              <a:rPr dirty="0" sz="1200">
                <a:latin typeface="Times New Roman"/>
                <a:cs typeface="Times New Roman"/>
              </a:rPr>
              <a:t>(2011).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suspension schools and </a:t>
            </a:r>
            <a:r>
              <a:rPr dirty="0" sz="1200" spc="-5">
                <a:latin typeface="Times New Roman"/>
                <a:cs typeface="Times New Roman"/>
              </a:rPr>
              <a:t>dropout rates 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African American </a:t>
            </a:r>
            <a:r>
              <a:rPr dirty="0" sz="1200">
                <a:latin typeface="Times New Roman"/>
                <a:cs typeface="Times New Roman"/>
              </a:rPr>
              <a:t>and white students. </a:t>
            </a:r>
            <a:r>
              <a:rPr dirty="0" sz="1200" spc="-5" i="1">
                <a:latin typeface="Times New Roman"/>
                <a:cs typeface="Times New Roman"/>
              </a:rPr>
              <a:t>Education </a:t>
            </a:r>
            <a:r>
              <a:rPr dirty="0" sz="1200" i="1">
                <a:latin typeface="Times New Roman"/>
                <a:cs typeface="Times New Roman"/>
              </a:rPr>
              <a:t>and </a:t>
            </a:r>
            <a:r>
              <a:rPr dirty="0" sz="1200" spc="-5" i="1">
                <a:latin typeface="Times New Roman"/>
                <a:cs typeface="Times New Roman"/>
              </a:rPr>
              <a:t>Treatment </a:t>
            </a:r>
            <a:r>
              <a:rPr dirty="0" sz="1200" i="1">
                <a:latin typeface="Times New Roman"/>
                <a:cs typeface="Times New Roman"/>
              </a:rPr>
              <a:t>of </a:t>
            </a:r>
            <a:r>
              <a:rPr dirty="0" sz="1200" spc="-5" i="1">
                <a:latin typeface="Times New Roman"/>
                <a:cs typeface="Times New Roman"/>
              </a:rPr>
              <a:t>Children, </a:t>
            </a:r>
            <a:r>
              <a:rPr dirty="0" sz="1200" i="1">
                <a:latin typeface="Times New Roman"/>
                <a:cs typeface="Times New Roman"/>
              </a:rPr>
              <a:t>34</a:t>
            </a:r>
            <a:r>
              <a:rPr dirty="0" sz="1200">
                <a:latin typeface="Times New Roman"/>
                <a:cs typeface="Times New Roman"/>
              </a:rPr>
              <a:t>(2), 167-  192.</a:t>
            </a:r>
            <a:endParaRPr sz="1200">
              <a:latin typeface="Times New Roman"/>
              <a:cs typeface="Times New Roman"/>
            </a:endParaRPr>
          </a:p>
          <a:p>
            <a:pPr marL="241300" marR="165100" indent="-228600">
              <a:lnSpc>
                <a:spcPct val="1917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Lehr, </a:t>
            </a:r>
            <a:r>
              <a:rPr dirty="0" sz="1200">
                <a:latin typeface="Times New Roman"/>
                <a:cs typeface="Times New Roman"/>
              </a:rPr>
              <a:t>C.A., Johnson, D.R., </a:t>
            </a:r>
            <a:r>
              <a:rPr dirty="0" sz="1200" spc="-5">
                <a:latin typeface="Times New Roman"/>
                <a:cs typeface="Times New Roman"/>
              </a:rPr>
              <a:t>Bremer, </a:t>
            </a:r>
            <a:r>
              <a:rPr dirty="0" sz="1200">
                <a:latin typeface="Times New Roman"/>
                <a:cs typeface="Times New Roman"/>
              </a:rPr>
              <a:t>C. D., Cosio, A., &amp; Thompson, M. (2004). </a:t>
            </a:r>
            <a:r>
              <a:rPr dirty="0" sz="1200" spc="-5" i="1">
                <a:latin typeface="Times New Roman"/>
                <a:cs typeface="Times New Roman"/>
              </a:rPr>
              <a:t>Essential </a:t>
            </a:r>
            <a:r>
              <a:rPr dirty="0" sz="1200" i="1">
                <a:latin typeface="Times New Roman"/>
                <a:cs typeface="Times New Roman"/>
              </a:rPr>
              <a:t>tools:  </a:t>
            </a:r>
            <a:r>
              <a:rPr dirty="0" sz="1200" spc="-5" i="1">
                <a:latin typeface="Times New Roman"/>
                <a:cs typeface="Times New Roman"/>
              </a:rPr>
              <a:t>Increasing rates </a:t>
            </a:r>
            <a:r>
              <a:rPr dirty="0" sz="1200" i="1">
                <a:latin typeface="Times New Roman"/>
                <a:cs typeface="Times New Roman"/>
              </a:rPr>
              <a:t>of school </a:t>
            </a:r>
            <a:r>
              <a:rPr dirty="0" sz="1200" spc="-5" i="1">
                <a:latin typeface="Times New Roman"/>
                <a:cs typeface="Times New Roman"/>
              </a:rPr>
              <a:t>completion: Moving </a:t>
            </a:r>
            <a:r>
              <a:rPr dirty="0" sz="1200" i="1">
                <a:latin typeface="Times New Roman"/>
                <a:cs typeface="Times New Roman"/>
              </a:rPr>
              <a:t>from policy and </a:t>
            </a:r>
            <a:r>
              <a:rPr dirty="0" sz="1200" spc="-5" i="1">
                <a:latin typeface="Times New Roman"/>
                <a:cs typeface="Times New Roman"/>
              </a:rPr>
              <a:t>research </a:t>
            </a:r>
            <a:r>
              <a:rPr dirty="0" sz="1200" i="1">
                <a:latin typeface="Times New Roman"/>
                <a:cs typeface="Times New Roman"/>
              </a:rPr>
              <a:t>to</a:t>
            </a:r>
            <a:r>
              <a:rPr dirty="0" sz="1200" spc="50" i="1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practice</a:t>
            </a:r>
            <a:r>
              <a:rPr dirty="0" sz="120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241300" marR="22987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Minneapolis, MN: </a:t>
            </a:r>
            <a:r>
              <a:rPr dirty="0" sz="1200">
                <a:latin typeface="Times New Roman"/>
                <a:cs typeface="Times New Roman"/>
              </a:rPr>
              <a:t>University of </a:t>
            </a:r>
            <a:r>
              <a:rPr dirty="0" sz="1200" spc="-5">
                <a:latin typeface="Times New Roman"/>
                <a:cs typeface="Times New Roman"/>
              </a:rPr>
              <a:t>Minnesota, Institute </a:t>
            </a:r>
            <a:r>
              <a:rPr dirty="0" sz="1200">
                <a:latin typeface="Times New Roman"/>
                <a:cs typeface="Times New Roman"/>
              </a:rPr>
              <a:t>on Community </a:t>
            </a:r>
            <a:r>
              <a:rPr dirty="0" sz="1200" spc="-5">
                <a:latin typeface="Times New Roman"/>
                <a:cs typeface="Times New Roman"/>
              </a:rPr>
              <a:t>Integration, National  Center </a:t>
            </a:r>
            <a:r>
              <a:rPr dirty="0" sz="1200">
                <a:latin typeface="Times New Roman"/>
                <a:cs typeface="Times New Roman"/>
              </a:rPr>
              <a:t>on Secondary </a:t>
            </a:r>
            <a:r>
              <a:rPr dirty="0" sz="1200" spc="-5">
                <a:latin typeface="Times New Roman"/>
                <a:cs typeface="Times New Roman"/>
              </a:rPr>
              <a:t>Education and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Transition.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505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283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148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241300" marR="62230" indent="-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Lessard, A., Fortin, L., Marcotte, D., </a:t>
            </a:r>
            <a:r>
              <a:rPr dirty="0" sz="1200">
                <a:latin typeface="Times New Roman"/>
                <a:cs typeface="Times New Roman"/>
              </a:rPr>
              <a:t>&amp; </a:t>
            </a:r>
            <a:r>
              <a:rPr dirty="0" sz="1200" spc="-5">
                <a:latin typeface="Times New Roman"/>
                <a:cs typeface="Times New Roman"/>
              </a:rPr>
              <a:t>Royer, </a:t>
            </a:r>
            <a:r>
              <a:rPr dirty="0" sz="1200">
                <a:latin typeface="Times New Roman"/>
                <a:cs typeface="Times New Roman"/>
              </a:rPr>
              <a:t>E. </a:t>
            </a:r>
            <a:r>
              <a:rPr dirty="0" sz="1200" spc="-5">
                <a:latin typeface="Times New Roman"/>
                <a:cs typeface="Times New Roman"/>
              </a:rPr>
              <a:t>(2009). </a:t>
            </a:r>
            <a:r>
              <a:rPr dirty="0" sz="1200">
                <a:latin typeface="Times New Roman"/>
                <a:cs typeface="Times New Roman"/>
              </a:rPr>
              <a:t>Why did they not drop </a:t>
            </a:r>
            <a:r>
              <a:rPr dirty="0" sz="1200" spc="-5">
                <a:latin typeface="Times New Roman"/>
                <a:cs typeface="Times New Roman"/>
              </a:rPr>
              <a:t>out? Narratives  from resilient students. </a:t>
            </a:r>
            <a:r>
              <a:rPr dirty="0" sz="1200" spc="-5" i="1">
                <a:latin typeface="Times New Roman"/>
                <a:cs typeface="Times New Roman"/>
              </a:rPr>
              <a:t>Prevention Researcher, </a:t>
            </a:r>
            <a:r>
              <a:rPr dirty="0" sz="1200" i="1">
                <a:latin typeface="Times New Roman"/>
                <a:cs typeface="Times New Roman"/>
              </a:rPr>
              <a:t>16</a:t>
            </a:r>
            <a:r>
              <a:rPr dirty="0" sz="1200">
                <a:latin typeface="Times New Roman"/>
                <a:cs typeface="Times New Roman"/>
              </a:rPr>
              <a:t>(3),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21-24.</a:t>
            </a:r>
            <a:endParaRPr sz="1200">
              <a:latin typeface="Times New Roman"/>
              <a:cs typeface="Times New Roman"/>
            </a:endParaRPr>
          </a:p>
          <a:p>
            <a:pPr marL="241300" marR="73660" indent="-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Lewis, S. K. (2006). Not everything is black </a:t>
            </a:r>
            <a:r>
              <a:rPr dirty="0" sz="1200">
                <a:latin typeface="Times New Roman"/>
                <a:cs typeface="Times New Roman"/>
              </a:rPr>
              <a:t>&amp; white in </a:t>
            </a:r>
            <a:r>
              <a:rPr dirty="0" sz="1200" spc="-5">
                <a:latin typeface="Times New Roman"/>
                <a:cs typeface="Times New Roman"/>
              </a:rPr>
              <a:t>higher education. </a:t>
            </a:r>
            <a:r>
              <a:rPr dirty="0" sz="1200" i="1">
                <a:latin typeface="Times New Roman"/>
                <a:cs typeface="Times New Roman"/>
              </a:rPr>
              <a:t>The Hispanic Outlook  </a:t>
            </a:r>
            <a:r>
              <a:rPr dirty="0" sz="1200" i="1">
                <a:latin typeface="Times New Roman"/>
                <a:cs typeface="Times New Roman"/>
              </a:rPr>
              <a:t>in </a:t>
            </a:r>
            <a:r>
              <a:rPr dirty="0" sz="1200" spc="-5" i="1">
                <a:latin typeface="Times New Roman"/>
                <a:cs typeface="Times New Roman"/>
              </a:rPr>
              <a:t>Higher Education</a:t>
            </a:r>
            <a:r>
              <a:rPr dirty="0" sz="1200" spc="-5">
                <a:latin typeface="Times New Roman"/>
                <a:cs typeface="Times New Roman"/>
              </a:rPr>
              <a:t>, </a:t>
            </a:r>
            <a:r>
              <a:rPr dirty="0" sz="1200">
                <a:latin typeface="Times New Roman"/>
                <a:cs typeface="Times New Roman"/>
              </a:rPr>
              <a:t>16, 31. </a:t>
            </a:r>
            <a:r>
              <a:rPr dirty="0" sz="1200" spc="-5">
                <a:latin typeface="Times New Roman"/>
                <a:cs typeface="Times New Roman"/>
              </a:rPr>
              <a:t>Retrieved from  </a:t>
            </a:r>
            <a:r>
              <a:rPr dirty="0" sz="1200" spc="-5">
                <a:latin typeface="Times New Roman"/>
                <a:cs typeface="Times New Roman"/>
                <a:hlinkClick r:id="rId2"/>
              </a:rPr>
              <a:t>http://search.proquest.com/docview/219211841?accountid=34526</a:t>
            </a:r>
            <a:endParaRPr sz="1200">
              <a:latin typeface="Times New Roman"/>
              <a:cs typeface="Times New Roman"/>
            </a:endParaRPr>
          </a:p>
          <a:p>
            <a:pPr marL="241300" marR="666115" indent="-228600">
              <a:lnSpc>
                <a:spcPts val="2760"/>
              </a:lnSpc>
              <a:spcBef>
                <a:spcPts val="310"/>
              </a:spcBef>
            </a:pPr>
            <a:r>
              <a:rPr dirty="0" sz="1200" spc="-5">
                <a:latin typeface="Times New Roman"/>
                <a:cs typeface="Times New Roman"/>
              </a:rPr>
              <a:t>Libbey, H. P. (2004). </a:t>
            </a:r>
            <a:r>
              <a:rPr dirty="0" sz="1200">
                <a:latin typeface="Times New Roman"/>
                <a:cs typeface="Times New Roman"/>
              </a:rPr>
              <a:t>Measuring student relationships to </a:t>
            </a:r>
            <a:r>
              <a:rPr dirty="0" sz="1200" spc="-5">
                <a:latin typeface="Times New Roman"/>
                <a:cs typeface="Times New Roman"/>
              </a:rPr>
              <a:t>school: Attachment, bonding,  connectedness,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engagement. </a:t>
            </a:r>
            <a:r>
              <a:rPr dirty="0" sz="1200" spc="-5" i="1">
                <a:latin typeface="Times New Roman"/>
                <a:cs typeface="Times New Roman"/>
              </a:rPr>
              <a:t>Journal Of </a:t>
            </a:r>
            <a:r>
              <a:rPr dirty="0" sz="1200" i="1">
                <a:latin typeface="Times New Roman"/>
                <a:cs typeface="Times New Roman"/>
              </a:rPr>
              <a:t>School </a:t>
            </a:r>
            <a:r>
              <a:rPr dirty="0" sz="1200" spc="-5" i="1">
                <a:latin typeface="Times New Roman"/>
                <a:cs typeface="Times New Roman"/>
              </a:rPr>
              <a:t>Health, 74</a:t>
            </a:r>
            <a:r>
              <a:rPr dirty="0" sz="1200" spc="-5">
                <a:latin typeface="Times New Roman"/>
                <a:cs typeface="Times New Roman"/>
              </a:rPr>
              <a:t>(7),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274-283.</a:t>
            </a:r>
            <a:endParaRPr sz="1200">
              <a:latin typeface="Times New Roman"/>
              <a:cs typeface="Times New Roman"/>
            </a:endParaRPr>
          </a:p>
          <a:p>
            <a:pPr marL="241300" marR="502920" indent="-228600">
              <a:lnSpc>
                <a:spcPts val="276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Lowe, D. </a:t>
            </a:r>
            <a:r>
              <a:rPr dirty="0" sz="1200">
                <a:latin typeface="Times New Roman"/>
                <a:cs typeface="Times New Roman"/>
              </a:rPr>
              <a:t>(2010). </a:t>
            </a:r>
            <a:r>
              <a:rPr dirty="0" sz="1200" i="1">
                <a:latin typeface="Times New Roman"/>
                <a:cs typeface="Times New Roman"/>
              </a:rPr>
              <a:t>A qualitative </a:t>
            </a:r>
            <a:r>
              <a:rPr dirty="0" sz="1200" spc="-5" i="1">
                <a:latin typeface="Times New Roman"/>
                <a:cs typeface="Times New Roman"/>
              </a:rPr>
              <a:t>ethnographic </a:t>
            </a:r>
            <a:r>
              <a:rPr dirty="0" sz="1200" i="1">
                <a:latin typeface="Times New Roman"/>
                <a:cs typeface="Times New Roman"/>
              </a:rPr>
              <a:t>study of African </a:t>
            </a:r>
            <a:r>
              <a:rPr dirty="0" sz="1200" spc="-5" i="1">
                <a:latin typeface="Times New Roman"/>
                <a:cs typeface="Times New Roman"/>
              </a:rPr>
              <a:t>American </a:t>
            </a:r>
            <a:r>
              <a:rPr dirty="0" sz="1200" i="1">
                <a:latin typeface="Times New Roman"/>
                <a:cs typeface="Times New Roman"/>
              </a:rPr>
              <a:t>male high </a:t>
            </a:r>
            <a:r>
              <a:rPr dirty="0" sz="1200" spc="-5" i="1">
                <a:latin typeface="Times New Roman"/>
                <a:cs typeface="Times New Roman"/>
              </a:rPr>
              <a:t>school  </a:t>
            </a:r>
            <a:r>
              <a:rPr dirty="0" sz="1200" i="1">
                <a:latin typeface="Times New Roman"/>
                <a:cs typeface="Times New Roman"/>
              </a:rPr>
              <a:t>dropouts. </a:t>
            </a:r>
            <a:r>
              <a:rPr dirty="0" sz="1200" spc="-5">
                <a:latin typeface="Times New Roman"/>
                <a:cs typeface="Times New Roman"/>
              </a:rPr>
              <a:t>(Unpublished doctoral dissertation). </a:t>
            </a:r>
            <a:r>
              <a:rPr dirty="0" sz="1200">
                <a:latin typeface="Times New Roman"/>
                <a:cs typeface="Times New Roman"/>
              </a:rPr>
              <a:t>University of Phoenix,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Arizona.</a:t>
            </a:r>
            <a:endParaRPr sz="1200">
              <a:latin typeface="Times New Roman"/>
              <a:cs typeface="Times New Roman"/>
            </a:endParaRPr>
          </a:p>
          <a:p>
            <a:pPr marL="241300" marR="109855" indent="-228600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Mahoney, </a:t>
            </a:r>
            <a:r>
              <a:rPr dirty="0" sz="1200">
                <a:latin typeface="Times New Roman"/>
                <a:cs typeface="Times New Roman"/>
              </a:rPr>
              <a:t>J. </a:t>
            </a:r>
            <a:r>
              <a:rPr dirty="0" sz="1200" spc="-15">
                <a:latin typeface="Times New Roman"/>
                <a:cs typeface="Times New Roman"/>
              </a:rPr>
              <a:t>L. </a:t>
            </a:r>
            <a:r>
              <a:rPr dirty="0" sz="1200" spc="-5">
                <a:latin typeface="Times New Roman"/>
                <a:cs typeface="Times New Roman"/>
              </a:rPr>
              <a:t>(2014). </a:t>
            </a:r>
            <a:r>
              <a:rPr dirty="0" sz="1200">
                <a:latin typeface="Times New Roman"/>
                <a:cs typeface="Times New Roman"/>
              </a:rPr>
              <a:t>School </a:t>
            </a:r>
            <a:r>
              <a:rPr dirty="0" sz="1200" spc="-5">
                <a:latin typeface="Times New Roman"/>
                <a:cs typeface="Times New Roman"/>
              </a:rPr>
              <a:t>extracurricular </a:t>
            </a:r>
            <a:r>
              <a:rPr dirty="0" sz="1200">
                <a:latin typeface="Times New Roman"/>
                <a:cs typeface="Times New Roman"/>
              </a:rPr>
              <a:t>activity </a:t>
            </a:r>
            <a:r>
              <a:rPr dirty="0" sz="1200" spc="-5">
                <a:latin typeface="Times New Roman"/>
                <a:cs typeface="Times New Roman"/>
              </a:rPr>
              <a:t>participation </a:t>
            </a:r>
            <a:r>
              <a:rPr dirty="0" sz="1200">
                <a:latin typeface="Times New Roman"/>
                <a:cs typeface="Times New Roman"/>
              </a:rPr>
              <a:t>and early school dropout: </a:t>
            </a:r>
            <a:r>
              <a:rPr dirty="0" sz="1200" spc="-5">
                <a:latin typeface="Times New Roman"/>
                <a:cs typeface="Times New Roman"/>
              </a:rPr>
              <a:t>A  </a:t>
            </a:r>
            <a:r>
              <a:rPr dirty="0" sz="1200">
                <a:latin typeface="Times New Roman"/>
                <a:cs typeface="Times New Roman"/>
              </a:rPr>
              <a:t>mixed-method study of the role of </a:t>
            </a:r>
            <a:r>
              <a:rPr dirty="0" sz="1200" spc="-5">
                <a:latin typeface="Times New Roman"/>
                <a:cs typeface="Times New Roman"/>
              </a:rPr>
              <a:t>peer </a:t>
            </a:r>
            <a:r>
              <a:rPr dirty="0" sz="1200">
                <a:latin typeface="Times New Roman"/>
                <a:cs typeface="Times New Roman"/>
              </a:rPr>
              <a:t>social </a:t>
            </a:r>
            <a:r>
              <a:rPr dirty="0" sz="1200" spc="-5">
                <a:latin typeface="Times New Roman"/>
                <a:cs typeface="Times New Roman"/>
              </a:rPr>
              <a:t>networks. </a:t>
            </a:r>
            <a:r>
              <a:rPr dirty="0" sz="1200" spc="-5" i="1">
                <a:latin typeface="Times New Roman"/>
                <a:cs typeface="Times New Roman"/>
              </a:rPr>
              <a:t>Journal </a:t>
            </a:r>
            <a:r>
              <a:rPr dirty="0" sz="1200" i="1">
                <a:latin typeface="Times New Roman"/>
                <a:cs typeface="Times New Roman"/>
              </a:rPr>
              <a:t>of Educational  </a:t>
            </a:r>
            <a:r>
              <a:rPr dirty="0" sz="1200" spc="-5" i="1">
                <a:latin typeface="Times New Roman"/>
                <a:cs typeface="Times New Roman"/>
              </a:rPr>
              <a:t>Developmental Psychology, </a:t>
            </a:r>
            <a:r>
              <a:rPr dirty="0" sz="1200" i="1">
                <a:latin typeface="Times New Roman"/>
                <a:cs typeface="Times New Roman"/>
              </a:rPr>
              <a:t>4</a:t>
            </a:r>
            <a:r>
              <a:rPr dirty="0" sz="1200">
                <a:latin typeface="Times New Roman"/>
                <a:cs typeface="Times New Roman"/>
              </a:rPr>
              <a:t>(1) p. 143.</a:t>
            </a:r>
            <a:endParaRPr sz="1200">
              <a:latin typeface="Times New Roman"/>
              <a:cs typeface="Times New Roman"/>
            </a:endParaRPr>
          </a:p>
          <a:p>
            <a:pPr marL="241300" marR="270510" indent="-228600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McCartney, S., Bishaw, A., </a:t>
            </a:r>
            <a:r>
              <a:rPr dirty="0" sz="1200">
                <a:latin typeface="Times New Roman"/>
                <a:cs typeface="Times New Roman"/>
              </a:rPr>
              <a:t>&amp; </a:t>
            </a:r>
            <a:r>
              <a:rPr dirty="0" sz="1200" spc="-5">
                <a:latin typeface="Times New Roman"/>
                <a:cs typeface="Times New Roman"/>
              </a:rPr>
              <a:t>Fontenot, K. </a:t>
            </a:r>
            <a:r>
              <a:rPr dirty="0" sz="1200">
                <a:latin typeface="Times New Roman"/>
                <a:cs typeface="Times New Roman"/>
              </a:rPr>
              <a:t>(2013). </a:t>
            </a:r>
            <a:r>
              <a:rPr dirty="0" sz="1200" spc="-5" i="1">
                <a:latin typeface="Times New Roman"/>
                <a:cs typeface="Times New Roman"/>
              </a:rPr>
              <a:t>Poverty </a:t>
            </a:r>
            <a:r>
              <a:rPr dirty="0" sz="1200" i="1">
                <a:latin typeface="Times New Roman"/>
                <a:cs typeface="Times New Roman"/>
              </a:rPr>
              <a:t>Rates </a:t>
            </a:r>
            <a:r>
              <a:rPr dirty="0" sz="1200" spc="-5" i="1">
                <a:latin typeface="Times New Roman"/>
                <a:cs typeface="Times New Roman"/>
              </a:rPr>
              <a:t>for Selected Detailed Race  </a:t>
            </a:r>
            <a:r>
              <a:rPr dirty="0" sz="1200" i="1">
                <a:latin typeface="Times New Roman"/>
                <a:cs typeface="Times New Roman"/>
              </a:rPr>
              <a:t>and Hispanic </a:t>
            </a:r>
            <a:r>
              <a:rPr dirty="0" sz="1200" spc="-5" i="1">
                <a:latin typeface="Times New Roman"/>
                <a:cs typeface="Times New Roman"/>
              </a:rPr>
              <a:t>Groups </a:t>
            </a:r>
            <a:r>
              <a:rPr dirty="0" sz="1200" i="1">
                <a:latin typeface="Times New Roman"/>
                <a:cs typeface="Times New Roman"/>
              </a:rPr>
              <a:t>by State and </a:t>
            </a:r>
            <a:r>
              <a:rPr dirty="0" sz="1200" spc="-5" i="1">
                <a:latin typeface="Times New Roman"/>
                <a:cs typeface="Times New Roman"/>
              </a:rPr>
              <a:t>Place: 2008 </a:t>
            </a:r>
            <a:r>
              <a:rPr dirty="0" sz="1200" i="1">
                <a:latin typeface="Times New Roman"/>
                <a:cs typeface="Times New Roman"/>
              </a:rPr>
              <a:t>– </a:t>
            </a:r>
            <a:r>
              <a:rPr dirty="0" sz="1200" spc="-5">
                <a:latin typeface="Times New Roman"/>
                <a:cs typeface="Times New Roman"/>
              </a:rPr>
              <a:t>2011.Retrieved from  </a:t>
            </a:r>
            <a:r>
              <a:rPr dirty="0" sz="1200" spc="-5">
                <a:latin typeface="Times New Roman"/>
                <a:cs typeface="Times New Roman"/>
                <a:hlinkClick r:id="rId3"/>
              </a:rPr>
              <a:t>http://www.census.gov/prod/2013pubs/acsbr11-17.pdf</a:t>
            </a:r>
            <a:endParaRPr sz="1200">
              <a:latin typeface="Times New Roman"/>
              <a:cs typeface="Times New Roman"/>
            </a:endParaRPr>
          </a:p>
          <a:p>
            <a:pPr marL="241300" marR="149860" indent="-228600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Meier, D., </a:t>
            </a:r>
            <a:r>
              <a:rPr dirty="0" sz="1200">
                <a:latin typeface="Times New Roman"/>
                <a:cs typeface="Times New Roman"/>
              </a:rPr>
              <a:t>&amp; Wood, </a:t>
            </a:r>
            <a:r>
              <a:rPr dirty="0" sz="1200" spc="-5">
                <a:latin typeface="Times New Roman"/>
                <a:cs typeface="Times New Roman"/>
              </a:rPr>
              <a:t>G. H. (2004). </a:t>
            </a:r>
            <a:r>
              <a:rPr dirty="0" sz="1200" i="1">
                <a:latin typeface="Times New Roman"/>
                <a:cs typeface="Times New Roman"/>
              </a:rPr>
              <a:t>Many children </a:t>
            </a:r>
            <a:r>
              <a:rPr dirty="0" sz="1200" spc="-5" i="1">
                <a:latin typeface="Times New Roman"/>
                <a:cs typeface="Times New Roman"/>
              </a:rPr>
              <a:t>left behind: How </a:t>
            </a:r>
            <a:r>
              <a:rPr dirty="0" sz="1200" i="1">
                <a:latin typeface="Times New Roman"/>
                <a:cs typeface="Times New Roman"/>
              </a:rPr>
              <a:t>No Child </a:t>
            </a:r>
            <a:r>
              <a:rPr dirty="0" sz="1200" spc="-5" i="1">
                <a:latin typeface="Times New Roman"/>
                <a:cs typeface="Times New Roman"/>
              </a:rPr>
              <a:t>Left Behind Act is  </a:t>
            </a:r>
            <a:r>
              <a:rPr dirty="0" sz="1200" spc="-5" i="1">
                <a:latin typeface="Times New Roman"/>
                <a:cs typeface="Times New Roman"/>
              </a:rPr>
              <a:t>damaging </a:t>
            </a:r>
            <a:r>
              <a:rPr dirty="0" sz="1200" i="1">
                <a:latin typeface="Times New Roman"/>
                <a:cs typeface="Times New Roman"/>
              </a:rPr>
              <a:t>our </a:t>
            </a:r>
            <a:r>
              <a:rPr dirty="0" sz="1200" spc="-5" i="1">
                <a:latin typeface="Times New Roman"/>
                <a:cs typeface="Times New Roman"/>
              </a:rPr>
              <a:t>children </a:t>
            </a:r>
            <a:r>
              <a:rPr dirty="0" sz="1200" i="1">
                <a:latin typeface="Times New Roman"/>
                <a:cs typeface="Times New Roman"/>
              </a:rPr>
              <a:t>and our schools. </a:t>
            </a:r>
            <a:r>
              <a:rPr dirty="0" sz="1200" spc="-5">
                <a:latin typeface="Times New Roman"/>
                <a:cs typeface="Times New Roman"/>
              </a:rPr>
              <a:t>Boston, MA: Beacon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Press.</a:t>
            </a:r>
            <a:endParaRPr sz="1200">
              <a:latin typeface="Times New Roman"/>
              <a:cs typeface="Times New Roman"/>
            </a:endParaRPr>
          </a:p>
          <a:p>
            <a:pPr marL="241300" marR="207645" indent="-228600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Montmarquette, </a:t>
            </a:r>
            <a:r>
              <a:rPr dirty="0" sz="1200">
                <a:latin typeface="Times New Roman"/>
                <a:cs typeface="Times New Roman"/>
              </a:rPr>
              <a:t>C., </a:t>
            </a:r>
            <a:r>
              <a:rPr dirty="0" sz="1200" spc="-5">
                <a:latin typeface="Times New Roman"/>
                <a:cs typeface="Times New Roman"/>
              </a:rPr>
              <a:t>Wiennot-Briot, </a:t>
            </a:r>
            <a:r>
              <a:rPr dirty="0" sz="1200">
                <a:latin typeface="Times New Roman"/>
                <a:cs typeface="Times New Roman"/>
              </a:rPr>
              <a:t>N., </a:t>
            </a:r>
            <a:r>
              <a:rPr dirty="0" sz="1200" spc="-5">
                <a:latin typeface="Times New Roman"/>
                <a:cs typeface="Times New Roman"/>
              </a:rPr>
              <a:t>&amp; </a:t>
            </a:r>
            <a:r>
              <a:rPr dirty="0" sz="1200">
                <a:latin typeface="Times New Roman"/>
                <a:cs typeface="Times New Roman"/>
              </a:rPr>
              <a:t>Dagenais, </a:t>
            </a:r>
            <a:r>
              <a:rPr dirty="0" sz="1200" spc="-5">
                <a:latin typeface="Times New Roman"/>
                <a:cs typeface="Times New Roman"/>
              </a:rPr>
              <a:t>M. (2007). Dropout, </a:t>
            </a:r>
            <a:r>
              <a:rPr dirty="0" sz="1200">
                <a:latin typeface="Times New Roman"/>
                <a:cs typeface="Times New Roman"/>
              </a:rPr>
              <a:t>school </a:t>
            </a:r>
            <a:r>
              <a:rPr dirty="0" sz="1200" spc="-5">
                <a:latin typeface="Times New Roman"/>
                <a:cs typeface="Times New Roman"/>
              </a:rPr>
              <a:t>performance,  and </a:t>
            </a:r>
            <a:r>
              <a:rPr dirty="0" sz="1200">
                <a:latin typeface="Times New Roman"/>
                <a:cs typeface="Times New Roman"/>
              </a:rPr>
              <a:t>working while in school. </a:t>
            </a:r>
            <a:r>
              <a:rPr dirty="0" sz="1200" spc="-5" i="1">
                <a:latin typeface="Times New Roman"/>
                <a:cs typeface="Times New Roman"/>
              </a:rPr>
              <a:t>Review </a:t>
            </a:r>
            <a:r>
              <a:rPr dirty="0" sz="1200" i="1">
                <a:latin typeface="Times New Roman"/>
                <a:cs typeface="Times New Roman"/>
              </a:rPr>
              <a:t>of </a:t>
            </a:r>
            <a:r>
              <a:rPr dirty="0" sz="1200" spc="-5" i="1">
                <a:latin typeface="Times New Roman"/>
                <a:cs typeface="Times New Roman"/>
              </a:rPr>
              <a:t>Economics </a:t>
            </a:r>
            <a:r>
              <a:rPr dirty="0" sz="1200" i="1">
                <a:latin typeface="Times New Roman"/>
                <a:cs typeface="Times New Roman"/>
              </a:rPr>
              <a:t>and </a:t>
            </a:r>
            <a:r>
              <a:rPr dirty="0" sz="1200" spc="-5" i="1">
                <a:latin typeface="Times New Roman"/>
                <a:cs typeface="Times New Roman"/>
              </a:rPr>
              <a:t>Statistics, </a:t>
            </a:r>
            <a:r>
              <a:rPr dirty="0" sz="1200" i="1">
                <a:latin typeface="Times New Roman"/>
                <a:cs typeface="Times New Roman"/>
              </a:rPr>
              <a:t>89</a:t>
            </a:r>
            <a:r>
              <a:rPr dirty="0" sz="1200">
                <a:latin typeface="Times New Roman"/>
                <a:cs typeface="Times New Roman"/>
              </a:rPr>
              <a:t>(4),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752-760.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dirty="0" sz="1200" spc="-5">
                <a:latin typeface="Times New Roman"/>
                <a:cs typeface="Times New Roman"/>
              </a:rPr>
              <a:t>No </a:t>
            </a:r>
            <a:r>
              <a:rPr dirty="0" sz="1200">
                <a:latin typeface="Times New Roman"/>
                <a:cs typeface="Times New Roman"/>
              </a:rPr>
              <a:t>Child </a:t>
            </a:r>
            <a:r>
              <a:rPr dirty="0" sz="1200" spc="-10">
                <a:latin typeface="Times New Roman"/>
                <a:cs typeface="Times New Roman"/>
              </a:rPr>
              <a:t>Left </a:t>
            </a:r>
            <a:r>
              <a:rPr dirty="0" sz="1200" spc="-5">
                <a:latin typeface="Times New Roman"/>
                <a:cs typeface="Times New Roman"/>
              </a:rPr>
              <a:t>Behind </a:t>
            </a:r>
            <a:r>
              <a:rPr dirty="0" sz="1200">
                <a:latin typeface="Times New Roman"/>
                <a:cs typeface="Times New Roman"/>
              </a:rPr>
              <a:t>Act of </a:t>
            </a:r>
            <a:r>
              <a:rPr dirty="0" sz="1200" spc="-5">
                <a:latin typeface="Times New Roman"/>
                <a:cs typeface="Times New Roman"/>
              </a:rPr>
              <a:t>2001, </a:t>
            </a:r>
            <a:r>
              <a:rPr dirty="0" sz="1100">
                <a:latin typeface="Times New Roman"/>
                <a:cs typeface="Times New Roman"/>
              </a:rPr>
              <a:t>107 </a:t>
            </a:r>
            <a:r>
              <a:rPr dirty="0" sz="1100" spc="-5">
                <a:latin typeface="Times New Roman"/>
                <a:cs typeface="Times New Roman"/>
              </a:rPr>
              <a:t>U.S.C., </a:t>
            </a:r>
            <a:r>
              <a:rPr dirty="0" sz="1100">
                <a:latin typeface="Times New Roman"/>
                <a:cs typeface="Times New Roman"/>
              </a:rPr>
              <a:t>110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(2002).</a:t>
            </a:r>
            <a:endParaRPr sz="1100">
              <a:latin typeface="Times New Roman"/>
              <a:cs typeface="Times New Roman"/>
            </a:endParaRPr>
          </a:p>
          <a:p>
            <a:pPr marL="241300" marR="188595" indent="-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Nowicki </a:t>
            </a:r>
            <a:r>
              <a:rPr dirty="0" sz="1200">
                <a:latin typeface="Times New Roman"/>
                <a:cs typeface="Times New Roman"/>
              </a:rPr>
              <a:t>Jr., </a:t>
            </a:r>
            <a:r>
              <a:rPr dirty="0" sz="1200" spc="-5">
                <a:latin typeface="Times New Roman"/>
                <a:cs typeface="Times New Roman"/>
              </a:rPr>
              <a:t>S., Duke, M., Sisney, S., Strickler, </a:t>
            </a:r>
            <a:r>
              <a:rPr dirty="0" sz="1200">
                <a:latin typeface="Times New Roman"/>
                <a:cs typeface="Times New Roman"/>
              </a:rPr>
              <a:t>B., &amp; </a:t>
            </a:r>
            <a:r>
              <a:rPr dirty="0" sz="1200" spc="-5">
                <a:latin typeface="Times New Roman"/>
                <a:cs typeface="Times New Roman"/>
              </a:rPr>
              <a:t>Tyler, M. A. (2004). Reducing </a:t>
            </a:r>
            <a:r>
              <a:rPr dirty="0" sz="1200">
                <a:latin typeface="Times New Roman"/>
                <a:cs typeface="Times New Roman"/>
              </a:rPr>
              <a:t>the drop-  out </a:t>
            </a:r>
            <a:r>
              <a:rPr dirty="0" sz="1200" spc="-5">
                <a:latin typeface="Times New Roman"/>
                <a:cs typeface="Times New Roman"/>
              </a:rPr>
              <a:t>rates </a:t>
            </a:r>
            <a:r>
              <a:rPr dirty="0" sz="1200">
                <a:latin typeface="Times New Roman"/>
                <a:cs typeface="Times New Roman"/>
              </a:rPr>
              <a:t>of at-risk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students: The </a:t>
            </a:r>
            <a:r>
              <a:rPr dirty="0" sz="1200" spc="-5">
                <a:latin typeface="Times New Roman"/>
                <a:cs typeface="Times New Roman"/>
              </a:rPr>
              <a:t>effective learning program (ELP). </a:t>
            </a:r>
            <a:r>
              <a:rPr dirty="0" sz="1200" spc="-5" i="1">
                <a:latin typeface="Times New Roman"/>
                <a:cs typeface="Times New Roman"/>
              </a:rPr>
              <a:t>Genetic,  </a:t>
            </a:r>
            <a:r>
              <a:rPr dirty="0" sz="1200" spc="-5" i="1">
                <a:latin typeface="Times New Roman"/>
                <a:cs typeface="Times New Roman"/>
              </a:rPr>
              <a:t>Social </a:t>
            </a:r>
            <a:r>
              <a:rPr dirty="0" sz="1200" i="1">
                <a:latin typeface="Times New Roman"/>
                <a:cs typeface="Times New Roman"/>
              </a:rPr>
              <a:t>&amp; </a:t>
            </a:r>
            <a:r>
              <a:rPr dirty="0" sz="1200" spc="-5" i="1">
                <a:latin typeface="Times New Roman"/>
                <a:cs typeface="Times New Roman"/>
              </a:rPr>
              <a:t>General </a:t>
            </a:r>
            <a:r>
              <a:rPr dirty="0" sz="1200" i="1">
                <a:latin typeface="Times New Roman"/>
                <a:cs typeface="Times New Roman"/>
              </a:rPr>
              <a:t>Psychology </a:t>
            </a:r>
            <a:r>
              <a:rPr dirty="0" sz="1200" spc="-5" i="1">
                <a:latin typeface="Times New Roman"/>
                <a:cs typeface="Times New Roman"/>
              </a:rPr>
              <a:t>Monographys, </a:t>
            </a:r>
            <a:r>
              <a:rPr dirty="0" sz="1200" i="1">
                <a:latin typeface="Times New Roman"/>
                <a:cs typeface="Times New Roman"/>
              </a:rPr>
              <a:t>130</a:t>
            </a:r>
            <a:r>
              <a:rPr dirty="0" sz="1200">
                <a:latin typeface="Times New Roman"/>
                <a:cs typeface="Times New Roman"/>
              </a:rPr>
              <a:t>(3),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225-239.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1546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149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241300" marR="320040" indent="-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OECD (2013). </a:t>
            </a:r>
            <a:r>
              <a:rPr dirty="0" sz="1200" i="1">
                <a:latin typeface="Times New Roman"/>
                <a:cs typeface="Times New Roman"/>
              </a:rPr>
              <a:t>Education at a </a:t>
            </a:r>
            <a:r>
              <a:rPr dirty="0" sz="1200" spc="-5" i="1">
                <a:latin typeface="Times New Roman"/>
                <a:cs typeface="Times New Roman"/>
              </a:rPr>
              <a:t>glance </a:t>
            </a:r>
            <a:r>
              <a:rPr dirty="0" sz="1200" i="1">
                <a:latin typeface="Times New Roman"/>
                <a:cs typeface="Times New Roman"/>
              </a:rPr>
              <a:t>2013: OECD indicators. </a:t>
            </a:r>
            <a:r>
              <a:rPr dirty="0" sz="1200" spc="-5">
                <a:latin typeface="Times New Roman"/>
                <a:cs typeface="Times New Roman"/>
              </a:rPr>
              <a:t>OECD Publishing. Retrieved  fr</a:t>
            </a:r>
            <a:r>
              <a:rPr dirty="0" sz="1200" spc="-5">
                <a:latin typeface="Times New Roman"/>
                <a:cs typeface="Times New Roman"/>
                <a:hlinkClick r:id="rId2"/>
              </a:rPr>
              <a:t>om</a:t>
            </a:r>
            <a:r>
              <a:rPr dirty="0" sz="1200">
                <a:latin typeface="Times New Roman"/>
                <a:cs typeface="Times New Roman"/>
                <a:hlinkClick r:id="rId2"/>
              </a:rPr>
              <a:t> </a:t>
            </a:r>
            <a:r>
              <a:rPr dirty="0" sz="1200" spc="-5">
                <a:latin typeface="Times New Roman"/>
                <a:cs typeface="Times New Roman"/>
                <a:hlinkClick r:id="rId2"/>
              </a:rPr>
              <a:t>http://dx.doi.org/10/1787/eag-2013-en</a:t>
            </a:r>
            <a:endParaRPr sz="1200">
              <a:latin typeface="Times New Roman"/>
              <a:cs typeface="Times New Roman"/>
            </a:endParaRPr>
          </a:p>
          <a:p>
            <a:pPr marL="241300" marR="425450" indent="-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Oreopoulos, P. (2007). </a:t>
            </a:r>
            <a:r>
              <a:rPr dirty="0" sz="1200">
                <a:latin typeface="Times New Roman"/>
                <a:cs typeface="Times New Roman"/>
              </a:rPr>
              <a:t>Do </a:t>
            </a:r>
            <a:r>
              <a:rPr dirty="0" sz="1200" spc="-5">
                <a:latin typeface="Times New Roman"/>
                <a:cs typeface="Times New Roman"/>
              </a:rPr>
              <a:t>dropouts </a:t>
            </a:r>
            <a:r>
              <a:rPr dirty="0" sz="1200">
                <a:latin typeface="Times New Roman"/>
                <a:cs typeface="Times New Roman"/>
              </a:rPr>
              <a:t>drop out too </a:t>
            </a:r>
            <a:r>
              <a:rPr dirty="0" sz="1200" spc="-5">
                <a:latin typeface="Times New Roman"/>
                <a:cs typeface="Times New Roman"/>
              </a:rPr>
              <a:t>soon? Wealth, health and </a:t>
            </a:r>
            <a:r>
              <a:rPr dirty="0" sz="1200">
                <a:latin typeface="Times New Roman"/>
                <a:cs typeface="Times New Roman"/>
              </a:rPr>
              <a:t>happiness </a:t>
            </a:r>
            <a:r>
              <a:rPr dirty="0" sz="1200" spc="-5">
                <a:latin typeface="Times New Roman"/>
                <a:cs typeface="Times New Roman"/>
              </a:rPr>
              <a:t>from  </a:t>
            </a:r>
            <a:r>
              <a:rPr dirty="0" sz="1200">
                <a:latin typeface="Times New Roman"/>
                <a:cs typeface="Times New Roman"/>
              </a:rPr>
              <a:t>compulsory </a:t>
            </a:r>
            <a:r>
              <a:rPr dirty="0" sz="1200" spc="-5">
                <a:latin typeface="Times New Roman"/>
                <a:cs typeface="Times New Roman"/>
              </a:rPr>
              <a:t>schooling. </a:t>
            </a:r>
            <a:r>
              <a:rPr dirty="0" sz="1200" i="1">
                <a:latin typeface="Times New Roman"/>
                <a:cs typeface="Times New Roman"/>
              </a:rPr>
              <a:t>Journal of Public </a:t>
            </a:r>
            <a:r>
              <a:rPr dirty="0" sz="1200" spc="-5" i="1">
                <a:latin typeface="Times New Roman"/>
                <a:cs typeface="Times New Roman"/>
              </a:rPr>
              <a:t>Economics</a:t>
            </a:r>
            <a:r>
              <a:rPr dirty="0" sz="1200" spc="-5">
                <a:latin typeface="Times New Roman"/>
                <a:cs typeface="Times New Roman"/>
              </a:rPr>
              <a:t>, 91(11-12), pp.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2213-2229.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Ornstein, A. </a:t>
            </a:r>
            <a:r>
              <a:rPr dirty="0" sz="1200">
                <a:latin typeface="Times New Roman"/>
                <a:cs typeface="Times New Roman"/>
              </a:rPr>
              <a:t>&amp; </a:t>
            </a:r>
            <a:r>
              <a:rPr dirty="0" sz="1200" spc="-5">
                <a:latin typeface="Times New Roman"/>
                <a:cs typeface="Times New Roman"/>
              </a:rPr>
              <a:t>Levine, </a:t>
            </a:r>
            <a:r>
              <a:rPr dirty="0" sz="1200">
                <a:latin typeface="Times New Roman"/>
                <a:cs typeface="Times New Roman"/>
              </a:rPr>
              <a:t>D. </a:t>
            </a:r>
            <a:r>
              <a:rPr dirty="0" sz="1200" spc="-5">
                <a:latin typeface="Times New Roman"/>
                <a:cs typeface="Times New Roman"/>
              </a:rPr>
              <a:t>(1984). </a:t>
            </a:r>
            <a:r>
              <a:rPr dirty="0" sz="1200" i="1">
                <a:latin typeface="Times New Roman"/>
                <a:cs typeface="Times New Roman"/>
              </a:rPr>
              <a:t>An </a:t>
            </a:r>
            <a:r>
              <a:rPr dirty="0" sz="1200" spc="-5" i="1">
                <a:latin typeface="Times New Roman"/>
                <a:cs typeface="Times New Roman"/>
              </a:rPr>
              <a:t>introduction </a:t>
            </a:r>
            <a:r>
              <a:rPr dirty="0" sz="1200" i="1">
                <a:latin typeface="Times New Roman"/>
                <a:cs typeface="Times New Roman"/>
              </a:rPr>
              <a:t>to the foundations of </a:t>
            </a:r>
            <a:r>
              <a:rPr dirty="0" sz="1200" spc="-5" i="1">
                <a:latin typeface="Times New Roman"/>
                <a:cs typeface="Times New Roman"/>
              </a:rPr>
              <a:t>education </a:t>
            </a:r>
            <a:r>
              <a:rPr dirty="0" sz="1200" spc="-5">
                <a:latin typeface="Times New Roman"/>
                <a:cs typeface="Times New Roman"/>
              </a:rPr>
              <a:t>(3</a:t>
            </a:r>
            <a:r>
              <a:rPr dirty="0" baseline="31250" sz="1200" spc="-7">
                <a:latin typeface="Times New Roman"/>
                <a:cs typeface="Times New Roman"/>
              </a:rPr>
              <a:t>rd</a:t>
            </a:r>
            <a:r>
              <a:rPr dirty="0" baseline="31250" sz="1200" spc="22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ed.).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Boston, MA: Houghton Mifflin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Co.</a:t>
            </a:r>
            <a:endParaRPr sz="1200">
              <a:latin typeface="Times New Roman"/>
              <a:cs typeface="Times New Roman"/>
            </a:endParaRPr>
          </a:p>
          <a:p>
            <a:pPr marL="241300" marR="70485" indent="-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Owens </a:t>
            </a:r>
            <a:r>
              <a:rPr dirty="0" sz="1200">
                <a:latin typeface="Times New Roman"/>
                <a:cs typeface="Times New Roman"/>
              </a:rPr>
              <a:t>J.A., </a:t>
            </a:r>
            <a:r>
              <a:rPr dirty="0" sz="1200" spc="-5">
                <a:latin typeface="Times New Roman"/>
                <a:cs typeface="Times New Roman"/>
              </a:rPr>
              <a:t>Belon K., </a:t>
            </a:r>
            <a:r>
              <a:rPr dirty="0" sz="1200">
                <a:latin typeface="Times New Roman"/>
                <a:cs typeface="Times New Roman"/>
              </a:rPr>
              <a:t>Moss P. </a:t>
            </a:r>
            <a:r>
              <a:rPr dirty="0" sz="1200" spc="-5">
                <a:latin typeface="Times New Roman"/>
                <a:cs typeface="Times New Roman"/>
              </a:rPr>
              <a:t>(2010). Impact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delaying </a:t>
            </a:r>
            <a:r>
              <a:rPr dirty="0" sz="1200">
                <a:latin typeface="Times New Roman"/>
                <a:cs typeface="Times New Roman"/>
              </a:rPr>
              <a:t>school </a:t>
            </a:r>
            <a:r>
              <a:rPr dirty="0" sz="1200" spc="-5">
                <a:latin typeface="Times New Roman"/>
                <a:cs typeface="Times New Roman"/>
              </a:rPr>
              <a:t>start </a:t>
            </a:r>
            <a:r>
              <a:rPr dirty="0" sz="1200">
                <a:latin typeface="Times New Roman"/>
                <a:cs typeface="Times New Roman"/>
              </a:rPr>
              <a:t>time on </a:t>
            </a:r>
            <a:r>
              <a:rPr dirty="0" sz="1200" spc="-5">
                <a:latin typeface="Times New Roman"/>
                <a:cs typeface="Times New Roman"/>
              </a:rPr>
              <a:t>adolescent sleep,  </a:t>
            </a:r>
            <a:r>
              <a:rPr dirty="0" sz="1200">
                <a:latin typeface="Times New Roman"/>
                <a:cs typeface="Times New Roman"/>
              </a:rPr>
              <a:t>mood, </a:t>
            </a:r>
            <a:r>
              <a:rPr dirty="0" sz="1200" spc="-5">
                <a:latin typeface="Times New Roman"/>
                <a:cs typeface="Times New Roman"/>
              </a:rPr>
              <a:t>and behavior</a:t>
            </a:r>
            <a:r>
              <a:rPr dirty="0" sz="1200" spc="-5" i="1">
                <a:latin typeface="Times New Roman"/>
                <a:cs typeface="Times New Roman"/>
              </a:rPr>
              <a:t>. </a:t>
            </a:r>
            <a:r>
              <a:rPr dirty="0" sz="1200" i="1">
                <a:latin typeface="Times New Roman"/>
                <a:cs typeface="Times New Roman"/>
              </a:rPr>
              <a:t>Arch </a:t>
            </a:r>
            <a:r>
              <a:rPr dirty="0" sz="1200" spc="-5" i="1">
                <a:latin typeface="Times New Roman"/>
                <a:cs typeface="Times New Roman"/>
              </a:rPr>
              <a:t>Pediatr </a:t>
            </a:r>
            <a:r>
              <a:rPr dirty="0" sz="1200" i="1">
                <a:latin typeface="Times New Roman"/>
                <a:cs typeface="Times New Roman"/>
              </a:rPr>
              <a:t>Adolesc </a:t>
            </a:r>
            <a:r>
              <a:rPr dirty="0" sz="1200" spc="-5" i="1">
                <a:latin typeface="Times New Roman"/>
                <a:cs typeface="Times New Roman"/>
              </a:rPr>
              <a:t>Med</a:t>
            </a:r>
            <a:r>
              <a:rPr dirty="0" sz="1200" spc="-5">
                <a:latin typeface="Times New Roman"/>
                <a:cs typeface="Times New Roman"/>
              </a:rPr>
              <a:t>. </a:t>
            </a:r>
            <a:r>
              <a:rPr dirty="0" sz="1200" spc="-5" i="1">
                <a:latin typeface="Times New Roman"/>
                <a:cs typeface="Times New Roman"/>
              </a:rPr>
              <a:t>164</a:t>
            </a:r>
            <a:r>
              <a:rPr dirty="0" sz="1200" spc="-5">
                <a:latin typeface="Times New Roman"/>
                <a:cs typeface="Times New Roman"/>
              </a:rPr>
              <a:t>(7):608-614.  doi:10.1001/archpediatrics.2010.96.</a:t>
            </a:r>
            <a:endParaRPr sz="1200">
              <a:latin typeface="Times New Roman"/>
              <a:cs typeface="Times New Roman"/>
            </a:endParaRPr>
          </a:p>
          <a:p>
            <a:pPr marL="241300" marR="360680" indent="-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Parental education </a:t>
            </a:r>
            <a:r>
              <a:rPr dirty="0" sz="1200">
                <a:latin typeface="Times New Roman"/>
                <a:cs typeface="Times New Roman"/>
              </a:rPr>
              <a:t>attainment </a:t>
            </a:r>
            <a:r>
              <a:rPr dirty="0" sz="1200" spc="-5">
                <a:latin typeface="Times New Roman"/>
                <a:cs typeface="Times New Roman"/>
              </a:rPr>
              <a:t>and higher educational opportunities. </a:t>
            </a:r>
            <a:r>
              <a:rPr dirty="0" sz="1200">
                <a:latin typeface="Times New Roman"/>
                <a:cs typeface="Times New Roman"/>
              </a:rPr>
              <a:t>(1999). </a:t>
            </a:r>
            <a:r>
              <a:rPr dirty="0" sz="1200" spc="-5" i="1">
                <a:latin typeface="Times New Roman"/>
                <a:cs typeface="Times New Roman"/>
              </a:rPr>
              <a:t>Post-secondary  </a:t>
            </a:r>
            <a:r>
              <a:rPr dirty="0" sz="1200" spc="-5" i="1">
                <a:latin typeface="Times New Roman"/>
                <a:cs typeface="Times New Roman"/>
              </a:rPr>
              <a:t>Education </a:t>
            </a:r>
            <a:r>
              <a:rPr dirty="0" sz="1200" i="1">
                <a:latin typeface="Times New Roman"/>
                <a:cs typeface="Times New Roman"/>
              </a:rPr>
              <a:t>Opportunity</a:t>
            </a:r>
            <a:r>
              <a:rPr dirty="0" sz="1200">
                <a:latin typeface="Times New Roman"/>
                <a:cs typeface="Times New Roman"/>
              </a:rPr>
              <a:t>. 70, </a:t>
            </a:r>
            <a:r>
              <a:rPr dirty="0" sz="1200" spc="-5">
                <a:latin typeface="Times New Roman"/>
                <a:cs typeface="Times New Roman"/>
              </a:rPr>
              <a:t>1-19. Retrieved </a:t>
            </a:r>
            <a:r>
              <a:rPr dirty="0" sz="1200">
                <a:latin typeface="Times New Roman"/>
                <a:cs typeface="Times New Roman"/>
              </a:rPr>
              <a:t>from  </a:t>
            </a:r>
            <a:r>
              <a:rPr dirty="0" sz="1200" spc="-5">
                <a:latin typeface="Times New Roman"/>
                <a:cs typeface="Times New Roman"/>
                <a:hlinkClick r:id="rId3"/>
              </a:rPr>
              <a:t>www.postsecondary.org/last12/79199Parented.pdf</a:t>
            </a:r>
            <a:endParaRPr sz="1200">
              <a:latin typeface="Times New Roman"/>
              <a:cs typeface="Times New Roman"/>
            </a:endParaRPr>
          </a:p>
          <a:p>
            <a:pPr algn="just" marL="241300" marR="6350" indent="-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Peguero, A. A. </a:t>
            </a:r>
            <a:r>
              <a:rPr dirty="0" sz="1200">
                <a:latin typeface="Times New Roman"/>
                <a:cs typeface="Times New Roman"/>
              </a:rPr>
              <a:t>(2011). </a:t>
            </a:r>
            <a:r>
              <a:rPr dirty="0" sz="1200" spc="-5">
                <a:latin typeface="Times New Roman"/>
                <a:cs typeface="Times New Roman"/>
              </a:rPr>
              <a:t>Violence, schools, and </a:t>
            </a:r>
            <a:r>
              <a:rPr dirty="0" sz="1200">
                <a:latin typeface="Times New Roman"/>
                <a:cs typeface="Times New Roman"/>
              </a:rPr>
              <a:t>dropping out: </a:t>
            </a:r>
            <a:r>
              <a:rPr dirty="0" sz="1200" spc="-5">
                <a:latin typeface="Times New Roman"/>
                <a:cs typeface="Times New Roman"/>
              </a:rPr>
              <a:t>Racial and ethnic disparities </a:t>
            </a:r>
            <a:r>
              <a:rPr dirty="0" sz="1200">
                <a:latin typeface="Times New Roman"/>
                <a:cs typeface="Times New Roman"/>
              </a:rPr>
              <a:t>in the  </a:t>
            </a:r>
            <a:r>
              <a:rPr dirty="0" sz="1200" spc="-5">
                <a:latin typeface="Times New Roman"/>
                <a:cs typeface="Times New Roman"/>
              </a:rPr>
              <a:t>educational consequence </a:t>
            </a:r>
            <a:r>
              <a:rPr dirty="0" sz="1200">
                <a:latin typeface="Times New Roman"/>
                <a:cs typeface="Times New Roman"/>
              </a:rPr>
              <a:t>of student victimization. </a:t>
            </a:r>
            <a:r>
              <a:rPr dirty="0" sz="1200" spc="-5" i="1">
                <a:latin typeface="Times New Roman"/>
                <a:cs typeface="Times New Roman"/>
              </a:rPr>
              <a:t>Journal </a:t>
            </a:r>
            <a:r>
              <a:rPr dirty="0" sz="1200" i="1">
                <a:latin typeface="Times New Roman"/>
                <a:cs typeface="Times New Roman"/>
              </a:rPr>
              <a:t>of </a:t>
            </a:r>
            <a:r>
              <a:rPr dirty="0" sz="1200" spc="-5" i="1">
                <a:latin typeface="Times New Roman"/>
                <a:cs typeface="Times New Roman"/>
              </a:rPr>
              <a:t>Interpersonal Violence</a:t>
            </a:r>
            <a:r>
              <a:rPr dirty="0" sz="1200" spc="-5">
                <a:latin typeface="Times New Roman"/>
                <a:cs typeface="Times New Roman"/>
              </a:rPr>
              <a:t>, </a:t>
            </a:r>
            <a:r>
              <a:rPr dirty="0" sz="1200">
                <a:latin typeface="Times New Roman"/>
                <a:cs typeface="Times New Roman"/>
              </a:rPr>
              <a:t>26(18),  3753 –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3772.</a:t>
            </a:r>
            <a:endParaRPr sz="1200">
              <a:latin typeface="Times New Roman"/>
              <a:cs typeface="Times New Roman"/>
            </a:endParaRPr>
          </a:p>
          <a:p>
            <a:pPr marL="241300" marR="69215" indent="-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Ralph B. </a:t>
            </a:r>
            <a:r>
              <a:rPr dirty="0" sz="1200">
                <a:latin typeface="Times New Roman"/>
                <a:cs typeface="Times New Roman"/>
              </a:rPr>
              <a:t>&amp; </a:t>
            </a:r>
            <a:r>
              <a:rPr dirty="0" sz="1200" spc="-5">
                <a:latin typeface="Times New Roman"/>
                <a:cs typeface="Times New Roman"/>
              </a:rPr>
              <a:t>McNeal, </a:t>
            </a:r>
            <a:r>
              <a:rPr dirty="0" sz="1200">
                <a:latin typeface="Times New Roman"/>
                <a:cs typeface="Times New Roman"/>
              </a:rPr>
              <a:t>J. </a:t>
            </a:r>
            <a:r>
              <a:rPr dirty="0" sz="1200" spc="-5">
                <a:latin typeface="Times New Roman"/>
                <a:cs typeface="Times New Roman"/>
              </a:rPr>
              <a:t>(1995). Extracurricular activities and high school </a:t>
            </a:r>
            <a:r>
              <a:rPr dirty="0" sz="1200">
                <a:latin typeface="Times New Roman"/>
                <a:cs typeface="Times New Roman"/>
              </a:rPr>
              <a:t>dropouts. </a:t>
            </a:r>
            <a:r>
              <a:rPr dirty="0" sz="1200" spc="-5" i="1">
                <a:latin typeface="Times New Roman"/>
                <a:cs typeface="Times New Roman"/>
              </a:rPr>
              <a:t>Sociology </a:t>
            </a:r>
            <a:r>
              <a:rPr dirty="0" sz="1200" i="1">
                <a:latin typeface="Times New Roman"/>
                <a:cs typeface="Times New Roman"/>
              </a:rPr>
              <a:t>of  </a:t>
            </a:r>
            <a:r>
              <a:rPr dirty="0" sz="1200" spc="-5" i="1">
                <a:latin typeface="Times New Roman"/>
                <a:cs typeface="Times New Roman"/>
              </a:rPr>
              <a:t>Education, 68</a:t>
            </a:r>
            <a:r>
              <a:rPr dirty="0" sz="1200" spc="-5">
                <a:latin typeface="Times New Roman"/>
                <a:cs typeface="Times New Roman"/>
              </a:rPr>
              <a:t>(1).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62-76.</a:t>
            </a:r>
            <a:endParaRPr sz="1200">
              <a:latin typeface="Times New Roman"/>
              <a:cs typeface="Times New Roman"/>
            </a:endParaRPr>
          </a:p>
          <a:p>
            <a:pPr marL="241300" marR="197485" indent="-228600">
              <a:lnSpc>
                <a:spcPts val="2760"/>
              </a:lnSpc>
              <a:spcBef>
                <a:spcPts val="315"/>
              </a:spcBef>
            </a:pPr>
            <a:r>
              <a:rPr dirty="0" sz="1200" spc="-5">
                <a:latin typeface="Times New Roman"/>
                <a:cs typeface="Times New Roman"/>
              </a:rPr>
              <a:t>Reddick, T. </a:t>
            </a:r>
            <a:r>
              <a:rPr dirty="0" sz="1200" spc="-10">
                <a:latin typeface="Times New Roman"/>
                <a:cs typeface="Times New Roman"/>
              </a:rPr>
              <a:t>L., </a:t>
            </a:r>
            <a:r>
              <a:rPr dirty="0" sz="1200">
                <a:latin typeface="Times New Roman"/>
                <a:cs typeface="Times New Roman"/>
              </a:rPr>
              <a:t>&amp; </a:t>
            </a:r>
            <a:r>
              <a:rPr dirty="0" sz="1200" spc="-5">
                <a:latin typeface="Times New Roman"/>
                <a:cs typeface="Times New Roman"/>
              </a:rPr>
              <a:t>Peach, </a:t>
            </a:r>
            <a:r>
              <a:rPr dirty="0" sz="1200" spc="-10">
                <a:latin typeface="Times New Roman"/>
                <a:cs typeface="Times New Roman"/>
              </a:rPr>
              <a:t>L. </a:t>
            </a:r>
            <a:r>
              <a:rPr dirty="0" sz="1200">
                <a:latin typeface="Times New Roman"/>
                <a:cs typeface="Times New Roman"/>
              </a:rPr>
              <a:t>E. (1993). </a:t>
            </a:r>
            <a:r>
              <a:rPr dirty="0" sz="1200" spc="-5">
                <a:latin typeface="Times New Roman"/>
                <a:cs typeface="Times New Roman"/>
              </a:rPr>
              <a:t>Student </a:t>
            </a:r>
            <a:r>
              <a:rPr dirty="0" sz="1200">
                <a:latin typeface="Times New Roman"/>
                <a:cs typeface="Times New Roman"/>
              </a:rPr>
              <a:t>opinions </a:t>
            </a:r>
            <a:r>
              <a:rPr dirty="0" sz="1200" spc="-5">
                <a:latin typeface="Times New Roman"/>
                <a:cs typeface="Times New Roman"/>
              </a:rPr>
              <a:t>concerning </a:t>
            </a:r>
            <a:r>
              <a:rPr dirty="0" sz="1200">
                <a:latin typeface="Times New Roman"/>
                <a:cs typeface="Times New Roman"/>
              </a:rPr>
              <a:t>homework </a:t>
            </a:r>
            <a:r>
              <a:rPr dirty="0" sz="1200" spc="-5">
                <a:latin typeface="Times New Roman"/>
                <a:cs typeface="Times New Roman"/>
              </a:rPr>
              <a:t>assignments </a:t>
            </a:r>
            <a:r>
              <a:rPr dirty="0" sz="1200">
                <a:latin typeface="Times New Roman"/>
                <a:cs typeface="Times New Roman"/>
              </a:rPr>
              <a:t>in  </a:t>
            </a:r>
            <a:r>
              <a:rPr dirty="0" sz="1200" spc="-5">
                <a:latin typeface="Times New Roman"/>
                <a:cs typeface="Times New Roman"/>
              </a:rPr>
              <a:t>seven rural high </a:t>
            </a:r>
            <a:r>
              <a:rPr dirty="0" sz="1200">
                <a:latin typeface="Times New Roman"/>
                <a:cs typeface="Times New Roman"/>
              </a:rPr>
              <a:t>schools. </a:t>
            </a:r>
            <a:r>
              <a:rPr dirty="0" sz="1200" spc="-5" i="1">
                <a:latin typeface="Times New Roman"/>
                <a:cs typeface="Times New Roman"/>
              </a:rPr>
              <a:t>ERIC</a:t>
            </a:r>
            <a:r>
              <a:rPr dirty="0" sz="1200" spc="-5">
                <a:latin typeface="Times New Roman"/>
                <a:cs typeface="Times New Roman"/>
              </a:rPr>
              <a:t>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EBSCOhost</a:t>
            </a:r>
            <a:r>
              <a:rPr dirty="0" sz="120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algn="just" marL="241300" marR="165735" indent="-228600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Resmovits, </a:t>
            </a:r>
            <a:r>
              <a:rPr dirty="0" sz="1200">
                <a:latin typeface="Times New Roman"/>
                <a:cs typeface="Times New Roman"/>
              </a:rPr>
              <a:t>J. </a:t>
            </a:r>
            <a:r>
              <a:rPr dirty="0" sz="1200" spc="-5">
                <a:latin typeface="Times New Roman"/>
                <a:cs typeface="Times New Roman"/>
              </a:rPr>
              <a:t>(2012). </a:t>
            </a:r>
            <a:r>
              <a:rPr dirty="0" sz="1200" i="1">
                <a:latin typeface="Times New Roman"/>
                <a:cs typeface="Times New Roman"/>
              </a:rPr>
              <a:t>No </a:t>
            </a:r>
            <a:r>
              <a:rPr dirty="0" sz="1200" spc="-5" i="1">
                <a:latin typeface="Times New Roman"/>
                <a:cs typeface="Times New Roman"/>
              </a:rPr>
              <a:t>child </a:t>
            </a:r>
            <a:r>
              <a:rPr dirty="0" sz="1200" i="1">
                <a:latin typeface="Times New Roman"/>
                <a:cs typeface="Times New Roman"/>
              </a:rPr>
              <a:t>left behind </a:t>
            </a:r>
            <a:r>
              <a:rPr dirty="0" sz="1200" spc="-5" i="1">
                <a:latin typeface="Times New Roman"/>
                <a:cs typeface="Times New Roman"/>
              </a:rPr>
              <a:t>waivers </a:t>
            </a:r>
            <a:r>
              <a:rPr dirty="0" sz="1200" i="1">
                <a:latin typeface="Times New Roman"/>
                <a:cs typeface="Times New Roman"/>
              </a:rPr>
              <a:t>granted to 33 U.S. </a:t>
            </a:r>
            <a:r>
              <a:rPr dirty="0" sz="1200" spc="-5" i="1">
                <a:latin typeface="Times New Roman"/>
                <a:cs typeface="Times New Roman"/>
              </a:rPr>
              <a:t>states, some </a:t>
            </a:r>
            <a:r>
              <a:rPr dirty="0" sz="1200" i="1">
                <a:latin typeface="Times New Roman"/>
                <a:cs typeface="Times New Roman"/>
              </a:rPr>
              <a:t>with </a:t>
            </a:r>
            <a:r>
              <a:rPr dirty="0" sz="1200" spc="-5" i="1">
                <a:latin typeface="Times New Roman"/>
                <a:cs typeface="Times New Roman"/>
              </a:rPr>
              <a:t>strings  </a:t>
            </a:r>
            <a:r>
              <a:rPr dirty="0" sz="1200" spc="-5" i="1">
                <a:latin typeface="Times New Roman"/>
                <a:cs typeface="Times New Roman"/>
              </a:rPr>
              <a:t>attached</a:t>
            </a:r>
            <a:r>
              <a:rPr dirty="0" sz="1200" spc="-5">
                <a:latin typeface="Times New Roman"/>
                <a:cs typeface="Times New Roman"/>
              </a:rPr>
              <a:t>. Retrieved </a:t>
            </a:r>
            <a:r>
              <a:rPr dirty="0" sz="1200">
                <a:latin typeface="Times New Roman"/>
                <a:cs typeface="Times New Roman"/>
              </a:rPr>
              <a:t>from </a:t>
            </a:r>
            <a:r>
              <a:rPr dirty="0" sz="1200" spc="-5">
                <a:latin typeface="Times New Roman"/>
                <a:cs typeface="Times New Roman"/>
                <a:hlinkClick r:id="rId4"/>
              </a:rPr>
              <a:t>http://www.huffingtonpost.com/2012/07/19/no-child-left-behind- </a:t>
            </a:r>
            <a:r>
              <a:rPr dirty="0" sz="1200" spc="-5">
                <a:latin typeface="Times New Roman"/>
                <a:cs typeface="Times New Roman"/>
              </a:rPr>
              <a:t> waiver_n_1684504.html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28103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283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150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241300" marR="53340" indent="-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Robertson, </a:t>
            </a:r>
            <a:r>
              <a:rPr dirty="0" sz="1200">
                <a:latin typeface="Times New Roman"/>
                <a:cs typeface="Times New Roman"/>
              </a:rPr>
              <a:t>J. </a:t>
            </a:r>
            <a:r>
              <a:rPr dirty="0" sz="1200" spc="-5">
                <a:latin typeface="Times New Roman"/>
                <a:cs typeface="Times New Roman"/>
              </a:rPr>
              <a:t>(2012). Likert-type scales, statistical methods, and effect sizes. </a:t>
            </a:r>
            <a:r>
              <a:rPr dirty="0" sz="1200" spc="-5" i="1">
                <a:latin typeface="Times New Roman"/>
                <a:cs typeface="Times New Roman"/>
              </a:rPr>
              <a:t>Communications </a:t>
            </a:r>
            <a:r>
              <a:rPr dirty="0" sz="1200" i="1">
                <a:latin typeface="Times New Roman"/>
                <a:cs typeface="Times New Roman"/>
              </a:rPr>
              <a:t>of  </a:t>
            </a:r>
            <a:r>
              <a:rPr dirty="0" sz="1200" i="1">
                <a:latin typeface="Times New Roman"/>
                <a:cs typeface="Times New Roman"/>
              </a:rPr>
              <a:t>the </a:t>
            </a:r>
            <a:r>
              <a:rPr dirty="0" sz="1200" spc="-5" i="1">
                <a:latin typeface="Times New Roman"/>
                <a:cs typeface="Times New Roman"/>
              </a:rPr>
              <a:t>ACM, 55</a:t>
            </a:r>
            <a:r>
              <a:rPr dirty="0" sz="1200" spc="-5">
                <a:latin typeface="Times New Roman"/>
                <a:cs typeface="Times New Roman"/>
              </a:rPr>
              <a:t>(5),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6-7.</a:t>
            </a:r>
            <a:endParaRPr sz="1200">
              <a:latin typeface="Times New Roman"/>
              <a:cs typeface="Times New Roman"/>
            </a:endParaRPr>
          </a:p>
          <a:p>
            <a:pPr marL="241300" marR="88900" indent="-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Sanchez, </a:t>
            </a:r>
            <a:r>
              <a:rPr dirty="0" sz="1200">
                <a:latin typeface="Times New Roman"/>
                <a:cs typeface="Times New Roman"/>
              </a:rPr>
              <a:t>C., &amp; </a:t>
            </a:r>
            <a:r>
              <a:rPr dirty="0" sz="1200" spc="-5">
                <a:latin typeface="Times New Roman"/>
                <a:cs typeface="Times New Roman"/>
              </a:rPr>
              <a:t>Werthmeier, </a:t>
            </a:r>
            <a:r>
              <a:rPr dirty="0" sz="1200" spc="-10">
                <a:latin typeface="Times New Roman"/>
                <a:cs typeface="Times New Roman"/>
              </a:rPr>
              <a:t>L. </a:t>
            </a:r>
            <a:r>
              <a:rPr dirty="0" sz="1200" spc="-5">
                <a:latin typeface="Times New Roman"/>
                <a:cs typeface="Times New Roman"/>
              </a:rPr>
              <a:t>(2011). </a:t>
            </a:r>
            <a:r>
              <a:rPr dirty="0" sz="1200" i="1">
                <a:latin typeface="Times New Roman"/>
                <a:cs typeface="Times New Roman"/>
              </a:rPr>
              <a:t>School dropout </a:t>
            </a:r>
            <a:r>
              <a:rPr dirty="0" sz="1200" spc="-5" i="1">
                <a:latin typeface="Times New Roman"/>
                <a:cs typeface="Times New Roman"/>
              </a:rPr>
              <a:t>rates </a:t>
            </a:r>
            <a:r>
              <a:rPr dirty="0" sz="1200" i="1">
                <a:latin typeface="Times New Roman"/>
                <a:cs typeface="Times New Roman"/>
              </a:rPr>
              <a:t>add to fiscal </a:t>
            </a:r>
            <a:r>
              <a:rPr dirty="0" sz="1200" spc="-5" i="1">
                <a:latin typeface="Times New Roman"/>
                <a:cs typeface="Times New Roman"/>
              </a:rPr>
              <a:t>burde</a:t>
            </a:r>
            <a:r>
              <a:rPr dirty="0" sz="1200" spc="-5">
                <a:latin typeface="Times New Roman"/>
                <a:cs typeface="Times New Roman"/>
              </a:rPr>
              <a:t>n. Retrieved  fr</a:t>
            </a:r>
            <a:r>
              <a:rPr dirty="0" sz="1200" spc="-5">
                <a:latin typeface="Times New Roman"/>
                <a:cs typeface="Times New Roman"/>
                <a:hlinkClick r:id="rId2"/>
              </a:rPr>
              <a:t>om</a:t>
            </a:r>
            <a:r>
              <a:rPr dirty="0" sz="1200" spc="204">
                <a:latin typeface="Times New Roman"/>
                <a:cs typeface="Times New Roman"/>
                <a:hlinkClick r:id="rId2"/>
              </a:rPr>
              <a:t> </a:t>
            </a:r>
            <a:r>
              <a:rPr dirty="0" sz="1200" spc="-5">
                <a:latin typeface="Times New Roman"/>
                <a:cs typeface="Times New Roman"/>
                <a:hlinkClick r:id="rId2"/>
              </a:rPr>
              <a:t>http://www.npr.org/2011/07/24/138653393/school-dropout-rates-adds-to-fiscal-burden</a:t>
            </a:r>
            <a:endParaRPr sz="1200">
              <a:latin typeface="Times New Roman"/>
              <a:cs typeface="Times New Roman"/>
            </a:endParaRPr>
          </a:p>
          <a:p>
            <a:pPr marL="241300" marR="172085" indent="-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Sarwan, M., Naz, A., </a:t>
            </a:r>
            <a:r>
              <a:rPr dirty="0" sz="1200">
                <a:latin typeface="Times New Roman"/>
                <a:cs typeface="Times New Roman"/>
              </a:rPr>
              <a:t>&amp; </a:t>
            </a:r>
            <a:r>
              <a:rPr dirty="0" sz="1200" spc="-5">
                <a:latin typeface="Times New Roman"/>
                <a:cs typeface="Times New Roman"/>
              </a:rPr>
              <a:t>Noreen, G. (2011). </a:t>
            </a:r>
            <a:r>
              <a:rPr dirty="0" sz="1200">
                <a:latin typeface="Times New Roman"/>
                <a:cs typeface="Times New Roman"/>
              </a:rPr>
              <a:t>Attitudes </a:t>
            </a:r>
            <a:r>
              <a:rPr dirty="0" sz="1200" spc="-5">
                <a:latin typeface="Times New Roman"/>
                <a:cs typeface="Times New Roman"/>
              </a:rPr>
              <a:t>toward science among school students </a:t>
            </a:r>
            <a:r>
              <a:rPr dirty="0" sz="1200">
                <a:latin typeface="Times New Roman"/>
                <a:cs typeface="Times New Roman"/>
              </a:rPr>
              <a:t>of  </a:t>
            </a:r>
            <a:r>
              <a:rPr dirty="0" sz="1200" spc="-5">
                <a:latin typeface="Times New Roman"/>
                <a:cs typeface="Times New Roman"/>
              </a:rPr>
              <a:t>different </a:t>
            </a:r>
            <a:r>
              <a:rPr dirty="0" sz="1200">
                <a:latin typeface="Times New Roman"/>
                <a:cs typeface="Times New Roman"/>
              </a:rPr>
              <a:t>nations: </a:t>
            </a:r>
            <a:r>
              <a:rPr dirty="0" sz="1200" spc="-5">
                <a:latin typeface="Times New Roman"/>
                <a:cs typeface="Times New Roman"/>
              </a:rPr>
              <a:t>A review study. </a:t>
            </a:r>
            <a:r>
              <a:rPr dirty="0" sz="1200" spc="-5" i="1">
                <a:latin typeface="Times New Roman"/>
                <a:cs typeface="Times New Roman"/>
              </a:rPr>
              <a:t>Journal </a:t>
            </a:r>
            <a:r>
              <a:rPr dirty="0" sz="1200" i="1">
                <a:latin typeface="Times New Roman"/>
                <a:cs typeface="Times New Roman"/>
              </a:rPr>
              <a:t>of College </a:t>
            </a:r>
            <a:r>
              <a:rPr dirty="0" sz="1200" spc="-5" i="1">
                <a:latin typeface="Times New Roman"/>
                <a:cs typeface="Times New Roman"/>
              </a:rPr>
              <a:t>Teaching </a:t>
            </a:r>
            <a:r>
              <a:rPr dirty="0" sz="1200" i="1">
                <a:latin typeface="Times New Roman"/>
                <a:cs typeface="Times New Roman"/>
              </a:rPr>
              <a:t>&amp; Learning</a:t>
            </a:r>
            <a:r>
              <a:rPr dirty="0" sz="1200">
                <a:latin typeface="Times New Roman"/>
                <a:cs typeface="Times New Roman"/>
              </a:rPr>
              <a:t>,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8(2).</a:t>
            </a:r>
            <a:endParaRPr sz="1200">
              <a:latin typeface="Times New Roman"/>
              <a:cs typeface="Times New Roman"/>
            </a:endParaRPr>
          </a:p>
          <a:p>
            <a:pPr marL="241300" marR="288925" indent="-228600">
              <a:lnSpc>
                <a:spcPts val="2770"/>
              </a:lnSpc>
              <a:spcBef>
                <a:spcPts val="305"/>
              </a:spcBef>
            </a:pPr>
            <a:r>
              <a:rPr dirty="0" sz="1200" spc="-5">
                <a:latin typeface="Times New Roman"/>
                <a:cs typeface="Times New Roman"/>
              </a:rPr>
              <a:t>Schugurensky, D. </a:t>
            </a:r>
            <a:r>
              <a:rPr dirty="0" sz="1200">
                <a:latin typeface="Times New Roman"/>
                <a:cs typeface="Times New Roman"/>
              </a:rPr>
              <a:t>&amp; </a:t>
            </a:r>
            <a:r>
              <a:rPr dirty="0" sz="1200" spc="-5">
                <a:latin typeface="Times New Roman"/>
                <a:cs typeface="Times New Roman"/>
              </a:rPr>
              <a:t>Aguirre, N. </a:t>
            </a:r>
            <a:r>
              <a:rPr dirty="0" sz="1200">
                <a:latin typeface="Times New Roman"/>
                <a:cs typeface="Times New Roman"/>
              </a:rPr>
              <a:t>(2002). </a:t>
            </a:r>
            <a:r>
              <a:rPr dirty="0" sz="1200" spc="-5" i="1">
                <a:latin typeface="Times New Roman"/>
                <a:cs typeface="Times New Roman"/>
              </a:rPr>
              <a:t>History </a:t>
            </a:r>
            <a:r>
              <a:rPr dirty="0" sz="1200" i="1">
                <a:latin typeface="Times New Roman"/>
                <a:cs typeface="Times New Roman"/>
              </a:rPr>
              <a:t>of </a:t>
            </a:r>
            <a:r>
              <a:rPr dirty="0" sz="1200" spc="-5" i="1">
                <a:latin typeface="Times New Roman"/>
                <a:cs typeface="Times New Roman"/>
              </a:rPr>
              <a:t>education: Selected moments </a:t>
            </a:r>
            <a:r>
              <a:rPr dirty="0" sz="1200" i="1">
                <a:latin typeface="Times New Roman"/>
                <a:cs typeface="Times New Roman"/>
              </a:rPr>
              <a:t>of the 20th  </a:t>
            </a:r>
            <a:r>
              <a:rPr dirty="0" sz="1200" spc="-5" i="1">
                <a:latin typeface="Times New Roman"/>
                <a:cs typeface="Times New Roman"/>
              </a:rPr>
              <a:t>century</a:t>
            </a:r>
            <a:r>
              <a:rPr dirty="0" sz="1200" spc="-5">
                <a:latin typeface="Times New Roman"/>
                <a:cs typeface="Times New Roman"/>
              </a:rPr>
              <a:t>. Retrieved from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  <a:hlinkClick r:id="rId3"/>
              </a:rPr>
              <a:t>http://schugurensky.faculty.asu.edu/moments/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Scott, </a:t>
            </a:r>
            <a:r>
              <a:rPr dirty="0" sz="1200">
                <a:latin typeface="Times New Roman"/>
                <a:cs typeface="Times New Roman"/>
              </a:rPr>
              <a:t>E. </a:t>
            </a:r>
            <a:r>
              <a:rPr dirty="0" sz="1200" spc="-5">
                <a:latin typeface="Times New Roman"/>
                <a:cs typeface="Times New Roman"/>
              </a:rPr>
              <a:t>(2012). Type A personality </a:t>
            </a:r>
            <a:r>
              <a:rPr dirty="0" sz="1200">
                <a:latin typeface="Times New Roman"/>
                <a:cs typeface="Times New Roman"/>
              </a:rPr>
              <a:t>traits: </a:t>
            </a:r>
            <a:r>
              <a:rPr dirty="0" sz="1200" spc="-5">
                <a:latin typeface="Times New Roman"/>
                <a:cs typeface="Times New Roman"/>
              </a:rPr>
              <a:t>Characteristics and effects </a:t>
            </a:r>
            <a:r>
              <a:rPr dirty="0" sz="1200">
                <a:latin typeface="Times New Roman"/>
                <a:cs typeface="Times New Roman"/>
              </a:rPr>
              <a:t>of a </a:t>
            </a:r>
            <a:r>
              <a:rPr dirty="0" sz="1200" spc="-5">
                <a:latin typeface="Times New Roman"/>
                <a:cs typeface="Times New Roman"/>
              </a:rPr>
              <a:t>type A </a:t>
            </a:r>
            <a:r>
              <a:rPr dirty="0" sz="1200">
                <a:latin typeface="Times New Roman"/>
                <a:cs typeface="Times New Roman"/>
              </a:rPr>
              <a:t>personality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12700" marR="362585" indent="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Retrieved fr</a:t>
            </a:r>
            <a:r>
              <a:rPr dirty="0" sz="1200" spc="-5">
                <a:latin typeface="Times New Roman"/>
                <a:cs typeface="Times New Roman"/>
                <a:hlinkClick r:id="rId4"/>
              </a:rPr>
              <a:t>om http://stress.about.com/od/understandingstress/a/type_a_person.htm </a:t>
            </a:r>
            <a:r>
              <a:rPr dirty="0" sz="1200" spc="-5">
                <a:latin typeface="Times New Roman"/>
                <a:cs typeface="Times New Roman"/>
              </a:rPr>
              <a:t> Sparks, E., </a:t>
            </a:r>
            <a:r>
              <a:rPr dirty="0" sz="1200">
                <a:latin typeface="Times New Roman"/>
                <a:cs typeface="Times New Roman"/>
              </a:rPr>
              <a:t>Johnson, J. </a:t>
            </a:r>
            <a:r>
              <a:rPr dirty="0" sz="1200" spc="-10">
                <a:latin typeface="Times New Roman"/>
                <a:cs typeface="Times New Roman"/>
              </a:rPr>
              <a:t>L., </a:t>
            </a:r>
            <a:r>
              <a:rPr dirty="0" sz="1200">
                <a:latin typeface="Times New Roman"/>
                <a:cs typeface="Times New Roman"/>
              </a:rPr>
              <a:t>&amp; </a:t>
            </a:r>
            <a:r>
              <a:rPr dirty="0" sz="1200" spc="-5">
                <a:latin typeface="Times New Roman"/>
                <a:cs typeface="Times New Roman"/>
              </a:rPr>
              <a:t>Akos, P. (2010). </a:t>
            </a:r>
            <a:r>
              <a:rPr dirty="0" sz="1200">
                <a:latin typeface="Times New Roman"/>
                <a:cs typeface="Times New Roman"/>
              </a:rPr>
              <a:t>Dropout: </a:t>
            </a:r>
            <a:r>
              <a:rPr dirty="0" sz="1200" spc="-5">
                <a:latin typeface="Times New Roman"/>
                <a:cs typeface="Times New Roman"/>
              </a:rPr>
              <a:t>Finding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needles </a:t>
            </a:r>
            <a:r>
              <a:rPr dirty="0" sz="1200">
                <a:latin typeface="Times New Roman"/>
                <a:cs typeface="Times New Roman"/>
              </a:rPr>
              <a:t>in the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haystack.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dirty="0" sz="1200" spc="-5" i="1">
                <a:latin typeface="Times New Roman"/>
                <a:cs typeface="Times New Roman"/>
              </a:rPr>
              <a:t>Educational Leadership</a:t>
            </a:r>
            <a:r>
              <a:rPr dirty="0" sz="1200" spc="-5">
                <a:latin typeface="Times New Roman"/>
                <a:cs typeface="Times New Roman"/>
              </a:rPr>
              <a:t>. 67(5), </a:t>
            </a:r>
            <a:r>
              <a:rPr dirty="0" sz="1200">
                <a:latin typeface="Times New Roman"/>
                <a:cs typeface="Times New Roman"/>
              </a:rPr>
              <a:t>46 –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49.</a:t>
            </a:r>
            <a:endParaRPr sz="1200">
              <a:latin typeface="Times New Roman"/>
              <a:cs typeface="Times New Roman"/>
            </a:endParaRPr>
          </a:p>
          <a:p>
            <a:pPr marL="241300" marR="182880" indent="-228600">
              <a:lnSpc>
                <a:spcPts val="2760"/>
              </a:lnSpc>
              <a:spcBef>
                <a:spcPts val="300"/>
              </a:spcBef>
            </a:pPr>
            <a:r>
              <a:rPr dirty="0" sz="1200">
                <a:latin typeface="Times New Roman"/>
                <a:cs typeface="Times New Roman"/>
              </a:rPr>
              <a:t>Stating the obvious: </a:t>
            </a:r>
            <a:r>
              <a:rPr dirty="0" sz="1200" spc="-5">
                <a:latin typeface="Times New Roman"/>
                <a:cs typeface="Times New Roman"/>
              </a:rPr>
              <a:t>Writing assumptions, limitation, and delimitations (2014). Retrieved </a:t>
            </a:r>
            <a:r>
              <a:rPr dirty="0" sz="1200">
                <a:latin typeface="Times New Roman"/>
                <a:cs typeface="Times New Roman"/>
              </a:rPr>
              <a:t>from  </a:t>
            </a:r>
            <a:r>
              <a:rPr dirty="0" sz="1200" spc="-5">
                <a:latin typeface="Times New Roman"/>
                <a:cs typeface="Times New Roman"/>
                <a:hlinkClick r:id="rId5"/>
              </a:rPr>
              <a:t>http://phdstudent.com/</a:t>
            </a:r>
            <a:endParaRPr sz="1200">
              <a:latin typeface="Times New Roman"/>
              <a:cs typeface="Times New Roman"/>
            </a:endParaRPr>
          </a:p>
          <a:p>
            <a:pPr marL="241300" marR="33020" indent="-228600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Stearns, E., Moller, S., </a:t>
            </a:r>
            <a:r>
              <a:rPr dirty="0" sz="1200">
                <a:latin typeface="Times New Roman"/>
                <a:cs typeface="Times New Roman"/>
              </a:rPr>
              <a:t>Blau, J., &amp; </a:t>
            </a:r>
            <a:r>
              <a:rPr dirty="0" sz="1200" spc="-5">
                <a:latin typeface="Times New Roman"/>
                <a:cs typeface="Times New Roman"/>
              </a:rPr>
              <a:t>Ptochnick, S. (2007). </a:t>
            </a:r>
            <a:r>
              <a:rPr dirty="0" sz="1200">
                <a:latin typeface="Times New Roman"/>
                <a:cs typeface="Times New Roman"/>
              </a:rPr>
              <a:t>Stay back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dropping out: The  </a:t>
            </a:r>
            <a:r>
              <a:rPr dirty="0" sz="1200" spc="-5">
                <a:latin typeface="Times New Roman"/>
                <a:cs typeface="Times New Roman"/>
              </a:rPr>
              <a:t>relationship between </a:t>
            </a:r>
            <a:r>
              <a:rPr dirty="0" sz="1200">
                <a:latin typeface="Times New Roman"/>
                <a:cs typeface="Times New Roman"/>
              </a:rPr>
              <a:t>grade </a:t>
            </a:r>
            <a:r>
              <a:rPr dirty="0" sz="1200" spc="-5">
                <a:latin typeface="Times New Roman"/>
                <a:cs typeface="Times New Roman"/>
              </a:rPr>
              <a:t>retention </a:t>
            </a:r>
            <a:r>
              <a:rPr dirty="0" sz="1200">
                <a:latin typeface="Times New Roman"/>
                <a:cs typeface="Times New Roman"/>
              </a:rPr>
              <a:t>and school </a:t>
            </a:r>
            <a:r>
              <a:rPr dirty="0" sz="1200" spc="-5">
                <a:latin typeface="Times New Roman"/>
                <a:cs typeface="Times New Roman"/>
              </a:rPr>
              <a:t>dropout. </a:t>
            </a:r>
            <a:r>
              <a:rPr dirty="0" sz="1200" spc="-5" i="1">
                <a:latin typeface="Times New Roman"/>
                <a:cs typeface="Times New Roman"/>
              </a:rPr>
              <a:t>Sociology </a:t>
            </a:r>
            <a:r>
              <a:rPr dirty="0" sz="1200" i="1">
                <a:latin typeface="Times New Roman"/>
                <a:cs typeface="Times New Roman"/>
              </a:rPr>
              <a:t>of </a:t>
            </a:r>
            <a:r>
              <a:rPr dirty="0" sz="1200" spc="-5" i="1">
                <a:latin typeface="Times New Roman"/>
                <a:cs typeface="Times New Roman"/>
              </a:rPr>
              <a:t>Education, 80</a:t>
            </a:r>
            <a:r>
              <a:rPr dirty="0" sz="1200" spc="-5">
                <a:latin typeface="Times New Roman"/>
                <a:cs typeface="Times New Roman"/>
              </a:rPr>
              <a:t>(3), </a:t>
            </a:r>
            <a:r>
              <a:rPr dirty="0" sz="1200">
                <a:latin typeface="Times New Roman"/>
                <a:cs typeface="Times New Roman"/>
              </a:rPr>
              <a:t>210-  240.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dirty="0" sz="1200" spc="-5">
                <a:latin typeface="Times New Roman"/>
                <a:cs typeface="Times New Roman"/>
              </a:rPr>
              <a:t>Stevenson, </a:t>
            </a:r>
            <a:r>
              <a:rPr dirty="0" sz="1200">
                <a:latin typeface="Times New Roman"/>
                <a:cs typeface="Times New Roman"/>
              </a:rPr>
              <a:t>R. </a:t>
            </a:r>
            <a:r>
              <a:rPr dirty="0" sz="1200" spc="-5">
                <a:latin typeface="Times New Roman"/>
                <a:cs typeface="Times New Roman"/>
              </a:rPr>
              <a:t>B., </a:t>
            </a:r>
            <a:r>
              <a:rPr dirty="0" sz="1200">
                <a:latin typeface="Times New Roman"/>
                <a:cs typeface="Times New Roman"/>
              </a:rPr>
              <a:t>&amp; Ellsworth, J. </a:t>
            </a:r>
            <a:r>
              <a:rPr dirty="0" sz="1200" spc="-5">
                <a:latin typeface="Times New Roman"/>
                <a:cs typeface="Times New Roman"/>
              </a:rPr>
              <a:t>(1991). Dropping </a:t>
            </a:r>
            <a:r>
              <a:rPr dirty="0" sz="1200">
                <a:latin typeface="Times New Roman"/>
                <a:cs typeface="Times New Roman"/>
              </a:rPr>
              <a:t>out in a working </a:t>
            </a:r>
            <a:r>
              <a:rPr dirty="0" sz="1200" spc="-5">
                <a:latin typeface="Times New Roman"/>
                <a:cs typeface="Times New Roman"/>
              </a:rPr>
              <a:t>class high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school:</a:t>
            </a:r>
            <a:endParaRPr sz="1200">
              <a:latin typeface="Times New Roman"/>
              <a:cs typeface="Times New Roman"/>
            </a:endParaRPr>
          </a:p>
          <a:p>
            <a:pPr marL="241300" marR="6604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Adolescent voices </a:t>
            </a:r>
            <a:r>
              <a:rPr dirty="0" sz="1200">
                <a:latin typeface="Times New Roman"/>
                <a:cs typeface="Times New Roman"/>
              </a:rPr>
              <a:t>on the </a:t>
            </a:r>
            <a:r>
              <a:rPr dirty="0" sz="1200" spc="-5">
                <a:latin typeface="Times New Roman"/>
                <a:cs typeface="Times New Roman"/>
              </a:rPr>
              <a:t>decision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leave. </a:t>
            </a:r>
            <a:r>
              <a:rPr dirty="0" sz="1200" i="1">
                <a:latin typeface="Times New Roman"/>
                <a:cs typeface="Times New Roman"/>
              </a:rPr>
              <a:t>British Journal of </a:t>
            </a:r>
            <a:r>
              <a:rPr dirty="0" sz="1200" spc="-5" i="1">
                <a:latin typeface="Times New Roman"/>
                <a:cs typeface="Times New Roman"/>
              </a:rPr>
              <a:t>Sociology </a:t>
            </a:r>
            <a:r>
              <a:rPr dirty="0" sz="1200" i="1">
                <a:latin typeface="Times New Roman"/>
                <a:cs typeface="Times New Roman"/>
              </a:rPr>
              <a:t>of </a:t>
            </a:r>
            <a:r>
              <a:rPr dirty="0" sz="1200" spc="-5" i="1">
                <a:latin typeface="Times New Roman"/>
                <a:cs typeface="Times New Roman"/>
              </a:rPr>
              <a:t>Education, </a:t>
            </a:r>
            <a:r>
              <a:rPr dirty="0" sz="1200" i="1">
                <a:latin typeface="Times New Roman"/>
                <a:cs typeface="Times New Roman"/>
              </a:rPr>
              <a:t>12</a:t>
            </a:r>
            <a:r>
              <a:rPr dirty="0" sz="1200">
                <a:latin typeface="Times New Roman"/>
                <a:cs typeface="Times New Roman"/>
              </a:rPr>
              <a:t>(3),  </a:t>
            </a:r>
            <a:r>
              <a:rPr dirty="0" sz="1200" spc="-5">
                <a:latin typeface="Times New Roman"/>
                <a:cs typeface="Times New Roman"/>
              </a:rPr>
              <a:t>277-292.</a:t>
            </a:r>
            <a:endParaRPr sz="1200">
              <a:latin typeface="Times New Roman"/>
              <a:cs typeface="Times New Roman"/>
            </a:endParaRPr>
          </a:p>
          <a:p>
            <a:pPr marL="241300" marR="191135" indent="-228600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Suh, </a:t>
            </a:r>
            <a:r>
              <a:rPr dirty="0" sz="1200" spc="-5">
                <a:latin typeface="Times New Roman"/>
                <a:cs typeface="Times New Roman"/>
              </a:rPr>
              <a:t>S., </a:t>
            </a:r>
            <a:r>
              <a:rPr dirty="0" sz="1200">
                <a:latin typeface="Times New Roman"/>
                <a:cs typeface="Times New Roman"/>
              </a:rPr>
              <a:t>&amp; Suh, J. </a:t>
            </a:r>
            <a:r>
              <a:rPr dirty="0" sz="1200" spc="-5">
                <a:latin typeface="Times New Roman"/>
                <a:cs typeface="Times New Roman"/>
              </a:rPr>
              <a:t>(2007) </a:t>
            </a:r>
            <a:r>
              <a:rPr dirty="0" sz="1200">
                <a:latin typeface="Times New Roman"/>
                <a:cs typeface="Times New Roman"/>
              </a:rPr>
              <a:t>Risk </a:t>
            </a:r>
            <a:r>
              <a:rPr dirty="0" sz="1200" spc="-5">
                <a:latin typeface="Times New Roman"/>
                <a:cs typeface="Times New Roman"/>
              </a:rPr>
              <a:t>factors and levels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risk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dropouts. </a:t>
            </a:r>
            <a:r>
              <a:rPr dirty="0" sz="1200" i="1">
                <a:latin typeface="Times New Roman"/>
                <a:cs typeface="Times New Roman"/>
              </a:rPr>
              <a:t>Professional  </a:t>
            </a:r>
            <a:r>
              <a:rPr dirty="0" sz="1200" spc="-5" i="1">
                <a:latin typeface="Times New Roman"/>
                <a:cs typeface="Times New Roman"/>
              </a:rPr>
              <a:t>School Counseling</a:t>
            </a:r>
            <a:r>
              <a:rPr dirty="0" sz="1200" spc="-5">
                <a:latin typeface="Times New Roman"/>
                <a:cs typeface="Times New Roman"/>
              </a:rPr>
              <a:t>, </a:t>
            </a:r>
            <a:r>
              <a:rPr dirty="0" sz="1200" i="1">
                <a:latin typeface="Times New Roman"/>
                <a:cs typeface="Times New Roman"/>
              </a:rPr>
              <a:t>10</a:t>
            </a:r>
            <a:r>
              <a:rPr dirty="0" sz="1200">
                <a:latin typeface="Times New Roman"/>
                <a:cs typeface="Times New Roman"/>
              </a:rPr>
              <a:t>, 297 - 306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1546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151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>
                <a:latin typeface="Times New Roman"/>
                <a:cs typeface="Times New Roman"/>
              </a:rPr>
              <a:t>Suh, </a:t>
            </a:r>
            <a:r>
              <a:rPr dirty="0" sz="1200" spc="-5">
                <a:latin typeface="Times New Roman"/>
                <a:cs typeface="Times New Roman"/>
              </a:rPr>
              <a:t>S., </a:t>
            </a:r>
            <a:r>
              <a:rPr dirty="0" sz="1200">
                <a:latin typeface="Times New Roman"/>
                <a:cs typeface="Times New Roman"/>
              </a:rPr>
              <a:t>Suh, J., &amp; Houston, </a:t>
            </a:r>
            <a:r>
              <a:rPr dirty="0" sz="1200" spc="-15">
                <a:latin typeface="Times New Roman"/>
                <a:cs typeface="Times New Roman"/>
              </a:rPr>
              <a:t>I. </a:t>
            </a:r>
            <a:r>
              <a:rPr dirty="0" sz="1200" spc="-5">
                <a:latin typeface="Times New Roman"/>
                <a:cs typeface="Times New Roman"/>
              </a:rPr>
              <a:t>(2007). </a:t>
            </a:r>
            <a:r>
              <a:rPr dirty="0" sz="1200">
                <a:latin typeface="Times New Roman"/>
                <a:cs typeface="Times New Roman"/>
              </a:rPr>
              <a:t>Predictors of </a:t>
            </a:r>
            <a:r>
              <a:rPr dirty="0" sz="1200" spc="-5">
                <a:latin typeface="Times New Roman"/>
                <a:cs typeface="Times New Roman"/>
              </a:rPr>
              <a:t>categorical </a:t>
            </a:r>
            <a:r>
              <a:rPr dirty="0" sz="1200">
                <a:latin typeface="Times New Roman"/>
                <a:cs typeface="Times New Roman"/>
              </a:rPr>
              <a:t>at-risk high </a:t>
            </a:r>
            <a:r>
              <a:rPr dirty="0" sz="1200" spc="-5">
                <a:latin typeface="Times New Roman"/>
                <a:cs typeface="Times New Roman"/>
              </a:rPr>
              <a:t>school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dropouts.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5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dirty="0" sz="1200" spc="-5" i="1">
                <a:latin typeface="Times New Roman"/>
                <a:cs typeface="Times New Roman"/>
              </a:rPr>
              <a:t>Journal </a:t>
            </a:r>
            <a:r>
              <a:rPr dirty="0" sz="1200" i="1">
                <a:latin typeface="Times New Roman"/>
                <a:cs typeface="Times New Roman"/>
              </a:rPr>
              <a:t>of </a:t>
            </a:r>
            <a:r>
              <a:rPr dirty="0" sz="1200" spc="-5" i="1">
                <a:latin typeface="Times New Roman"/>
                <a:cs typeface="Times New Roman"/>
              </a:rPr>
              <a:t>Counseling </a:t>
            </a:r>
            <a:r>
              <a:rPr dirty="0" sz="1200" i="1">
                <a:latin typeface="Times New Roman"/>
                <a:cs typeface="Times New Roman"/>
              </a:rPr>
              <a:t>and </a:t>
            </a:r>
            <a:r>
              <a:rPr dirty="0" sz="1200" spc="-5" i="1">
                <a:latin typeface="Times New Roman"/>
                <a:cs typeface="Times New Roman"/>
              </a:rPr>
              <a:t>Development, </a:t>
            </a:r>
            <a:r>
              <a:rPr dirty="0" sz="1200" i="1">
                <a:latin typeface="Times New Roman"/>
                <a:cs typeface="Times New Roman"/>
              </a:rPr>
              <a:t>85</a:t>
            </a:r>
            <a:r>
              <a:rPr dirty="0" sz="1200">
                <a:latin typeface="Times New Roman"/>
                <a:cs typeface="Times New Roman"/>
              </a:rPr>
              <a:t>(2),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196-203.</a:t>
            </a:r>
            <a:endParaRPr sz="1200">
              <a:latin typeface="Times New Roman"/>
              <a:cs typeface="Times New Roman"/>
            </a:endParaRPr>
          </a:p>
          <a:p>
            <a:pPr marL="241300" marR="808990" indent="-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Taylor-Powell, </a:t>
            </a:r>
            <a:r>
              <a:rPr dirty="0" sz="1200">
                <a:latin typeface="Times New Roman"/>
                <a:cs typeface="Times New Roman"/>
              </a:rPr>
              <a:t>E., &amp; Renner, </a:t>
            </a:r>
            <a:r>
              <a:rPr dirty="0" sz="1200" spc="-5">
                <a:latin typeface="Times New Roman"/>
                <a:cs typeface="Times New Roman"/>
              </a:rPr>
              <a:t>M. (2003). </a:t>
            </a:r>
            <a:r>
              <a:rPr dirty="0" sz="1200" i="1">
                <a:latin typeface="Times New Roman"/>
                <a:cs typeface="Times New Roman"/>
              </a:rPr>
              <a:t>Analyzing qualitative data</a:t>
            </a:r>
            <a:r>
              <a:rPr dirty="0" sz="1200">
                <a:latin typeface="Times New Roman"/>
                <a:cs typeface="Times New Roman"/>
              </a:rPr>
              <a:t>. </a:t>
            </a:r>
            <a:r>
              <a:rPr dirty="0" sz="1200" spc="-5">
                <a:latin typeface="Times New Roman"/>
                <a:cs typeface="Times New Roman"/>
              </a:rPr>
              <a:t>Retrieved from  learningstore.uwex.edu/pdf/g3658-12.pdf</a:t>
            </a:r>
            <a:endParaRPr sz="1200">
              <a:latin typeface="Times New Roman"/>
              <a:cs typeface="Times New Roman"/>
            </a:endParaRPr>
          </a:p>
          <a:p>
            <a:pPr marL="241300" marR="1514475" indent="-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Tennessee Department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(2013). </a:t>
            </a:r>
            <a:r>
              <a:rPr dirty="0" sz="1200" spc="-5" i="1">
                <a:latin typeface="Times New Roman"/>
                <a:cs typeface="Times New Roman"/>
              </a:rPr>
              <a:t>Homepage</a:t>
            </a:r>
            <a:r>
              <a:rPr dirty="0" sz="1200" spc="-5">
                <a:latin typeface="Times New Roman"/>
                <a:cs typeface="Times New Roman"/>
              </a:rPr>
              <a:t>. Retrieved from  </a:t>
            </a:r>
            <a:r>
              <a:rPr dirty="0" sz="1200" spc="-5">
                <a:latin typeface="Times New Roman"/>
                <a:cs typeface="Times New Roman"/>
                <a:hlinkClick r:id="rId2"/>
              </a:rPr>
              <a:t>http://www.tn.gov/education</a:t>
            </a:r>
            <a:endParaRPr sz="1200">
              <a:latin typeface="Times New Roman"/>
              <a:cs typeface="Times New Roman"/>
            </a:endParaRPr>
          </a:p>
          <a:p>
            <a:pPr marL="241300" marR="908685" indent="-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Tennessee Department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- </a:t>
            </a:r>
            <a:r>
              <a:rPr dirty="0" sz="1200" spc="-5">
                <a:latin typeface="Times New Roman"/>
                <a:cs typeface="Times New Roman"/>
              </a:rPr>
              <a:t>Report </a:t>
            </a:r>
            <a:r>
              <a:rPr dirty="0" sz="1200">
                <a:latin typeface="Times New Roman"/>
                <a:cs typeface="Times New Roman"/>
              </a:rPr>
              <a:t>Card. (2013). </a:t>
            </a:r>
            <a:r>
              <a:rPr dirty="0" sz="1200" spc="-5">
                <a:latin typeface="Times New Roman"/>
                <a:cs typeface="Times New Roman"/>
              </a:rPr>
              <a:t>Retrieved </a:t>
            </a:r>
            <a:r>
              <a:rPr dirty="0" sz="1200">
                <a:latin typeface="Times New Roman"/>
                <a:cs typeface="Times New Roman"/>
              </a:rPr>
              <a:t>from  </a:t>
            </a:r>
            <a:r>
              <a:rPr dirty="0" sz="1200" spc="-5">
                <a:latin typeface="Times New Roman"/>
                <a:cs typeface="Times New Roman"/>
                <a:hlinkClick r:id="rId3"/>
              </a:rPr>
              <a:t>http://edu.reportcard.state.tn.us/pls/apex/f?p=200:1:3743395675574113::NO:::</a:t>
            </a:r>
            <a:endParaRPr sz="1200">
              <a:latin typeface="Times New Roman"/>
              <a:cs typeface="Times New Roman"/>
            </a:endParaRPr>
          </a:p>
          <a:p>
            <a:pPr marL="241300" marR="57785" indent="-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Thomas, </a:t>
            </a:r>
            <a:r>
              <a:rPr dirty="0" sz="1200">
                <a:latin typeface="Times New Roman"/>
                <a:cs typeface="Times New Roman"/>
              </a:rPr>
              <a:t>E. </a:t>
            </a:r>
            <a:r>
              <a:rPr dirty="0" sz="1200" spc="-5">
                <a:latin typeface="Times New Roman"/>
                <a:cs typeface="Times New Roman"/>
              </a:rPr>
              <a:t>O. (2008). Perceptions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adult high </a:t>
            </a:r>
            <a:r>
              <a:rPr dirty="0" sz="1200">
                <a:latin typeface="Times New Roman"/>
                <a:cs typeface="Times New Roman"/>
              </a:rPr>
              <a:t>school dropouts </a:t>
            </a:r>
            <a:r>
              <a:rPr dirty="0" sz="1200" spc="-5">
                <a:latin typeface="Times New Roman"/>
                <a:cs typeface="Times New Roman"/>
              </a:rPr>
              <a:t>concerning participation </a:t>
            </a:r>
            <a:r>
              <a:rPr dirty="0" sz="1200">
                <a:latin typeface="Times New Roman"/>
                <a:cs typeface="Times New Roman"/>
              </a:rPr>
              <a:t>in  </a:t>
            </a:r>
            <a:r>
              <a:rPr dirty="0" sz="1200" spc="-5">
                <a:latin typeface="Times New Roman"/>
                <a:cs typeface="Times New Roman"/>
              </a:rPr>
              <a:t>GED preparation </a:t>
            </a:r>
            <a:r>
              <a:rPr dirty="0" sz="1200">
                <a:latin typeface="Times New Roman"/>
                <a:cs typeface="Times New Roman"/>
              </a:rPr>
              <a:t>programs. </a:t>
            </a:r>
            <a:r>
              <a:rPr dirty="0" sz="1200" spc="-5">
                <a:latin typeface="Times New Roman"/>
                <a:cs typeface="Times New Roman"/>
              </a:rPr>
              <a:t>(Doctoral </a:t>
            </a:r>
            <a:r>
              <a:rPr dirty="0" sz="1200">
                <a:latin typeface="Times New Roman"/>
                <a:cs typeface="Times New Roman"/>
              </a:rPr>
              <a:t>dissertation). </a:t>
            </a:r>
            <a:r>
              <a:rPr dirty="0" sz="1200" spc="-5">
                <a:latin typeface="Times New Roman"/>
                <a:cs typeface="Times New Roman"/>
              </a:rPr>
              <a:t>ProQuest Dissertations and Theses, </a:t>
            </a:r>
            <a:r>
              <a:rPr dirty="0" sz="1200">
                <a:latin typeface="Times New Roman"/>
                <a:cs typeface="Times New Roman"/>
              </a:rPr>
              <a:t>, 82-  n/a. </a:t>
            </a:r>
            <a:r>
              <a:rPr dirty="0" sz="1200" spc="-5">
                <a:latin typeface="Times New Roman"/>
                <a:cs typeface="Times New Roman"/>
              </a:rPr>
              <a:t>Retrieved </a:t>
            </a:r>
            <a:r>
              <a:rPr dirty="0" sz="1200">
                <a:latin typeface="Times New Roman"/>
                <a:cs typeface="Times New Roman"/>
              </a:rPr>
              <a:t>f</a:t>
            </a:r>
            <a:r>
              <a:rPr dirty="0" sz="1200">
                <a:latin typeface="Times New Roman"/>
                <a:cs typeface="Times New Roman"/>
                <a:hlinkClick r:id="rId4"/>
              </a:rPr>
              <a:t>rom</a:t>
            </a:r>
            <a:r>
              <a:rPr dirty="0" sz="1200" spc="45">
                <a:latin typeface="Times New Roman"/>
                <a:cs typeface="Times New Roman"/>
                <a:hlinkClick r:id="rId4"/>
              </a:rPr>
              <a:t> </a:t>
            </a:r>
            <a:r>
              <a:rPr dirty="0" sz="1200" spc="-5">
                <a:latin typeface="Times New Roman"/>
                <a:cs typeface="Times New Roman"/>
                <a:hlinkClick r:id="rId4"/>
              </a:rPr>
              <a:t>http://search.proquest.com/docview/230685853?accountid=34526</a:t>
            </a:r>
            <a:endParaRPr sz="1200">
              <a:latin typeface="Times New Roman"/>
              <a:cs typeface="Times New Roman"/>
            </a:endParaRPr>
          </a:p>
          <a:p>
            <a:pPr marL="279400" marR="2273935" indent="-266700">
              <a:lnSpc>
                <a:spcPts val="2760"/>
              </a:lnSpc>
              <a:spcBef>
                <a:spcPts val="310"/>
              </a:spcBef>
            </a:pPr>
            <a:r>
              <a:rPr dirty="0" sz="1200" spc="-5">
                <a:latin typeface="Times New Roman"/>
                <a:cs typeface="Times New Roman"/>
              </a:rPr>
              <a:t>Trochim, </a:t>
            </a:r>
            <a:r>
              <a:rPr dirty="0" sz="1200">
                <a:latin typeface="Times New Roman"/>
                <a:cs typeface="Times New Roman"/>
              </a:rPr>
              <a:t>W. </a:t>
            </a:r>
            <a:r>
              <a:rPr dirty="0" sz="1200" spc="-5">
                <a:latin typeface="Times New Roman"/>
                <a:cs typeface="Times New Roman"/>
              </a:rPr>
              <a:t>M. K. (2006) </a:t>
            </a:r>
            <a:r>
              <a:rPr dirty="0" sz="1200" spc="-5" i="1">
                <a:latin typeface="Times New Roman"/>
                <a:cs typeface="Times New Roman"/>
              </a:rPr>
              <a:t>Internal Validity</a:t>
            </a:r>
            <a:r>
              <a:rPr dirty="0" sz="1200" spc="-5">
                <a:latin typeface="Times New Roman"/>
                <a:cs typeface="Times New Roman"/>
              </a:rPr>
              <a:t>. Retrieved from  </a:t>
            </a:r>
            <a:r>
              <a:rPr dirty="0" sz="1200" spc="-5">
                <a:latin typeface="Times New Roman"/>
                <a:cs typeface="Times New Roman"/>
                <a:hlinkClick r:id="rId5"/>
              </a:rPr>
              <a:t>http://www.socialresearchmethods.net/kb/intval.php</a:t>
            </a:r>
            <a:endParaRPr sz="1200">
              <a:latin typeface="Times New Roman"/>
              <a:cs typeface="Times New Roman"/>
            </a:endParaRPr>
          </a:p>
          <a:p>
            <a:pPr marL="241300" marR="1540510" indent="-228600">
              <a:lnSpc>
                <a:spcPts val="2760"/>
              </a:lnSpc>
              <a:spcBef>
                <a:spcPts val="5"/>
              </a:spcBef>
            </a:pPr>
            <a:r>
              <a:rPr dirty="0" sz="1200">
                <a:latin typeface="Times New Roman"/>
                <a:cs typeface="Times New Roman"/>
              </a:rPr>
              <a:t>University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Southhampton (2014). </a:t>
            </a:r>
            <a:r>
              <a:rPr dirty="0" sz="1200" spc="-5" i="1">
                <a:latin typeface="Times New Roman"/>
                <a:cs typeface="Times New Roman"/>
              </a:rPr>
              <a:t>Research </a:t>
            </a:r>
            <a:r>
              <a:rPr dirty="0" sz="1200" i="1">
                <a:latin typeface="Times New Roman"/>
                <a:cs typeface="Times New Roman"/>
              </a:rPr>
              <a:t>methods</a:t>
            </a:r>
            <a:r>
              <a:rPr dirty="0" sz="1200">
                <a:latin typeface="Times New Roman"/>
                <a:cs typeface="Times New Roman"/>
              </a:rPr>
              <a:t>. </a:t>
            </a:r>
            <a:r>
              <a:rPr dirty="0" sz="1200" spc="-5">
                <a:latin typeface="Times New Roman"/>
                <a:cs typeface="Times New Roman"/>
              </a:rPr>
              <a:t>Retrieved from  </a:t>
            </a:r>
            <a:r>
              <a:rPr dirty="0" sz="1200" spc="-5">
                <a:latin typeface="Times New Roman"/>
                <a:cs typeface="Times New Roman"/>
                <a:hlinkClick r:id="rId6"/>
              </a:rPr>
              <a:t>http://www.erm.ecs.soton.ac.uk/module/index.htm</a:t>
            </a:r>
            <a:endParaRPr sz="1200">
              <a:latin typeface="Times New Roman"/>
              <a:cs typeface="Times New Roman"/>
            </a:endParaRPr>
          </a:p>
          <a:p>
            <a:pPr marL="241300" marR="52069" indent="-228600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U.S. Bureau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Labor Statistics </a:t>
            </a:r>
            <a:r>
              <a:rPr dirty="0" sz="1200">
                <a:latin typeface="Times New Roman"/>
                <a:cs typeface="Times New Roman"/>
              </a:rPr>
              <a:t>– </a:t>
            </a:r>
            <a:r>
              <a:rPr dirty="0" sz="1200" spc="-5">
                <a:latin typeface="Times New Roman"/>
                <a:cs typeface="Times New Roman"/>
              </a:rPr>
              <a:t>Office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Occupational </a:t>
            </a:r>
            <a:r>
              <a:rPr dirty="0" sz="1200">
                <a:latin typeface="Times New Roman"/>
                <a:cs typeface="Times New Roman"/>
              </a:rPr>
              <a:t>Statistics </a:t>
            </a:r>
            <a:r>
              <a:rPr dirty="0" sz="1200" spc="-5">
                <a:latin typeface="Times New Roman"/>
                <a:cs typeface="Times New Roman"/>
              </a:rPr>
              <a:t>and Employment </a:t>
            </a:r>
            <a:r>
              <a:rPr dirty="0" sz="1200">
                <a:latin typeface="Times New Roman"/>
                <a:cs typeface="Times New Roman"/>
              </a:rPr>
              <a:t>Projections.  </a:t>
            </a:r>
            <a:r>
              <a:rPr dirty="0" sz="1200" spc="-5">
                <a:latin typeface="Times New Roman"/>
                <a:cs typeface="Times New Roman"/>
              </a:rPr>
              <a:t>(2011). </a:t>
            </a:r>
            <a:r>
              <a:rPr dirty="0" sz="1200" spc="-5" i="1">
                <a:latin typeface="Times New Roman"/>
                <a:cs typeface="Times New Roman"/>
              </a:rPr>
              <a:t>Education Pays…. </a:t>
            </a:r>
            <a:r>
              <a:rPr dirty="0" sz="1200" spc="-5">
                <a:latin typeface="Times New Roman"/>
                <a:cs typeface="Times New Roman"/>
              </a:rPr>
              <a:t>Retrieved fr</a:t>
            </a:r>
            <a:r>
              <a:rPr dirty="0" sz="1200" spc="-5">
                <a:latin typeface="Times New Roman"/>
                <a:cs typeface="Times New Roman"/>
                <a:hlinkClick r:id="rId7"/>
              </a:rPr>
              <a:t>om</a:t>
            </a:r>
            <a:r>
              <a:rPr dirty="0" sz="1200" spc="55">
                <a:latin typeface="Times New Roman"/>
                <a:cs typeface="Times New Roman"/>
                <a:hlinkClick r:id="rId7"/>
              </a:rPr>
              <a:t> </a:t>
            </a:r>
            <a:r>
              <a:rPr dirty="0" sz="1200" spc="-5">
                <a:latin typeface="Times New Roman"/>
                <a:cs typeface="Times New Roman"/>
                <a:hlinkClick r:id="rId7"/>
              </a:rPr>
              <a:t>http://www.bls.gov/ep_chart_001.htm</a:t>
            </a:r>
            <a:endParaRPr sz="1200">
              <a:latin typeface="Times New Roman"/>
              <a:cs typeface="Times New Roman"/>
            </a:endParaRPr>
          </a:p>
          <a:p>
            <a:pPr marL="241300" marR="815340" indent="-228600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U.S. Census Bureau </a:t>
            </a:r>
            <a:r>
              <a:rPr dirty="0" sz="1200">
                <a:latin typeface="Times New Roman"/>
                <a:cs typeface="Times New Roman"/>
              </a:rPr>
              <a:t>(2012). </a:t>
            </a:r>
            <a:r>
              <a:rPr dirty="0" sz="1200" i="1">
                <a:latin typeface="Times New Roman"/>
                <a:cs typeface="Times New Roman"/>
              </a:rPr>
              <a:t>Statistical </a:t>
            </a:r>
            <a:r>
              <a:rPr dirty="0" sz="1200" spc="-5" i="1">
                <a:latin typeface="Times New Roman"/>
                <a:cs typeface="Times New Roman"/>
              </a:rPr>
              <a:t>abstract </a:t>
            </a:r>
            <a:r>
              <a:rPr dirty="0" sz="1200" i="1">
                <a:latin typeface="Times New Roman"/>
                <a:cs typeface="Times New Roman"/>
              </a:rPr>
              <a:t>of the </a:t>
            </a:r>
            <a:r>
              <a:rPr dirty="0" sz="1200" spc="-5" i="1">
                <a:latin typeface="Times New Roman"/>
                <a:cs typeface="Times New Roman"/>
              </a:rPr>
              <a:t>United </a:t>
            </a:r>
            <a:r>
              <a:rPr dirty="0" sz="1200" i="1">
                <a:latin typeface="Times New Roman"/>
                <a:cs typeface="Times New Roman"/>
              </a:rPr>
              <a:t>States</a:t>
            </a:r>
            <a:r>
              <a:rPr dirty="0" sz="1200">
                <a:latin typeface="Times New Roman"/>
                <a:cs typeface="Times New Roman"/>
              </a:rPr>
              <a:t>. </a:t>
            </a:r>
            <a:r>
              <a:rPr dirty="0" sz="1200" spc="-5">
                <a:latin typeface="Times New Roman"/>
                <a:cs typeface="Times New Roman"/>
              </a:rPr>
              <a:t>Retrieved from  </a:t>
            </a:r>
            <a:r>
              <a:rPr dirty="0" sz="1200" spc="-5">
                <a:latin typeface="Times New Roman"/>
                <a:cs typeface="Times New Roman"/>
                <a:hlinkClick r:id="rId8"/>
              </a:rPr>
              <a:t>http://www.cehsus.gov/compendia/statab/2012/tables/12s0711.pdf</a:t>
            </a:r>
            <a:endParaRPr sz="1200">
              <a:latin typeface="Times New Roman"/>
              <a:cs typeface="Times New Roman"/>
            </a:endParaRPr>
          </a:p>
          <a:p>
            <a:pPr marL="241300" marR="152400" indent="-228600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U.S. Department </a:t>
            </a:r>
            <a:r>
              <a:rPr dirty="0" sz="1200">
                <a:latin typeface="Times New Roman"/>
                <a:cs typeface="Times New Roman"/>
              </a:rPr>
              <a:t>of Education, </a:t>
            </a:r>
            <a:r>
              <a:rPr dirty="0" sz="1200" spc="-5">
                <a:latin typeface="Times New Roman"/>
                <a:cs typeface="Times New Roman"/>
              </a:rPr>
              <a:t>National Center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Statistics. (2014). </a:t>
            </a:r>
            <a:r>
              <a:rPr dirty="0" sz="1200" i="1">
                <a:latin typeface="Times New Roman"/>
                <a:cs typeface="Times New Roman"/>
              </a:rPr>
              <a:t>Public high  </a:t>
            </a:r>
            <a:r>
              <a:rPr dirty="0" sz="1200" spc="-5" i="1">
                <a:latin typeface="Times New Roman"/>
                <a:cs typeface="Times New Roman"/>
              </a:rPr>
              <a:t>school four-year on-time </a:t>
            </a:r>
            <a:r>
              <a:rPr dirty="0" sz="1200" i="1">
                <a:latin typeface="Times New Roman"/>
                <a:cs typeface="Times New Roman"/>
              </a:rPr>
              <a:t>graduation </a:t>
            </a:r>
            <a:r>
              <a:rPr dirty="0" sz="1200" spc="-5" i="1">
                <a:latin typeface="Times New Roman"/>
                <a:cs typeface="Times New Roman"/>
              </a:rPr>
              <a:t>rates </a:t>
            </a:r>
            <a:r>
              <a:rPr dirty="0" sz="1200" i="1">
                <a:latin typeface="Times New Roman"/>
                <a:cs typeface="Times New Roman"/>
              </a:rPr>
              <a:t>and </a:t>
            </a:r>
            <a:r>
              <a:rPr dirty="0" sz="1200" spc="-5" i="1">
                <a:latin typeface="Times New Roman"/>
                <a:cs typeface="Times New Roman"/>
              </a:rPr>
              <a:t>event dropouts: School years </a:t>
            </a:r>
            <a:r>
              <a:rPr dirty="0" sz="1200" i="1">
                <a:latin typeface="Times New Roman"/>
                <a:cs typeface="Times New Roman"/>
              </a:rPr>
              <a:t>2010 – 11 and  2011 – 12.</a:t>
            </a:r>
            <a:r>
              <a:rPr dirty="0" sz="1200" spc="-10" i="1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(NCES2014-391).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505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7283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152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241300" marR="158115" indent="-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U.S. Department </a:t>
            </a:r>
            <a:r>
              <a:rPr dirty="0" sz="1200">
                <a:latin typeface="Times New Roman"/>
                <a:cs typeface="Times New Roman"/>
              </a:rPr>
              <a:t>of Education, </a:t>
            </a:r>
            <a:r>
              <a:rPr dirty="0" sz="1200" spc="-5">
                <a:latin typeface="Times New Roman"/>
                <a:cs typeface="Times New Roman"/>
              </a:rPr>
              <a:t>National Center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Statistics. </a:t>
            </a:r>
            <a:r>
              <a:rPr dirty="0" sz="1200" spc="-5">
                <a:latin typeface="Times New Roman"/>
                <a:cs typeface="Times New Roman"/>
              </a:rPr>
              <a:t>(2011). </a:t>
            </a:r>
            <a:r>
              <a:rPr dirty="0" sz="1200" spc="-5" i="1">
                <a:latin typeface="Times New Roman"/>
                <a:cs typeface="Times New Roman"/>
              </a:rPr>
              <a:t>The </a:t>
            </a:r>
            <a:r>
              <a:rPr dirty="0" sz="1200" i="1">
                <a:latin typeface="Times New Roman"/>
                <a:cs typeface="Times New Roman"/>
              </a:rPr>
              <a:t>Condition  </a:t>
            </a:r>
            <a:r>
              <a:rPr dirty="0" sz="1200" i="1">
                <a:latin typeface="Times New Roman"/>
                <a:cs typeface="Times New Roman"/>
              </a:rPr>
              <a:t>of </a:t>
            </a:r>
            <a:r>
              <a:rPr dirty="0" sz="1200" spc="-5" i="1">
                <a:latin typeface="Times New Roman"/>
                <a:cs typeface="Times New Roman"/>
              </a:rPr>
              <a:t>Education </a:t>
            </a:r>
            <a:r>
              <a:rPr dirty="0" sz="1200" i="1">
                <a:latin typeface="Times New Roman"/>
                <a:cs typeface="Times New Roman"/>
              </a:rPr>
              <a:t>2011 </a:t>
            </a:r>
            <a:r>
              <a:rPr dirty="0" sz="1200" spc="-5">
                <a:latin typeface="Times New Roman"/>
                <a:cs typeface="Times New Roman"/>
              </a:rPr>
              <a:t>(NCES2011-033), Table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A-20-1.</a:t>
            </a:r>
            <a:endParaRPr sz="1200">
              <a:latin typeface="Times New Roman"/>
              <a:cs typeface="Times New Roman"/>
            </a:endParaRPr>
          </a:p>
          <a:p>
            <a:pPr marL="241300" marR="288925" indent="-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Veisson, M. (2009). Values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Estonian students, teachers, and parents. </a:t>
            </a:r>
            <a:r>
              <a:rPr dirty="0" sz="1200" i="1">
                <a:latin typeface="Times New Roman"/>
                <a:cs typeface="Times New Roman"/>
              </a:rPr>
              <a:t>US-China </a:t>
            </a:r>
            <a:r>
              <a:rPr dirty="0" sz="1200" spc="-5" i="1">
                <a:latin typeface="Times New Roman"/>
                <a:cs typeface="Times New Roman"/>
              </a:rPr>
              <a:t>Education  </a:t>
            </a:r>
            <a:r>
              <a:rPr dirty="0" sz="1200" spc="-5" i="1">
                <a:latin typeface="Times New Roman"/>
                <a:cs typeface="Times New Roman"/>
              </a:rPr>
              <a:t>Review, 6</a:t>
            </a:r>
            <a:r>
              <a:rPr dirty="0" sz="1200" spc="-5">
                <a:latin typeface="Times New Roman"/>
                <a:cs typeface="Times New Roman"/>
              </a:rPr>
              <a:t>(5),</a:t>
            </a:r>
            <a:r>
              <a:rPr dirty="0" sz="1200">
                <a:latin typeface="Times New Roman"/>
                <a:cs typeface="Times New Roman"/>
              </a:rPr>
              <a:t> 67-75.</a:t>
            </a:r>
            <a:endParaRPr sz="1200">
              <a:latin typeface="Times New Roman"/>
              <a:cs typeface="Times New Roman"/>
            </a:endParaRPr>
          </a:p>
          <a:p>
            <a:pPr marL="241300" marR="570865" indent="-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Viadero, </a:t>
            </a:r>
            <a:r>
              <a:rPr dirty="0" sz="1200" spc="-10">
                <a:latin typeface="Times New Roman"/>
                <a:cs typeface="Times New Roman"/>
              </a:rPr>
              <a:t>D. </a:t>
            </a:r>
            <a:r>
              <a:rPr dirty="0" sz="1200" spc="-5">
                <a:latin typeface="Times New Roman"/>
                <a:cs typeface="Times New Roman"/>
              </a:rPr>
              <a:t>(2009). Dropout prevention. </a:t>
            </a:r>
            <a:r>
              <a:rPr dirty="0" sz="1200" i="1">
                <a:latin typeface="Times New Roman"/>
                <a:cs typeface="Times New Roman"/>
              </a:rPr>
              <a:t>Education </a:t>
            </a:r>
            <a:r>
              <a:rPr dirty="0" sz="1200" spc="-10" i="1">
                <a:latin typeface="Times New Roman"/>
                <a:cs typeface="Times New Roman"/>
              </a:rPr>
              <a:t>Week, </a:t>
            </a:r>
            <a:r>
              <a:rPr dirty="0" sz="1200" i="1">
                <a:latin typeface="Times New Roman"/>
                <a:cs typeface="Times New Roman"/>
              </a:rPr>
              <a:t>28</a:t>
            </a:r>
            <a:r>
              <a:rPr dirty="0" sz="1200">
                <a:latin typeface="Times New Roman"/>
                <a:cs typeface="Times New Roman"/>
              </a:rPr>
              <a:t>(27), 5-n/a. </a:t>
            </a:r>
            <a:r>
              <a:rPr dirty="0" sz="1200" spc="-5">
                <a:latin typeface="Times New Roman"/>
                <a:cs typeface="Times New Roman"/>
              </a:rPr>
              <a:t>Retrieved </a:t>
            </a:r>
            <a:r>
              <a:rPr dirty="0" sz="1200">
                <a:latin typeface="Times New Roman"/>
                <a:cs typeface="Times New Roman"/>
              </a:rPr>
              <a:t>from  </a:t>
            </a:r>
            <a:r>
              <a:rPr dirty="0" sz="1200" spc="-5">
                <a:latin typeface="Times New Roman"/>
                <a:cs typeface="Times New Roman"/>
                <a:hlinkClick r:id="rId2"/>
              </a:rPr>
              <a:t>http://search.proquest.com/docview/202710566?accountid=34526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Walmsley, </a:t>
            </a:r>
            <a:r>
              <a:rPr dirty="0" sz="1200">
                <a:latin typeface="Times New Roman"/>
                <a:cs typeface="Times New Roman"/>
              </a:rPr>
              <a:t>R. (2014). World </a:t>
            </a:r>
            <a:r>
              <a:rPr dirty="0" sz="1200" spc="-5">
                <a:latin typeface="Times New Roman"/>
                <a:cs typeface="Times New Roman"/>
              </a:rPr>
              <a:t>prison </a:t>
            </a:r>
            <a:r>
              <a:rPr dirty="0" sz="1200">
                <a:latin typeface="Times New Roman"/>
                <a:cs typeface="Times New Roman"/>
              </a:rPr>
              <a:t>population </a:t>
            </a:r>
            <a:r>
              <a:rPr dirty="0" sz="1200" spc="-5">
                <a:latin typeface="Times New Roman"/>
                <a:cs typeface="Times New Roman"/>
              </a:rPr>
              <a:t>list. </a:t>
            </a:r>
            <a:r>
              <a:rPr dirty="0" sz="1200" spc="-5" i="1">
                <a:latin typeface="Times New Roman"/>
                <a:cs typeface="Times New Roman"/>
              </a:rPr>
              <a:t>International Centre for Prison</a:t>
            </a:r>
            <a:r>
              <a:rPr dirty="0" sz="1200" spc="85" i="1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Studies</a:t>
            </a:r>
            <a:r>
              <a:rPr dirty="0" sz="120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 marL="241300" marR="101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Retrieved from  </a:t>
            </a:r>
            <a:r>
              <a:rPr dirty="0" sz="1200" spc="-5">
                <a:latin typeface="Times New Roman"/>
                <a:cs typeface="Times New Roman"/>
                <a:hlinkClick r:id="rId3"/>
              </a:rPr>
              <a:t>http://www.prisonstudies.org/sites/prisonstudies.org/files/resources/downloads/wppl_10.pdf</a:t>
            </a:r>
            <a:endParaRPr sz="1200">
              <a:latin typeface="Times New Roman"/>
              <a:cs typeface="Times New Roman"/>
            </a:endParaRPr>
          </a:p>
          <a:p>
            <a:pPr marL="241300" marR="148590" indent="-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Warren, </a:t>
            </a:r>
            <a:r>
              <a:rPr dirty="0" sz="1200">
                <a:latin typeface="Times New Roman"/>
                <a:cs typeface="Times New Roman"/>
              </a:rPr>
              <a:t>J. R., &amp; Jenkins, </a:t>
            </a:r>
            <a:r>
              <a:rPr dirty="0" sz="1200" spc="-5">
                <a:latin typeface="Times New Roman"/>
                <a:cs typeface="Times New Roman"/>
              </a:rPr>
              <a:t>K. N. (2005). High </a:t>
            </a:r>
            <a:r>
              <a:rPr dirty="0" sz="1200">
                <a:latin typeface="Times New Roman"/>
                <a:cs typeface="Times New Roman"/>
              </a:rPr>
              <a:t>school exit </a:t>
            </a:r>
            <a:r>
              <a:rPr dirty="0" sz="1200" spc="-5">
                <a:latin typeface="Times New Roman"/>
                <a:cs typeface="Times New Roman"/>
              </a:rPr>
              <a:t>examinations and high school dropout  </a:t>
            </a:r>
            <a:r>
              <a:rPr dirty="0" sz="1200">
                <a:latin typeface="Times New Roman"/>
                <a:cs typeface="Times New Roman"/>
              </a:rPr>
              <a:t>in Texas </a:t>
            </a:r>
            <a:r>
              <a:rPr dirty="0" sz="1200" spc="-5">
                <a:latin typeface="Times New Roman"/>
                <a:cs typeface="Times New Roman"/>
              </a:rPr>
              <a:t>and Florida, </a:t>
            </a:r>
            <a:r>
              <a:rPr dirty="0" sz="1200">
                <a:latin typeface="Times New Roman"/>
                <a:cs typeface="Times New Roman"/>
              </a:rPr>
              <a:t>1971-2000. </a:t>
            </a:r>
            <a:r>
              <a:rPr dirty="0" sz="1200" spc="-5" i="1">
                <a:latin typeface="Times New Roman"/>
                <a:cs typeface="Times New Roman"/>
              </a:rPr>
              <a:t>Sociology </a:t>
            </a:r>
            <a:r>
              <a:rPr dirty="0" sz="1200" i="1">
                <a:latin typeface="Times New Roman"/>
                <a:cs typeface="Times New Roman"/>
              </a:rPr>
              <a:t>of Education, </a:t>
            </a:r>
            <a:r>
              <a:rPr dirty="0" sz="1200" spc="-5" i="1">
                <a:latin typeface="Times New Roman"/>
                <a:cs typeface="Times New Roman"/>
              </a:rPr>
              <a:t>78</a:t>
            </a:r>
            <a:r>
              <a:rPr dirty="0" sz="1200" spc="-5">
                <a:latin typeface="Times New Roman"/>
                <a:cs typeface="Times New Roman"/>
              </a:rPr>
              <a:t>(2),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122-143.</a:t>
            </a:r>
            <a:endParaRPr sz="1200">
              <a:latin typeface="Times New Roman"/>
              <a:cs typeface="Times New Roman"/>
            </a:endParaRPr>
          </a:p>
          <a:p>
            <a:pPr marL="241300" marR="263525" indent="-228600">
              <a:lnSpc>
                <a:spcPts val="2760"/>
              </a:lnSpc>
              <a:spcBef>
                <a:spcPts val="310"/>
              </a:spcBef>
            </a:pPr>
            <a:r>
              <a:rPr dirty="0" sz="1200">
                <a:latin typeface="Times New Roman"/>
                <a:cs typeface="Times New Roman"/>
              </a:rPr>
              <a:t>Weitzman, </a:t>
            </a:r>
            <a:r>
              <a:rPr dirty="0" sz="1200" spc="-5">
                <a:latin typeface="Times New Roman"/>
                <a:cs typeface="Times New Roman"/>
              </a:rPr>
              <a:t>M., Klerman, </a:t>
            </a:r>
            <a:r>
              <a:rPr dirty="0" sz="1200" spc="-15">
                <a:latin typeface="Times New Roman"/>
                <a:cs typeface="Times New Roman"/>
              </a:rPr>
              <a:t>L. </a:t>
            </a:r>
            <a:r>
              <a:rPr dirty="0" sz="1200" spc="-5">
                <a:latin typeface="Times New Roman"/>
                <a:cs typeface="Times New Roman"/>
              </a:rPr>
              <a:t>V., Lamb, G., Menary, </a:t>
            </a:r>
            <a:r>
              <a:rPr dirty="0" sz="1200">
                <a:latin typeface="Times New Roman"/>
                <a:cs typeface="Times New Roman"/>
              </a:rPr>
              <a:t>J., </a:t>
            </a:r>
            <a:r>
              <a:rPr dirty="0" sz="1200" spc="-5">
                <a:latin typeface="Times New Roman"/>
                <a:cs typeface="Times New Roman"/>
              </a:rPr>
              <a:t>Alpert, </a:t>
            </a:r>
            <a:r>
              <a:rPr dirty="0" sz="1200">
                <a:latin typeface="Times New Roman"/>
                <a:cs typeface="Times New Roman"/>
              </a:rPr>
              <a:t>J. J. </a:t>
            </a:r>
            <a:r>
              <a:rPr dirty="0" sz="1200" spc="-5">
                <a:latin typeface="Times New Roman"/>
                <a:cs typeface="Times New Roman"/>
              </a:rPr>
              <a:t>(1982). </a:t>
            </a:r>
            <a:r>
              <a:rPr dirty="0" sz="1200">
                <a:latin typeface="Times New Roman"/>
                <a:cs typeface="Times New Roman"/>
              </a:rPr>
              <a:t>School </a:t>
            </a:r>
            <a:r>
              <a:rPr dirty="0" sz="1200" spc="-5">
                <a:latin typeface="Times New Roman"/>
                <a:cs typeface="Times New Roman"/>
              </a:rPr>
              <a:t>absence: A  problem </a:t>
            </a:r>
            <a:r>
              <a:rPr dirty="0" sz="1200">
                <a:latin typeface="Times New Roman"/>
                <a:cs typeface="Times New Roman"/>
              </a:rPr>
              <a:t>for the pediatrician, </a:t>
            </a:r>
            <a:r>
              <a:rPr dirty="0" sz="1200" spc="-5" i="1">
                <a:latin typeface="Times New Roman"/>
                <a:cs typeface="Times New Roman"/>
              </a:rPr>
              <a:t>Pediatrics, </a:t>
            </a:r>
            <a:r>
              <a:rPr dirty="0" sz="1200" spc="-5">
                <a:latin typeface="Times New Roman"/>
                <a:cs typeface="Times New Roman"/>
              </a:rPr>
              <a:t>69(6),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739.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dirty="0" sz="1200">
                <a:latin typeface="Times New Roman"/>
                <a:cs typeface="Times New Roman"/>
              </a:rPr>
              <a:t>White, </a:t>
            </a:r>
            <a:r>
              <a:rPr dirty="0" sz="1200" spc="-5">
                <a:latin typeface="Times New Roman"/>
                <a:cs typeface="Times New Roman"/>
              </a:rPr>
              <a:t>K. </a:t>
            </a:r>
            <a:r>
              <a:rPr dirty="0" sz="1200">
                <a:latin typeface="Times New Roman"/>
                <a:cs typeface="Times New Roman"/>
              </a:rPr>
              <a:t>R. </a:t>
            </a:r>
            <a:r>
              <a:rPr dirty="0" sz="1200" spc="-5">
                <a:latin typeface="Times New Roman"/>
                <a:cs typeface="Times New Roman"/>
              </a:rPr>
              <a:t>(1982).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relation between </a:t>
            </a:r>
            <a:r>
              <a:rPr dirty="0" sz="1200">
                <a:latin typeface="Times New Roman"/>
                <a:cs typeface="Times New Roman"/>
              </a:rPr>
              <a:t>socioeconomic </a:t>
            </a:r>
            <a:r>
              <a:rPr dirty="0" sz="1200" spc="-5">
                <a:latin typeface="Times New Roman"/>
                <a:cs typeface="Times New Roman"/>
              </a:rPr>
              <a:t>status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academic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achievement.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5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dirty="0" sz="1200" spc="-5" i="1">
                <a:latin typeface="Times New Roman"/>
                <a:cs typeface="Times New Roman"/>
              </a:rPr>
              <a:t>Psychological </a:t>
            </a:r>
            <a:r>
              <a:rPr dirty="0" sz="1200" i="1">
                <a:latin typeface="Times New Roman"/>
                <a:cs typeface="Times New Roman"/>
              </a:rPr>
              <a:t>Bulletin, </a:t>
            </a:r>
            <a:r>
              <a:rPr dirty="0" sz="1200" spc="-5" i="1">
                <a:latin typeface="Times New Roman"/>
                <a:cs typeface="Times New Roman"/>
              </a:rPr>
              <a:t>19</a:t>
            </a:r>
            <a:r>
              <a:rPr dirty="0" sz="1200" spc="-5">
                <a:latin typeface="Times New Roman"/>
                <a:cs typeface="Times New Roman"/>
              </a:rPr>
              <a:t>(3),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461-481.</a:t>
            </a:r>
            <a:endParaRPr sz="1200">
              <a:latin typeface="Times New Roman"/>
              <a:cs typeface="Times New Roman"/>
            </a:endParaRPr>
          </a:p>
          <a:p>
            <a:pPr marL="241300" marR="573405" indent="-228600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Wilde, </a:t>
            </a:r>
            <a:r>
              <a:rPr dirty="0" sz="1200" spc="-5">
                <a:latin typeface="Times New Roman"/>
                <a:cs typeface="Times New Roman"/>
              </a:rPr>
              <a:t>M. (2012). </a:t>
            </a:r>
            <a:r>
              <a:rPr dirty="0" sz="1200" i="1">
                <a:latin typeface="Times New Roman"/>
                <a:cs typeface="Times New Roman"/>
              </a:rPr>
              <a:t>Global </a:t>
            </a:r>
            <a:r>
              <a:rPr dirty="0" sz="1200" spc="-5" i="1">
                <a:latin typeface="Times New Roman"/>
                <a:cs typeface="Times New Roman"/>
              </a:rPr>
              <a:t>grade: How </a:t>
            </a:r>
            <a:r>
              <a:rPr dirty="0" sz="1200" i="1">
                <a:latin typeface="Times New Roman"/>
                <a:cs typeface="Times New Roman"/>
              </a:rPr>
              <a:t>do U.S. students </a:t>
            </a:r>
            <a:r>
              <a:rPr dirty="0" sz="1200" spc="-5" i="1">
                <a:latin typeface="Times New Roman"/>
                <a:cs typeface="Times New Roman"/>
              </a:rPr>
              <a:t>compare? </a:t>
            </a:r>
            <a:r>
              <a:rPr dirty="0" sz="1200">
                <a:latin typeface="Times New Roman"/>
                <a:cs typeface="Times New Roman"/>
              </a:rPr>
              <a:t>Retrieved </a:t>
            </a:r>
            <a:r>
              <a:rPr dirty="0" sz="1200" spc="-5">
                <a:latin typeface="Times New Roman"/>
                <a:cs typeface="Times New Roman"/>
              </a:rPr>
              <a:t>from  </a:t>
            </a:r>
            <a:r>
              <a:rPr dirty="0" sz="1200" spc="-5">
                <a:latin typeface="Times New Roman"/>
                <a:cs typeface="Times New Roman"/>
                <a:hlinkClick r:id="rId4"/>
              </a:rPr>
              <a:t>http://www.greatschools.org/students/academic-skills/1075-u-s-students-compare.gs</a:t>
            </a:r>
            <a:endParaRPr sz="1200">
              <a:latin typeface="Times New Roman"/>
              <a:cs typeface="Times New Roman"/>
            </a:endParaRPr>
          </a:p>
          <a:p>
            <a:pPr marL="241300" marR="525780" indent="-228600">
              <a:lnSpc>
                <a:spcPts val="2760"/>
              </a:lnSpc>
              <a:spcBef>
                <a:spcPts val="310"/>
              </a:spcBef>
            </a:pPr>
            <a:r>
              <a:rPr dirty="0" sz="1200">
                <a:latin typeface="Times New Roman"/>
                <a:cs typeface="Times New Roman"/>
              </a:rPr>
              <a:t>Woo, </a:t>
            </a:r>
            <a:r>
              <a:rPr dirty="0" sz="1200" spc="-5">
                <a:latin typeface="Times New Roman"/>
                <a:cs typeface="Times New Roman"/>
              </a:rPr>
              <a:t>H., </a:t>
            </a:r>
            <a:r>
              <a:rPr dirty="0" sz="1200">
                <a:latin typeface="Times New Roman"/>
                <a:cs typeface="Times New Roman"/>
              </a:rPr>
              <a:t>&amp; </a:t>
            </a:r>
            <a:r>
              <a:rPr dirty="0" sz="1200" spc="-5">
                <a:latin typeface="Times New Roman"/>
                <a:cs typeface="Times New Roman"/>
              </a:rPr>
              <a:t>Sakamoto, </a:t>
            </a:r>
            <a:r>
              <a:rPr dirty="0" sz="1200">
                <a:latin typeface="Times New Roman"/>
                <a:cs typeface="Times New Roman"/>
              </a:rPr>
              <a:t>A. </a:t>
            </a:r>
            <a:r>
              <a:rPr dirty="0" sz="1200" spc="-5">
                <a:latin typeface="Times New Roman"/>
                <a:cs typeface="Times New Roman"/>
              </a:rPr>
              <a:t>(2010). Racial and ethnic differentials </a:t>
            </a:r>
            <a:r>
              <a:rPr dirty="0" sz="1200">
                <a:latin typeface="Times New Roman"/>
                <a:cs typeface="Times New Roman"/>
              </a:rPr>
              <a:t>in idleness, </a:t>
            </a:r>
            <a:r>
              <a:rPr dirty="0" sz="1200" spc="-5">
                <a:latin typeface="Times New Roman"/>
                <a:cs typeface="Times New Roman"/>
              </a:rPr>
              <a:t>highest-risk  idleness, </a:t>
            </a:r>
            <a:r>
              <a:rPr dirty="0" sz="1200">
                <a:latin typeface="Times New Roman"/>
                <a:cs typeface="Times New Roman"/>
              </a:rPr>
              <a:t>and dropping out of </a:t>
            </a:r>
            <a:r>
              <a:rPr dirty="0" sz="1200" spc="-5">
                <a:latin typeface="Times New Roman"/>
                <a:cs typeface="Times New Roman"/>
              </a:rPr>
              <a:t>high school. </a:t>
            </a:r>
            <a:r>
              <a:rPr dirty="0" sz="1200" i="1">
                <a:latin typeface="Times New Roman"/>
                <a:cs typeface="Times New Roman"/>
              </a:rPr>
              <a:t>Race and </a:t>
            </a:r>
            <a:r>
              <a:rPr dirty="0" sz="1200" spc="-5" i="1">
                <a:latin typeface="Times New Roman"/>
                <a:cs typeface="Times New Roman"/>
              </a:rPr>
              <a:t>Social Problems, </a:t>
            </a:r>
            <a:r>
              <a:rPr dirty="0" sz="1200" i="1">
                <a:latin typeface="Times New Roman"/>
                <a:cs typeface="Times New Roman"/>
              </a:rPr>
              <a:t>2</a:t>
            </a:r>
            <a:r>
              <a:rPr dirty="0" sz="1200">
                <a:latin typeface="Times New Roman"/>
                <a:cs typeface="Times New Roman"/>
              </a:rPr>
              <a:t>,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115-124.</a:t>
            </a:r>
            <a:endParaRPr sz="1200">
              <a:latin typeface="Times New Roman"/>
              <a:cs typeface="Times New Roman"/>
            </a:endParaRPr>
          </a:p>
          <a:p>
            <a:pPr marL="241300" marR="198120" indent="-228600">
              <a:lnSpc>
                <a:spcPts val="276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Zhang, D., Hsu, H. Y., </a:t>
            </a:r>
            <a:r>
              <a:rPr dirty="0" sz="1200">
                <a:latin typeface="Times New Roman"/>
                <a:cs typeface="Times New Roman"/>
              </a:rPr>
              <a:t>Kwok, </a:t>
            </a:r>
            <a:r>
              <a:rPr dirty="0" sz="1200" spc="-5">
                <a:latin typeface="Times New Roman"/>
                <a:cs typeface="Times New Roman"/>
              </a:rPr>
              <a:t>O. M., Benz, M., </a:t>
            </a:r>
            <a:r>
              <a:rPr dirty="0" sz="1200">
                <a:latin typeface="Times New Roman"/>
                <a:cs typeface="Times New Roman"/>
              </a:rPr>
              <a:t>&amp; </a:t>
            </a:r>
            <a:r>
              <a:rPr dirty="0" sz="1200" spc="-5">
                <a:latin typeface="Times New Roman"/>
                <a:cs typeface="Times New Roman"/>
              </a:rPr>
              <a:t>Bowman-Perrott, </a:t>
            </a:r>
            <a:r>
              <a:rPr dirty="0" sz="1200" spc="-10">
                <a:latin typeface="Times New Roman"/>
                <a:cs typeface="Times New Roman"/>
              </a:rPr>
              <a:t>L. </a:t>
            </a:r>
            <a:r>
              <a:rPr dirty="0" sz="1200">
                <a:latin typeface="Times New Roman"/>
                <a:cs typeface="Times New Roman"/>
              </a:rPr>
              <a:t>(2011). </a:t>
            </a:r>
            <a:r>
              <a:rPr dirty="0" sz="1200" spc="-5">
                <a:latin typeface="Times New Roman"/>
                <a:cs typeface="Times New Roman"/>
              </a:rPr>
              <a:t>The impact </a:t>
            </a:r>
            <a:r>
              <a:rPr dirty="0" sz="1200">
                <a:latin typeface="Times New Roman"/>
                <a:cs typeface="Times New Roman"/>
              </a:rPr>
              <a:t>of  </a:t>
            </a:r>
            <a:r>
              <a:rPr dirty="0" sz="1200" spc="-5">
                <a:latin typeface="Times New Roman"/>
                <a:cs typeface="Times New Roman"/>
              </a:rPr>
              <a:t>basic-level parent </a:t>
            </a:r>
            <a:r>
              <a:rPr dirty="0" sz="1200">
                <a:latin typeface="Times New Roman"/>
                <a:cs typeface="Times New Roman"/>
              </a:rPr>
              <a:t>engagements on </a:t>
            </a:r>
            <a:r>
              <a:rPr dirty="0" sz="1200" spc="-5">
                <a:latin typeface="Times New Roman"/>
                <a:cs typeface="Times New Roman"/>
              </a:rPr>
              <a:t>student achievement: Patterns associated </a:t>
            </a:r>
            <a:r>
              <a:rPr dirty="0" sz="1200">
                <a:latin typeface="Times New Roman"/>
                <a:cs typeface="Times New Roman"/>
              </a:rPr>
              <a:t>with  </a:t>
            </a:r>
            <a:r>
              <a:rPr dirty="0" sz="1200" spc="-5">
                <a:latin typeface="Times New Roman"/>
                <a:cs typeface="Times New Roman"/>
              </a:rPr>
              <a:t>race/ethnicity and socioeconomic status </a:t>
            </a:r>
            <a:r>
              <a:rPr dirty="0" sz="1200">
                <a:latin typeface="Times New Roman"/>
                <a:cs typeface="Times New Roman"/>
              </a:rPr>
              <a:t>(SES). </a:t>
            </a:r>
            <a:r>
              <a:rPr dirty="0" sz="1200" spc="-5" i="1">
                <a:latin typeface="Times New Roman"/>
                <a:cs typeface="Times New Roman"/>
              </a:rPr>
              <a:t>Journal </a:t>
            </a:r>
            <a:r>
              <a:rPr dirty="0" sz="1200" i="1">
                <a:latin typeface="Times New Roman"/>
                <a:cs typeface="Times New Roman"/>
              </a:rPr>
              <a:t>of Disability Policy Studies</a:t>
            </a:r>
            <a:r>
              <a:rPr dirty="0" sz="1200">
                <a:latin typeface="Times New Roman"/>
                <a:cs typeface="Times New Roman"/>
              </a:rPr>
              <a:t>, </a:t>
            </a:r>
            <a:r>
              <a:rPr dirty="0" sz="1200" spc="-5">
                <a:latin typeface="Times New Roman"/>
                <a:cs typeface="Times New Roman"/>
              </a:rPr>
              <a:t>22(1),  28-39.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17969" y="429259"/>
            <a:ext cx="2540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153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1016254"/>
            <a:ext cx="5986145" cy="73431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16281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Appendix A </a:t>
            </a:r>
            <a:r>
              <a:rPr dirty="0" sz="1200" b="1">
                <a:latin typeface="Times New Roman"/>
                <a:cs typeface="Times New Roman"/>
              </a:rPr>
              <a:t>– </a:t>
            </a:r>
            <a:r>
              <a:rPr dirty="0" sz="1200" spc="-5" b="1">
                <a:latin typeface="Times New Roman"/>
                <a:cs typeface="Times New Roman"/>
              </a:rPr>
              <a:t>Consent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Form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00">
              <a:latin typeface="Times New Roman"/>
              <a:cs typeface="Times New Roman"/>
            </a:endParaRPr>
          </a:p>
          <a:p>
            <a:pPr marL="140970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Consent Form for Participants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Dissertation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Research</a:t>
            </a:r>
            <a:endParaRPr sz="1200">
              <a:latin typeface="Times New Roman"/>
              <a:cs typeface="Times New Roman"/>
            </a:endParaRPr>
          </a:p>
          <a:p>
            <a:pPr algn="ctr" marL="353695" marR="137795" indent="2540">
              <a:lnSpc>
                <a:spcPct val="191700"/>
              </a:lnSpc>
              <a:spcBef>
                <a:spcPts val="994"/>
              </a:spcBef>
            </a:pPr>
            <a:r>
              <a:rPr dirty="0" sz="1200" spc="-5">
                <a:latin typeface="Times New Roman"/>
                <a:cs typeface="Times New Roman"/>
              </a:rPr>
              <a:t>as part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requirements </a:t>
            </a:r>
            <a:r>
              <a:rPr dirty="0" sz="1200">
                <a:latin typeface="Times New Roman"/>
                <a:cs typeface="Times New Roman"/>
              </a:rPr>
              <a:t>for a </a:t>
            </a:r>
            <a:r>
              <a:rPr dirty="0" sz="1200" spc="-5">
                <a:latin typeface="Times New Roman"/>
                <a:cs typeface="Times New Roman"/>
              </a:rPr>
              <a:t>Doctorate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 at </a:t>
            </a:r>
            <a:r>
              <a:rPr dirty="0" sz="1200">
                <a:latin typeface="Times New Roman"/>
                <a:cs typeface="Times New Roman"/>
              </a:rPr>
              <a:t>Jones </a:t>
            </a:r>
            <a:r>
              <a:rPr dirty="0" sz="1200" spc="-5">
                <a:latin typeface="Times New Roman"/>
                <a:cs typeface="Times New Roman"/>
              </a:rPr>
              <a:t>International </a:t>
            </a:r>
            <a:r>
              <a:rPr dirty="0" sz="1200">
                <a:latin typeface="Times New Roman"/>
                <a:cs typeface="Times New Roman"/>
              </a:rPr>
              <a:t>University  </a:t>
            </a:r>
            <a:r>
              <a:rPr dirty="0" sz="1200" spc="-5">
                <a:latin typeface="Times New Roman"/>
                <a:cs typeface="Times New Roman"/>
              </a:rPr>
              <a:t>Candidate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Ed.D. </a:t>
            </a:r>
            <a:r>
              <a:rPr dirty="0" sz="1200">
                <a:latin typeface="Times New Roman"/>
                <a:cs typeface="Times New Roman"/>
              </a:rPr>
              <a:t>– James Christian </a:t>
            </a:r>
            <a:r>
              <a:rPr dirty="0" sz="1200" spc="-5">
                <a:latin typeface="Times New Roman"/>
                <a:cs typeface="Times New Roman"/>
              </a:rPr>
              <a:t>Edgar, teacher at </a:t>
            </a:r>
            <a:r>
              <a:rPr dirty="0" sz="1200">
                <a:latin typeface="Times New Roman"/>
                <a:cs typeface="Times New Roman"/>
              </a:rPr>
              <a:t>Hardin </a:t>
            </a:r>
            <a:r>
              <a:rPr dirty="0" sz="1200" spc="-5">
                <a:latin typeface="Times New Roman"/>
                <a:cs typeface="Times New Roman"/>
              </a:rPr>
              <a:t>Academy, Sevier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County,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50">
              <a:latin typeface="Times New Roman"/>
              <a:cs typeface="Times New Roman"/>
            </a:endParaRPr>
          </a:p>
          <a:p>
            <a:pPr marL="2882265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TN</a:t>
            </a:r>
            <a:endParaRPr sz="1200">
              <a:latin typeface="Times New Roman"/>
              <a:cs typeface="Times New Roman"/>
            </a:endParaRPr>
          </a:p>
          <a:p>
            <a:pPr marL="241300" marR="1108075" indent="1086485">
              <a:lnSpc>
                <a:spcPts val="2760"/>
              </a:lnSpc>
              <a:spcBef>
                <a:spcPts val="310"/>
              </a:spcBef>
            </a:pPr>
            <a:r>
              <a:rPr dirty="0" sz="1200">
                <a:latin typeface="Times New Roman"/>
                <a:cs typeface="Times New Roman"/>
              </a:rPr>
              <a:t>Topic -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Dropout </a:t>
            </a:r>
            <a:r>
              <a:rPr dirty="0" sz="1200" spc="-5">
                <a:latin typeface="Times New Roman"/>
                <a:cs typeface="Times New Roman"/>
              </a:rPr>
              <a:t>Rates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an East TN </a:t>
            </a:r>
            <a:r>
              <a:rPr dirty="0" sz="1200">
                <a:latin typeface="Times New Roman"/>
                <a:cs typeface="Times New Roman"/>
              </a:rPr>
              <a:t>County  </a:t>
            </a:r>
            <a:r>
              <a:rPr dirty="0" sz="1200" spc="-5">
                <a:latin typeface="Times New Roman"/>
                <a:cs typeface="Times New Roman"/>
              </a:rPr>
              <a:t>Purpose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Research</a:t>
            </a:r>
            <a:endParaRPr sz="1200">
              <a:latin typeface="Times New Roman"/>
              <a:cs typeface="Times New Roman"/>
            </a:endParaRPr>
          </a:p>
          <a:p>
            <a:pPr marL="469265" marR="581660" indent="228600">
              <a:lnSpc>
                <a:spcPts val="2760"/>
              </a:lnSpc>
              <a:spcBef>
                <a:spcPts val="5"/>
              </a:spcBef>
            </a:pP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determine </a:t>
            </a:r>
            <a:r>
              <a:rPr dirty="0" sz="1200">
                <a:latin typeface="Times New Roman"/>
                <a:cs typeface="Times New Roman"/>
              </a:rPr>
              <a:t>if there is a </a:t>
            </a:r>
            <a:r>
              <a:rPr dirty="0" sz="1200" spc="-5">
                <a:latin typeface="Times New Roman"/>
                <a:cs typeface="Times New Roman"/>
              </a:rPr>
              <a:t>relationship between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student’s perceived </a:t>
            </a:r>
            <a:r>
              <a:rPr dirty="0" sz="1200">
                <a:latin typeface="Times New Roman"/>
                <a:cs typeface="Times New Roman"/>
              </a:rPr>
              <a:t>value of  </a:t>
            </a:r>
            <a:r>
              <a:rPr dirty="0" sz="1200" spc="-5">
                <a:latin typeface="Times New Roman"/>
                <a:cs typeface="Times New Roman"/>
              </a:rPr>
              <a:t>education and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student’s desire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graduate high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school.</a:t>
            </a:r>
            <a:endParaRPr sz="1200">
              <a:latin typeface="Times New Roman"/>
              <a:cs typeface="Times New Roman"/>
            </a:endParaRPr>
          </a:p>
          <a:p>
            <a:pPr marL="12700" marR="452120" indent="228600">
              <a:lnSpc>
                <a:spcPts val="1380"/>
              </a:lnSpc>
              <a:spcBef>
                <a:spcPts val="1105"/>
              </a:spcBef>
            </a:pPr>
            <a:r>
              <a:rPr dirty="0" sz="1200" spc="-10">
                <a:latin typeface="Times New Roman"/>
                <a:cs typeface="Times New Roman"/>
              </a:rPr>
              <a:t>I,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undersigned, </a:t>
            </a:r>
            <a:r>
              <a:rPr dirty="0" sz="1200">
                <a:latin typeface="Times New Roman"/>
                <a:cs typeface="Times New Roman"/>
              </a:rPr>
              <a:t>have </a:t>
            </a:r>
            <a:r>
              <a:rPr dirty="0" sz="1200" spc="-5">
                <a:latin typeface="Times New Roman"/>
                <a:cs typeface="Times New Roman"/>
              </a:rPr>
              <a:t>read and </a:t>
            </a:r>
            <a:r>
              <a:rPr dirty="0" sz="1200">
                <a:latin typeface="Times New Roman"/>
                <a:cs typeface="Times New Roman"/>
              </a:rPr>
              <a:t>understand the following </a:t>
            </a:r>
            <a:r>
              <a:rPr dirty="0" sz="1200" spc="-5">
                <a:latin typeface="Times New Roman"/>
                <a:cs typeface="Times New Roman"/>
              </a:rPr>
              <a:t>information </a:t>
            </a:r>
            <a:r>
              <a:rPr dirty="0" sz="1200">
                <a:latin typeface="Times New Roman"/>
                <a:cs typeface="Times New Roman"/>
              </a:rPr>
              <a:t>concerning </a:t>
            </a:r>
            <a:r>
              <a:rPr dirty="0" sz="1200" spc="10">
                <a:latin typeface="Times New Roman"/>
                <a:cs typeface="Times New Roman"/>
              </a:rPr>
              <a:t>my  </a:t>
            </a:r>
            <a:r>
              <a:rPr dirty="0" sz="1200" spc="-5">
                <a:latin typeface="Times New Roman"/>
                <a:cs typeface="Times New Roman"/>
              </a:rPr>
              <a:t>involvement </a:t>
            </a:r>
            <a:r>
              <a:rPr dirty="0" sz="1200">
                <a:latin typeface="Times New Roman"/>
                <a:cs typeface="Times New Roman"/>
              </a:rPr>
              <a:t>in the </a:t>
            </a:r>
            <a:r>
              <a:rPr dirty="0" sz="1200" spc="-5">
                <a:latin typeface="Times New Roman"/>
                <a:cs typeface="Times New Roman"/>
              </a:rPr>
              <a:t>research described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above:</a:t>
            </a:r>
            <a:endParaRPr sz="1200">
              <a:latin typeface="Times New Roman"/>
              <a:cs typeface="Times New Roman"/>
            </a:endParaRPr>
          </a:p>
          <a:p>
            <a:pPr marL="469265" marR="50800" indent="228600">
              <a:lnSpc>
                <a:spcPts val="1380"/>
              </a:lnSpc>
              <a:buAutoNum type="arabicParenR"/>
              <a:tabLst>
                <a:tab pos="863600" algn="l"/>
              </a:tabLst>
            </a:pPr>
            <a:r>
              <a:rPr dirty="0" sz="1200" spc="-5">
                <a:latin typeface="Times New Roman"/>
                <a:cs typeface="Times New Roman"/>
              </a:rPr>
              <a:t>Participation </a:t>
            </a:r>
            <a:r>
              <a:rPr dirty="0" sz="1200">
                <a:latin typeface="Times New Roman"/>
                <a:cs typeface="Times New Roman"/>
              </a:rPr>
              <a:t>in this </a:t>
            </a:r>
            <a:r>
              <a:rPr dirty="0" sz="1200" spc="-5">
                <a:latin typeface="Times New Roman"/>
                <a:cs typeface="Times New Roman"/>
              </a:rPr>
              <a:t>research is </a:t>
            </a:r>
            <a:r>
              <a:rPr dirty="0" sz="1200">
                <a:latin typeface="Times New Roman"/>
                <a:cs typeface="Times New Roman"/>
              </a:rPr>
              <a:t>completely voluntary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 spc="5">
                <a:latin typeface="Times New Roman"/>
                <a:cs typeface="Times New Roman"/>
              </a:rPr>
              <a:t>any </a:t>
            </a:r>
            <a:r>
              <a:rPr dirty="0" sz="1200">
                <a:latin typeface="Times New Roman"/>
                <a:cs typeface="Times New Roman"/>
              </a:rPr>
              <a:t>participant may quite  </a:t>
            </a:r>
            <a:r>
              <a:rPr dirty="0" sz="1200" spc="-5">
                <a:latin typeface="Times New Roman"/>
                <a:cs typeface="Times New Roman"/>
              </a:rPr>
              <a:t>being an active </a:t>
            </a:r>
            <a:r>
              <a:rPr dirty="0" sz="1200">
                <a:latin typeface="Times New Roman"/>
                <a:cs typeface="Times New Roman"/>
              </a:rPr>
              <a:t>participant and </a:t>
            </a:r>
            <a:r>
              <a:rPr dirty="0" sz="1200" spc="-5">
                <a:latin typeface="Times New Roman"/>
                <a:cs typeface="Times New Roman"/>
              </a:rPr>
              <a:t>request that </a:t>
            </a:r>
            <a:r>
              <a:rPr dirty="0" sz="1200">
                <a:latin typeface="Times New Roman"/>
                <a:cs typeface="Times New Roman"/>
              </a:rPr>
              <a:t>his/her </a:t>
            </a:r>
            <a:r>
              <a:rPr dirty="0" sz="1200" spc="-5">
                <a:latin typeface="Times New Roman"/>
                <a:cs typeface="Times New Roman"/>
              </a:rPr>
              <a:t>information </a:t>
            </a:r>
            <a:r>
              <a:rPr dirty="0" sz="1200">
                <a:latin typeface="Times New Roman"/>
                <a:cs typeface="Times New Roman"/>
              </a:rPr>
              <a:t>not be included in the  study </a:t>
            </a:r>
            <a:r>
              <a:rPr dirty="0" sz="1200" spc="-5">
                <a:latin typeface="Times New Roman"/>
                <a:cs typeface="Times New Roman"/>
              </a:rPr>
              <a:t>at </a:t>
            </a:r>
            <a:r>
              <a:rPr dirty="0" sz="1200" spc="5">
                <a:latin typeface="Times New Roman"/>
                <a:cs typeface="Times New Roman"/>
              </a:rPr>
              <a:t>any </a:t>
            </a:r>
            <a:r>
              <a:rPr dirty="0" sz="1200" spc="-5">
                <a:latin typeface="Times New Roman"/>
                <a:cs typeface="Times New Roman"/>
              </a:rPr>
              <a:t>given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time.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Times New Roman"/>
              <a:buAutoNum type="arabicParenR"/>
            </a:pPr>
            <a:endParaRPr sz="1150">
              <a:latin typeface="Times New Roman"/>
              <a:cs typeface="Times New Roman"/>
            </a:endParaRPr>
          </a:p>
          <a:p>
            <a:pPr marL="469265" marR="54610" indent="228600">
              <a:lnSpc>
                <a:spcPts val="1380"/>
              </a:lnSpc>
              <a:buAutoNum type="arabicParenR"/>
              <a:tabLst>
                <a:tab pos="863600" algn="l"/>
              </a:tabLst>
            </a:pPr>
            <a:r>
              <a:rPr dirty="0" sz="1200" spc="-5">
                <a:latin typeface="Times New Roman"/>
                <a:cs typeface="Times New Roman"/>
              </a:rPr>
              <a:t>All identifying </a:t>
            </a:r>
            <a:r>
              <a:rPr dirty="0" sz="1200">
                <a:latin typeface="Times New Roman"/>
                <a:cs typeface="Times New Roman"/>
              </a:rPr>
              <a:t>information, </a:t>
            </a:r>
            <a:r>
              <a:rPr dirty="0" sz="1200" spc="-5">
                <a:latin typeface="Times New Roman"/>
                <a:cs typeface="Times New Roman"/>
              </a:rPr>
              <a:t>such as name, address, </a:t>
            </a:r>
            <a:r>
              <a:rPr dirty="0" sz="1200">
                <a:latin typeface="Times New Roman"/>
                <a:cs typeface="Times New Roman"/>
              </a:rPr>
              <a:t>phone </a:t>
            </a:r>
            <a:r>
              <a:rPr dirty="0" sz="1200" spc="-5">
                <a:latin typeface="Times New Roman"/>
                <a:cs typeface="Times New Roman"/>
              </a:rPr>
              <a:t>number, will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used </a:t>
            </a:r>
            <a:r>
              <a:rPr dirty="0" sz="1200">
                <a:latin typeface="Times New Roman"/>
                <a:cs typeface="Times New Roman"/>
              </a:rPr>
              <a:t>for  </a:t>
            </a:r>
            <a:r>
              <a:rPr dirty="0" sz="1200" spc="-5">
                <a:latin typeface="Times New Roman"/>
                <a:cs typeface="Times New Roman"/>
              </a:rPr>
              <a:t>statistical </a:t>
            </a:r>
            <a:r>
              <a:rPr dirty="0" sz="1200">
                <a:latin typeface="Times New Roman"/>
                <a:cs typeface="Times New Roman"/>
              </a:rPr>
              <a:t>information only </a:t>
            </a:r>
            <a:r>
              <a:rPr dirty="0" sz="1200" spc="-5">
                <a:latin typeface="Times New Roman"/>
                <a:cs typeface="Times New Roman"/>
              </a:rPr>
              <a:t>and will </a:t>
            </a:r>
            <a:r>
              <a:rPr dirty="0" sz="1200">
                <a:latin typeface="Times New Roman"/>
                <a:cs typeface="Times New Roman"/>
              </a:rPr>
              <a:t>not be </a:t>
            </a:r>
            <a:r>
              <a:rPr dirty="0" sz="1200" spc="-5">
                <a:latin typeface="Times New Roman"/>
                <a:cs typeface="Times New Roman"/>
              </a:rPr>
              <a:t>reported </a:t>
            </a:r>
            <a:r>
              <a:rPr dirty="0" sz="1200">
                <a:latin typeface="Times New Roman"/>
                <a:cs typeface="Times New Roman"/>
              </a:rPr>
              <a:t>in a </a:t>
            </a:r>
            <a:r>
              <a:rPr dirty="0" sz="1200" spc="-5">
                <a:latin typeface="Times New Roman"/>
                <a:cs typeface="Times New Roman"/>
              </a:rPr>
              <a:t>manner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which </a:t>
            </a:r>
            <a:r>
              <a:rPr dirty="0" sz="1200">
                <a:latin typeface="Times New Roman"/>
                <a:cs typeface="Times New Roman"/>
              </a:rPr>
              <a:t>will  </a:t>
            </a:r>
            <a:r>
              <a:rPr dirty="0" sz="1200" spc="-5">
                <a:latin typeface="Times New Roman"/>
                <a:cs typeface="Times New Roman"/>
              </a:rPr>
              <a:t>acknowledge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individual’s participation </a:t>
            </a:r>
            <a:r>
              <a:rPr dirty="0" sz="1200">
                <a:latin typeface="Times New Roman"/>
                <a:cs typeface="Times New Roman"/>
              </a:rPr>
              <a:t>in the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research.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AutoNum type="arabicParenR"/>
            </a:pPr>
            <a:endParaRPr sz="1200">
              <a:latin typeface="Times New Roman"/>
              <a:cs typeface="Times New Roman"/>
            </a:endParaRPr>
          </a:p>
          <a:p>
            <a:pPr marL="469265" marR="215900" indent="228600">
              <a:lnSpc>
                <a:spcPts val="1380"/>
              </a:lnSpc>
              <a:buAutoNum type="arabicParenR"/>
              <a:tabLst>
                <a:tab pos="863600" algn="l"/>
              </a:tabLst>
            </a:pPr>
            <a:r>
              <a:rPr dirty="0" sz="1200" spc="-5">
                <a:latin typeface="Times New Roman"/>
                <a:cs typeface="Times New Roman"/>
              </a:rPr>
              <a:t>All information </a:t>
            </a:r>
            <a:r>
              <a:rPr dirty="0" sz="1200">
                <a:latin typeface="Times New Roman"/>
                <a:cs typeface="Times New Roman"/>
              </a:rPr>
              <a:t>will be </a:t>
            </a:r>
            <a:r>
              <a:rPr dirty="0" sz="1200" spc="-5">
                <a:latin typeface="Times New Roman"/>
                <a:cs typeface="Times New Roman"/>
              </a:rPr>
              <a:t>kept confidential so as </a:t>
            </a:r>
            <a:r>
              <a:rPr dirty="0" sz="1200">
                <a:latin typeface="Times New Roman"/>
                <a:cs typeface="Times New Roman"/>
              </a:rPr>
              <a:t>to not intrude upon the privacy of  the </a:t>
            </a:r>
            <a:r>
              <a:rPr dirty="0" sz="1200" spc="-5">
                <a:latin typeface="Times New Roman"/>
                <a:cs typeface="Times New Roman"/>
              </a:rPr>
              <a:t>participant so </a:t>
            </a:r>
            <a:r>
              <a:rPr dirty="0" sz="1200">
                <a:latin typeface="Times New Roman"/>
                <a:cs typeface="Times New Roman"/>
              </a:rPr>
              <a:t>long </a:t>
            </a:r>
            <a:r>
              <a:rPr dirty="0" sz="1200" spc="-5">
                <a:latin typeface="Times New Roman"/>
                <a:cs typeface="Times New Roman"/>
              </a:rPr>
              <a:t>as all local, state, and </a:t>
            </a:r>
            <a:r>
              <a:rPr dirty="0" sz="1200">
                <a:latin typeface="Times New Roman"/>
                <a:cs typeface="Times New Roman"/>
              </a:rPr>
              <a:t>national </a:t>
            </a:r>
            <a:r>
              <a:rPr dirty="0" sz="1200" spc="-5">
                <a:latin typeface="Times New Roman"/>
                <a:cs typeface="Times New Roman"/>
              </a:rPr>
              <a:t>laws are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followed.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Times New Roman"/>
              <a:buAutoNum type="arabicParenR"/>
            </a:pPr>
            <a:endParaRPr sz="1100">
              <a:latin typeface="Times New Roman"/>
              <a:cs typeface="Times New Roman"/>
            </a:endParaRPr>
          </a:p>
          <a:p>
            <a:pPr marL="864235" indent="-166370">
              <a:lnSpc>
                <a:spcPct val="100000"/>
              </a:lnSpc>
              <a:buAutoNum type="arabicParenR"/>
              <a:tabLst>
                <a:tab pos="864869" algn="l"/>
              </a:tabLst>
            </a:pP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am </a:t>
            </a:r>
            <a:r>
              <a:rPr dirty="0" sz="1200">
                <a:latin typeface="Times New Roman"/>
                <a:cs typeface="Times New Roman"/>
              </a:rPr>
              <a:t>of legal </a:t>
            </a:r>
            <a:r>
              <a:rPr dirty="0" sz="1200" spc="-5">
                <a:latin typeface="Times New Roman"/>
                <a:cs typeface="Times New Roman"/>
              </a:rPr>
              <a:t>age </a:t>
            </a:r>
            <a:r>
              <a:rPr dirty="0" sz="1200">
                <a:latin typeface="Times New Roman"/>
                <a:cs typeface="Times New Roman"/>
              </a:rPr>
              <a:t>(18 </a:t>
            </a:r>
            <a:r>
              <a:rPr dirty="0" sz="1200" spc="-5">
                <a:latin typeface="Times New Roman"/>
                <a:cs typeface="Times New Roman"/>
              </a:rPr>
              <a:t>years </a:t>
            </a:r>
            <a:r>
              <a:rPr dirty="0" sz="1200">
                <a:latin typeface="Times New Roman"/>
                <a:cs typeface="Times New Roman"/>
              </a:rPr>
              <a:t>old) to participate </a:t>
            </a:r>
            <a:r>
              <a:rPr dirty="0" sz="1200" spc="-5">
                <a:latin typeface="Times New Roman"/>
                <a:cs typeface="Times New Roman"/>
              </a:rPr>
              <a:t>as indicated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 spc="5">
                <a:latin typeface="Times New Roman"/>
                <a:cs typeface="Times New Roman"/>
              </a:rPr>
              <a:t>my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signature.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Times New Roman"/>
              <a:buAutoNum type="arabicParenR"/>
            </a:pPr>
            <a:endParaRPr sz="1200">
              <a:latin typeface="Times New Roman"/>
              <a:cs typeface="Times New Roman"/>
            </a:endParaRPr>
          </a:p>
          <a:p>
            <a:pPr marL="469265" marR="38735" indent="228600">
              <a:lnSpc>
                <a:spcPts val="1380"/>
              </a:lnSpc>
              <a:buAutoNum type="arabicParenR"/>
              <a:tabLst>
                <a:tab pos="863600" algn="l"/>
              </a:tabLst>
            </a:pPr>
            <a:r>
              <a:rPr dirty="0" sz="1200" spc="-5">
                <a:latin typeface="Times New Roman"/>
                <a:cs typeface="Times New Roman"/>
              </a:rPr>
              <a:t>Although </a:t>
            </a:r>
            <a:r>
              <a:rPr dirty="0" sz="1200">
                <a:latin typeface="Times New Roman"/>
                <a:cs typeface="Times New Roman"/>
              </a:rPr>
              <a:t>there </a:t>
            </a:r>
            <a:r>
              <a:rPr dirty="0" sz="1200" spc="5">
                <a:latin typeface="Times New Roman"/>
                <a:cs typeface="Times New Roman"/>
              </a:rPr>
              <a:t>may </a:t>
            </a:r>
            <a:r>
              <a:rPr dirty="0" sz="1200">
                <a:latin typeface="Times New Roman"/>
                <a:cs typeface="Times New Roman"/>
              </a:rPr>
              <a:t>not be any benefit for me </a:t>
            </a:r>
            <a:r>
              <a:rPr dirty="0" sz="1200" spc="-5">
                <a:latin typeface="Times New Roman"/>
                <a:cs typeface="Times New Roman"/>
              </a:rPr>
              <a:t>personally, </a:t>
            </a:r>
            <a:r>
              <a:rPr dirty="0" sz="1200">
                <a:latin typeface="Times New Roman"/>
                <a:cs typeface="Times New Roman"/>
              </a:rPr>
              <a:t>the information I</a:t>
            </a:r>
            <a:r>
              <a:rPr dirty="0" sz="1200" spc="-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provide  </a:t>
            </a:r>
            <a:r>
              <a:rPr dirty="0" sz="1200" spc="-5">
                <a:latin typeface="Times New Roman"/>
                <a:cs typeface="Times New Roman"/>
              </a:rPr>
              <a:t>will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helpful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determining </a:t>
            </a:r>
            <a:r>
              <a:rPr dirty="0" sz="1200">
                <a:latin typeface="Times New Roman"/>
                <a:cs typeface="Times New Roman"/>
              </a:rPr>
              <a:t>a solution to the problem of high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dropouts and </a:t>
            </a:r>
            <a:r>
              <a:rPr dirty="0" sz="1200" spc="-5">
                <a:latin typeface="Times New Roman"/>
                <a:cs typeface="Times New Roman"/>
              </a:rPr>
              <a:t>can  </a:t>
            </a:r>
            <a:r>
              <a:rPr dirty="0" sz="1200">
                <a:latin typeface="Times New Roman"/>
                <a:cs typeface="Times New Roman"/>
              </a:rPr>
              <a:t>potentially have a positive </a:t>
            </a:r>
            <a:r>
              <a:rPr dirty="0" sz="1200" spc="-5">
                <a:latin typeface="Times New Roman"/>
                <a:cs typeface="Times New Roman"/>
              </a:rPr>
              <a:t>effect </a:t>
            </a:r>
            <a:r>
              <a:rPr dirty="0" sz="1200">
                <a:latin typeface="Times New Roman"/>
                <a:cs typeface="Times New Roman"/>
              </a:rPr>
              <a:t>on the </a:t>
            </a:r>
            <a:r>
              <a:rPr dirty="0" sz="1200" spc="-5">
                <a:latin typeface="Times New Roman"/>
                <a:cs typeface="Times New Roman"/>
              </a:rPr>
              <a:t>community </a:t>
            </a:r>
            <a:r>
              <a:rPr dirty="0" sz="1200">
                <a:latin typeface="Times New Roman"/>
                <a:cs typeface="Times New Roman"/>
              </a:rPr>
              <a:t>in which I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live.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000">
              <a:latin typeface="Times New Roman"/>
              <a:cs typeface="Times New Roman"/>
            </a:endParaRPr>
          </a:p>
          <a:p>
            <a:pPr algn="ctr" marL="228600">
              <a:lnSpc>
                <a:spcPct val="100000"/>
              </a:lnSpc>
              <a:tabLst>
                <a:tab pos="3039745" algn="l"/>
                <a:tab pos="3195320" algn="l"/>
                <a:tab pos="5960110" algn="l"/>
              </a:tabLst>
            </a:pPr>
            <a:r>
              <a:rPr dirty="0" sz="1200" spc="-5">
                <a:latin typeface="Times New Roman"/>
                <a:cs typeface="Times New Roman"/>
              </a:rPr>
              <a:t>Participant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Name</a:t>
            </a:r>
            <a:r>
              <a:rPr dirty="0" u="sng" sz="12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dirty="0" sz="1200" spc="-5">
                <a:latin typeface="Times New Roman"/>
                <a:cs typeface="Times New Roman"/>
              </a:rPr>
              <a:t>	Participant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Signature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algn="ctr" marL="457200">
              <a:lnSpc>
                <a:spcPct val="100000"/>
              </a:lnSpc>
              <a:tabLst>
                <a:tab pos="1769745" algn="l"/>
              </a:tabLst>
            </a:pPr>
            <a:r>
              <a:rPr dirty="0" sz="1200" spc="-5">
                <a:latin typeface="Times New Roman"/>
                <a:cs typeface="Times New Roman"/>
              </a:rPr>
              <a:t>Date</a:t>
            </a:r>
            <a:r>
              <a:rPr dirty="0" u="sng" sz="12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17969" y="429259"/>
            <a:ext cx="2540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154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87753" y="1016254"/>
            <a:ext cx="5166360" cy="23088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379855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Appendix </a:t>
            </a:r>
            <a:r>
              <a:rPr dirty="0" sz="1200" b="1">
                <a:latin typeface="Times New Roman"/>
                <a:cs typeface="Times New Roman"/>
              </a:rPr>
              <a:t>B – </a:t>
            </a:r>
            <a:r>
              <a:rPr dirty="0" sz="1200" spc="-5" b="1">
                <a:latin typeface="Times New Roman"/>
                <a:cs typeface="Times New Roman"/>
              </a:rPr>
              <a:t>Statistical Survey</a:t>
            </a:r>
            <a:endParaRPr sz="1200">
              <a:latin typeface="Times New Roman"/>
              <a:cs typeface="Times New Roman"/>
            </a:endParaRPr>
          </a:p>
          <a:p>
            <a:pPr marL="12700" marR="5080" indent="228600">
              <a:lnSpc>
                <a:spcPts val="2760"/>
              </a:lnSpc>
              <a:spcBef>
                <a:spcPts val="285"/>
              </a:spcBef>
              <a:buAutoNum type="arabicParenR"/>
              <a:tabLst>
                <a:tab pos="469900" algn="l"/>
              </a:tabLst>
            </a:pPr>
            <a:r>
              <a:rPr dirty="0" sz="1200" spc="-10">
                <a:latin typeface="Times New Roman"/>
                <a:cs typeface="Times New Roman"/>
              </a:rPr>
              <a:t>If </a:t>
            </a:r>
            <a:r>
              <a:rPr dirty="0" sz="1200" spc="-5">
                <a:latin typeface="Times New Roman"/>
                <a:cs typeface="Times New Roman"/>
              </a:rPr>
              <a:t>selected, </a:t>
            </a:r>
            <a:r>
              <a:rPr dirty="0" sz="1200">
                <a:latin typeface="Times New Roman"/>
                <a:cs typeface="Times New Roman"/>
              </a:rPr>
              <a:t>do </a:t>
            </a:r>
            <a:r>
              <a:rPr dirty="0" sz="1200" spc="-10">
                <a:latin typeface="Times New Roman"/>
                <a:cs typeface="Times New Roman"/>
              </a:rPr>
              <a:t>you </a:t>
            </a:r>
            <a:r>
              <a:rPr dirty="0" sz="1200" spc="-5">
                <a:latin typeface="Times New Roman"/>
                <a:cs typeface="Times New Roman"/>
              </a:rPr>
              <a:t>wish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participate </a:t>
            </a:r>
            <a:r>
              <a:rPr dirty="0" sz="1200">
                <a:latin typeface="Times New Roman"/>
                <a:cs typeface="Times New Roman"/>
              </a:rPr>
              <a:t>in follow up </a:t>
            </a:r>
            <a:r>
              <a:rPr dirty="0" sz="1200" spc="-5">
                <a:latin typeface="Times New Roman"/>
                <a:cs typeface="Times New Roman"/>
              </a:rPr>
              <a:t>interviews concerning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information </a:t>
            </a:r>
            <a:r>
              <a:rPr dirty="0" sz="1200" spc="-10">
                <a:latin typeface="Times New Roman"/>
                <a:cs typeface="Times New Roman"/>
              </a:rPr>
              <a:t>you </a:t>
            </a:r>
            <a:r>
              <a:rPr dirty="0" sz="1200">
                <a:latin typeface="Times New Roman"/>
                <a:cs typeface="Times New Roman"/>
              </a:rPr>
              <a:t>provide </a:t>
            </a:r>
            <a:r>
              <a:rPr dirty="0" sz="1200" spc="-5">
                <a:latin typeface="Times New Roman"/>
                <a:cs typeface="Times New Roman"/>
              </a:rPr>
              <a:t>below (yes </a:t>
            </a:r>
            <a:r>
              <a:rPr dirty="0" sz="1200">
                <a:latin typeface="Times New Roman"/>
                <a:cs typeface="Times New Roman"/>
              </a:rPr>
              <a:t>/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no)</a:t>
            </a:r>
            <a:endParaRPr sz="1200">
              <a:latin typeface="Times New Roman"/>
              <a:cs typeface="Times New Roman"/>
            </a:endParaRPr>
          </a:p>
          <a:p>
            <a:pPr lvl="1" marL="469900" marR="5080" indent="228600">
              <a:lnSpc>
                <a:spcPts val="2760"/>
              </a:lnSpc>
              <a:buAutoNum type="alphaLcPeriod"/>
              <a:tabLst>
                <a:tab pos="927735" algn="l"/>
              </a:tabLst>
            </a:pPr>
            <a:r>
              <a:rPr dirty="0" sz="1200" spc="-10">
                <a:latin typeface="Times New Roman"/>
                <a:cs typeface="Times New Roman"/>
              </a:rPr>
              <a:t>If you </a:t>
            </a:r>
            <a:r>
              <a:rPr dirty="0" sz="1200" spc="-5">
                <a:latin typeface="Times New Roman"/>
                <a:cs typeface="Times New Roman"/>
              </a:rPr>
              <a:t>selected </a:t>
            </a:r>
            <a:r>
              <a:rPr dirty="0" sz="1200" spc="-10">
                <a:latin typeface="Times New Roman"/>
                <a:cs typeface="Times New Roman"/>
              </a:rPr>
              <a:t>yes, </a:t>
            </a:r>
            <a:r>
              <a:rPr dirty="0" sz="1200">
                <a:latin typeface="Times New Roman"/>
                <a:cs typeface="Times New Roman"/>
              </a:rPr>
              <a:t>please </a:t>
            </a:r>
            <a:r>
              <a:rPr dirty="0" sz="1200" spc="-5">
                <a:latin typeface="Times New Roman"/>
                <a:cs typeface="Times New Roman"/>
              </a:rPr>
              <a:t>provide </a:t>
            </a:r>
            <a:r>
              <a:rPr dirty="0" sz="1200" spc="-10">
                <a:latin typeface="Times New Roman"/>
                <a:cs typeface="Times New Roman"/>
              </a:rPr>
              <a:t>your </a:t>
            </a:r>
            <a:r>
              <a:rPr dirty="0" sz="1200" spc="-5">
                <a:latin typeface="Times New Roman"/>
                <a:cs typeface="Times New Roman"/>
              </a:rPr>
              <a:t>first </a:t>
            </a:r>
            <a:r>
              <a:rPr dirty="0" sz="1200">
                <a:latin typeface="Times New Roman"/>
                <a:cs typeface="Times New Roman"/>
              </a:rPr>
              <a:t>name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last initial </a:t>
            </a:r>
            <a:r>
              <a:rPr dirty="0" sz="1200" spc="-5">
                <a:latin typeface="Times New Roman"/>
                <a:cs typeface="Times New Roman"/>
              </a:rPr>
              <a:t>and  your teacher’s </a:t>
            </a:r>
            <a:r>
              <a:rPr dirty="0" sz="1200">
                <a:latin typeface="Times New Roman"/>
                <a:cs typeface="Times New Roman"/>
              </a:rPr>
              <a:t>name.</a:t>
            </a:r>
            <a:endParaRPr sz="1200">
              <a:latin typeface="Times New Roman"/>
              <a:cs typeface="Times New Roman"/>
            </a:endParaRPr>
          </a:p>
          <a:p>
            <a:pPr marL="698500">
              <a:lnSpc>
                <a:spcPct val="100000"/>
              </a:lnSpc>
              <a:spcBef>
                <a:spcPts val="1010"/>
              </a:spcBef>
              <a:tabLst>
                <a:tab pos="2887980" algn="l"/>
                <a:tab pos="5072380" algn="l"/>
              </a:tabLst>
            </a:pPr>
            <a:r>
              <a:rPr dirty="0" sz="1200" spc="-5">
                <a:latin typeface="Times New Roman"/>
                <a:cs typeface="Times New Roman"/>
              </a:rPr>
              <a:t>Name</a:t>
            </a:r>
            <a:r>
              <a:rPr dirty="0" u="sng" sz="12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dirty="0" sz="1200" spc="-5">
                <a:latin typeface="Times New Roman"/>
                <a:cs typeface="Times New Roman"/>
              </a:rPr>
              <a:t>Teacher </a:t>
            </a:r>
            <a:r>
              <a:rPr dirty="0" u="sng" sz="12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50">
              <a:latin typeface="Times New Roman"/>
              <a:cs typeface="Times New Roman"/>
            </a:endParaRPr>
          </a:p>
          <a:p>
            <a:pPr marL="12700" indent="228600">
              <a:lnSpc>
                <a:spcPct val="100000"/>
              </a:lnSpc>
              <a:buAutoNum type="arabicParenR" startAt="2"/>
              <a:tabLst>
                <a:tab pos="469900" algn="l"/>
              </a:tabLst>
            </a:pPr>
            <a:r>
              <a:rPr dirty="0" sz="1200">
                <a:latin typeface="Times New Roman"/>
                <a:cs typeface="Times New Roman"/>
              </a:rPr>
              <a:t>Which of the </a:t>
            </a:r>
            <a:r>
              <a:rPr dirty="0" sz="1200" spc="-5">
                <a:latin typeface="Times New Roman"/>
                <a:cs typeface="Times New Roman"/>
              </a:rPr>
              <a:t>following </a:t>
            </a:r>
            <a:r>
              <a:rPr dirty="0" sz="1200">
                <a:latin typeface="Times New Roman"/>
                <a:cs typeface="Times New Roman"/>
              </a:rPr>
              <a:t>best </a:t>
            </a:r>
            <a:r>
              <a:rPr dirty="0" sz="1200" spc="-5">
                <a:latin typeface="Times New Roman"/>
                <a:cs typeface="Times New Roman"/>
              </a:rPr>
              <a:t>describes your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race?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541017" y="3495167"/>
          <a:ext cx="5393055" cy="1892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95070"/>
                <a:gridCol w="1036319"/>
                <a:gridCol w="1082039"/>
                <a:gridCol w="1035050"/>
                <a:gridCol w="1034414"/>
              </a:tblGrid>
              <a:tr h="182245">
                <a:tc>
                  <a:txBody>
                    <a:bodyPr/>
                    <a:lstStyle/>
                    <a:p>
                      <a:pPr marL="755650">
                        <a:lnSpc>
                          <a:spcPts val="134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White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0355">
                        <a:lnSpc>
                          <a:spcPts val="134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Black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0355">
                        <a:lnSpc>
                          <a:spcPts val="134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Hispanic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0355">
                        <a:lnSpc>
                          <a:spcPts val="134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Asian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0355">
                        <a:lnSpc>
                          <a:spcPts val="134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Other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587753" y="4133215"/>
            <a:ext cx="5177790" cy="90931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3) Which of the </a:t>
            </a:r>
            <a:r>
              <a:rPr dirty="0" sz="1200" spc="-5">
                <a:latin typeface="Times New Roman"/>
                <a:cs typeface="Times New Roman"/>
              </a:rPr>
              <a:t>following </a:t>
            </a:r>
            <a:r>
              <a:rPr dirty="0" sz="1200">
                <a:latin typeface="Times New Roman"/>
                <a:cs typeface="Times New Roman"/>
              </a:rPr>
              <a:t>best </a:t>
            </a:r>
            <a:r>
              <a:rPr dirty="0" sz="1200" spc="-5">
                <a:latin typeface="Times New Roman"/>
                <a:cs typeface="Times New Roman"/>
              </a:rPr>
              <a:t>describes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annual </a:t>
            </a:r>
            <a:r>
              <a:rPr dirty="0" sz="1200">
                <a:latin typeface="Times New Roman"/>
                <a:cs typeface="Times New Roman"/>
              </a:rPr>
              <a:t>income </a:t>
            </a:r>
            <a:r>
              <a:rPr dirty="0" sz="1200" spc="-5">
                <a:latin typeface="Times New Roman"/>
                <a:cs typeface="Times New Roman"/>
              </a:rPr>
              <a:t>level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10">
                <a:latin typeface="Times New Roman"/>
                <a:cs typeface="Times New Roman"/>
              </a:rPr>
              <a:t>your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home.</a:t>
            </a:r>
            <a:endParaRPr sz="1200">
              <a:latin typeface="Times New Roman"/>
              <a:cs typeface="Times New Roman"/>
            </a:endParaRPr>
          </a:p>
          <a:p>
            <a:pPr marL="12700" marR="29209">
              <a:lnSpc>
                <a:spcPct val="191700"/>
              </a:lnSpc>
            </a:pPr>
            <a:r>
              <a:rPr dirty="0" sz="1200" spc="-10">
                <a:latin typeface="Times New Roman"/>
                <a:cs typeface="Times New Roman"/>
              </a:rPr>
              <a:t>If you </a:t>
            </a:r>
            <a:r>
              <a:rPr dirty="0" sz="1200">
                <a:latin typeface="Times New Roman"/>
                <a:cs typeface="Times New Roman"/>
              </a:rPr>
              <a:t>are </a:t>
            </a:r>
            <a:r>
              <a:rPr dirty="0" sz="1200" spc="-5">
                <a:latin typeface="Times New Roman"/>
                <a:cs typeface="Times New Roman"/>
              </a:rPr>
              <a:t>unsure, </a:t>
            </a:r>
            <a:r>
              <a:rPr dirty="0" sz="1200" spc="-10">
                <a:latin typeface="Times New Roman"/>
                <a:cs typeface="Times New Roman"/>
              </a:rPr>
              <a:t>you </a:t>
            </a:r>
            <a:r>
              <a:rPr dirty="0" sz="1200" spc="5">
                <a:latin typeface="Times New Roman"/>
                <a:cs typeface="Times New Roman"/>
              </a:rPr>
              <a:t>may </a:t>
            </a:r>
            <a:r>
              <a:rPr dirty="0" sz="1200" spc="-5">
                <a:latin typeface="Times New Roman"/>
                <a:cs typeface="Times New Roman"/>
              </a:rPr>
              <a:t>choose </a:t>
            </a:r>
            <a:r>
              <a:rPr dirty="0" sz="1200">
                <a:latin typeface="Times New Roman"/>
                <a:cs typeface="Times New Roman"/>
              </a:rPr>
              <a:t>the two </a:t>
            </a:r>
            <a:r>
              <a:rPr dirty="0" sz="1200" spc="-5">
                <a:latin typeface="Times New Roman"/>
                <a:cs typeface="Times New Roman"/>
              </a:rPr>
              <a:t>that closest </a:t>
            </a:r>
            <a:r>
              <a:rPr dirty="0" sz="1200">
                <a:latin typeface="Times New Roman"/>
                <a:cs typeface="Times New Roman"/>
              </a:rPr>
              <a:t>fit or </a:t>
            </a:r>
            <a:r>
              <a:rPr dirty="0" sz="1200" spc="-10">
                <a:latin typeface="Times New Roman"/>
                <a:cs typeface="Times New Roman"/>
              </a:rPr>
              <a:t>you </a:t>
            </a:r>
            <a:r>
              <a:rPr dirty="0" sz="1200" spc="5">
                <a:latin typeface="Times New Roman"/>
                <a:cs typeface="Times New Roman"/>
              </a:rPr>
              <a:t>may </a:t>
            </a:r>
            <a:r>
              <a:rPr dirty="0" sz="1200">
                <a:latin typeface="Times New Roman"/>
                <a:cs typeface="Times New Roman"/>
              </a:rPr>
              <a:t>choose I </a:t>
            </a:r>
            <a:r>
              <a:rPr dirty="0" sz="1200" spc="-5">
                <a:latin typeface="Times New Roman"/>
                <a:cs typeface="Times New Roman"/>
              </a:rPr>
              <a:t>don’t  Know.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528825" y="5212714"/>
          <a:ext cx="5405120" cy="3632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7385"/>
                <a:gridCol w="666115"/>
                <a:gridCol w="679450"/>
                <a:gridCol w="666114"/>
                <a:gridCol w="666114"/>
                <a:gridCol w="666114"/>
                <a:gridCol w="689610"/>
                <a:gridCol w="695325"/>
              </a:tblGrid>
              <a:tr h="356235">
                <a:tc>
                  <a:txBody>
                    <a:bodyPr/>
                    <a:lstStyle/>
                    <a:p>
                      <a:pPr marL="71120">
                        <a:lnSpc>
                          <a:spcPts val="134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&lt;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20K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315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20K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–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1755">
                        <a:lnSpc>
                          <a:spcPts val="1395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30K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315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30K-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1755">
                        <a:lnSpc>
                          <a:spcPts val="1395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40K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315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40K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–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1755">
                        <a:lnSpc>
                          <a:spcPts val="1395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50K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315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50K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–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1755">
                        <a:lnSpc>
                          <a:spcPts val="1395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60K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315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60K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–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1755">
                        <a:lnSpc>
                          <a:spcPts val="1395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80K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345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&gt;80K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 marR="205740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1200" spc="-10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don’t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Know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1816354" y="5898260"/>
            <a:ext cx="499935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4) </a:t>
            </a:r>
            <a:r>
              <a:rPr dirty="0" sz="1200" spc="-5">
                <a:latin typeface="Times New Roman"/>
                <a:cs typeface="Times New Roman"/>
              </a:rPr>
              <a:t>Select </a:t>
            </a:r>
            <a:r>
              <a:rPr dirty="0" sz="1200">
                <a:latin typeface="Times New Roman"/>
                <a:cs typeface="Times New Roman"/>
              </a:rPr>
              <a:t>one of the following that applied to </a:t>
            </a:r>
            <a:r>
              <a:rPr dirty="0" sz="1200" spc="-10">
                <a:latin typeface="Times New Roman"/>
                <a:cs typeface="Times New Roman"/>
              </a:rPr>
              <a:t>you </a:t>
            </a:r>
            <a:r>
              <a:rPr dirty="0" sz="1200">
                <a:latin typeface="Times New Roman"/>
                <a:cs typeface="Times New Roman"/>
              </a:rPr>
              <a:t>while </a:t>
            </a:r>
            <a:r>
              <a:rPr dirty="0" sz="1200" spc="-10">
                <a:latin typeface="Times New Roman"/>
                <a:cs typeface="Times New Roman"/>
              </a:rPr>
              <a:t>you </a:t>
            </a:r>
            <a:r>
              <a:rPr dirty="0" sz="1200">
                <a:latin typeface="Times New Roman"/>
                <a:cs typeface="Times New Roman"/>
              </a:rPr>
              <a:t>were in high</a:t>
            </a:r>
            <a:r>
              <a:rPr dirty="0" sz="1200" spc="-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school.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1528825" y="6276720"/>
          <a:ext cx="5405120" cy="187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88160"/>
                <a:gridCol w="1654175"/>
                <a:gridCol w="1954530"/>
              </a:tblGrid>
              <a:tr h="180975">
                <a:tc>
                  <a:txBody>
                    <a:bodyPr/>
                    <a:lstStyle/>
                    <a:p>
                      <a:pPr marL="299720">
                        <a:lnSpc>
                          <a:spcPts val="133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Free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Lunch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9720">
                        <a:lnSpc>
                          <a:spcPts val="133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Reduced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Lunch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215">
                        <a:lnSpc>
                          <a:spcPts val="133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Neither (you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pay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full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price)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1816354" y="6786753"/>
            <a:ext cx="4646295" cy="1260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AutoNum type="arabicParenR" startAt="5"/>
              <a:tabLst>
                <a:tab pos="241300" algn="l"/>
                <a:tab pos="914400" algn="l"/>
              </a:tabLst>
            </a:pPr>
            <a:r>
              <a:rPr dirty="0" sz="1200" spc="-5">
                <a:latin typeface="Times New Roman"/>
                <a:cs typeface="Times New Roman"/>
              </a:rPr>
              <a:t>Age: </a:t>
            </a:r>
            <a:r>
              <a:rPr dirty="0" u="sng" sz="1200" spc="-5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Times New Roman"/>
              <a:buAutoNum type="arabicParenR" startAt="5"/>
            </a:pPr>
            <a:endParaRPr sz="11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AutoNum type="arabicParenR" startAt="5"/>
              <a:tabLst>
                <a:tab pos="241300" algn="l"/>
                <a:tab pos="1536700" algn="l"/>
                <a:tab pos="2437130" algn="l"/>
              </a:tabLst>
            </a:pPr>
            <a:r>
              <a:rPr dirty="0" sz="1200" spc="-5">
                <a:latin typeface="Times New Roman"/>
                <a:cs typeface="Times New Roman"/>
              </a:rPr>
              <a:t>Gender: 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Male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dirty="0" sz="1200" spc="-5">
                <a:latin typeface="Times New Roman"/>
                <a:cs typeface="Times New Roman"/>
              </a:rPr>
              <a:t>Female 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AutoNum type="arabicParenR" startAt="5"/>
            </a:pPr>
            <a:endParaRPr sz="115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AutoNum type="arabicParenR" startAt="5"/>
              <a:tabLst>
                <a:tab pos="241300" algn="l"/>
                <a:tab pos="4632960" algn="l"/>
              </a:tabLst>
            </a:pPr>
            <a:r>
              <a:rPr dirty="0" sz="1200" spc="-5">
                <a:latin typeface="Times New Roman"/>
                <a:cs typeface="Times New Roman"/>
              </a:rPr>
              <a:t>How </a:t>
            </a:r>
            <a:r>
              <a:rPr dirty="0" sz="1200" spc="5">
                <a:latin typeface="Times New Roman"/>
                <a:cs typeface="Times New Roman"/>
              </a:rPr>
              <a:t>many </a:t>
            </a:r>
            <a:r>
              <a:rPr dirty="0" sz="1200" spc="-5">
                <a:latin typeface="Times New Roman"/>
                <a:cs typeface="Times New Roman"/>
              </a:rPr>
              <a:t>people (including yourself) </a:t>
            </a:r>
            <a:r>
              <a:rPr dirty="0" sz="1200">
                <a:latin typeface="Times New Roman"/>
                <a:cs typeface="Times New Roman"/>
              </a:rPr>
              <a:t>live in </a:t>
            </a:r>
            <a:r>
              <a:rPr dirty="0" sz="1200" spc="-5">
                <a:latin typeface="Times New Roman"/>
                <a:cs typeface="Times New Roman"/>
              </a:rPr>
              <a:t>your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home?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u="sng" sz="120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Times New Roman"/>
              <a:buAutoNum type="arabicParenR" startAt="5"/>
            </a:pPr>
            <a:endParaRPr sz="11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AutoNum type="arabicParenR" startAt="5"/>
              <a:tabLst>
                <a:tab pos="241300" algn="l"/>
              </a:tabLst>
            </a:pPr>
            <a:r>
              <a:rPr dirty="0" sz="1200">
                <a:latin typeface="Times New Roman"/>
                <a:cs typeface="Times New Roman"/>
              </a:rPr>
              <a:t>What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 spc="-10">
                <a:latin typeface="Times New Roman"/>
                <a:cs typeface="Times New Roman"/>
              </a:rPr>
              <a:t>your </a:t>
            </a:r>
            <a:r>
              <a:rPr dirty="0" sz="1200" spc="-5">
                <a:latin typeface="Times New Roman"/>
                <a:cs typeface="Times New Roman"/>
              </a:rPr>
              <a:t>mother’s highest </a:t>
            </a:r>
            <a:r>
              <a:rPr dirty="0" sz="1200">
                <a:latin typeface="Times New Roman"/>
                <a:cs typeface="Times New Roman"/>
              </a:rPr>
              <a:t>level of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education?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1528825" y="8217153"/>
          <a:ext cx="5405120" cy="8966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9500"/>
                <a:gridCol w="1080770"/>
                <a:gridCol w="1111250"/>
                <a:gridCol w="1062354"/>
                <a:gridCol w="1061720"/>
              </a:tblGrid>
              <a:tr h="531495">
                <a:tc>
                  <a:txBody>
                    <a:bodyPr/>
                    <a:lstStyle/>
                    <a:p>
                      <a:pPr marL="71120" marR="134620">
                        <a:lnSpc>
                          <a:spcPts val="13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Did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not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complete</a:t>
                      </a:r>
                      <a:r>
                        <a:rPr dirty="0" sz="12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high  school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263525">
                        <a:lnSpc>
                          <a:spcPts val="13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High</a:t>
                      </a:r>
                      <a:r>
                        <a:rPr dirty="0" sz="1200" spc="-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school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Graduate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345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GED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34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Military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193040">
                        <a:lnSpc>
                          <a:spcPts val="13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Technical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/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Trade</a:t>
                      </a:r>
                      <a:r>
                        <a:rPr dirty="0" sz="12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school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7505">
                <a:tc>
                  <a:txBody>
                    <a:bodyPr/>
                    <a:lstStyle/>
                    <a:p>
                      <a:pPr marL="71120" marR="349250">
                        <a:lnSpc>
                          <a:spcPts val="1380"/>
                        </a:lnSpc>
                        <a:spcBef>
                          <a:spcPts val="1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Asso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iat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Degree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342900">
                        <a:lnSpc>
                          <a:spcPts val="1380"/>
                        </a:lnSpc>
                        <a:spcBef>
                          <a:spcPts val="10"/>
                        </a:spcBef>
                      </a:pP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ac</a:t>
                      </a:r>
                      <a:r>
                        <a:rPr dirty="0" sz="1200" spc="1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lor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’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Degree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280035">
                        <a:lnSpc>
                          <a:spcPts val="1380"/>
                        </a:lnSpc>
                        <a:spcBef>
                          <a:spcPts val="10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Masters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/ 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ro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ssi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355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Doctorate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35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I don’t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know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17969" y="429259"/>
            <a:ext cx="2540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155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16354" y="1013206"/>
            <a:ext cx="32200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9) What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 spc="-10">
                <a:latin typeface="Times New Roman"/>
                <a:cs typeface="Times New Roman"/>
              </a:rPr>
              <a:t>your </a:t>
            </a:r>
            <a:r>
              <a:rPr dirty="0" sz="1200" spc="-5">
                <a:latin typeface="Times New Roman"/>
                <a:cs typeface="Times New Roman"/>
              </a:rPr>
              <a:t>father’s </a:t>
            </a:r>
            <a:r>
              <a:rPr dirty="0" sz="1200">
                <a:latin typeface="Times New Roman"/>
                <a:cs typeface="Times New Roman"/>
              </a:rPr>
              <a:t>highest </a:t>
            </a:r>
            <a:r>
              <a:rPr dirty="0" sz="1200" spc="-5">
                <a:latin typeface="Times New Roman"/>
                <a:cs typeface="Times New Roman"/>
              </a:rPr>
              <a:t>level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-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education?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528825" y="1391666"/>
          <a:ext cx="5405120" cy="10718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9500"/>
                <a:gridCol w="1080770"/>
                <a:gridCol w="1111250"/>
                <a:gridCol w="1062354"/>
                <a:gridCol w="1061720"/>
              </a:tblGrid>
              <a:tr h="533400">
                <a:tc>
                  <a:txBody>
                    <a:bodyPr/>
                    <a:lstStyle/>
                    <a:p>
                      <a:pPr marL="71120" marR="134620">
                        <a:lnSpc>
                          <a:spcPts val="1380"/>
                        </a:lnSpc>
                        <a:spcBef>
                          <a:spcPts val="10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Did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not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complete</a:t>
                      </a:r>
                      <a:r>
                        <a:rPr dirty="0" sz="12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high  school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263525">
                        <a:lnSpc>
                          <a:spcPts val="1380"/>
                        </a:lnSpc>
                        <a:spcBef>
                          <a:spcPts val="10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High</a:t>
                      </a:r>
                      <a:r>
                        <a:rPr dirty="0" sz="1200" spc="-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school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Graduate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355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GED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35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Military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193040">
                        <a:lnSpc>
                          <a:spcPts val="1380"/>
                        </a:lnSpc>
                        <a:spcBef>
                          <a:spcPts val="10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Technical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/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Trade</a:t>
                      </a:r>
                      <a:r>
                        <a:rPr dirty="0" sz="12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school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1495">
                <a:tc>
                  <a:txBody>
                    <a:bodyPr/>
                    <a:lstStyle/>
                    <a:p>
                      <a:pPr marL="71120" marR="349250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Asso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iat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Degree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342900">
                        <a:lnSpc>
                          <a:spcPts val="1380"/>
                        </a:lnSpc>
                      </a:pP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ac</a:t>
                      </a:r>
                      <a:r>
                        <a:rPr dirty="0" sz="1200" spc="1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lor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’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Degree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280035">
                        <a:lnSpc>
                          <a:spcPts val="13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Masters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/ 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ssi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Degree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345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Doctorate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34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I don’t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know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816354" y="2912109"/>
            <a:ext cx="4292600" cy="5594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AutoNum type="arabicParenR" startAt="10"/>
              <a:tabLst>
                <a:tab pos="241300" algn="l"/>
              </a:tabLst>
            </a:pPr>
            <a:r>
              <a:rPr dirty="0" sz="1200" spc="-5">
                <a:latin typeface="Times New Roman"/>
                <a:cs typeface="Times New Roman"/>
              </a:rPr>
              <a:t>Do </a:t>
            </a:r>
            <a:r>
              <a:rPr dirty="0" sz="1200" spc="-10">
                <a:latin typeface="Times New Roman"/>
                <a:cs typeface="Times New Roman"/>
              </a:rPr>
              <a:t>you </a:t>
            </a:r>
            <a:r>
              <a:rPr dirty="0" sz="1200">
                <a:latin typeface="Times New Roman"/>
                <a:cs typeface="Times New Roman"/>
              </a:rPr>
              <a:t>plan on </a:t>
            </a:r>
            <a:r>
              <a:rPr dirty="0" sz="1200" spc="-5">
                <a:latin typeface="Times New Roman"/>
                <a:cs typeface="Times New Roman"/>
              </a:rPr>
              <a:t>going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college? </a:t>
            </a:r>
            <a:r>
              <a:rPr dirty="0" sz="1200" spc="-10">
                <a:latin typeface="Times New Roman"/>
                <a:cs typeface="Times New Roman"/>
              </a:rPr>
              <a:t>(yes </a:t>
            </a:r>
            <a:r>
              <a:rPr dirty="0" sz="1200">
                <a:latin typeface="Times New Roman"/>
                <a:cs typeface="Times New Roman"/>
              </a:rPr>
              <a:t>/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no)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Times New Roman"/>
              <a:buAutoNum type="arabicParenR" startAt="10"/>
            </a:pPr>
            <a:endParaRPr sz="115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AutoNum type="arabicParenR" startAt="10"/>
              <a:tabLst>
                <a:tab pos="241300" algn="l"/>
              </a:tabLst>
            </a:pPr>
            <a:r>
              <a:rPr dirty="0" sz="1200" spc="-5">
                <a:latin typeface="Times New Roman"/>
                <a:cs typeface="Times New Roman"/>
              </a:rPr>
              <a:t>Do </a:t>
            </a:r>
            <a:r>
              <a:rPr dirty="0" sz="1200" spc="-10">
                <a:latin typeface="Times New Roman"/>
                <a:cs typeface="Times New Roman"/>
              </a:rPr>
              <a:t>you </a:t>
            </a:r>
            <a:r>
              <a:rPr dirty="0" sz="1200">
                <a:latin typeface="Times New Roman"/>
                <a:cs typeface="Times New Roman"/>
              </a:rPr>
              <a:t>think </a:t>
            </a:r>
            <a:r>
              <a:rPr dirty="0" sz="1200" spc="-5">
                <a:latin typeface="Times New Roman"/>
                <a:cs typeface="Times New Roman"/>
              </a:rPr>
              <a:t>education is important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10">
                <a:latin typeface="Times New Roman"/>
                <a:cs typeface="Times New Roman"/>
              </a:rPr>
              <a:t>you </a:t>
            </a:r>
            <a:r>
              <a:rPr dirty="0" sz="1200" spc="-5">
                <a:latin typeface="Times New Roman"/>
                <a:cs typeface="Times New Roman"/>
              </a:rPr>
              <a:t>personally? (yes </a:t>
            </a:r>
            <a:r>
              <a:rPr dirty="0" sz="1200">
                <a:latin typeface="Times New Roman"/>
                <a:cs typeface="Times New Roman"/>
              </a:rPr>
              <a:t>/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no)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1546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3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103505" indent="228600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Bradley </a:t>
            </a:r>
            <a:r>
              <a:rPr dirty="0" sz="1200" spc="-5">
                <a:latin typeface="Times New Roman"/>
                <a:cs typeface="Times New Roman"/>
              </a:rPr>
              <a:t>and Corwyn </a:t>
            </a:r>
            <a:r>
              <a:rPr dirty="0" sz="1200">
                <a:latin typeface="Times New Roman"/>
                <a:cs typeface="Times New Roman"/>
              </a:rPr>
              <a:t>(2002) </a:t>
            </a:r>
            <a:r>
              <a:rPr dirty="0" sz="1200" spc="-5">
                <a:latin typeface="Times New Roman"/>
                <a:cs typeface="Times New Roman"/>
              </a:rPr>
              <a:t>revealed </a:t>
            </a:r>
            <a:r>
              <a:rPr dirty="0" sz="1200">
                <a:latin typeface="Times New Roman"/>
                <a:cs typeface="Times New Roman"/>
              </a:rPr>
              <a:t>a definitive link </a:t>
            </a:r>
            <a:r>
              <a:rPr dirty="0" sz="1200" spc="-5">
                <a:latin typeface="Times New Roman"/>
                <a:cs typeface="Times New Roman"/>
              </a:rPr>
              <a:t>between child </a:t>
            </a:r>
            <a:r>
              <a:rPr dirty="0" sz="1200">
                <a:latin typeface="Times New Roman"/>
                <a:cs typeface="Times New Roman"/>
              </a:rPr>
              <a:t>development </a:t>
            </a:r>
            <a:r>
              <a:rPr dirty="0" sz="1200" spc="-5">
                <a:latin typeface="Times New Roman"/>
                <a:cs typeface="Times New Roman"/>
              </a:rPr>
              <a:t>and  socioeconomic status </a:t>
            </a:r>
            <a:r>
              <a:rPr dirty="0" sz="1200">
                <a:latin typeface="Times New Roman"/>
                <a:cs typeface="Times New Roman"/>
              </a:rPr>
              <a:t>(SES). </a:t>
            </a:r>
            <a:r>
              <a:rPr dirty="0" sz="1200" spc="-5">
                <a:latin typeface="Times New Roman"/>
                <a:cs typeface="Times New Roman"/>
              </a:rPr>
              <a:t>These researchers indicated “that </a:t>
            </a:r>
            <a:r>
              <a:rPr dirty="0" sz="1200">
                <a:latin typeface="Times New Roman"/>
                <a:cs typeface="Times New Roman"/>
              </a:rPr>
              <a:t>low SES </a:t>
            </a:r>
            <a:r>
              <a:rPr dirty="0" sz="1200" spc="-5">
                <a:latin typeface="Times New Roman"/>
                <a:cs typeface="Times New Roman"/>
              </a:rPr>
              <a:t>children </a:t>
            </a:r>
            <a:r>
              <a:rPr dirty="0" sz="1200">
                <a:latin typeface="Times New Roman"/>
                <a:cs typeface="Times New Roman"/>
              </a:rPr>
              <a:t>more </a:t>
            </a:r>
            <a:r>
              <a:rPr dirty="0" sz="1200" spc="-5">
                <a:latin typeface="Times New Roman"/>
                <a:cs typeface="Times New Roman"/>
              </a:rPr>
              <a:t>often  manifest symptoms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psychiatric disturbance and maladaptive social functioning” as compared 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children </a:t>
            </a:r>
            <a:r>
              <a:rPr dirty="0" sz="1200">
                <a:latin typeface="Times New Roman"/>
                <a:cs typeface="Times New Roman"/>
              </a:rPr>
              <a:t>without this </a:t>
            </a:r>
            <a:r>
              <a:rPr dirty="0" sz="1200" spc="-5">
                <a:latin typeface="Times New Roman"/>
                <a:cs typeface="Times New Roman"/>
              </a:rPr>
              <a:t>financial issue </a:t>
            </a:r>
            <a:r>
              <a:rPr dirty="0" sz="1200">
                <a:latin typeface="Times New Roman"/>
                <a:cs typeface="Times New Roman"/>
              </a:rPr>
              <a:t>(p. </a:t>
            </a:r>
            <a:r>
              <a:rPr dirty="0" sz="1200" spc="-5">
                <a:latin typeface="Times New Roman"/>
                <a:cs typeface="Times New Roman"/>
              </a:rPr>
              <a:t>377). </a:t>
            </a:r>
            <a:r>
              <a:rPr dirty="0" sz="1200">
                <a:latin typeface="Times New Roman"/>
                <a:cs typeface="Times New Roman"/>
              </a:rPr>
              <a:t>Socioeconomic </a:t>
            </a:r>
            <a:r>
              <a:rPr dirty="0" sz="1200" spc="-5">
                <a:latin typeface="Times New Roman"/>
                <a:cs typeface="Times New Roman"/>
              </a:rPr>
              <a:t>status </a:t>
            </a:r>
            <a:r>
              <a:rPr dirty="0" sz="1200">
                <a:latin typeface="Times New Roman"/>
                <a:cs typeface="Times New Roman"/>
              </a:rPr>
              <a:t>(specifically </a:t>
            </a:r>
            <a:r>
              <a:rPr dirty="0" sz="1200" spc="-5">
                <a:latin typeface="Times New Roman"/>
                <a:cs typeface="Times New Roman"/>
              </a:rPr>
              <a:t>lower  </a:t>
            </a:r>
            <a:r>
              <a:rPr dirty="0" sz="1200">
                <a:latin typeface="Times New Roman"/>
                <a:cs typeface="Times New Roman"/>
              </a:rPr>
              <a:t>income </a:t>
            </a:r>
            <a:r>
              <a:rPr dirty="0" sz="1200" spc="-5">
                <a:latin typeface="Times New Roman"/>
                <a:cs typeface="Times New Roman"/>
              </a:rPr>
              <a:t>levels) has </a:t>
            </a:r>
            <a:r>
              <a:rPr dirty="0" sz="1200">
                <a:latin typeface="Times New Roman"/>
                <a:cs typeface="Times New Roman"/>
              </a:rPr>
              <a:t>been </a:t>
            </a:r>
            <a:r>
              <a:rPr dirty="0" sz="1200" spc="-5">
                <a:latin typeface="Times New Roman"/>
                <a:cs typeface="Times New Roman"/>
              </a:rPr>
              <a:t>established as </a:t>
            </a:r>
            <a:r>
              <a:rPr dirty="0" sz="1200">
                <a:latin typeface="Times New Roman"/>
                <a:cs typeface="Times New Roman"/>
              </a:rPr>
              <a:t>a contributing </a:t>
            </a:r>
            <a:r>
              <a:rPr dirty="0" sz="1200" spc="-5">
                <a:latin typeface="Times New Roman"/>
                <a:cs typeface="Times New Roman"/>
              </a:rPr>
              <a:t>factor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students </a:t>
            </a:r>
            <a:r>
              <a:rPr dirty="0" sz="1200">
                <a:latin typeface="Times New Roman"/>
                <a:cs typeface="Times New Roman"/>
              </a:rPr>
              <a:t>dropping out (Ingrum,  </a:t>
            </a:r>
            <a:r>
              <a:rPr dirty="0" sz="1200" spc="-5">
                <a:latin typeface="Times New Roman"/>
                <a:cs typeface="Times New Roman"/>
              </a:rPr>
              <a:t>2006). </a:t>
            </a:r>
            <a:r>
              <a:rPr dirty="0" sz="1200">
                <a:latin typeface="Times New Roman"/>
                <a:cs typeface="Times New Roman"/>
              </a:rPr>
              <a:t>Bradley </a:t>
            </a:r>
            <a:r>
              <a:rPr dirty="0" sz="1200" spc="-5">
                <a:latin typeface="Times New Roman"/>
                <a:cs typeface="Times New Roman"/>
              </a:rPr>
              <a:t>and Corwyn </a:t>
            </a:r>
            <a:r>
              <a:rPr dirty="0" sz="1200">
                <a:latin typeface="Times New Roman"/>
                <a:cs typeface="Times New Roman"/>
              </a:rPr>
              <a:t>(2002) </a:t>
            </a:r>
            <a:r>
              <a:rPr dirty="0" sz="1200" spc="-5">
                <a:latin typeface="Times New Roman"/>
                <a:cs typeface="Times New Roman"/>
              </a:rPr>
              <a:t>and Ingrum </a:t>
            </a:r>
            <a:r>
              <a:rPr dirty="0" sz="1200">
                <a:latin typeface="Times New Roman"/>
                <a:cs typeface="Times New Roman"/>
              </a:rPr>
              <a:t>(2006) </a:t>
            </a:r>
            <a:r>
              <a:rPr dirty="0" sz="1200" spc="-5">
                <a:latin typeface="Times New Roman"/>
                <a:cs typeface="Times New Roman"/>
              </a:rPr>
              <a:t>indicated </a:t>
            </a:r>
            <a:r>
              <a:rPr dirty="0" sz="1200">
                <a:latin typeface="Times New Roman"/>
                <a:cs typeface="Times New Roman"/>
              </a:rPr>
              <a:t>that lower income </a:t>
            </a:r>
            <a:r>
              <a:rPr dirty="0" sz="1200" spc="-5">
                <a:latin typeface="Times New Roman"/>
                <a:cs typeface="Times New Roman"/>
              </a:rPr>
              <a:t>might </a:t>
            </a:r>
            <a:r>
              <a:rPr dirty="0" sz="1200">
                <a:latin typeface="Times New Roman"/>
                <a:cs typeface="Times New Roman"/>
              </a:rPr>
              <a:t>cause  a </a:t>
            </a:r>
            <a:r>
              <a:rPr dirty="0" sz="1200" spc="-5">
                <a:latin typeface="Times New Roman"/>
                <a:cs typeface="Times New Roman"/>
              </a:rPr>
              <a:t>lack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development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leads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common traits shared </a:t>
            </a:r>
            <a:r>
              <a:rPr dirty="0" sz="1200">
                <a:latin typeface="Times New Roman"/>
                <a:cs typeface="Times New Roman"/>
              </a:rPr>
              <a:t>among dropouts. </a:t>
            </a: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current study,  an East Tennessee school district was observed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determine </a:t>
            </a:r>
            <a:r>
              <a:rPr dirty="0" sz="1200">
                <a:latin typeface="Times New Roman"/>
                <a:cs typeface="Times New Roman"/>
              </a:rPr>
              <a:t>if this link </a:t>
            </a:r>
            <a:r>
              <a:rPr dirty="0" sz="1200" spc="-5">
                <a:latin typeface="Times New Roman"/>
                <a:cs typeface="Times New Roman"/>
              </a:rPr>
              <a:t>does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fact </a:t>
            </a:r>
            <a:r>
              <a:rPr dirty="0" sz="1200">
                <a:latin typeface="Times New Roman"/>
                <a:cs typeface="Times New Roman"/>
              </a:rPr>
              <a:t>cause </a:t>
            </a:r>
            <a:r>
              <a:rPr dirty="0" sz="1200" spc="-5">
                <a:latin typeface="Times New Roman"/>
                <a:cs typeface="Times New Roman"/>
              </a:rPr>
              <a:t>an  increase </a:t>
            </a:r>
            <a:r>
              <a:rPr dirty="0" sz="1200">
                <a:latin typeface="Times New Roman"/>
                <a:cs typeface="Times New Roman"/>
              </a:rPr>
              <a:t>in dropout </a:t>
            </a:r>
            <a:r>
              <a:rPr dirty="0" sz="1200" spc="-5">
                <a:latin typeface="Times New Roman"/>
                <a:cs typeface="Times New Roman"/>
              </a:rPr>
              <a:t>rates.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goal </a:t>
            </a:r>
            <a:r>
              <a:rPr dirty="0" sz="1200">
                <a:latin typeface="Times New Roman"/>
                <a:cs typeface="Times New Roman"/>
              </a:rPr>
              <a:t>of this </a:t>
            </a:r>
            <a:r>
              <a:rPr dirty="0" sz="1200" spc="-5">
                <a:latin typeface="Times New Roman"/>
                <a:cs typeface="Times New Roman"/>
              </a:rPr>
              <a:t>research was </a:t>
            </a:r>
            <a:r>
              <a:rPr dirty="0" sz="1200">
                <a:latin typeface="Times New Roman"/>
                <a:cs typeface="Times New Roman"/>
              </a:rPr>
              <a:t>to provide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districts with </a:t>
            </a:r>
            <a:r>
              <a:rPr dirty="0" sz="1200" spc="-5">
                <a:latin typeface="Times New Roman"/>
                <a:cs typeface="Times New Roman"/>
              </a:rPr>
              <a:t>precise  preventative programs </a:t>
            </a:r>
            <a:r>
              <a:rPr dirty="0" sz="1200">
                <a:latin typeface="Times New Roman"/>
                <a:cs typeface="Times New Roman"/>
              </a:rPr>
              <a:t>that may effectively lower </a:t>
            </a:r>
            <a:r>
              <a:rPr dirty="0" sz="1200" spc="-5">
                <a:latin typeface="Times New Roman"/>
                <a:cs typeface="Times New Roman"/>
              </a:rPr>
              <a:t>dropout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rates.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Social Concerns </a:t>
            </a:r>
            <a:r>
              <a:rPr dirty="0" sz="1200" b="1">
                <a:latin typeface="Times New Roman"/>
                <a:cs typeface="Times New Roman"/>
              </a:rPr>
              <a:t>for </a:t>
            </a:r>
            <a:r>
              <a:rPr dirty="0" sz="1200" spc="-5" b="1">
                <a:latin typeface="Times New Roman"/>
                <a:cs typeface="Times New Roman"/>
              </a:rPr>
              <a:t>the</a:t>
            </a:r>
            <a:r>
              <a:rPr dirty="0" sz="1200" b="1">
                <a:latin typeface="Times New Roman"/>
                <a:cs typeface="Times New Roman"/>
              </a:rPr>
              <a:t> Study</a:t>
            </a:r>
            <a:endParaRPr sz="1200">
              <a:latin typeface="Times New Roman"/>
              <a:cs typeface="Times New Roman"/>
            </a:endParaRPr>
          </a:p>
          <a:p>
            <a:pPr marL="12700" marR="146685" indent="228600">
              <a:lnSpc>
                <a:spcPts val="2760"/>
              </a:lnSpc>
              <a:spcBef>
                <a:spcPts val="290"/>
              </a:spcBef>
            </a:pPr>
            <a:r>
              <a:rPr dirty="0" sz="1200" spc="-5">
                <a:latin typeface="Times New Roman"/>
                <a:cs typeface="Times New Roman"/>
              </a:rPr>
              <a:t>Social concerns </a:t>
            </a:r>
            <a:r>
              <a:rPr dirty="0" sz="1200">
                <a:latin typeface="Times New Roman"/>
                <a:cs typeface="Times New Roman"/>
              </a:rPr>
              <a:t>pertaining to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dropouts </a:t>
            </a:r>
            <a:r>
              <a:rPr dirty="0" sz="1200" spc="-5">
                <a:latin typeface="Times New Roman"/>
                <a:cs typeface="Times New Roman"/>
              </a:rPr>
              <a:t>can </a:t>
            </a:r>
            <a:r>
              <a:rPr dirty="0" sz="1200">
                <a:latin typeface="Times New Roman"/>
                <a:cs typeface="Times New Roman"/>
              </a:rPr>
              <a:t>cover a broad spectrum of topics. </a:t>
            </a:r>
            <a:r>
              <a:rPr dirty="0" sz="1200" spc="-15">
                <a:latin typeface="Times New Roman"/>
                <a:cs typeface="Times New Roman"/>
              </a:rPr>
              <a:t>In 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section, </a:t>
            </a:r>
            <a:r>
              <a:rPr dirty="0" sz="1200">
                <a:latin typeface="Times New Roman"/>
                <a:cs typeface="Times New Roman"/>
              </a:rPr>
              <a:t>some of </a:t>
            </a:r>
            <a:r>
              <a:rPr dirty="0" sz="1200" spc="-5">
                <a:latin typeface="Times New Roman"/>
                <a:cs typeface="Times New Roman"/>
              </a:rPr>
              <a:t>these topics are </a:t>
            </a:r>
            <a:r>
              <a:rPr dirty="0" sz="1200">
                <a:latin typeface="Times New Roman"/>
                <a:cs typeface="Times New Roman"/>
              </a:rPr>
              <a:t>discussed, including </a:t>
            </a:r>
            <a:r>
              <a:rPr dirty="0" sz="1200" spc="-5">
                <a:latin typeface="Times New Roman"/>
                <a:cs typeface="Times New Roman"/>
              </a:rPr>
              <a:t>school characteristics, employment,  and parental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education.</a:t>
            </a:r>
            <a:endParaRPr sz="1200">
              <a:latin typeface="Times New Roman"/>
              <a:cs typeface="Times New Roman"/>
            </a:endParaRPr>
          </a:p>
          <a:p>
            <a:pPr marL="12700" marR="12065" indent="228600">
              <a:lnSpc>
                <a:spcPts val="2760"/>
              </a:lnSpc>
            </a:pPr>
            <a:r>
              <a:rPr dirty="0" sz="1200" spc="-5" b="1">
                <a:latin typeface="Times New Roman"/>
                <a:cs typeface="Times New Roman"/>
              </a:rPr>
              <a:t>School characteristics. </a:t>
            </a:r>
            <a:r>
              <a:rPr dirty="0" sz="1200" spc="-5">
                <a:latin typeface="Times New Roman"/>
                <a:cs typeface="Times New Roman"/>
              </a:rPr>
              <a:t>Christle, Jolivette, and Nelson </a:t>
            </a:r>
            <a:r>
              <a:rPr dirty="0" sz="1200">
                <a:latin typeface="Times New Roman"/>
                <a:cs typeface="Times New Roman"/>
              </a:rPr>
              <a:t>(2007) </a:t>
            </a:r>
            <a:r>
              <a:rPr dirty="0" sz="1200" spc="-5">
                <a:latin typeface="Times New Roman"/>
                <a:cs typeface="Times New Roman"/>
              </a:rPr>
              <a:t>stated that factors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lead </a:t>
            </a:r>
            <a:r>
              <a:rPr dirty="0" sz="1200">
                <a:latin typeface="Times New Roman"/>
                <a:cs typeface="Times New Roman"/>
              </a:rPr>
              <a:t>to 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dropouts are not just </a:t>
            </a:r>
            <a:r>
              <a:rPr dirty="0" sz="1200" spc="-5">
                <a:latin typeface="Times New Roman"/>
                <a:cs typeface="Times New Roman"/>
              </a:rPr>
              <a:t>derived from </a:t>
            </a:r>
            <a:r>
              <a:rPr dirty="0" sz="1200">
                <a:latin typeface="Times New Roman"/>
                <a:cs typeface="Times New Roman"/>
              </a:rPr>
              <a:t>the students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their </a:t>
            </a:r>
            <a:r>
              <a:rPr dirty="0" sz="1200" spc="-5">
                <a:latin typeface="Times New Roman"/>
                <a:cs typeface="Times New Roman"/>
              </a:rPr>
              <a:t>families, </a:t>
            </a:r>
            <a:r>
              <a:rPr dirty="0" sz="1200">
                <a:latin typeface="Times New Roman"/>
                <a:cs typeface="Times New Roman"/>
              </a:rPr>
              <a:t>but also the  </a:t>
            </a:r>
            <a:r>
              <a:rPr dirty="0" sz="1200" spc="-5">
                <a:latin typeface="Times New Roman"/>
                <a:cs typeface="Times New Roman"/>
              </a:rPr>
              <a:t>characteristics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students’ schools, such as </a:t>
            </a:r>
            <a:r>
              <a:rPr dirty="0" sz="1200">
                <a:latin typeface="Times New Roman"/>
                <a:cs typeface="Times New Roman"/>
              </a:rPr>
              <a:t>the student </a:t>
            </a:r>
            <a:r>
              <a:rPr dirty="0" sz="1200" spc="-5">
                <a:latin typeface="Times New Roman"/>
                <a:cs typeface="Times New Roman"/>
              </a:rPr>
              <a:t>population, school grade span (e.g., </a:t>
            </a:r>
            <a:r>
              <a:rPr dirty="0" sz="1200">
                <a:latin typeface="Times New Roman"/>
                <a:cs typeface="Times New Roman"/>
              </a:rPr>
              <a:t>9-  12 </a:t>
            </a:r>
            <a:r>
              <a:rPr dirty="0" sz="1200" spc="-5">
                <a:latin typeface="Times New Roman"/>
                <a:cs typeface="Times New Roman"/>
              </a:rPr>
              <a:t>grade </a:t>
            </a:r>
            <a:r>
              <a:rPr dirty="0" sz="1200">
                <a:latin typeface="Times New Roman"/>
                <a:cs typeface="Times New Roman"/>
              </a:rPr>
              <a:t>levels, </a:t>
            </a:r>
            <a:r>
              <a:rPr dirty="0" sz="1200" spc="-5">
                <a:latin typeface="Times New Roman"/>
                <a:cs typeface="Times New Roman"/>
              </a:rPr>
              <a:t>8-12, </a:t>
            </a:r>
            <a:r>
              <a:rPr dirty="0" sz="1200">
                <a:latin typeface="Times New Roman"/>
                <a:cs typeface="Times New Roman"/>
              </a:rPr>
              <a:t>10-12, </a:t>
            </a:r>
            <a:r>
              <a:rPr dirty="0" sz="1200" spc="-5">
                <a:latin typeface="Times New Roman"/>
                <a:cs typeface="Times New Roman"/>
              </a:rPr>
              <a:t>etc.) and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actual interactions </a:t>
            </a:r>
            <a:r>
              <a:rPr dirty="0" sz="1200">
                <a:latin typeface="Times New Roman"/>
                <a:cs typeface="Times New Roman"/>
              </a:rPr>
              <a:t>of teachers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students.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Using</a:t>
            </a:r>
            <a:endParaRPr sz="1200">
              <a:latin typeface="Times New Roman"/>
              <a:cs typeface="Times New Roman"/>
            </a:endParaRPr>
          </a:p>
          <a:p>
            <a:pPr marL="12700" marR="132080">
              <a:lnSpc>
                <a:spcPts val="276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Christle, Jolivette, and Nelson’s </a:t>
            </a:r>
            <a:r>
              <a:rPr dirty="0" sz="1200">
                <a:latin typeface="Times New Roman"/>
                <a:cs typeface="Times New Roman"/>
              </a:rPr>
              <a:t>(2007) </a:t>
            </a:r>
            <a:r>
              <a:rPr dirty="0" sz="1200" spc="-5">
                <a:latin typeface="Times New Roman"/>
                <a:cs typeface="Times New Roman"/>
              </a:rPr>
              <a:t>research </a:t>
            </a:r>
            <a:r>
              <a:rPr dirty="0" sz="1200">
                <a:latin typeface="Times New Roman"/>
                <a:cs typeface="Times New Roman"/>
              </a:rPr>
              <a:t>as a </a:t>
            </a:r>
            <a:r>
              <a:rPr dirty="0" sz="1200" spc="-5">
                <a:latin typeface="Times New Roman"/>
                <a:cs typeface="Times New Roman"/>
              </a:rPr>
              <a:t>guide,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characteristics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an East  Tennessee </a:t>
            </a:r>
            <a:r>
              <a:rPr dirty="0" sz="1200">
                <a:latin typeface="Times New Roman"/>
                <a:cs typeface="Times New Roman"/>
              </a:rPr>
              <a:t>school </a:t>
            </a:r>
            <a:r>
              <a:rPr dirty="0" sz="1200" spc="-5">
                <a:latin typeface="Times New Roman"/>
                <a:cs typeface="Times New Roman"/>
              </a:rPr>
              <a:t>district were examined </a:t>
            </a:r>
            <a:r>
              <a:rPr dirty="0" sz="1200">
                <a:latin typeface="Times New Roman"/>
                <a:cs typeface="Times New Roman"/>
              </a:rPr>
              <a:t>to determine if </a:t>
            </a:r>
            <a:r>
              <a:rPr dirty="0" sz="1200" spc="-5">
                <a:latin typeface="Times New Roman"/>
                <a:cs typeface="Times New Roman"/>
              </a:rPr>
              <a:t>these factors </a:t>
            </a:r>
            <a:r>
              <a:rPr dirty="0" sz="1200" spc="5">
                <a:latin typeface="Times New Roman"/>
                <a:cs typeface="Times New Roman"/>
              </a:rPr>
              <a:t>may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part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reason  </a:t>
            </a:r>
            <a:r>
              <a:rPr dirty="0" sz="1200">
                <a:latin typeface="Times New Roman"/>
                <a:cs typeface="Times New Roman"/>
              </a:rPr>
              <a:t>that only four out of every five students </a:t>
            </a:r>
            <a:r>
              <a:rPr dirty="0" sz="1200" spc="-5">
                <a:latin typeface="Times New Roman"/>
                <a:cs typeface="Times New Roman"/>
              </a:rPr>
              <a:t>graduate.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information </a:t>
            </a:r>
            <a:r>
              <a:rPr dirty="0" sz="1200">
                <a:latin typeface="Times New Roman"/>
                <a:cs typeface="Times New Roman"/>
              </a:rPr>
              <a:t>about the </a:t>
            </a:r>
            <a:r>
              <a:rPr dirty="0" sz="1200" spc="-5">
                <a:latin typeface="Times New Roman"/>
                <a:cs typeface="Times New Roman"/>
              </a:rPr>
              <a:t>school district  studied was gathered </a:t>
            </a:r>
            <a:r>
              <a:rPr dirty="0" sz="1200">
                <a:latin typeface="Times New Roman"/>
                <a:cs typeface="Times New Roman"/>
              </a:rPr>
              <a:t>from school </a:t>
            </a:r>
            <a:r>
              <a:rPr dirty="0" sz="1200" spc="-5">
                <a:latin typeface="Times New Roman"/>
                <a:cs typeface="Times New Roman"/>
              </a:rPr>
              <a:t>records </a:t>
            </a:r>
            <a:r>
              <a:rPr dirty="0" sz="1200">
                <a:latin typeface="Times New Roman"/>
                <a:cs typeface="Times New Roman"/>
              </a:rPr>
              <a:t>that were </a:t>
            </a:r>
            <a:r>
              <a:rPr dirty="0" sz="1200" spc="-5">
                <a:latin typeface="Times New Roman"/>
                <a:cs typeface="Times New Roman"/>
              </a:rPr>
              <a:t>reported </a:t>
            </a:r>
            <a:r>
              <a:rPr dirty="0" sz="1200">
                <a:latin typeface="Times New Roman"/>
                <a:cs typeface="Times New Roman"/>
              </a:rPr>
              <a:t>to the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state.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17969" y="429259"/>
            <a:ext cx="2540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156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1016254"/>
            <a:ext cx="5596890" cy="9067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181225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Appendix C </a:t>
            </a:r>
            <a:r>
              <a:rPr dirty="0" sz="1200" b="1">
                <a:latin typeface="Times New Roman"/>
                <a:cs typeface="Times New Roman"/>
              </a:rPr>
              <a:t>- </a:t>
            </a:r>
            <a:r>
              <a:rPr dirty="0" sz="1200" spc="-5" b="1">
                <a:latin typeface="Times New Roman"/>
                <a:cs typeface="Times New Roman"/>
              </a:rPr>
              <a:t>Questionnaire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00">
              <a:latin typeface="Times New Roman"/>
              <a:cs typeface="Times New Roman"/>
            </a:endParaRPr>
          </a:p>
          <a:p>
            <a:pPr marL="2059305">
              <a:lnSpc>
                <a:spcPts val="1410"/>
              </a:lnSpc>
            </a:pPr>
            <a:r>
              <a:rPr dirty="0" sz="1200" spc="-5">
                <a:latin typeface="Times New Roman"/>
                <a:cs typeface="Times New Roman"/>
              </a:rPr>
              <a:t>Value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 Questionnaire</a:t>
            </a:r>
            <a:endParaRPr sz="1200">
              <a:latin typeface="Times New Roman"/>
              <a:cs typeface="Times New Roman"/>
            </a:endParaRPr>
          </a:p>
          <a:p>
            <a:pPr marL="12700" marR="5080" indent="228600">
              <a:lnSpc>
                <a:spcPts val="1380"/>
              </a:lnSpc>
              <a:spcBef>
                <a:spcPts val="65"/>
              </a:spcBef>
            </a:pPr>
            <a:r>
              <a:rPr dirty="0" sz="1200" spc="-5">
                <a:latin typeface="Times New Roman"/>
                <a:cs typeface="Times New Roman"/>
              </a:rPr>
              <a:t>For each </a:t>
            </a:r>
            <a:r>
              <a:rPr dirty="0" sz="1200">
                <a:latin typeface="Times New Roman"/>
                <a:cs typeface="Times New Roman"/>
              </a:rPr>
              <a:t>of the following </a:t>
            </a:r>
            <a:r>
              <a:rPr dirty="0" sz="1200" spc="-5">
                <a:latin typeface="Times New Roman"/>
                <a:cs typeface="Times New Roman"/>
              </a:rPr>
              <a:t>statements, remember back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before </a:t>
            </a:r>
            <a:r>
              <a:rPr dirty="0" sz="1200" spc="-10">
                <a:latin typeface="Times New Roman"/>
                <a:cs typeface="Times New Roman"/>
              </a:rPr>
              <a:t>you </a:t>
            </a:r>
            <a:r>
              <a:rPr dirty="0" sz="1200" spc="-5">
                <a:latin typeface="Times New Roman"/>
                <a:cs typeface="Times New Roman"/>
              </a:rPr>
              <a:t>dropped </a:t>
            </a:r>
            <a:r>
              <a:rPr dirty="0" sz="1200">
                <a:latin typeface="Times New Roman"/>
                <a:cs typeface="Times New Roman"/>
              </a:rPr>
              <a:t>out of </a:t>
            </a:r>
            <a:r>
              <a:rPr dirty="0" sz="1200" spc="-5">
                <a:latin typeface="Times New Roman"/>
                <a:cs typeface="Times New Roman"/>
              </a:rPr>
              <a:t>high  school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select </a:t>
            </a:r>
            <a:r>
              <a:rPr dirty="0" sz="1200">
                <a:latin typeface="Times New Roman"/>
                <a:cs typeface="Times New Roman"/>
              </a:rPr>
              <a:t>the most </a:t>
            </a:r>
            <a:r>
              <a:rPr dirty="0" sz="1200" spc="-5">
                <a:latin typeface="Times New Roman"/>
                <a:cs typeface="Times New Roman"/>
              </a:rPr>
              <a:t>appropriate </a:t>
            </a:r>
            <a:r>
              <a:rPr dirty="0" sz="1200">
                <a:latin typeface="Times New Roman"/>
                <a:cs typeface="Times New Roman"/>
              </a:rPr>
              <a:t>box to the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right.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43076" y="1917445"/>
          <a:ext cx="5271135" cy="71196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22145"/>
                <a:gridCol w="781684"/>
                <a:gridCol w="908685"/>
                <a:gridCol w="908685"/>
                <a:gridCol w="741679"/>
              </a:tblGrid>
              <a:tr h="356235">
                <a:tc>
                  <a:txBody>
                    <a:bodyPr/>
                    <a:lstStyle/>
                    <a:p>
                      <a:pPr marL="71120">
                        <a:lnSpc>
                          <a:spcPts val="1355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Statement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161925">
                        <a:lnSpc>
                          <a:spcPts val="1370"/>
                        </a:lnSpc>
                        <a:spcBef>
                          <a:spcPts val="2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tron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sz="1200" spc="25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y 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Dis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gr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186690">
                        <a:lnSpc>
                          <a:spcPts val="1370"/>
                        </a:lnSpc>
                        <a:spcBef>
                          <a:spcPts val="2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ome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Disagree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186690">
                        <a:lnSpc>
                          <a:spcPts val="1370"/>
                        </a:lnSpc>
                        <a:spcBef>
                          <a:spcPts val="2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ome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Agree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135255">
                        <a:lnSpc>
                          <a:spcPts val="1370"/>
                        </a:lnSpc>
                        <a:spcBef>
                          <a:spcPts val="2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tron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sz="1200" spc="25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y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Agree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8140">
                <a:tc>
                  <a:txBody>
                    <a:bodyPr/>
                    <a:lstStyle/>
                    <a:p>
                      <a:pPr marL="71120">
                        <a:lnSpc>
                          <a:spcPts val="135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I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enjoyed going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school.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6235">
                <a:tc>
                  <a:txBody>
                    <a:bodyPr/>
                    <a:lstStyle/>
                    <a:p>
                      <a:pPr marL="71120" marR="187960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My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parents encouraged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me  to do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well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school.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07390">
                <a:tc>
                  <a:txBody>
                    <a:bodyPr/>
                    <a:lstStyle/>
                    <a:p>
                      <a:pPr marL="71120">
                        <a:lnSpc>
                          <a:spcPts val="131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I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was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motivated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student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1120" marR="73660">
                        <a:lnSpc>
                          <a:spcPts val="1380"/>
                        </a:lnSpc>
                        <a:spcBef>
                          <a:spcPts val="6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did not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require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much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encouragement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want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do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well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school.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1495">
                <a:tc>
                  <a:txBody>
                    <a:bodyPr/>
                    <a:lstStyle/>
                    <a:p>
                      <a:pPr marL="71120" marR="142875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I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enjoyed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learning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new  things even when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they</a:t>
                      </a:r>
                      <a:r>
                        <a:rPr dirty="0" sz="12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were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challenging.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06755">
                <a:tc>
                  <a:txBody>
                    <a:bodyPr/>
                    <a:lstStyle/>
                    <a:p>
                      <a:pPr marL="71120" marR="128905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I would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go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school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even if 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my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parents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didn’t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care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wasn’t required </a:t>
                      </a:r>
                      <a:r>
                        <a:rPr dirty="0" sz="1200" spc="10">
                          <a:latin typeface="Times New Roman"/>
                          <a:cs typeface="Times New Roman"/>
                        </a:rPr>
                        <a:t>by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law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go.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6235">
                <a:tc>
                  <a:txBody>
                    <a:bodyPr/>
                    <a:lstStyle/>
                    <a:p>
                      <a:pPr marL="71120" marR="205104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I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disagree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with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what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 was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required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 learn in</a:t>
                      </a:r>
                      <a:r>
                        <a:rPr dirty="0" sz="1200" spc="-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school.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1495">
                <a:tc>
                  <a:txBody>
                    <a:bodyPr/>
                    <a:lstStyle/>
                    <a:p>
                      <a:pPr marL="71120" marR="196215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I did not understand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why</a:t>
                      </a:r>
                      <a:r>
                        <a:rPr dirty="0" sz="1200" spc="-1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it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is important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learn math  and science.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7505">
                <a:tc>
                  <a:txBody>
                    <a:bodyPr/>
                    <a:lstStyle/>
                    <a:p>
                      <a:pPr marL="71120" marR="162560">
                        <a:lnSpc>
                          <a:spcPts val="1380"/>
                        </a:lnSpc>
                        <a:spcBef>
                          <a:spcPts val="10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I found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school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easy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not  very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challenging.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1495">
                <a:tc>
                  <a:txBody>
                    <a:bodyPr/>
                    <a:lstStyle/>
                    <a:p>
                      <a:pPr marL="71120" marR="79375">
                        <a:lnSpc>
                          <a:spcPts val="1380"/>
                        </a:lnSpc>
                      </a:pP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If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could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have, I would</a:t>
                      </a:r>
                      <a:r>
                        <a:rPr dirty="0" sz="1200" spc="-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have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dropped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out of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school  sooner.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1495">
                <a:tc>
                  <a:txBody>
                    <a:bodyPr/>
                    <a:lstStyle/>
                    <a:p>
                      <a:pPr marL="71120" marR="60325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I do not need to know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what  was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being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taught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 school</a:t>
                      </a:r>
                      <a:r>
                        <a:rPr dirty="0" sz="1200" spc="-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order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 be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successful.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6870">
                <a:tc>
                  <a:txBody>
                    <a:bodyPr/>
                    <a:lstStyle/>
                    <a:p>
                      <a:pPr marL="71120">
                        <a:lnSpc>
                          <a:spcPts val="134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I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intend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go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college.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1495">
                <a:tc>
                  <a:txBody>
                    <a:bodyPr/>
                    <a:lstStyle/>
                    <a:p>
                      <a:pPr marL="71120" marR="117475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I did not understand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why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things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like math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science  are so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important.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6235">
                <a:tc>
                  <a:txBody>
                    <a:bodyPr/>
                    <a:lstStyle/>
                    <a:p>
                      <a:pPr marL="71120" marR="217804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I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thought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homework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was</a:t>
                      </a:r>
                      <a:r>
                        <a:rPr dirty="0" sz="12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waste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time.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6235">
                <a:tc>
                  <a:txBody>
                    <a:bodyPr/>
                    <a:lstStyle/>
                    <a:p>
                      <a:pPr marL="71120" marR="60325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I had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better things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 do with 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my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time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than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go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200" spc="-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school.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marL="71120">
                        <a:lnSpc>
                          <a:spcPts val="134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I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thought getting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 job</a:t>
                      </a:r>
                      <a:r>
                        <a:rPr dirty="0" sz="12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17969" y="429259"/>
            <a:ext cx="2540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157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43076" y="1040891"/>
          <a:ext cx="5271135" cy="35579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22145"/>
                <a:gridCol w="781684"/>
                <a:gridCol w="908685"/>
                <a:gridCol w="908685"/>
                <a:gridCol w="741679"/>
              </a:tblGrid>
              <a:tr h="533400">
                <a:tc>
                  <a:txBody>
                    <a:bodyPr/>
                    <a:lstStyle/>
                    <a:p>
                      <a:pPr marL="71120" marR="307975">
                        <a:lnSpc>
                          <a:spcPts val="1380"/>
                        </a:lnSpc>
                        <a:spcBef>
                          <a:spcPts val="1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earning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money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was</a:t>
                      </a:r>
                      <a:r>
                        <a:rPr dirty="0" sz="1200" spc="-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more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important than going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school.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6235">
                <a:tc>
                  <a:txBody>
                    <a:bodyPr/>
                    <a:lstStyle/>
                    <a:p>
                      <a:pPr marL="71120">
                        <a:lnSpc>
                          <a:spcPts val="1345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Statement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161925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tron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sz="1200" spc="25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y 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Dis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gr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186690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ome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Disagree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186690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ome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Agree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135255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tron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sz="1200" spc="25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y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Agree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06755">
                <a:tc>
                  <a:txBody>
                    <a:bodyPr/>
                    <a:lstStyle/>
                    <a:p>
                      <a:pPr marL="71120" marR="184785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I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am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never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going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use</a:t>
                      </a:r>
                      <a:r>
                        <a:rPr dirty="0" sz="12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the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information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 learned in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school.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1495">
                <a:tc>
                  <a:txBody>
                    <a:bodyPr/>
                    <a:lstStyle/>
                    <a:p>
                      <a:pPr marL="71120" marR="139065">
                        <a:lnSpc>
                          <a:spcPts val="13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Most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what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need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be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successful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 life I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can</a:t>
                      </a:r>
                      <a:r>
                        <a:rPr dirty="0" sz="12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learn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from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my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peers.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2130">
                <a:tc>
                  <a:txBody>
                    <a:bodyPr/>
                    <a:lstStyle/>
                    <a:p>
                      <a:pPr marL="71120" marR="166370">
                        <a:lnSpc>
                          <a:spcPts val="1380"/>
                        </a:lnSpc>
                      </a:pP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If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school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had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less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academic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requirements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 would have  enjoy it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more.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71120">
                        <a:lnSpc>
                          <a:spcPts val="133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School was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waste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time.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08025">
                <a:tc>
                  <a:txBody>
                    <a:bodyPr/>
                    <a:lstStyle/>
                    <a:p>
                      <a:pPr marL="71120" marR="103505">
                        <a:lnSpc>
                          <a:spcPts val="13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 better use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my time  would be to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learn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 skill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such as electrician,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plumber,  or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construction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worker.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902004" y="4745863"/>
            <a:ext cx="5580380" cy="38354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2700" marR="5080" indent="228600">
              <a:lnSpc>
                <a:spcPts val="1380"/>
              </a:lnSpc>
              <a:spcBef>
                <a:spcPts val="195"/>
              </a:spcBef>
            </a:pPr>
            <a:r>
              <a:rPr dirty="0" sz="1200" spc="-5">
                <a:latin typeface="Times New Roman"/>
                <a:cs typeface="Times New Roman"/>
              </a:rPr>
              <a:t>Answer </a:t>
            </a:r>
            <a:r>
              <a:rPr dirty="0" sz="1200">
                <a:latin typeface="Times New Roman"/>
                <a:cs typeface="Times New Roman"/>
              </a:rPr>
              <a:t>these </a:t>
            </a:r>
            <a:r>
              <a:rPr dirty="0" sz="1200" spc="-5">
                <a:latin typeface="Times New Roman"/>
                <a:cs typeface="Times New Roman"/>
              </a:rPr>
              <a:t>questions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-10">
                <a:latin typeface="Times New Roman"/>
                <a:cs typeface="Times New Roman"/>
              </a:rPr>
              <a:t>your </a:t>
            </a:r>
            <a:r>
              <a:rPr dirty="0" sz="1200" spc="-5">
                <a:latin typeface="Times New Roman"/>
                <a:cs typeface="Times New Roman"/>
              </a:rPr>
              <a:t>current </a:t>
            </a:r>
            <a:r>
              <a:rPr dirty="0" sz="1200">
                <a:latin typeface="Times New Roman"/>
                <a:cs typeface="Times New Roman"/>
              </a:rPr>
              <a:t>opinions (not </a:t>
            </a:r>
            <a:r>
              <a:rPr dirty="0" sz="1200" spc="-5">
                <a:latin typeface="Times New Roman"/>
                <a:cs typeface="Times New Roman"/>
              </a:rPr>
              <a:t>what </a:t>
            </a:r>
            <a:r>
              <a:rPr dirty="0" sz="1200" spc="-10">
                <a:latin typeface="Times New Roman"/>
                <a:cs typeface="Times New Roman"/>
              </a:rPr>
              <a:t>you </a:t>
            </a:r>
            <a:r>
              <a:rPr dirty="0" sz="1200" spc="-5">
                <a:latin typeface="Times New Roman"/>
                <a:cs typeface="Times New Roman"/>
              </a:rPr>
              <a:t>thought </a:t>
            </a:r>
            <a:r>
              <a:rPr dirty="0" sz="1200">
                <a:latin typeface="Times New Roman"/>
                <a:cs typeface="Times New Roman"/>
              </a:rPr>
              <a:t>while in </a:t>
            </a:r>
            <a:r>
              <a:rPr dirty="0" sz="1200" spc="-5">
                <a:latin typeface="Times New Roman"/>
                <a:cs typeface="Times New Roman"/>
              </a:rPr>
              <a:t>high  school)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843076" y="5298058"/>
          <a:ext cx="5271135" cy="17849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22145"/>
                <a:gridCol w="781684"/>
                <a:gridCol w="908685"/>
                <a:gridCol w="908685"/>
                <a:gridCol w="741679"/>
              </a:tblGrid>
              <a:tr h="358140">
                <a:tc>
                  <a:txBody>
                    <a:bodyPr/>
                    <a:lstStyle/>
                    <a:p>
                      <a:pPr marL="299720">
                        <a:lnSpc>
                          <a:spcPts val="136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Statement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161925">
                        <a:lnSpc>
                          <a:spcPts val="1380"/>
                        </a:lnSpc>
                        <a:spcBef>
                          <a:spcPts val="1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tron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sz="1200" spc="25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y 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Dis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gr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186690">
                        <a:lnSpc>
                          <a:spcPts val="1380"/>
                        </a:lnSpc>
                        <a:spcBef>
                          <a:spcPts val="1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ome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Disagree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186690">
                        <a:lnSpc>
                          <a:spcPts val="1380"/>
                        </a:lnSpc>
                        <a:spcBef>
                          <a:spcPts val="1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ome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Agree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135255">
                        <a:lnSpc>
                          <a:spcPts val="1380"/>
                        </a:lnSpc>
                        <a:spcBef>
                          <a:spcPts val="1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tron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sz="1200" spc="25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y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Agree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6235">
                <a:tc>
                  <a:txBody>
                    <a:bodyPr/>
                    <a:lstStyle/>
                    <a:p>
                      <a:pPr marL="71120" marR="114935">
                        <a:lnSpc>
                          <a:spcPts val="13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Dropping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out of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high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school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was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good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idea.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1495">
                <a:tc>
                  <a:txBody>
                    <a:bodyPr/>
                    <a:lstStyle/>
                    <a:p>
                      <a:pPr algn="just" marL="71120" marR="477520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I would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advise</a:t>
                      </a:r>
                      <a:r>
                        <a:rPr dirty="0" sz="12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current 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students to stay in</a:t>
                      </a:r>
                      <a:r>
                        <a:rPr dirty="0" sz="1200" spc="-11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and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graduate high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school.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1495">
                <a:tc>
                  <a:txBody>
                    <a:bodyPr/>
                    <a:lstStyle/>
                    <a:p>
                      <a:pPr marL="71120" marR="145415">
                        <a:lnSpc>
                          <a:spcPts val="1380"/>
                        </a:lnSpc>
                      </a:pP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If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could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do it all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over,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  would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have stayed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 high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school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and not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dropped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out.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6" name="object 6"/>
          <p:cNvSpPr txBox="1"/>
          <p:nvPr/>
        </p:nvSpPr>
        <p:spPr>
          <a:xfrm>
            <a:off x="1130604" y="7405878"/>
            <a:ext cx="4627880" cy="5461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Answer </a:t>
            </a:r>
            <a:r>
              <a:rPr dirty="0" sz="1200">
                <a:latin typeface="Times New Roman"/>
                <a:cs typeface="Times New Roman"/>
              </a:rPr>
              <a:t>the following questions in the </a:t>
            </a:r>
            <a:r>
              <a:rPr dirty="0" sz="1200" spc="-5">
                <a:latin typeface="Times New Roman"/>
                <a:cs typeface="Times New Roman"/>
              </a:rPr>
              <a:t>space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provided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</a:pPr>
            <a:r>
              <a:rPr dirty="0" sz="1100">
                <a:latin typeface="Times New Roman"/>
                <a:cs typeface="Times New Roman"/>
              </a:rPr>
              <a:t>1) What </a:t>
            </a:r>
            <a:r>
              <a:rPr dirty="0" sz="1100" spc="-5">
                <a:latin typeface="Times New Roman"/>
                <a:cs typeface="Times New Roman"/>
              </a:rPr>
              <a:t>are your educational </a:t>
            </a:r>
            <a:r>
              <a:rPr dirty="0" sz="1100">
                <a:latin typeface="Times New Roman"/>
                <a:cs typeface="Times New Roman"/>
              </a:rPr>
              <a:t>or </a:t>
            </a:r>
            <a:r>
              <a:rPr dirty="0" sz="1100" spc="-5">
                <a:latin typeface="Times New Roman"/>
                <a:cs typeface="Times New Roman"/>
              </a:rPr>
              <a:t>employment plans </a:t>
            </a:r>
            <a:r>
              <a:rPr dirty="0" sz="1100">
                <a:latin typeface="Times New Roman"/>
                <a:cs typeface="Times New Roman"/>
              </a:rPr>
              <a:t>for </a:t>
            </a:r>
            <a:r>
              <a:rPr dirty="0" sz="1100" spc="-5">
                <a:latin typeface="Times New Roman"/>
                <a:cs typeface="Times New Roman"/>
              </a:rPr>
              <a:t>post-high</a:t>
            </a:r>
            <a:r>
              <a:rPr dirty="0" sz="1100" spc="114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school?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59153" y="8605266"/>
            <a:ext cx="5289550" cy="515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>
              <a:lnSpc>
                <a:spcPct val="100000"/>
              </a:lnSpc>
              <a:spcBef>
                <a:spcPts val="100"/>
              </a:spcBef>
              <a:tabLst>
                <a:tab pos="539750" algn="l"/>
              </a:tabLst>
            </a:pPr>
            <a:r>
              <a:rPr dirty="0" sz="1100">
                <a:latin typeface="Times New Roman"/>
                <a:cs typeface="Times New Roman"/>
              </a:rPr>
              <a:t>2)	</a:t>
            </a:r>
            <a:r>
              <a:rPr dirty="0" sz="1100" spc="-10">
                <a:latin typeface="Times New Roman"/>
                <a:cs typeface="Times New Roman"/>
              </a:rPr>
              <a:t>In </a:t>
            </a:r>
            <a:r>
              <a:rPr dirty="0" sz="1100" spc="-5">
                <a:latin typeface="Times New Roman"/>
                <a:cs typeface="Times New Roman"/>
              </a:rPr>
              <a:t>your </a:t>
            </a:r>
            <a:r>
              <a:rPr dirty="0" sz="1100">
                <a:latin typeface="Times New Roman"/>
                <a:cs typeface="Times New Roman"/>
              </a:rPr>
              <a:t>opinion, </a:t>
            </a:r>
            <a:r>
              <a:rPr dirty="0" sz="1100" spc="-5">
                <a:latin typeface="Times New Roman"/>
                <a:cs typeface="Times New Roman"/>
              </a:rPr>
              <a:t>explain why </a:t>
            </a:r>
            <a:r>
              <a:rPr dirty="0" sz="1100">
                <a:latin typeface="Times New Roman"/>
                <a:cs typeface="Times New Roman"/>
              </a:rPr>
              <a:t>or </a:t>
            </a:r>
            <a:r>
              <a:rPr dirty="0" sz="1100" spc="-5">
                <a:latin typeface="Times New Roman"/>
                <a:cs typeface="Times New Roman"/>
              </a:rPr>
              <a:t>why </a:t>
            </a:r>
            <a:r>
              <a:rPr dirty="0" sz="1100">
                <a:latin typeface="Times New Roman"/>
                <a:cs typeface="Times New Roman"/>
              </a:rPr>
              <a:t>not </a:t>
            </a:r>
            <a:r>
              <a:rPr dirty="0" sz="1100" spc="-5">
                <a:latin typeface="Times New Roman"/>
                <a:cs typeface="Times New Roman"/>
              </a:rPr>
              <a:t>formal education </a:t>
            </a:r>
            <a:r>
              <a:rPr dirty="0" sz="1100">
                <a:latin typeface="Times New Roman"/>
                <a:cs typeface="Times New Roman"/>
              </a:rPr>
              <a:t>is </a:t>
            </a:r>
            <a:r>
              <a:rPr dirty="0" sz="1100" spc="-5">
                <a:latin typeface="Times New Roman"/>
                <a:cs typeface="Times New Roman"/>
              </a:rPr>
              <a:t>important (i.e. </a:t>
            </a:r>
            <a:r>
              <a:rPr dirty="0" sz="1100">
                <a:latin typeface="Times New Roman"/>
                <a:cs typeface="Times New Roman"/>
              </a:rPr>
              <a:t>is</a:t>
            </a:r>
            <a:r>
              <a:rPr dirty="0" sz="1100" spc="9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school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 spc="-5">
                <a:latin typeface="Times New Roman"/>
                <a:cs typeface="Times New Roman"/>
              </a:rPr>
              <a:t>important)?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17969" y="429259"/>
            <a:ext cx="2540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158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587753" y="1365249"/>
            <a:ext cx="406336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3) </a:t>
            </a:r>
            <a:r>
              <a:rPr dirty="0" sz="1100" spc="-5">
                <a:latin typeface="Times New Roman"/>
                <a:cs typeface="Times New Roman"/>
              </a:rPr>
              <a:t>Do you </a:t>
            </a:r>
            <a:r>
              <a:rPr dirty="0" sz="1100">
                <a:latin typeface="Times New Roman"/>
                <a:cs typeface="Times New Roman"/>
              </a:rPr>
              <a:t>think </a:t>
            </a:r>
            <a:r>
              <a:rPr dirty="0" sz="1100" spc="-5">
                <a:latin typeface="Times New Roman"/>
                <a:cs typeface="Times New Roman"/>
              </a:rPr>
              <a:t>what you are </a:t>
            </a:r>
            <a:r>
              <a:rPr dirty="0" sz="1100">
                <a:latin typeface="Times New Roman"/>
                <a:cs typeface="Times New Roman"/>
              </a:rPr>
              <a:t>learning in </a:t>
            </a:r>
            <a:r>
              <a:rPr dirty="0" sz="1100" spc="-5">
                <a:latin typeface="Times New Roman"/>
                <a:cs typeface="Times New Roman"/>
              </a:rPr>
              <a:t>school </a:t>
            </a:r>
            <a:r>
              <a:rPr dirty="0" sz="1100">
                <a:latin typeface="Times New Roman"/>
                <a:cs typeface="Times New Roman"/>
              </a:rPr>
              <a:t>is </a:t>
            </a:r>
            <a:r>
              <a:rPr dirty="0" sz="1100" spc="-5">
                <a:latin typeface="Times New Roman"/>
                <a:cs typeface="Times New Roman"/>
              </a:rPr>
              <a:t>important and</a:t>
            </a:r>
            <a:r>
              <a:rPr dirty="0" sz="1100" spc="7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why?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59153" y="2212594"/>
            <a:ext cx="5206365" cy="515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4) </a:t>
            </a:r>
            <a:r>
              <a:rPr dirty="0" sz="1100" spc="-10">
                <a:latin typeface="Times New Roman"/>
                <a:cs typeface="Times New Roman"/>
              </a:rPr>
              <a:t>If </a:t>
            </a:r>
            <a:r>
              <a:rPr dirty="0" sz="1100" spc="-5">
                <a:latin typeface="Times New Roman"/>
                <a:cs typeface="Times New Roman"/>
              </a:rPr>
              <a:t>you </a:t>
            </a:r>
            <a:r>
              <a:rPr dirty="0" sz="1100">
                <a:latin typeface="Times New Roman"/>
                <a:cs typeface="Times New Roman"/>
              </a:rPr>
              <a:t>could </a:t>
            </a:r>
            <a:r>
              <a:rPr dirty="0" sz="1100" spc="-5">
                <a:latin typeface="Times New Roman"/>
                <a:cs typeface="Times New Roman"/>
              </a:rPr>
              <a:t>change something </a:t>
            </a:r>
            <a:r>
              <a:rPr dirty="0" sz="1100">
                <a:latin typeface="Times New Roman"/>
                <a:cs typeface="Times New Roman"/>
              </a:rPr>
              <a:t>about </a:t>
            </a:r>
            <a:r>
              <a:rPr dirty="0" sz="1100" spc="-5">
                <a:latin typeface="Times New Roman"/>
                <a:cs typeface="Times New Roman"/>
              </a:rPr>
              <a:t>school (time, </a:t>
            </a:r>
            <a:r>
              <a:rPr dirty="0" sz="1100">
                <a:latin typeface="Times New Roman"/>
                <a:cs typeface="Times New Roman"/>
              </a:rPr>
              <a:t>what </a:t>
            </a:r>
            <a:r>
              <a:rPr dirty="0" sz="1100" spc="-5">
                <a:latin typeface="Times New Roman"/>
                <a:cs typeface="Times New Roman"/>
              </a:rPr>
              <a:t>was </a:t>
            </a:r>
            <a:r>
              <a:rPr dirty="0" sz="1100">
                <a:latin typeface="Times New Roman"/>
                <a:cs typeface="Times New Roman"/>
              </a:rPr>
              <a:t>taught, </a:t>
            </a:r>
            <a:r>
              <a:rPr dirty="0" sz="1100" spc="-5">
                <a:latin typeface="Times New Roman"/>
                <a:cs typeface="Times New Roman"/>
              </a:rPr>
              <a:t>requirements</a:t>
            </a:r>
            <a:r>
              <a:rPr dirty="0" sz="1100" spc="14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to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 spc="-5">
                <a:latin typeface="Times New Roman"/>
                <a:cs typeface="Times New Roman"/>
              </a:rPr>
              <a:t>graduate), what would it </a:t>
            </a:r>
            <a:r>
              <a:rPr dirty="0" sz="1100">
                <a:latin typeface="Times New Roman"/>
                <a:cs typeface="Times New Roman"/>
              </a:rPr>
              <a:t>be and</a:t>
            </a:r>
            <a:r>
              <a:rPr dirty="0" sz="1100" spc="1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why?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59153" y="3381883"/>
            <a:ext cx="5429885" cy="5156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Times New Roman"/>
                <a:cs typeface="Times New Roman"/>
              </a:rPr>
              <a:t>5) </a:t>
            </a:r>
            <a:r>
              <a:rPr dirty="0" sz="1100" spc="-10">
                <a:latin typeface="Times New Roman"/>
                <a:cs typeface="Times New Roman"/>
              </a:rPr>
              <a:t>If </a:t>
            </a:r>
            <a:r>
              <a:rPr dirty="0" sz="1100">
                <a:latin typeface="Times New Roman"/>
                <a:cs typeface="Times New Roman"/>
              </a:rPr>
              <a:t>the </a:t>
            </a:r>
            <a:r>
              <a:rPr dirty="0" sz="1100" spc="-5">
                <a:latin typeface="Times New Roman"/>
                <a:cs typeface="Times New Roman"/>
              </a:rPr>
              <a:t>number </a:t>
            </a:r>
            <a:r>
              <a:rPr dirty="0" sz="1100">
                <a:latin typeface="Times New Roman"/>
                <a:cs typeface="Times New Roman"/>
              </a:rPr>
              <a:t>of </a:t>
            </a:r>
            <a:r>
              <a:rPr dirty="0" sz="1100" spc="-5">
                <a:latin typeface="Times New Roman"/>
                <a:cs typeface="Times New Roman"/>
              </a:rPr>
              <a:t>academic </a:t>
            </a:r>
            <a:r>
              <a:rPr dirty="0" sz="1100">
                <a:latin typeface="Times New Roman"/>
                <a:cs typeface="Times New Roman"/>
              </a:rPr>
              <a:t>classes </a:t>
            </a:r>
            <a:r>
              <a:rPr dirty="0" sz="1100" spc="-5">
                <a:latin typeface="Times New Roman"/>
                <a:cs typeface="Times New Roman"/>
              </a:rPr>
              <a:t>(Math, Science, English, History) was reduced </a:t>
            </a:r>
            <a:r>
              <a:rPr dirty="0" sz="1100">
                <a:latin typeface="Times New Roman"/>
                <a:cs typeface="Times New Roman"/>
              </a:rPr>
              <a:t>by</a:t>
            </a:r>
            <a:r>
              <a:rPr dirty="0" sz="1100" spc="170">
                <a:latin typeface="Times New Roman"/>
                <a:cs typeface="Times New Roman"/>
              </a:rPr>
              <a:t> </a:t>
            </a:r>
            <a:r>
              <a:rPr dirty="0" sz="1100">
                <a:latin typeface="Times New Roman"/>
                <a:cs typeface="Times New Roman"/>
              </a:rPr>
              <a:t>one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>
                <a:latin typeface="Times New Roman"/>
                <a:cs typeface="Times New Roman"/>
              </a:rPr>
              <a:t>in </a:t>
            </a:r>
            <a:r>
              <a:rPr dirty="0" sz="1100" spc="-5">
                <a:latin typeface="Times New Roman"/>
                <a:cs typeface="Times New Roman"/>
              </a:rPr>
              <a:t>each subject, </a:t>
            </a:r>
            <a:r>
              <a:rPr dirty="0" sz="1100">
                <a:latin typeface="Times New Roman"/>
                <a:cs typeface="Times New Roman"/>
              </a:rPr>
              <a:t>do </a:t>
            </a:r>
            <a:r>
              <a:rPr dirty="0" sz="1100" spc="-5">
                <a:latin typeface="Times New Roman"/>
                <a:cs typeface="Times New Roman"/>
              </a:rPr>
              <a:t>you think </a:t>
            </a:r>
            <a:r>
              <a:rPr dirty="0" sz="1100">
                <a:latin typeface="Times New Roman"/>
                <a:cs typeface="Times New Roman"/>
              </a:rPr>
              <a:t>this </a:t>
            </a:r>
            <a:r>
              <a:rPr dirty="0" sz="1100" spc="-5">
                <a:latin typeface="Times New Roman"/>
                <a:cs typeface="Times New Roman"/>
              </a:rPr>
              <a:t>would improve your opinion </a:t>
            </a:r>
            <a:r>
              <a:rPr dirty="0" sz="1100">
                <a:latin typeface="Times New Roman"/>
                <a:cs typeface="Times New Roman"/>
              </a:rPr>
              <a:t>on </a:t>
            </a:r>
            <a:r>
              <a:rPr dirty="0" sz="1100" spc="-5">
                <a:latin typeface="Times New Roman"/>
                <a:cs typeface="Times New Roman"/>
              </a:rPr>
              <a:t>school and</a:t>
            </a:r>
            <a:r>
              <a:rPr dirty="0" sz="1100" spc="4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why?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59153" y="4724526"/>
            <a:ext cx="5418455" cy="51562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241300">
              <a:lnSpc>
                <a:spcPct val="100000"/>
              </a:lnSpc>
              <a:spcBef>
                <a:spcPts val="105"/>
              </a:spcBef>
            </a:pPr>
            <a:r>
              <a:rPr dirty="0" sz="1100">
                <a:latin typeface="Times New Roman"/>
                <a:cs typeface="Times New Roman"/>
              </a:rPr>
              <a:t>6) </a:t>
            </a:r>
            <a:r>
              <a:rPr dirty="0" sz="1100" spc="-10">
                <a:latin typeface="Times New Roman"/>
                <a:cs typeface="Times New Roman"/>
              </a:rPr>
              <a:t>If </a:t>
            </a:r>
            <a:r>
              <a:rPr dirty="0" sz="1100" spc="-5">
                <a:latin typeface="Times New Roman"/>
                <a:cs typeface="Times New Roman"/>
              </a:rPr>
              <a:t>you </a:t>
            </a:r>
            <a:r>
              <a:rPr dirty="0" sz="1100">
                <a:latin typeface="Times New Roman"/>
                <a:cs typeface="Times New Roman"/>
              </a:rPr>
              <a:t>could </a:t>
            </a:r>
            <a:r>
              <a:rPr dirty="0" sz="1100" spc="-5">
                <a:latin typeface="Times New Roman"/>
                <a:cs typeface="Times New Roman"/>
              </a:rPr>
              <a:t>lower </a:t>
            </a:r>
            <a:r>
              <a:rPr dirty="0" sz="1100">
                <a:latin typeface="Times New Roman"/>
                <a:cs typeface="Times New Roman"/>
              </a:rPr>
              <a:t>the </a:t>
            </a:r>
            <a:r>
              <a:rPr dirty="0" sz="1100" spc="-5">
                <a:latin typeface="Times New Roman"/>
                <a:cs typeface="Times New Roman"/>
              </a:rPr>
              <a:t>age to </a:t>
            </a:r>
            <a:r>
              <a:rPr dirty="0" sz="1100">
                <a:latin typeface="Times New Roman"/>
                <a:cs typeface="Times New Roman"/>
              </a:rPr>
              <a:t>drop </a:t>
            </a:r>
            <a:r>
              <a:rPr dirty="0" sz="1100" spc="-5">
                <a:latin typeface="Times New Roman"/>
                <a:cs typeface="Times New Roman"/>
              </a:rPr>
              <a:t>out </a:t>
            </a:r>
            <a:r>
              <a:rPr dirty="0" sz="1100" spc="-10">
                <a:latin typeface="Times New Roman"/>
                <a:cs typeface="Times New Roman"/>
              </a:rPr>
              <a:t>of </a:t>
            </a:r>
            <a:r>
              <a:rPr dirty="0" sz="1100" spc="-5">
                <a:latin typeface="Times New Roman"/>
                <a:cs typeface="Times New Roman"/>
              </a:rPr>
              <a:t>school (it’s currently </a:t>
            </a:r>
            <a:r>
              <a:rPr dirty="0" sz="1100">
                <a:latin typeface="Times New Roman"/>
                <a:cs typeface="Times New Roman"/>
              </a:rPr>
              <a:t>18 </a:t>
            </a:r>
            <a:r>
              <a:rPr dirty="0" sz="1100" spc="-5">
                <a:latin typeface="Times New Roman"/>
                <a:cs typeface="Times New Roman"/>
              </a:rPr>
              <a:t>years </a:t>
            </a:r>
            <a:r>
              <a:rPr dirty="0" sz="1100">
                <a:latin typeface="Times New Roman"/>
                <a:cs typeface="Times New Roman"/>
              </a:rPr>
              <a:t>old in TN),</a:t>
            </a:r>
            <a:r>
              <a:rPr dirty="0" sz="1100" spc="125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what</a:t>
            </a: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>
                <a:latin typeface="Times New Roman"/>
                <a:cs typeface="Times New Roman"/>
              </a:rPr>
              <a:t>would </a:t>
            </a:r>
            <a:r>
              <a:rPr dirty="0" sz="1100" spc="-5">
                <a:latin typeface="Times New Roman"/>
                <a:cs typeface="Times New Roman"/>
              </a:rPr>
              <a:t>you lower it to </a:t>
            </a:r>
            <a:r>
              <a:rPr dirty="0" sz="1100">
                <a:latin typeface="Times New Roman"/>
                <a:cs typeface="Times New Roman"/>
              </a:rPr>
              <a:t>and</a:t>
            </a:r>
            <a:r>
              <a:rPr dirty="0" sz="1100" spc="1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why?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87753" y="6068948"/>
            <a:ext cx="3371850" cy="19367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100">
                <a:latin typeface="Times New Roman"/>
                <a:cs typeface="Times New Roman"/>
              </a:rPr>
              <a:t>7) What </a:t>
            </a:r>
            <a:r>
              <a:rPr dirty="0" sz="1100" spc="-5">
                <a:latin typeface="Times New Roman"/>
                <a:cs typeface="Times New Roman"/>
              </a:rPr>
              <a:t>was your motivation </a:t>
            </a:r>
            <a:r>
              <a:rPr dirty="0" sz="1100">
                <a:latin typeface="Times New Roman"/>
                <a:cs typeface="Times New Roman"/>
              </a:rPr>
              <a:t>for </a:t>
            </a:r>
            <a:r>
              <a:rPr dirty="0" sz="1100" spc="-5">
                <a:latin typeface="Times New Roman"/>
                <a:cs typeface="Times New Roman"/>
              </a:rPr>
              <a:t>returning </a:t>
            </a:r>
            <a:r>
              <a:rPr dirty="0" sz="1100">
                <a:latin typeface="Times New Roman"/>
                <a:cs typeface="Times New Roman"/>
              </a:rPr>
              <a:t>to </a:t>
            </a:r>
            <a:r>
              <a:rPr dirty="0" sz="1100" spc="-10">
                <a:latin typeface="Times New Roman"/>
                <a:cs typeface="Times New Roman"/>
              </a:rPr>
              <a:t>high</a:t>
            </a:r>
            <a:r>
              <a:rPr dirty="0" sz="1100" spc="60">
                <a:latin typeface="Times New Roman"/>
                <a:cs typeface="Times New Roman"/>
              </a:rPr>
              <a:t> </a:t>
            </a:r>
            <a:r>
              <a:rPr dirty="0" sz="1100" spc="-5">
                <a:latin typeface="Times New Roman"/>
                <a:cs typeface="Times New Roman"/>
              </a:rPr>
              <a:t>school?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17969" y="429259"/>
            <a:ext cx="2540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159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1016254"/>
            <a:ext cx="5835015" cy="12585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4478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Appendix D </a:t>
            </a:r>
            <a:r>
              <a:rPr dirty="0" sz="1200" b="1">
                <a:latin typeface="Times New Roman"/>
                <a:cs typeface="Times New Roman"/>
              </a:rPr>
              <a:t>– </a:t>
            </a:r>
            <a:r>
              <a:rPr dirty="0" sz="1200" spc="-5" b="1">
                <a:latin typeface="Times New Roman"/>
                <a:cs typeface="Times New Roman"/>
              </a:rPr>
              <a:t>Validation Questions </a:t>
            </a:r>
            <a:r>
              <a:rPr dirty="0" sz="1200" b="1">
                <a:latin typeface="Times New Roman"/>
                <a:cs typeface="Times New Roman"/>
              </a:rPr>
              <a:t>for </a:t>
            </a:r>
            <a:r>
              <a:rPr dirty="0" sz="1200" spc="-5" b="1">
                <a:latin typeface="Times New Roman"/>
                <a:cs typeface="Times New Roman"/>
              </a:rPr>
              <a:t>Pilot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Study</a:t>
            </a:r>
            <a:endParaRPr sz="1200">
              <a:latin typeface="Times New Roman"/>
              <a:cs typeface="Times New Roman"/>
            </a:endParaRPr>
          </a:p>
          <a:p>
            <a:pPr marL="12700" marR="5080" indent="228600">
              <a:lnSpc>
                <a:spcPts val="2760"/>
              </a:lnSpc>
              <a:spcBef>
                <a:spcPts val="285"/>
              </a:spcBef>
            </a:pPr>
            <a:r>
              <a:rPr dirty="0" sz="1200">
                <a:latin typeface="Times New Roman"/>
                <a:cs typeface="Times New Roman"/>
              </a:rPr>
              <a:t>Think </a:t>
            </a:r>
            <a:r>
              <a:rPr dirty="0" sz="1200" spc="-5">
                <a:latin typeface="Times New Roman"/>
                <a:cs typeface="Times New Roman"/>
              </a:rPr>
              <a:t>back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when </a:t>
            </a:r>
            <a:r>
              <a:rPr dirty="0" sz="1200" spc="-10">
                <a:latin typeface="Times New Roman"/>
                <a:cs typeface="Times New Roman"/>
              </a:rPr>
              <a:t>you </a:t>
            </a:r>
            <a:r>
              <a:rPr dirty="0" sz="1200" spc="-5">
                <a:latin typeface="Times New Roman"/>
                <a:cs typeface="Times New Roman"/>
              </a:rPr>
              <a:t>were </a:t>
            </a:r>
            <a:r>
              <a:rPr dirty="0" sz="1200">
                <a:latin typeface="Times New Roman"/>
                <a:cs typeface="Times New Roman"/>
              </a:rPr>
              <a:t>in high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and respond to these statements </a:t>
            </a:r>
            <a:r>
              <a:rPr dirty="0" sz="1200" spc="-5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if </a:t>
            </a:r>
            <a:r>
              <a:rPr dirty="0" sz="1200" spc="-10">
                <a:latin typeface="Times New Roman"/>
                <a:cs typeface="Times New Roman"/>
              </a:rPr>
              <a:t>you </a:t>
            </a:r>
            <a:r>
              <a:rPr dirty="0" sz="1200">
                <a:latin typeface="Times New Roman"/>
                <a:cs typeface="Times New Roman"/>
              </a:rPr>
              <a:t>were  still in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school. </a:t>
            </a:r>
            <a:r>
              <a:rPr dirty="0" sz="1200" spc="-5">
                <a:latin typeface="Times New Roman"/>
                <a:cs typeface="Times New Roman"/>
              </a:rPr>
              <a:t>For each </a:t>
            </a:r>
            <a:r>
              <a:rPr dirty="0" sz="1200">
                <a:latin typeface="Times New Roman"/>
                <a:cs typeface="Times New Roman"/>
              </a:rPr>
              <a:t>of the following statements, </a:t>
            </a:r>
            <a:r>
              <a:rPr dirty="0" sz="1200" spc="-5">
                <a:latin typeface="Times New Roman"/>
                <a:cs typeface="Times New Roman"/>
              </a:rPr>
              <a:t>select </a:t>
            </a:r>
            <a:r>
              <a:rPr dirty="0" sz="1200">
                <a:latin typeface="Times New Roman"/>
                <a:cs typeface="Times New Roman"/>
              </a:rPr>
              <a:t>the most </a:t>
            </a:r>
            <a:r>
              <a:rPr dirty="0" sz="1200" spc="-5">
                <a:latin typeface="Times New Roman"/>
                <a:cs typeface="Times New Roman"/>
              </a:rPr>
              <a:t>appropriate </a:t>
            </a:r>
            <a:r>
              <a:rPr dirty="0" sz="1200">
                <a:latin typeface="Times New Roman"/>
                <a:cs typeface="Times New Roman"/>
              </a:rPr>
              <a:t>box to the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19"/>
              </a:spcBef>
            </a:pPr>
            <a:r>
              <a:rPr dirty="0" sz="1200" spc="-5">
                <a:latin typeface="Times New Roman"/>
                <a:cs typeface="Times New Roman"/>
              </a:rPr>
              <a:t>right.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43076" y="2571242"/>
          <a:ext cx="6090920" cy="42818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70100"/>
                <a:gridCol w="800100"/>
                <a:gridCol w="800100"/>
                <a:gridCol w="855979"/>
                <a:gridCol w="800100"/>
                <a:gridCol w="753745"/>
              </a:tblGrid>
              <a:tr h="356235">
                <a:tc>
                  <a:txBody>
                    <a:bodyPr/>
                    <a:lstStyle/>
                    <a:p>
                      <a:pPr marL="71120">
                        <a:lnSpc>
                          <a:spcPts val="1345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Statement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182245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tron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sz="1200" spc="25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y 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Dis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gr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79375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ome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Disagree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267335">
                        <a:lnSpc>
                          <a:spcPts val="13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Have</a:t>
                      </a:r>
                      <a:r>
                        <a:rPr dirty="0" sz="1200" spc="-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no  opinion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755" marR="77470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ome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w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Agree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2390" marR="146050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tron</a:t>
                      </a:r>
                      <a:r>
                        <a:rPr dirty="0" sz="1200" spc="-15"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sz="1200" spc="25">
                          <a:latin typeface="Times New Roman"/>
                          <a:cs typeface="Times New Roman"/>
                        </a:rPr>
                        <a:t>l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y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Agree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6870">
                <a:tc>
                  <a:txBody>
                    <a:bodyPr/>
                    <a:lstStyle/>
                    <a:p>
                      <a:pPr marL="71120" marR="260350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I really do not like</a:t>
                      </a:r>
                      <a:r>
                        <a:rPr dirty="0" sz="1200" spc="-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attending  school.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6235">
                <a:tc>
                  <a:txBody>
                    <a:bodyPr/>
                    <a:lstStyle/>
                    <a:p>
                      <a:pPr marL="71120" marR="71120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I do not receive</a:t>
                      </a:r>
                      <a:r>
                        <a:rPr dirty="0" sz="12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encouragement  about school from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home.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6235">
                <a:tc>
                  <a:txBody>
                    <a:bodyPr/>
                    <a:lstStyle/>
                    <a:p>
                      <a:pPr marL="71120" marR="217170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Where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school is concerned,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am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motivated student.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6235">
                <a:tc>
                  <a:txBody>
                    <a:bodyPr/>
                    <a:lstStyle/>
                    <a:p>
                      <a:pPr marL="71120" marR="126364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I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only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like learning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new</a:t>
                      </a:r>
                      <a:r>
                        <a:rPr dirty="0" sz="1200" spc="-1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things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when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it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is easy.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8140">
                <a:tc>
                  <a:txBody>
                    <a:bodyPr/>
                    <a:lstStyle/>
                    <a:p>
                      <a:pPr marL="71120" marR="260350">
                        <a:lnSpc>
                          <a:spcPts val="1380"/>
                        </a:lnSpc>
                        <a:spcBef>
                          <a:spcPts val="10"/>
                        </a:spcBef>
                      </a:pP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If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could,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 would choose</a:t>
                      </a:r>
                      <a:r>
                        <a:rPr dirty="0" sz="12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  not come to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school.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6235">
                <a:tc>
                  <a:txBody>
                    <a:bodyPr/>
                    <a:lstStyle/>
                    <a:p>
                      <a:pPr marL="71120" marR="210185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I think that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what is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being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taught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school is important.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2130">
                <a:tc>
                  <a:txBody>
                    <a:bodyPr/>
                    <a:lstStyle/>
                    <a:p>
                      <a:pPr marL="71120" marR="159385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I know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that learning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math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and  science are important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 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my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future.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6235">
                <a:tc>
                  <a:txBody>
                    <a:bodyPr/>
                    <a:lstStyle/>
                    <a:p>
                      <a:pPr marL="71120" marR="154305">
                        <a:lnSpc>
                          <a:spcPts val="13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School is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very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challenging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  me.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6235">
                <a:tc>
                  <a:txBody>
                    <a:bodyPr/>
                    <a:lstStyle/>
                    <a:p>
                      <a:pPr marL="71120" marR="128270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I would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attend school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even if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was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not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required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to.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1495">
                <a:tc>
                  <a:txBody>
                    <a:bodyPr/>
                    <a:lstStyle/>
                    <a:p>
                      <a:pPr marL="71120" marR="620395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classes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 take are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important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for me to</a:t>
                      </a:r>
                      <a:r>
                        <a:rPr dirty="0" sz="12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be 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successful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life.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17969" y="429259"/>
            <a:ext cx="2540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160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1016254"/>
            <a:ext cx="5879465" cy="52673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967864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Appendix </a:t>
            </a:r>
            <a:r>
              <a:rPr dirty="0" sz="1200" b="1">
                <a:latin typeface="Times New Roman"/>
                <a:cs typeface="Times New Roman"/>
              </a:rPr>
              <a:t>E – </a:t>
            </a:r>
            <a:r>
              <a:rPr dirty="0" sz="1200" spc="-5" b="1">
                <a:latin typeface="Times New Roman"/>
                <a:cs typeface="Times New Roman"/>
              </a:rPr>
              <a:t>Interview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Responses</a:t>
            </a:r>
            <a:endParaRPr sz="1200">
              <a:latin typeface="Times New Roman"/>
              <a:cs typeface="Times New Roman"/>
            </a:endParaRPr>
          </a:p>
          <a:p>
            <a:pPr marL="12700" marR="5080" indent="228600">
              <a:lnSpc>
                <a:spcPct val="110400"/>
              </a:lnSpc>
              <a:spcBef>
                <a:spcPts val="1155"/>
              </a:spcBef>
            </a:pPr>
            <a:r>
              <a:rPr dirty="0" sz="1200" spc="-5">
                <a:latin typeface="Times New Roman"/>
                <a:cs typeface="Times New Roman"/>
              </a:rPr>
              <a:t>Interview </a:t>
            </a:r>
            <a:r>
              <a:rPr dirty="0" sz="1200">
                <a:latin typeface="Times New Roman"/>
                <a:cs typeface="Times New Roman"/>
              </a:rPr>
              <a:t>Question 1: You </a:t>
            </a:r>
            <a:r>
              <a:rPr dirty="0" sz="1200" spc="-5">
                <a:latin typeface="Times New Roman"/>
                <a:cs typeface="Times New Roman"/>
              </a:rPr>
              <a:t>indicated that </a:t>
            </a:r>
            <a:r>
              <a:rPr dirty="0" sz="1200" spc="-10">
                <a:latin typeface="Times New Roman"/>
                <a:cs typeface="Times New Roman"/>
              </a:rPr>
              <a:t>you </a:t>
            </a:r>
            <a:r>
              <a:rPr dirty="0" sz="1200" spc="-5">
                <a:latin typeface="Times New Roman"/>
                <a:cs typeface="Times New Roman"/>
              </a:rPr>
              <a:t>somewhat agree </a:t>
            </a:r>
            <a:r>
              <a:rPr dirty="0" sz="1200">
                <a:latin typeface="Times New Roman"/>
                <a:cs typeface="Times New Roman"/>
              </a:rPr>
              <a:t>on Question 4; would </a:t>
            </a:r>
            <a:r>
              <a:rPr dirty="0" sz="1200" spc="-10">
                <a:latin typeface="Times New Roman"/>
                <a:cs typeface="Times New Roman"/>
              </a:rPr>
              <a:t>you  </a:t>
            </a:r>
            <a:r>
              <a:rPr dirty="0" sz="1200" spc="-5">
                <a:latin typeface="Times New Roman"/>
                <a:cs typeface="Times New Roman"/>
              </a:rPr>
              <a:t>rather </a:t>
            </a:r>
            <a:r>
              <a:rPr dirty="0" sz="1200" spc="5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taught something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10">
                <a:latin typeface="Times New Roman"/>
                <a:cs typeface="Times New Roman"/>
              </a:rPr>
              <a:t>you </a:t>
            </a:r>
            <a:r>
              <a:rPr dirty="0" sz="1200">
                <a:latin typeface="Times New Roman"/>
                <a:cs typeface="Times New Roman"/>
              </a:rPr>
              <a:t>can learn quickly or do </a:t>
            </a:r>
            <a:r>
              <a:rPr dirty="0" sz="1200" spc="-10">
                <a:latin typeface="Times New Roman"/>
                <a:cs typeface="Times New Roman"/>
              </a:rPr>
              <a:t>you </a:t>
            </a:r>
            <a:r>
              <a:rPr dirty="0" sz="1200">
                <a:latin typeface="Times New Roman"/>
                <a:cs typeface="Times New Roman"/>
              </a:rPr>
              <a:t>like more difficult </a:t>
            </a:r>
            <a:r>
              <a:rPr dirty="0" sz="1200" spc="-5">
                <a:latin typeface="Times New Roman"/>
                <a:cs typeface="Times New Roman"/>
              </a:rPr>
              <a:t>concepts that  </a:t>
            </a:r>
            <a:r>
              <a:rPr dirty="0" sz="1200">
                <a:latin typeface="Times New Roman"/>
                <a:cs typeface="Times New Roman"/>
              </a:rPr>
              <a:t>may take much </a:t>
            </a:r>
            <a:r>
              <a:rPr dirty="0" sz="1200" spc="-5">
                <a:latin typeface="Times New Roman"/>
                <a:cs typeface="Times New Roman"/>
              </a:rPr>
              <a:t>longer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grasp?</a:t>
            </a:r>
            <a:endParaRPr sz="12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1140"/>
              </a:spcBef>
            </a:pPr>
            <a:r>
              <a:rPr dirty="0" sz="1200" spc="-5">
                <a:latin typeface="Times New Roman"/>
                <a:cs typeface="Times New Roman"/>
              </a:rPr>
              <a:t>K: </a:t>
            </a:r>
            <a:r>
              <a:rPr dirty="0" sz="1200">
                <a:latin typeface="Times New Roman"/>
                <a:cs typeface="Times New Roman"/>
              </a:rPr>
              <a:t>I enjoy the challenge. </a:t>
            </a:r>
            <a:r>
              <a:rPr dirty="0" sz="1200" spc="-10">
                <a:latin typeface="Times New Roman"/>
                <a:cs typeface="Times New Roman"/>
              </a:rPr>
              <a:t>If </a:t>
            </a:r>
            <a:r>
              <a:rPr dirty="0" sz="1200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too easy then it </a:t>
            </a:r>
            <a:r>
              <a:rPr dirty="0" sz="1200" spc="-5">
                <a:latin typeface="Times New Roman"/>
                <a:cs typeface="Times New Roman"/>
              </a:rPr>
              <a:t>is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boring.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835"/>
              </a:spcBef>
            </a:pPr>
            <a:r>
              <a:rPr dirty="0" sz="1200" spc="-5">
                <a:latin typeface="Times New Roman"/>
                <a:cs typeface="Times New Roman"/>
              </a:rPr>
              <a:t>M: I’d prefer math </a:t>
            </a:r>
            <a:r>
              <a:rPr dirty="0" sz="1200">
                <a:latin typeface="Times New Roman"/>
                <a:cs typeface="Times New Roman"/>
              </a:rPr>
              <a:t>to be </a:t>
            </a:r>
            <a:r>
              <a:rPr dirty="0" sz="1200" spc="-5">
                <a:latin typeface="Times New Roman"/>
                <a:cs typeface="Times New Roman"/>
              </a:rPr>
              <a:t>easier, </a:t>
            </a:r>
            <a:r>
              <a:rPr dirty="0" sz="1200">
                <a:latin typeface="Times New Roman"/>
                <a:cs typeface="Times New Roman"/>
              </a:rPr>
              <a:t>but </a:t>
            </a:r>
            <a:r>
              <a:rPr dirty="0" sz="1200" spc="-5">
                <a:latin typeface="Times New Roman"/>
                <a:cs typeface="Times New Roman"/>
              </a:rPr>
              <a:t>other areas </a:t>
            </a:r>
            <a:r>
              <a:rPr dirty="0" sz="1200">
                <a:latin typeface="Times New Roman"/>
                <a:cs typeface="Times New Roman"/>
              </a:rPr>
              <a:t>should be</a:t>
            </a:r>
            <a:r>
              <a:rPr dirty="0" sz="1200" spc="-1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challenging.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 marR="490220" indent="228600">
              <a:lnSpc>
                <a:spcPct val="1100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Interview </a:t>
            </a:r>
            <a:r>
              <a:rPr dirty="0" sz="1200">
                <a:latin typeface="Times New Roman"/>
                <a:cs typeface="Times New Roman"/>
              </a:rPr>
              <a:t>Question 2: </a:t>
            </a:r>
            <a:r>
              <a:rPr dirty="0" sz="1200" spc="-5">
                <a:latin typeface="Times New Roman"/>
                <a:cs typeface="Times New Roman"/>
              </a:rPr>
              <a:t>What parts </a:t>
            </a:r>
            <a:r>
              <a:rPr dirty="0" sz="1200">
                <a:latin typeface="Times New Roman"/>
                <a:cs typeface="Times New Roman"/>
              </a:rPr>
              <a:t>about school did </a:t>
            </a:r>
            <a:r>
              <a:rPr dirty="0" sz="1200" spc="-10">
                <a:latin typeface="Times New Roman"/>
                <a:cs typeface="Times New Roman"/>
              </a:rPr>
              <a:t>you </a:t>
            </a:r>
            <a:r>
              <a:rPr dirty="0" sz="1200">
                <a:latin typeface="Times New Roman"/>
                <a:cs typeface="Times New Roman"/>
              </a:rPr>
              <a:t>find </a:t>
            </a:r>
            <a:r>
              <a:rPr dirty="0" sz="1200" spc="-5">
                <a:latin typeface="Times New Roman"/>
                <a:cs typeface="Times New Roman"/>
              </a:rPr>
              <a:t>difficult? </a:t>
            </a:r>
            <a:r>
              <a:rPr dirty="0" sz="1200">
                <a:latin typeface="Times New Roman"/>
                <a:cs typeface="Times New Roman"/>
              </a:rPr>
              <a:t>Any </a:t>
            </a:r>
            <a:r>
              <a:rPr dirty="0" sz="1200" spc="-5">
                <a:latin typeface="Times New Roman"/>
                <a:cs typeface="Times New Roman"/>
              </a:rPr>
              <a:t>classes </a:t>
            </a:r>
            <a:r>
              <a:rPr dirty="0" sz="1200">
                <a:latin typeface="Times New Roman"/>
                <a:cs typeface="Times New Roman"/>
              </a:rPr>
              <a:t>in  </a:t>
            </a:r>
            <a:r>
              <a:rPr dirty="0" sz="1200" spc="-5">
                <a:latin typeface="Times New Roman"/>
                <a:cs typeface="Times New Roman"/>
              </a:rPr>
              <a:t>particular </a:t>
            </a:r>
            <a:r>
              <a:rPr dirty="0" sz="1200">
                <a:latin typeface="Times New Roman"/>
                <a:cs typeface="Times New Roman"/>
              </a:rPr>
              <a:t>that were harder </a:t>
            </a:r>
            <a:r>
              <a:rPr dirty="0" sz="1200" spc="-5">
                <a:latin typeface="Times New Roman"/>
                <a:cs typeface="Times New Roman"/>
              </a:rPr>
              <a:t>than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others?</a:t>
            </a:r>
            <a:endParaRPr sz="12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1150"/>
              </a:spcBef>
            </a:pPr>
            <a:r>
              <a:rPr dirty="0" sz="1200" spc="-5">
                <a:latin typeface="Times New Roman"/>
                <a:cs typeface="Times New Roman"/>
              </a:rPr>
              <a:t>K: Math is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difficult.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819"/>
              </a:spcBef>
            </a:pPr>
            <a:r>
              <a:rPr dirty="0" sz="1200" spc="-5">
                <a:latin typeface="Times New Roman"/>
                <a:cs typeface="Times New Roman"/>
              </a:rPr>
              <a:t>M: Math is</a:t>
            </a:r>
            <a:r>
              <a:rPr dirty="0" sz="1200" spc="-1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hard.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 marR="78740" indent="228600">
              <a:lnSpc>
                <a:spcPct val="110400"/>
              </a:lnSpc>
            </a:pPr>
            <a:r>
              <a:rPr dirty="0" sz="1200" spc="-5">
                <a:latin typeface="Times New Roman"/>
                <a:cs typeface="Times New Roman"/>
              </a:rPr>
              <a:t>Interview </a:t>
            </a:r>
            <a:r>
              <a:rPr dirty="0" sz="1200">
                <a:latin typeface="Times New Roman"/>
                <a:cs typeface="Times New Roman"/>
              </a:rPr>
              <a:t>Question 3: You </a:t>
            </a:r>
            <a:r>
              <a:rPr dirty="0" sz="1200" spc="-5">
                <a:latin typeface="Times New Roman"/>
                <a:cs typeface="Times New Roman"/>
              </a:rPr>
              <a:t>indicated that what </a:t>
            </a:r>
            <a:r>
              <a:rPr dirty="0" sz="1200">
                <a:latin typeface="Times New Roman"/>
                <a:cs typeface="Times New Roman"/>
              </a:rPr>
              <a:t>was </a:t>
            </a:r>
            <a:r>
              <a:rPr dirty="0" sz="1200" spc="-5">
                <a:latin typeface="Times New Roman"/>
                <a:cs typeface="Times New Roman"/>
              </a:rPr>
              <a:t>being </a:t>
            </a:r>
            <a:r>
              <a:rPr dirty="0" sz="1200">
                <a:latin typeface="Times New Roman"/>
                <a:cs typeface="Times New Roman"/>
              </a:rPr>
              <a:t>taught in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was </a:t>
            </a:r>
            <a:r>
              <a:rPr dirty="0" sz="1200" spc="-5">
                <a:latin typeface="Times New Roman"/>
                <a:cs typeface="Times New Roman"/>
              </a:rPr>
              <a:t>important </a:t>
            </a:r>
            <a:r>
              <a:rPr dirty="0" sz="1200">
                <a:latin typeface="Times New Roman"/>
                <a:cs typeface="Times New Roman"/>
              </a:rPr>
              <a:t>to  be </a:t>
            </a:r>
            <a:r>
              <a:rPr dirty="0" sz="1200" spc="-5">
                <a:latin typeface="Times New Roman"/>
                <a:cs typeface="Times New Roman"/>
              </a:rPr>
              <a:t>successful. Considering </a:t>
            </a:r>
            <a:r>
              <a:rPr dirty="0" sz="1200">
                <a:latin typeface="Times New Roman"/>
                <a:cs typeface="Times New Roman"/>
              </a:rPr>
              <a:t>math, </a:t>
            </a:r>
            <a:r>
              <a:rPr dirty="0" sz="1200" spc="-5">
                <a:latin typeface="Times New Roman"/>
                <a:cs typeface="Times New Roman"/>
              </a:rPr>
              <a:t>English, science, history, and electives, </a:t>
            </a:r>
            <a:r>
              <a:rPr dirty="0" sz="1200">
                <a:latin typeface="Times New Roman"/>
                <a:cs typeface="Times New Roman"/>
              </a:rPr>
              <a:t>what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about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classes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10">
                <a:latin typeface="Times New Roman"/>
                <a:cs typeface="Times New Roman"/>
              </a:rPr>
              <a:t>you </a:t>
            </a:r>
            <a:r>
              <a:rPr dirty="0" sz="1200">
                <a:latin typeface="Times New Roman"/>
                <a:cs typeface="Times New Roman"/>
              </a:rPr>
              <a:t>took and/or </a:t>
            </a:r>
            <a:r>
              <a:rPr dirty="0" sz="1200" spc="-5">
                <a:latin typeface="Times New Roman"/>
                <a:cs typeface="Times New Roman"/>
              </a:rPr>
              <a:t>are </a:t>
            </a:r>
            <a:r>
              <a:rPr dirty="0" sz="1200">
                <a:latin typeface="Times New Roman"/>
                <a:cs typeface="Times New Roman"/>
              </a:rPr>
              <a:t>taking that </a:t>
            </a:r>
            <a:r>
              <a:rPr dirty="0" sz="1200" spc="-10">
                <a:latin typeface="Times New Roman"/>
                <a:cs typeface="Times New Roman"/>
              </a:rPr>
              <a:t>you </a:t>
            </a:r>
            <a:r>
              <a:rPr dirty="0" sz="1200">
                <a:latin typeface="Times New Roman"/>
                <a:cs typeface="Times New Roman"/>
              </a:rPr>
              <a:t>think </a:t>
            </a:r>
            <a:r>
              <a:rPr dirty="0" sz="1200" spc="-5">
                <a:latin typeface="Times New Roman"/>
                <a:cs typeface="Times New Roman"/>
              </a:rPr>
              <a:t>are important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10">
                <a:latin typeface="Times New Roman"/>
                <a:cs typeface="Times New Roman"/>
              </a:rPr>
              <a:t>your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future?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0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5"/>
              </a:spcBef>
            </a:pPr>
            <a:r>
              <a:rPr dirty="0" sz="1200" spc="-5" b="1">
                <a:latin typeface="Times New Roman"/>
                <a:cs typeface="Times New Roman"/>
              </a:rPr>
              <a:t>Math</a:t>
            </a:r>
            <a:endParaRPr sz="12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1115"/>
              </a:spcBef>
            </a:pPr>
            <a:r>
              <a:rPr dirty="0" sz="1200" spc="-5">
                <a:latin typeface="Times New Roman"/>
                <a:cs typeface="Times New Roman"/>
              </a:rPr>
              <a:t>K: Carpentry, </a:t>
            </a:r>
            <a:r>
              <a:rPr dirty="0" sz="1200">
                <a:latin typeface="Times New Roman"/>
                <a:cs typeface="Times New Roman"/>
              </a:rPr>
              <a:t>building things, </a:t>
            </a:r>
            <a:r>
              <a:rPr dirty="0" sz="1200" spc="-5">
                <a:latin typeface="Times New Roman"/>
                <a:cs typeface="Times New Roman"/>
              </a:rPr>
              <a:t>etc. require high </a:t>
            </a:r>
            <a:r>
              <a:rPr dirty="0" sz="1200">
                <a:latin typeface="Times New Roman"/>
                <a:cs typeface="Times New Roman"/>
              </a:rPr>
              <a:t>school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math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819"/>
              </a:spcBef>
            </a:pPr>
            <a:r>
              <a:rPr dirty="0" sz="1200" spc="-5">
                <a:latin typeface="Times New Roman"/>
                <a:cs typeface="Times New Roman"/>
              </a:rPr>
              <a:t>M: Basic math is important, </a:t>
            </a:r>
            <a:r>
              <a:rPr dirty="0" sz="1200">
                <a:latin typeface="Times New Roman"/>
                <a:cs typeface="Times New Roman"/>
              </a:rPr>
              <a:t>but </a:t>
            </a:r>
            <a:r>
              <a:rPr dirty="0" sz="1200" spc="-5">
                <a:latin typeface="Times New Roman"/>
                <a:cs typeface="Times New Roman"/>
              </a:rPr>
              <a:t>what is taught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high school is</a:t>
            </a:r>
            <a:r>
              <a:rPr dirty="0" sz="1200" spc="-114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not.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30604" y="6884289"/>
            <a:ext cx="4155440" cy="18180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English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25"/>
              </a:spcBef>
            </a:pPr>
            <a:r>
              <a:rPr dirty="0" sz="1200" spc="-5">
                <a:latin typeface="Times New Roman"/>
                <a:cs typeface="Times New Roman"/>
              </a:rPr>
              <a:t>K: Important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communication and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writing.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25"/>
              </a:spcBef>
            </a:pPr>
            <a:r>
              <a:rPr dirty="0" sz="1200" spc="-5">
                <a:latin typeface="Times New Roman"/>
                <a:cs typeface="Times New Roman"/>
              </a:rPr>
              <a:t>M: Important </a:t>
            </a:r>
            <a:r>
              <a:rPr dirty="0" sz="1200">
                <a:latin typeface="Times New Roman"/>
                <a:cs typeface="Times New Roman"/>
              </a:rPr>
              <a:t>to be </a:t>
            </a:r>
            <a:r>
              <a:rPr dirty="0" sz="1200" spc="-5">
                <a:latin typeface="Times New Roman"/>
                <a:cs typeface="Times New Roman"/>
              </a:rPr>
              <a:t>able </a:t>
            </a:r>
            <a:r>
              <a:rPr dirty="0" sz="1200">
                <a:latin typeface="Times New Roman"/>
                <a:cs typeface="Times New Roman"/>
              </a:rPr>
              <a:t>to follow </a:t>
            </a:r>
            <a:r>
              <a:rPr dirty="0" sz="1200" spc="-5">
                <a:latin typeface="Times New Roman"/>
                <a:cs typeface="Times New Roman"/>
              </a:rPr>
              <a:t>directions and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-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communication.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4"/>
              </a:spcBef>
            </a:pPr>
            <a:r>
              <a:rPr dirty="0" sz="1200" spc="-5" b="1">
                <a:latin typeface="Times New Roman"/>
                <a:cs typeface="Times New Roman"/>
              </a:rPr>
              <a:t>Science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30"/>
              </a:spcBef>
            </a:pPr>
            <a:r>
              <a:rPr dirty="0" sz="1200" spc="-5">
                <a:latin typeface="Times New Roman"/>
                <a:cs typeface="Times New Roman"/>
              </a:rPr>
              <a:t>K: Science has </a:t>
            </a:r>
            <a:r>
              <a:rPr dirty="0" sz="1200">
                <a:latin typeface="Times New Roman"/>
                <a:cs typeface="Times New Roman"/>
              </a:rPr>
              <a:t>no use beyond school.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17969" y="429259"/>
            <a:ext cx="2540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161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1014730"/>
            <a:ext cx="5904865" cy="72548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M: Science is </a:t>
            </a:r>
            <a:r>
              <a:rPr dirty="0" sz="1200">
                <a:latin typeface="Times New Roman"/>
                <a:cs typeface="Times New Roman"/>
              </a:rPr>
              <a:t>no </a:t>
            </a:r>
            <a:r>
              <a:rPr dirty="0" sz="1200" spc="-5">
                <a:latin typeface="Times New Roman"/>
                <a:cs typeface="Times New Roman"/>
              </a:rPr>
              <a:t>help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5">
                <a:latin typeface="Times New Roman"/>
                <a:cs typeface="Times New Roman"/>
              </a:rPr>
              <a:t>my</a:t>
            </a:r>
            <a:r>
              <a:rPr dirty="0" sz="1200" spc="-20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future.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855"/>
              </a:spcBef>
            </a:pPr>
            <a:r>
              <a:rPr dirty="0" sz="1200" spc="-5" b="1">
                <a:latin typeface="Times New Roman"/>
                <a:cs typeface="Times New Roman"/>
              </a:rPr>
              <a:t>History</a:t>
            </a:r>
            <a:endParaRPr sz="12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1115"/>
              </a:spcBef>
            </a:pPr>
            <a:r>
              <a:rPr dirty="0" sz="1200" spc="-5">
                <a:latin typeface="Times New Roman"/>
                <a:cs typeface="Times New Roman"/>
              </a:rPr>
              <a:t>K: </a:t>
            </a:r>
            <a:r>
              <a:rPr dirty="0" sz="1200">
                <a:latin typeface="Times New Roman"/>
                <a:cs typeface="Times New Roman"/>
              </a:rPr>
              <a:t>History </a:t>
            </a:r>
            <a:r>
              <a:rPr dirty="0" sz="1200" spc="-5">
                <a:latin typeface="Times New Roman"/>
                <a:cs typeface="Times New Roman"/>
              </a:rPr>
              <a:t>is interesting and having </a:t>
            </a:r>
            <a:r>
              <a:rPr dirty="0" sz="1200">
                <a:latin typeface="Times New Roman"/>
                <a:cs typeface="Times New Roman"/>
              </a:rPr>
              <a:t>knowledge </a:t>
            </a:r>
            <a:r>
              <a:rPr dirty="0" sz="1200" spc="-5">
                <a:latin typeface="Times New Roman"/>
                <a:cs typeface="Times New Roman"/>
              </a:rPr>
              <a:t>about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past is helpful </a:t>
            </a:r>
            <a:r>
              <a:rPr dirty="0" sz="1200">
                <a:latin typeface="Times New Roman"/>
                <a:cs typeface="Times New Roman"/>
              </a:rPr>
              <a:t>in the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future.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835"/>
              </a:spcBef>
            </a:pPr>
            <a:r>
              <a:rPr dirty="0" sz="1200" spc="-5">
                <a:latin typeface="Times New Roman"/>
                <a:cs typeface="Times New Roman"/>
              </a:rPr>
              <a:t>M: </a:t>
            </a:r>
            <a:r>
              <a:rPr dirty="0" sz="1200" spc="-10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is important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learn </a:t>
            </a:r>
            <a:r>
              <a:rPr dirty="0" sz="1200">
                <a:latin typeface="Times New Roman"/>
                <a:cs typeface="Times New Roman"/>
              </a:rPr>
              <a:t>about the </a:t>
            </a:r>
            <a:r>
              <a:rPr dirty="0" sz="1200" spc="-5">
                <a:latin typeface="Times New Roman"/>
                <a:cs typeface="Times New Roman"/>
              </a:rPr>
              <a:t>past </a:t>
            </a:r>
            <a:r>
              <a:rPr dirty="0" sz="1200">
                <a:latin typeface="Times New Roman"/>
                <a:cs typeface="Times New Roman"/>
              </a:rPr>
              <a:t>to know where </a:t>
            </a:r>
            <a:r>
              <a:rPr dirty="0" sz="1200" spc="-5">
                <a:latin typeface="Times New Roman"/>
                <a:cs typeface="Times New Roman"/>
              </a:rPr>
              <a:t>we came</a:t>
            </a:r>
            <a:r>
              <a:rPr dirty="0" sz="1200" spc="-1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from.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844"/>
              </a:spcBef>
            </a:pPr>
            <a:r>
              <a:rPr dirty="0" sz="1200" spc="-5" b="1">
                <a:latin typeface="Times New Roman"/>
                <a:cs typeface="Times New Roman"/>
              </a:rPr>
              <a:t>Electives</a:t>
            </a:r>
            <a:endParaRPr sz="12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1120"/>
              </a:spcBef>
            </a:pPr>
            <a:r>
              <a:rPr dirty="0" sz="1200" spc="-5">
                <a:latin typeface="Times New Roman"/>
                <a:cs typeface="Times New Roman"/>
              </a:rPr>
              <a:t>K: </a:t>
            </a:r>
            <a:r>
              <a:rPr dirty="0" sz="1200">
                <a:latin typeface="Times New Roman"/>
                <a:cs typeface="Times New Roman"/>
              </a:rPr>
              <a:t>Athletics </a:t>
            </a:r>
            <a:r>
              <a:rPr dirty="0" sz="1200" spc="-5">
                <a:latin typeface="Times New Roman"/>
                <a:cs typeface="Times New Roman"/>
              </a:rPr>
              <a:t>are important because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show </a:t>
            </a:r>
            <a:r>
              <a:rPr dirty="0" sz="1200">
                <a:latin typeface="Times New Roman"/>
                <a:cs typeface="Times New Roman"/>
              </a:rPr>
              <a:t>dedication and a healthy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lifestyle.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830"/>
              </a:spcBef>
            </a:pPr>
            <a:r>
              <a:rPr dirty="0" sz="1200" spc="-5">
                <a:latin typeface="Times New Roman"/>
                <a:cs typeface="Times New Roman"/>
              </a:rPr>
              <a:t>M: Band helps teach </a:t>
            </a:r>
            <a:r>
              <a:rPr dirty="0" sz="1200">
                <a:latin typeface="Times New Roman"/>
                <a:cs typeface="Times New Roman"/>
              </a:rPr>
              <a:t>basic </a:t>
            </a:r>
            <a:r>
              <a:rPr dirty="0" sz="1200" spc="-5">
                <a:latin typeface="Times New Roman"/>
                <a:cs typeface="Times New Roman"/>
              </a:rPr>
              <a:t>coordination and increases brain</a:t>
            </a:r>
            <a:r>
              <a:rPr dirty="0" sz="1200" spc="-1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activities.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 marR="53975" indent="228600">
              <a:lnSpc>
                <a:spcPct val="110400"/>
              </a:lnSpc>
            </a:pPr>
            <a:r>
              <a:rPr dirty="0" sz="1200" spc="-5">
                <a:latin typeface="Times New Roman"/>
                <a:cs typeface="Times New Roman"/>
              </a:rPr>
              <a:t>Interview </a:t>
            </a:r>
            <a:r>
              <a:rPr dirty="0" sz="1200">
                <a:latin typeface="Times New Roman"/>
                <a:cs typeface="Times New Roman"/>
              </a:rPr>
              <a:t>Question 4: You </a:t>
            </a:r>
            <a:r>
              <a:rPr dirty="0" sz="1200" spc="-5">
                <a:latin typeface="Times New Roman"/>
                <a:cs typeface="Times New Roman"/>
              </a:rPr>
              <a:t>indicated that decreasing </a:t>
            </a:r>
            <a:r>
              <a:rPr dirty="0" sz="1200">
                <a:latin typeface="Times New Roman"/>
                <a:cs typeface="Times New Roman"/>
              </a:rPr>
              <a:t>the number of academic </a:t>
            </a:r>
            <a:r>
              <a:rPr dirty="0" sz="1200" spc="-5">
                <a:latin typeface="Times New Roman"/>
                <a:cs typeface="Times New Roman"/>
              </a:rPr>
              <a:t>classes  wouldn’t make school </a:t>
            </a:r>
            <a:r>
              <a:rPr dirty="0" sz="1200">
                <a:latin typeface="Times New Roman"/>
                <a:cs typeface="Times New Roman"/>
              </a:rPr>
              <a:t>more </a:t>
            </a:r>
            <a:r>
              <a:rPr dirty="0" sz="1200" spc="-5">
                <a:latin typeface="Times New Roman"/>
                <a:cs typeface="Times New Roman"/>
              </a:rPr>
              <a:t>enjoyable. </a:t>
            </a:r>
            <a:r>
              <a:rPr dirty="0" sz="1200" spc="-10">
                <a:latin typeface="Times New Roman"/>
                <a:cs typeface="Times New Roman"/>
              </a:rPr>
              <a:t>If </a:t>
            </a:r>
            <a:r>
              <a:rPr dirty="0" sz="1200">
                <a:latin typeface="Times New Roman"/>
                <a:cs typeface="Times New Roman"/>
              </a:rPr>
              <a:t>some of the </a:t>
            </a:r>
            <a:r>
              <a:rPr dirty="0" sz="1200" spc="-5">
                <a:latin typeface="Times New Roman"/>
                <a:cs typeface="Times New Roman"/>
              </a:rPr>
              <a:t>core classes </a:t>
            </a:r>
            <a:r>
              <a:rPr dirty="0" sz="1200">
                <a:latin typeface="Times New Roman"/>
                <a:cs typeface="Times New Roman"/>
              </a:rPr>
              <a:t>were </a:t>
            </a:r>
            <a:r>
              <a:rPr dirty="0" sz="1200" spc="-5">
                <a:latin typeface="Times New Roman"/>
                <a:cs typeface="Times New Roman"/>
              </a:rPr>
              <a:t>replaced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-5">
                <a:latin typeface="Times New Roman"/>
                <a:cs typeface="Times New Roman"/>
              </a:rPr>
              <a:t>electives,  </a:t>
            </a:r>
            <a:r>
              <a:rPr dirty="0" sz="1200">
                <a:latin typeface="Times New Roman"/>
                <a:cs typeface="Times New Roman"/>
              </a:rPr>
              <a:t>do </a:t>
            </a:r>
            <a:r>
              <a:rPr dirty="0" sz="1200" spc="-10">
                <a:latin typeface="Times New Roman"/>
                <a:cs typeface="Times New Roman"/>
              </a:rPr>
              <a:t>you </a:t>
            </a:r>
            <a:r>
              <a:rPr dirty="0" sz="1200">
                <a:latin typeface="Times New Roman"/>
                <a:cs typeface="Times New Roman"/>
              </a:rPr>
              <a:t>think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would be more enjoyable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then?</a:t>
            </a:r>
            <a:endParaRPr sz="12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1140"/>
              </a:spcBef>
            </a:pPr>
            <a:r>
              <a:rPr dirty="0" sz="1200" spc="-5">
                <a:latin typeface="Times New Roman"/>
                <a:cs typeface="Times New Roman"/>
              </a:rPr>
              <a:t>K: It’s </a:t>
            </a:r>
            <a:r>
              <a:rPr dirty="0" sz="1200">
                <a:latin typeface="Times New Roman"/>
                <a:cs typeface="Times New Roman"/>
              </a:rPr>
              <a:t>just not a </a:t>
            </a:r>
            <a:r>
              <a:rPr dirty="0" sz="1200" spc="-5">
                <a:latin typeface="Times New Roman"/>
                <a:cs typeface="Times New Roman"/>
              </a:rPr>
              <a:t>good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idea.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825"/>
              </a:spcBef>
            </a:pPr>
            <a:r>
              <a:rPr dirty="0" sz="1200" spc="-5">
                <a:latin typeface="Times New Roman"/>
                <a:cs typeface="Times New Roman"/>
              </a:rPr>
              <a:t>M: School </a:t>
            </a:r>
            <a:r>
              <a:rPr dirty="0" sz="1200">
                <a:latin typeface="Times New Roman"/>
                <a:cs typeface="Times New Roman"/>
              </a:rPr>
              <a:t>would be </a:t>
            </a:r>
            <a:r>
              <a:rPr dirty="0" sz="1200" spc="-5">
                <a:latin typeface="Times New Roman"/>
                <a:cs typeface="Times New Roman"/>
              </a:rPr>
              <a:t>more enjoyable, </a:t>
            </a:r>
            <a:r>
              <a:rPr dirty="0" sz="1200">
                <a:latin typeface="Times New Roman"/>
                <a:cs typeface="Times New Roman"/>
              </a:rPr>
              <a:t>but it would not be</a:t>
            </a:r>
            <a:r>
              <a:rPr dirty="0" sz="1200" spc="-1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beneficial.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850">
              <a:latin typeface="Times New Roman"/>
              <a:cs typeface="Times New Roman"/>
            </a:endParaRPr>
          </a:p>
          <a:p>
            <a:pPr marL="12700" marR="5080" indent="228600">
              <a:lnSpc>
                <a:spcPct val="1102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Interview </a:t>
            </a:r>
            <a:r>
              <a:rPr dirty="0" sz="1200">
                <a:latin typeface="Times New Roman"/>
                <a:cs typeface="Times New Roman"/>
              </a:rPr>
              <a:t>Question 5: </a:t>
            </a:r>
            <a:r>
              <a:rPr dirty="0" sz="1200" spc="-5">
                <a:latin typeface="Times New Roman"/>
                <a:cs typeface="Times New Roman"/>
              </a:rPr>
              <a:t>Do </a:t>
            </a:r>
            <a:r>
              <a:rPr dirty="0" sz="1200" spc="-10">
                <a:latin typeface="Times New Roman"/>
                <a:cs typeface="Times New Roman"/>
              </a:rPr>
              <a:t>you </a:t>
            </a:r>
            <a:r>
              <a:rPr dirty="0" sz="1200">
                <a:latin typeface="Times New Roman"/>
                <a:cs typeface="Times New Roman"/>
              </a:rPr>
              <a:t>think </a:t>
            </a:r>
            <a:r>
              <a:rPr dirty="0" sz="1200" spc="-10">
                <a:latin typeface="Times New Roman"/>
                <a:cs typeface="Times New Roman"/>
              </a:rPr>
              <a:t>your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would have </a:t>
            </a:r>
            <a:r>
              <a:rPr dirty="0" sz="1200" spc="-5">
                <a:latin typeface="Times New Roman"/>
                <a:cs typeface="Times New Roman"/>
              </a:rPr>
              <a:t>been </a:t>
            </a:r>
            <a:r>
              <a:rPr dirty="0" sz="1200">
                <a:latin typeface="Times New Roman"/>
                <a:cs typeface="Times New Roman"/>
              </a:rPr>
              <a:t>better if </a:t>
            </a:r>
            <a:r>
              <a:rPr dirty="0" sz="1200" spc="-5">
                <a:latin typeface="Times New Roman"/>
                <a:cs typeface="Times New Roman"/>
              </a:rPr>
              <a:t>you were able </a:t>
            </a:r>
            <a:r>
              <a:rPr dirty="0" sz="1200">
                <a:latin typeface="Times New Roman"/>
                <a:cs typeface="Times New Roman"/>
              </a:rPr>
              <a:t>to,  in addition to </a:t>
            </a:r>
            <a:r>
              <a:rPr dirty="0" sz="1200" spc="-5">
                <a:latin typeface="Times New Roman"/>
                <a:cs typeface="Times New Roman"/>
              </a:rPr>
              <a:t>academic classes, </a:t>
            </a:r>
            <a:r>
              <a:rPr dirty="0" sz="1200">
                <a:latin typeface="Times New Roman"/>
                <a:cs typeface="Times New Roman"/>
              </a:rPr>
              <a:t>take </a:t>
            </a:r>
            <a:r>
              <a:rPr dirty="0" sz="1200" spc="-5">
                <a:latin typeface="Times New Roman"/>
                <a:cs typeface="Times New Roman"/>
              </a:rPr>
              <a:t>classes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lead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career </a:t>
            </a:r>
            <a:r>
              <a:rPr dirty="0" sz="1200">
                <a:latin typeface="Times New Roman"/>
                <a:cs typeface="Times New Roman"/>
              </a:rPr>
              <a:t>options such </a:t>
            </a:r>
            <a:r>
              <a:rPr dirty="0" sz="1200" spc="-5">
                <a:latin typeface="Times New Roman"/>
                <a:cs typeface="Times New Roman"/>
              </a:rPr>
              <a:t>as electrician,  plumber, etc.? Basically, instead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being </a:t>
            </a:r>
            <a:r>
              <a:rPr dirty="0" sz="1200" spc="-5">
                <a:latin typeface="Times New Roman"/>
                <a:cs typeface="Times New Roman"/>
              </a:rPr>
              <a:t>focused </a:t>
            </a:r>
            <a:r>
              <a:rPr dirty="0" sz="1200">
                <a:latin typeface="Times New Roman"/>
                <a:cs typeface="Times New Roman"/>
              </a:rPr>
              <a:t>on preparing </a:t>
            </a:r>
            <a:r>
              <a:rPr dirty="0" sz="1200" spc="-5">
                <a:latin typeface="Times New Roman"/>
                <a:cs typeface="Times New Roman"/>
              </a:rPr>
              <a:t>you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college, </a:t>
            </a:r>
            <a:r>
              <a:rPr dirty="0" sz="1200">
                <a:latin typeface="Times New Roman"/>
                <a:cs typeface="Times New Roman"/>
              </a:rPr>
              <a:t>do  </a:t>
            </a:r>
            <a:r>
              <a:rPr dirty="0" sz="1200" spc="-5">
                <a:latin typeface="Times New Roman"/>
                <a:cs typeface="Times New Roman"/>
              </a:rPr>
              <a:t>you </a:t>
            </a:r>
            <a:r>
              <a:rPr dirty="0" sz="1200">
                <a:latin typeface="Times New Roman"/>
                <a:cs typeface="Times New Roman"/>
              </a:rPr>
              <a:t>think that it would </a:t>
            </a:r>
            <a:r>
              <a:rPr dirty="0" sz="1200" spc="-5">
                <a:latin typeface="Times New Roman"/>
                <a:cs typeface="Times New Roman"/>
              </a:rPr>
              <a:t>have </a:t>
            </a:r>
            <a:r>
              <a:rPr dirty="0" sz="1200">
                <a:latin typeface="Times New Roman"/>
                <a:cs typeface="Times New Roman"/>
              </a:rPr>
              <a:t>been </a:t>
            </a:r>
            <a:r>
              <a:rPr dirty="0" sz="1200" spc="-5">
                <a:latin typeface="Times New Roman"/>
                <a:cs typeface="Times New Roman"/>
              </a:rPr>
              <a:t>better </a:t>
            </a:r>
            <a:r>
              <a:rPr dirty="0" sz="1200">
                <a:latin typeface="Times New Roman"/>
                <a:cs typeface="Times New Roman"/>
              </a:rPr>
              <a:t>if it </a:t>
            </a:r>
            <a:r>
              <a:rPr dirty="0" sz="1200" spc="-5">
                <a:latin typeface="Times New Roman"/>
                <a:cs typeface="Times New Roman"/>
              </a:rPr>
              <a:t>had prepared </a:t>
            </a:r>
            <a:r>
              <a:rPr dirty="0" sz="1200" spc="-10">
                <a:latin typeface="Times New Roman"/>
                <a:cs typeface="Times New Roman"/>
              </a:rPr>
              <a:t>you </a:t>
            </a:r>
            <a:r>
              <a:rPr dirty="0" sz="1200" spc="-5">
                <a:latin typeface="Times New Roman"/>
                <a:cs typeface="Times New Roman"/>
              </a:rPr>
              <a:t>for an </a:t>
            </a:r>
            <a:r>
              <a:rPr dirty="0" sz="1200">
                <a:latin typeface="Times New Roman"/>
                <a:cs typeface="Times New Roman"/>
              </a:rPr>
              <a:t>entry level position </a:t>
            </a:r>
            <a:r>
              <a:rPr dirty="0" sz="1200" spc="-5">
                <a:latin typeface="Times New Roman"/>
                <a:cs typeface="Times New Roman"/>
              </a:rPr>
              <a:t>straight  </a:t>
            </a:r>
            <a:r>
              <a:rPr dirty="0" sz="1200">
                <a:latin typeface="Times New Roman"/>
                <a:cs typeface="Times New Roman"/>
              </a:rPr>
              <a:t>out of </a:t>
            </a:r>
            <a:r>
              <a:rPr dirty="0" sz="1200" spc="-5">
                <a:latin typeface="Times New Roman"/>
                <a:cs typeface="Times New Roman"/>
              </a:rPr>
              <a:t>high school?</a:t>
            </a:r>
            <a:endParaRPr sz="1200">
              <a:latin typeface="Times New Roman"/>
              <a:cs typeface="Times New Roman"/>
            </a:endParaRPr>
          </a:p>
          <a:p>
            <a:pPr marL="12700" marR="29845" indent="228600">
              <a:lnSpc>
                <a:spcPts val="2760"/>
              </a:lnSpc>
              <a:spcBef>
                <a:spcPts val="120"/>
              </a:spcBef>
            </a:pPr>
            <a:r>
              <a:rPr dirty="0" sz="1200" spc="-5">
                <a:latin typeface="Times New Roman"/>
                <a:cs typeface="Times New Roman"/>
              </a:rPr>
              <a:t>K: Not all </a:t>
            </a:r>
            <a:r>
              <a:rPr dirty="0" sz="1200">
                <a:latin typeface="Times New Roman"/>
                <a:cs typeface="Times New Roman"/>
              </a:rPr>
              <a:t>students </a:t>
            </a:r>
            <a:r>
              <a:rPr dirty="0" sz="1200" spc="-5">
                <a:latin typeface="Times New Roman"/>
                <a:cs typeface="Times New Roman"/>
              </a:rPr>
              <a:t>need all classes. One-size-fits-all education doesn’t </a:t>
            </a:r>
            <a:r>
              <a:rPr dirty="0" sz="1200">
                <a:latin typeface="Times New Roman"/>
                <a:cs typeface="Times New Roman"/>
              </a:rPr>
              <a:t>work. </a:t>
            </a:r>
            <a:r>
              <a:rPr dirty="0" sz="1200" spc="-5">
                <a:latin typeface="Times New Roman"/>
                <a:cs typeface="Times New Roman"/>
              </a:rPr>
              <a:t>People drop  </a:t>
            </a:r>
            <a:r>
              <a:rPr dirty="0" sz="1200">
                <a:latin typeface="Times New Roman"/>
                <a:cs typeface="Times New Roman"/>
              </a:rPr>
              <a:t>out </a:t>
            </a:r>
            <a:r>
              <a:rPr dirty="0" sz="1200" spc="-5">
                <a:latin typeface="Times New Roman"/>
                <a:cs typeface="Times New Roman"/>
              </a:rPr>
              <a:t>because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GED is </a:t>
            </a:r>
            <a:r>
              <a:rPr dirty="0" sz="1200">
                <a:latin typeface="Times New Roman"/>
                <a:cs typeface="Times New Roman"/>
              </a:rPr>
              <a:t>easier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needs </a:t>
            </a:r>
            <a:r>
              <a:rPr dirty="0" sz="1200" spc="-5">
                <a:latin typeface="Times New Roman"/>
                <a:cs typeface="Times New Roman"/>
              </a:rPr>
              <a:t>less </a:t>
            </a:r>
            <a:r>
              <a:rPr dirty="0" sz="1200">
                <a:latin typeface="Times New Roman"/>
                <a:cs typeface="Times New Roman"/>
              </a:rPr>
              <a:t>time </a:t>
            </a:r>
            <a:r>
              <a:rPr dirty="0" sz="1200" spc="-5">
                <a:latin typeface="Times New Roman"/>
                <a:cs typeface="Times New Roman"/>
              </a:rPr>
              <a:t>and classes </a:t>
            </a:r>
            <a:r>
              <a:rPr dirty="0" sz="1200">
                <a:latin typeface="Times New Roman"/>
                <a:cs typeface="Times New Roman"/>
              </a:rPr>
              <a:t>to obtain. </a:t>
            </a:r>
            <a:r>
              <a:rPr dirty="0" sz="1200" spc="-10">
                <a:latin typeface="Times New Roman"/>
                <a:cs typeface="Times New Roman"/>
              </a:rPr>
              <a:t>If </a:t>
            </a:r>
            <a:r>
              <a:rPr dirty="0" sz="1200">
                <a:latin typeface="Times New Roman"/>
                <a:cs typeface="Times New Roman"/>
              </a:rPr>
              <a:t>someone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not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going</a:t>
            </a:r>
            <a:endParaRPr sz="1200">
              <a:latin typeface="Times New Roman"/>
              <a:cs typeface="Times New Roman"/>
            </a:endParaRPr>
          </a:p>
          <a:p>
            <a:pPr algn="ctr" marR="1214120">
              <a:lnSpc>
                <a:spcPct val="100000"/>
              </a:lnSpc>
              <a:spcBef>
                <a:spcPts val="1019"/>
              </a:spcBef>
            </a:pP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college, </a:t>
            </a:r>
            <a:r>
              <a:rPr dirty="0" sz="1200">
                <a:latin typeface="Times New Roman"/>
                <a:cs typeface="Times New Roman"/>
              </a:rPr>
              <a:t>then why should they have a </a:t>
            </a:r>
            <a:r>
              <a:rPr dirty="0" sz="1200" spc="-5">
                <a:latin typeface="Times New Roman"/>
                <a:cs typeface="Times New Roman"/>
              </a:rPr>
              <a:t>college </a:t>
            </a:r>
            <a:r>
              <a:rPr dirty="0" sz="1200">
                <a:latin typeface="Times New Roman"/>
                <a:cs typeface="Times New Roman"/>
              </a:rPr>
              <a:t>bound </a:t>
            </a:r>
            <a:r>
              <a:rPr dirty="0" sz="1200" spc="-5">
                <a:latin typeface="Times New Roman"/>
                <a:cs typeface="Times New Roman"/>
              </a:rPr>
              <a:t>high school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diploma?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835"/>
              </a:spcBef>
            </a:pPr>
            <a:r>
              <a:rPr dirty="0" sz="1200" spc="-5">
                <a:latin typeface="Times New Roman"/>
                <a:cs typeface="Times New Roman"/>
              </a:rPr>
              <a:t>M: Not for me, </a:t>
            </a:r>
            <a:r>
              <a:rPr dirty="0" sz="1200">
                <a:latin typeface="Times New Roman"/>
                <a:cs typeface="Times New Roman"/>
              </a:rPr>
              <a:t>but the option should be </a:t>
            </a:r>
            <a:r>
              <a:rPr dirty="0" sz="1200" spc="-5">
                <a:latin typeface="Times New Roman"/>
                <a:cs typeface="Times New Roman"/>
              </a:rPr>
              <a:t>available </a:t>
            </a:r>
            <a:r>
              <a:rPr dirty="0" sz="1200">
                <a:latin typeface="Times New Roman"/>
                <a:cs typeface="Times New Roman"/>
              </a:rPr>
              <a:t>if someone </a:t>
            </a:r>
            <a:r>
              <a:rPr dirty="0" sz="1200" spc="-5">
                <a:latin typeface="Times New Roman"/>
                <a:cs typeface="Times New Roman"/>
              </a:rPr>
              <a:t>knows what </a:t>
            </a:r>
            <a:r>
              <a:rPr dirty="0" sz="1200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want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-1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do.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17969" y="429259"/>
            <a:ext cx="2540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162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50591" y="1016254"/>
            <a:ext cx="18707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Appendix </a:t>
            </a:r>
            <a:r>
              <a:rPr dirty="0" sz="1200" b="1">
                <a:latin typeface="Times New Roman"/>
                <a:cs typeface="Times New Roman"/>
              </a:rPr>
              <a:t>F – </a:t>
            </a:r>
            <a:r>
              <a:rPr dirty="0" sz="1200" spc="-5" b="1">
                <a:latin typeface="Times New Roman"/>
                <a:cs typeface="Times New Roman"/>
              </a:rPr>
              <a:t>IRB</a:t>
            </a:r>
            <a:r>
              <a:rPr dirty="0" sz="1200" spc="-2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Approval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2678937"/>
            <a:ext cx="5864860" cy="5116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85">
                <a:latin typeface="Arial"/>
                <a:cs typeface="Arial"/>
              </a:rPr>
              <a:t>June </a:t>
            </a:r>
            <a:r>
              <a:rPr dirty="0" sz="1100" spc="-45">
                <a:latin typeface="Arial"/>
                <a:cs typeface="Arial"/>
              </a:rPr>
              <a:t>10, </a:t>
            </a:r>
            <a:r>
              <a:rPr dirty="0" sz="1100" spc="-60">
                <a:latin typeface="Arial"/>
                <a:cs typeface="Arial"/>
              </a:rPr>
              <a:t>2013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00" spc="-105">
                <a:latin typeface="Arial"/>
                <a:cs typeface="Arial"/>
              </a:rPr>
              <a:t>James</a:t>
            </a:r>
            <a:r>
              <a:rPr dirty="0" sz="1100" spc="-70">
                <a:latin typeface="Arial"/>
                <a:cs typeface="Arial"/>
              </a:rPr>
              <a:t> </a:t>
            </a:r>
            <a:r>
              <a:rPr dirty="0" sz="1100" spc="-85">
                <a:latin typeface="Arial"/>
                <a:cs typeface="Arial"/>
              </a:rPr>
              <a:t>Edgar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z="1100" spc="-55">
                <a:latin typeface="Arial"/>
                <a:cs typeface="Arial"/>
              </a:rPr>
              <a:t>1654 </a:t>
            </a:r>
            <a:r>
              <a:rPr dirty="0" sz="1100" spc="-35">
                <a:latin typeface="Arial"/>
                <a:cs typeface="Arial"/>
              </a:rPr>
              <a:t>Wolverine</a:t>
            </a:r>
            <a:r>
              <a:rPr dirty="0" sz="1100" spc="-70">
                <a:latin typeface="Arial"/>
                <a:cs typeface="Arial"/>
              </a:rPr>
              <a:t> </a:t>
            </a:r>
            <a:r>
              <a:rPr dirty="0" sz="1100" spc="-85">
                <a:latin typeface="Arial"/>
                <a:cs typeface="Arial"/>
              </a:rPr>
              <a:t>Lane</a:t>
            </a:r>
            <a:endParaRPr sz="1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dirty="0" sz="1100" spc="-45">
                <a:latin typeface="Arial"/>
                <a:cs typeface="Arial"/>
              </a:rPr>
              <a:t>Knoxville, </a:t>
            </a:r>
            <a:r>
              <a:rPr dirty="0" sz="1100" spc="-150">
                <a:latin typeface="Arial"/>
                <a:cs typeface="Arial"/>
              </a:rPr>
              <a:t>TX</a:t>
            </a:r>
            <a:r>
              <a:rPr dirty="0" sz="1100" spc="-90">
                <a:latin typeface="Arial"/>
                <a:cs typeface="Arial"/>
              </a:rPr>
              <a:t> </a:t>
            </a:r>
            <a:r>
              <a:rPr dirty="0" sz="1100" spc="-60">
                <a:latin typeface="Arial"/>
                <a:cs typeface="Arial"/>
              </a:rPr>
              <a:t>37831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00" spc="-65">
                <a:latin typeface="Arial"/>
                <a:cs typeface="Arial"/>
              </a:rPr>
              <a:t>Dear </a:t>
            </a:r>
            <a:r>
              <a:rPr dirty="0" sz="1100" spc="5">
                <a:latin typeface="Arial"/>
                <a:cs typeface="Arial"/>
              </a:rPr>
              <a:t>Mr.</a:t>
            </a:r>
            <a:r>
              <a:rPr dirty="0" sz="1100" spc="-70">
                <a:latin typeface="Arial"/>
                <a:cs typeface="Arial"/>
              </a:rPr>
              <a:t> </a:t>
            </a:r>
            <a:r>
              <a:rPr dirty="0" sz="1100" spc="-75">
                <a:latin typeface="Arial"/>
                <a:cs typeface="Arial"/>
              </a:rPr>
              <a:t>Edgar,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5080">
              <a:lnSpc>
                <a:spcPct val="101800"/>
              </a:lnSpc>
            </a:pPr>
            <a:r>
              <a:rPr dirty="0" sz="1100" spc="-35">
                <a:latin typeface="Arial"/>
                <a:cs typeface="Arial"/>
              </a:rPr>
              <a:t>Congratulations! </a:t>
            </a:r>
            <a:r>
              <a:rPr dirty="0" sz="1100" spc="-85">
                <a:latin typeface="Arial"/>
                <a:cs typeface="Arial"/>
              </a:rPr>
              <a:t>The </a:t>
            </a:r>
            <a:r>
              <a:rPr dirty="0" sz="1100" spc="-110">
                <a:latin typeface="Arial"/>
                <a:cs typeface="Arial"/>
              </a:rPr>
              <a:t>JIU </a:t>
            </a:r>
            <a:r>
              <a:rPr dirty="0" sz="1100" spc="-15">
                <a:latin typeface="Arial"/>
                <a:cs typeface="Arial"/>
              </a:rPr>
              <a:t>Institiutional </a:t>
            </a:r>
            <a:r>
              <a:rPr dirty="0" sz="1100" spc="-70">
                <a:latin typeface="Arial"/>
                <a:cs typeface="Arial"/>
              </a:rPr>
              <a:t>Review </a:t>
            </a:r>
            <a:r>
              <a:rPr dirty="0" sz="1100" spc="-55">
                <a:latin typeface="Arial"/>
                <a:cs typeface="Arial"/>
              </a:rPr>
              <a:t>Board </a:t>
            </a:r>
            <a:r>
              <a:rPr dirty="0" sz="1100" spc="-85">
                <a:latin typeface="Arial"/>
                <a:cs typeface="Arial"/>
              </a:rPr>
              <a:t>has </a:t>
            </a:r>
            <a:r>
              <a:rPr dirty="0" sz="1100" spc="-45">
                <a:latin typeface="Arial"/>
                <a:cs typeface="Arial"/>
              </a:rPr>
              <a:t>approved </a:t>
            </a:r>
            <a:r>
              <a:rPr dirty="0" sz="1100" spc="-25">
                <a:latin typeface="Arial"/>
                <a:cs typeface="Arial"/>
              </a:rPr>
              <a:t>through </a:t>
            </a:r>
            <a:r>
              <a:rPr dirty="0" sz="1100" spc="-60">
                <a:latin typeface="Arial"/>
                <a:cs typeface="Arial"/>
              </a:rPr>
              <a:t>an </a:t>
            </a:r>
            <a:r>
              <a:rPr dirty="0" sz="1100" spc="-75" b="1">
                <a:latin typeface="Trebuchet MS"/>
                <a:cs typeface="Trebuchet MS"/>
              </a:rPr>
              <a:t>Exempt </a:t>
            </a:r>
            <a:r>
              <a:rPr dirty="0" sz="1100" spc="-30">
                <a:latin typeface="Arial"/>
                <a:cs typeface="Arial"/>
              </a:rPr>
              <a:t>review, your  </a:t>
            </a:r>
            <a:r>
              <a:rPr dirty="0" sz="1100" spc="-50">
                <a:latin typeface="Arial"/>
                <a:cs typeface="Arial"/>
              </a:rPr>
              <a:t>research, </a:t>
            </a:r>
            <a:r>
              <a:rPr dirty="0" sz="1100" spc="-10">
                <a:latin typeface="Arial"/>
                <a:cs typeface="Arial"/>
              </a:rPr>
              <a:t>entitled</a:t>
            </a:r>
            <a:r>
              <a:rPr dirty="0" u="sng" sz="1100" spc="-1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100" spc="-70" b="1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“Determination </a:t>
            </a:r>
            <a:r>
              <a:rPr dirty="0" u="sng" sz="1100" spc="-50" b="1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of </a:t>
            </a:r>
            <a:r>
              <a:rPr dirty="0" u="sng" sz="1100" spc="-65" b="1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the </a:t>
            </a:r>
            <a:r>
              <a:rPr dirty="0" u="sng" sz="1100" spc="-60" b="1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Relationship </a:t>
            </a:r>
            <a:r>
              <a:rPr dirty="0" u="sng" sz="1100" spc="-65" b="1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between Students’ </a:t>
            </a:r>
            <a:r>
              <a:rPr dirty="0" u="sng" sz="1100" spc="-80" b="1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Perceived </a:t>
            </a:r>
            <a:r>
              <a:rPr dirty="0" u="sng" sz="1100" spc="-55" b="1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Values </a:t>
            </a:r>
            <a:r>
              <a:rPr dirty="0" u="sng" sz="1100" spc="-40" b="1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of </a:t>
            </a:r>
            <a:r>
              <a:rPr dirty="0" sz="1100" spc="-40" b="1">
                <a:latin typeface="Trebuchet MS"/>
                <a:cs typeface="Trebuchet MS"/>
              </a:rPr>
              <a:t> </a:t>
            </a:r>
            <a:r>
              <a:rPr dirty="0" u="sng" sz="1100" spc="-65" b="1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Education </a:t>
            </a:r>
            <a:r>
              <a:rPr dirty="0" u="sng" sz="1100" spc="-55" b="1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and High </a:t>
            </a:r>
            <a:r>
              <a:rPr dirty="0" u="sng" sz="1100" spc="-60" b="1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School </a:t>
            </a:r>
            <a:r>
              <a:rPr dirty="0" u="sng" sz="1100" spc="-50" b="1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Dropout </a:t>
            </a:r>
            <a:r>
              <a:rPr dirty="0" u="sng" sz="1100" spc="-55" b="1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Rates </a:t>
            </a:r>
            <a:r>
              <a:rPr dirty="0" u="sng" sz="1100" spc="-60" b="1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in </a:t>
            </a:r>
            <a:r>
              <a:rPr dirty="0" u="sng" sz="1100" spc="-50" b="1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an </a:t>
            </a:r>
            <a:r>
              <a:rPr dirty="0" u="sng" sz="1100" spc="-60" b="1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East </a:t>
            </a:r>
            <a:r>
              <a:rPr dirty="0" u="sng" sz="1100" spc="-75" b="1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Tennessee </a:t>
            </a:r>
            <a:r>
              <a:rPr dirty="0" u="sng" sz="1100" spc="-60" b="1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School </a:t>
            </a:r>
            <a:r>
              <a:rPr dirty="0" u="sng" sz="1100" spc="-80" b="1">
                <a:uFill>
                  <a:solidFill>
                    <a:srgbClr val="000000"/>
                  </a:solidFill>
                </a:uFill>
                <a:latin typeface="Trebuchet MS"/>
                <a:cs typeface="Trebuchet MS"/>
              </a:rPr>
              <a:t>District.” </a:t>
            </a:r>
            <a:r>
              <a:rPr dirty="0" sz="1100" spc="-90">
                <a:latin typeface="Arial"/>
                <a:cs typeface="Arial"/>
              </a:rPr>
              <a:t>You </a:t>
            </a:r>
            <a:r>
              <a:rPr dirty="0" sz="1100" spc="-65">
                <a:latin typeface="Arial"/>
                <a:cs typeface="Arial"/>
              </a:rPr>
              <a:t>may </a:t>
            </a:r>
            <a:r>
              <a:rPr dirty="0" sz="1100" spc="-30">
                <a:latin typeface="Arial"/>
                <a:cs typeface="Arial"/>
              </a:rPr>
              <a:t>now </a:t>
            </a:r>
            <a:r>
              <a:rPr dirty="0" sz="1100" spc="-40">
                <a:latin typeface="Arial"/>
                <a:cs typeface="Arial"/>
              </a:rPr>
              <a:t>defend  </a:t>
            </a:r>
            <a:r>
              <a:rPr dirty="0" sz="1100" spc="-25">
                <a:latin typeface="Arial"/>
                <a:cs typeface="Arial"/>
              </a:rPr>
              <a:t>your </a:t>
            </a:r>
            <a:r>
              <a:rPr dirty="0" sz="1100" spc="-55">
                <a:latin typeface="Arial"/>
                <a:cs typeface="Arial"/>
              </a:rPr>
              <a:t>research </a:t>
            </a:r>
            <a:r>
              <a:rPr dirty="0" sz="1100" spc="-45">
                <a:latin typeface="Arial"/>
                <a:cs typeface="Arial"/>
              </a:rPr>
              <a:t>proposal </a:t>
            </a:r>
            <a:r>
              <a:rPr dirty="0" sz="1100" spc="-55">
                <a:latin typeface="Arial"/>
                <a:cs typeface="Arial"/>
              </a:rPr>
              <a:t>and </a:t>
            </a:r>
            <a:r>
              <a:rPr dirty="0" sz="1100" spc="-50">
                <a:latin typeface="Arial"/>
                <a:cs typeface="Arial"/>
              </a:rPr>
              <a:t>begin </a:t>
            </a:r>
            <a:r>
              <a:rPr dirty="0" sz="1100" spc="15">
                <a:latin typeface="Arial"/>
                <a:cs typeface="Arial"/>
              </a:rPr>
              <a:t>to </a:t>
            </a:r>
            <a:r>
              <a:rPr dirty="0" sz="1100" spc="-30">
                <a:latin typeface="Arial"/>
                <a:cs typeface="Arial"/>
              </a:rPr>
              <a:t>collect</a:t>
            </a:r>
            <a:r>
              <a:rPr dirty="0" sz="1100" spc="-229">
                <a:latin typeface="Arial"/>
                <a:cs typeface="Arial"/>
              </a:rPr>
              <a:t> </a:t>
            </a:r>
            <a:r>
              <a:rPr dirty="0" sz="1100" spc="-40">
                <a:latin typeface="Arial"/>
                <a:cs typeface="Arial"/>
              </a:rPr>
              <a:t>data.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388620">
              <a:lnSpc>
                <a:spcPct val="101800"/>
              </a:lnSpc>
            </a:pPr>
            <a:r>
              <a:rPr dirty="0" sz="1100" spc="-90">
                <a:latin typeface="Arial"/>
                <a:cs typeface="Arial"/>
              </a:rPr>
              <a:t>You </a:t>
            </a:r>
            <a:r>
              <a:rPr dirty="0" sz="1100" spc="-35">
                <a:latin typeface="Arial"/>
                <a:cs typeface="Arial"/>
              </a:rPr>
              <a:t>must </a:t>
            </a:r>
            <a:r>
              <a:rPr dirty="0" sz="1100" spc="-10">
                <a:latin typeface="Arial"/>
                <a:cs typeface="Arial"/>
              </a:rPr>
              <a:t>notify </a:t>
            </a:r>
            <a:r>
              <a:rPr dirty="0" sz="1100" spc="-15">
                <a:latin typeface="Arial"/>
                <a:cs typeface="Arial"/>
              </a:rPr>
              <a:t>the </a:t>
            </a:r>
            <a:r>
              <a:rPr dirty="0" sz="1100" spc="-120">
                <a:latin typeface="Arial"/>
                <a:cs typeface="Arial"/>
              </a:rPr>
              <a:t>IRB </a:t>
            </a:r>
            <a:r>
              <a:rPr dirty="0" sz="1100">
                <a:latin typeface="Arial"/>
                <a:cs typeface="Arial"/>
              </a:rPr>
              <a:t>of </a:t>
            </a:r>
            <a:r>
              <a:rPr dirty="0" sz="1100" spc="-60">
                <a:latin typeface="Arial"/>
                <a:cs typeface="Arial"/>
              </a:rPr>
              <a:t>any </a:t>
            </a:r>
            <a:r>
              <a:rPr dirty="0" sz="1100" spc="-75">
                <a:latin typeface="Arial"/>
                <a:cs typeface="Arial"/>
              </a:rPr>
              <a:t>changes </a:t>
            </a:r>
            <a:r>
              <a:rPr dirty="0" sz="1100" spc="-40">
                <a:latin typeface="Arial"/>
                <a:cs typeface="Arial"/>
              </a:rPr>
              <a:t>you </a:t>
            </a:r>
            <a:r>
              <a:rPr dirty="0" sz="1100" spc="-60">
                <a:latin typeface="Arial"/>
                <a:cs typeface="Arial"/>
              </a:rPr>
              <a:t>make </a:t>
            </a:r>
            <a:r>
              <a:rPr dirty="0" sz="1100" spc="15">
                <a:latin typeface="Arial"/>
                <a:cs typeface="Arial"/>
              </a:rPr>
              <a:t>to</a:t>
            </a:r>
            <a:r>
              <a:rPr dirty="0" sz="1100" spc="-215">
                <a:latin typeface="Arial"/>
                <a:cs typeface="Arial"/>
              </a:rPr>
              <a:t> </a:t>
            </a:r>
            <a:r>
              <a:rPr dirty="0" sz="1100" spc="-30">
                <a:latin typeface="Arial"/>
                <a:cs typeface="Arial"/>
              </a:rPr>
              <a:t>your </a:t>
            </a:r>
            <a:r>
              <a:rPr dirty="0" sz="1100" spc="-20">
                <a:latin typeface="Arial"/>
                <a:cs typeface="Arial"/>
              </a:rPr>
              <a:t>current </a:t>
            </a:r>
            <a:r>
              <a:rPr dirty="0" sz="1100" spc="-55">
                <a:latin typeface="Arial"/>
                <a:cs typeface="Arial"/>
              </a:rPr>
              <a:t>research </a:t>
            </a:r>
            <a:r>
              <a:rPr dirty="0" sz="1100" spc="-25">
                <a:latin typeface="Arial"/>
                <a:cs typeface="Arial"/>
              </a:rPr>
              <a:t>project, </a:t>
            </a:r>
            <a:r>
              <a:rPr dirty="0" sz="1100" spc="-35">
                <a:latin typeface="Arial"/>
                <a:cs typeface="Arial"/>
              </a:rPr>
              <a:t>including </a:t>
            </a:r>
            <a:r>
              <a:rPr dirty="0" sz="1100" spc="-15">
                <a:latin typeface="Arial"/>
                <a:cs typeface="Arial"/>
              </a:rPr>
              <a:t>the  </a:t>
            </a:r>
            <a:r>
              <a:rPr dirty="0" sz="1100" spc="-20">
                <a:latin typeface="Arial"/>
                <a:cs typeface="Arial"/>
              </a:rPr>
              <a:t>addition/revision </a:t>
            </a:r>
            <a:r>
              <a:rPr dirty="0" sz="1100">
                <a:latin typeface="Arial"/>
                <a:cs typeface="Arial"/>
              </a:rPr>
              <a:t>of </a:t>
            </a:r>
            <a:r>
              <a:rPr dirty="0" sz="1100" spc="-55">
                <a:latin typeface="Arial"/>
                <a:cs typeface="Arial"/>
              </a:rPr>
              <a:t>survey </a:t>
            </a:r>
            <a:r>
              <a:rPr dirty="0" sz="1100" spc="-5">
                <a:latin typeface="Arial"/>
                <a:cs typeface="Arial"/>
              </a:rPr>
              <a:t>or</a:t>
            </a:r>
            <a:r>
              <a:rPr dirty="0" sz="1100" spc="-225">
                <a:latin typeface="Arial"/>
                <a:cs typeface="Arial"/>
              </a:rPr>
              <a:t> </a:t>
            </a:r>
            <a:r>
              <a:rPr dirty="0" sz="1100" spc="-20">
                <a:latin typeface="Arial"/>
                <a:cs typeface="Arial"/>
              </a:rPr>
              <a:t>interview </a:t>
            </a:r>
            <a:r>
              <a:rPr dirty="0" sz="1100" spc="-45">
                <a:latin typeface="Arial"/>
                <a:cs typeface="Arial"/>
              </a:rPr>
              <a:t>questions.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33655">
              <a:lnSpc>
                <a:spcPct val="101800"/>
              </a:lnSpc>
              <a:spcBef>
                <a:spcPts val="5"/>
              </a:spcBef>
            </a:pPr>
            <a:r>
              <a:rPr dirty="0" sz="1100" spc="-85">
                <a:latin typeface="Arial"/>
                <a:cs typeface="Arial"/>
              </a:rPr>
              <a:t>Please </a:t>
            </a:r>
            <a:r>
              <a:rPr dirty="0" sz="1100" spc="-30">
                <a:latin typeface="Arial"/>
                <a:cs typeface="Arial"/>
              </a:rPr>
              <a:t>contact </a:t>
            </a:r>
            <a:r>
              <a:rPr dirty="0" sz="1100" spc="-10">
                <a:latin typeface="Arial"/>
                <a:cs typeface="Arial"/>
              </a:rPr>
              <a:t>the </a:t>
            </a:r>
            <a:r>
              <a:rPr dirty="0" sz="1100" spc="-120">
                <a:latin typeface="Arial"/>
                <a:cs typeface="Arial"/>
              </a:rPr>
              <a:t>IRB </a:t>
            </a:r>
            <a:r>
              <a:rPr dirty="0" sz="1100" spc="5">
                <a:latin typeface="Arial"/>
                <a:cs typeface="Arial"/>
              </a:rPr>
              <a:t>with </a:t>
            </a:r>
            <a:r>
              <a:rPr dirty="0" sz="1100" spc="-55">
                <a:latin typeface="Arial"/>
                <a:cs typeface="Arial"/>
              </a:rPr>
              <a:t>any </a:t>
            </a:r>
            <a:r>
              <a:rPr dirty="0" sz="1100" spc="-45">
                <a:latin typeface="Arial"/>
                <a:cs typeface="Arial"/>
              </a:rPr>
              <a:t>questions regarding </a:t>
            </a:r>
            <a:r>
              <a:rPr dirty="0" sz="1100" spc="-25">
                <a:latin typeface="Arial"/>
                <a:cs typeface="Arial"/>
              </a:rPr>
              <a:t>this </a:t>
            </a:r>
            <a:r>
              <a:rPr dirty="0" sz="1100" spc="-40">
                <a:latin typeface="Arial"/>
                <a:cs typeface="Arial"/>
              </a:rPr>
              <a:t>approval. </a:t>
            </a:r>
            <a:r>
              <a:rPr dirty="0" sz="1100" spc="-60">
                <a:latin typeface="Arial"/>
                <a:cs typeface="Arial"/>
              </a:rPr>
              <a:t>Again, </a:t>
            </a:r>
            <a:r>
              <a:rPr dirty="0" sz="1100" spc="-30">
                <a:latin typeface="Arial"/>
                <a:cs typeface="Arial"/>
              </a:rPr>
              <a:t>congratulations! </a:t>
            </a:r>
            <a:r>
              <a:rPr dirty="0" sz="1100" spc="-80">
                <a:latin typeface="Arial"/>
                <a:cs typeface="Arial"/>
              </a:rPr>
              <a:t>Keep </a:t>
            </a:r>
            <a:r>
              <a:rPr dirty="0" sz="1100" spc="-35">
                <a:latin typeface="Arial"/>
                <a:cs typeface="Arial"/>
              </a:rPr>
              <a:t>up </a:t>
            </a:r>
            <a:r>
              <a:rPr dirty="0" sz="1100" spc="-10">
                <a:latin typeface="Arial"/>
                <a:cs typeface="Arial"/>
              </a:rPr>
              <a:t>the  </a:t>
            </a:r>
            <a:r>
              <a:rPr dirty="0" sz="1100" spc="-35">
                <a:latin typeface="Arial"/>
                <a:cs typeface="Arial"/>
              </a:rPr>
              <a:t>hard </a:t>
            </a:r>
            <a:r>
              <a:rPr dirty="0" sz="1100" spc="-5">
                <a:latin typeface="Arial"/>
                <a:cs typeface="Arial"/>
              </a:rPr>
              <a:t>work! </a:t>
            </a:r>
            <a:r>
              <a:rPr dirty="0" sz="1100" spc="-90">
                <a:latin typeface="Arial"/>
                <a:cs typeface="Arial"/>
              </a:rPr>
              <a:t>You </a:t>
            </a:r>
            <a:r>
              <a:rPr dirty="0" sz="1100" spc="-50">
                <a:latin typeface="Arial"/>
                <a:cs typeface="Arial"/>
              </a:rPr>
              <a:t>are </a:t>
            </a:r>
            <a:r>
              <a:rPr dirty="0" sz="1100" spc="-40">
                <a:latin typeface="Arial"/>
                <a:cs typeface="Arial"/>
              </a:rPr>
              <a:t>almost</a:t>
            </a:r>
            <a:r>
              <a:rPr dirty="0" sz="1100" spc="-125">
                <a:latin typeface="Arial"/>
                <a:cs typeface="Arial"/>
              </a:rPr>
              <a:t> </a:t>
            </a:r>
            <a:r>
              <a:rPr dirty="0" sz="1100" spc="-5">
                <a:latin typeface="Arial"/>
                <a:cs typeface="Arial"/>
              </a:rPr>
              <a:t>there!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100" spc="-75">
                <a:latin typeface="Arial"/>
                <a:cs typeface="Arial"/>
              </a:rPr>
              <a:t>Thank</a:t>
            </a:r>
            <a:r>
              <a:rPr dirty="0" sz="1100" spc="-60">
                <a:latin typeface="Arial"/>
                <a:cs typeface="Arial"/>
              </a:rPr>
              <a:t> </a:t>
            </a:r>
            <a:r>
              <a:rPr dirty="0" sz="1100" spc="-40">
                <a:latin typeface="Arial"/>
                <a:cs typeface="Arial"/>
              </a:rPr>
              <a:t>you,</a:t>
            </a:r>
            <a:endParaRPr sz="11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900" spc="-5" b="1">
                <a:latin typeface="Tahoma"/>
                <a:cs typeface="Tahoma"/>
              </a:rPr>
              <a:t>Barb</a:t>
            </a:r>
            <a:r>
              <a:rPr dirty="0" sz="900" spc="-10" b="1">
                <a:latin typeface="Tahoma"/>
                <a:cs typeface="Tahoma"/>
              </a:rPr>
              <a:t> </a:t>
            </a:r>
            <a:r>
              <a:rPr dirty="0" sz="900" spc="-5" b="1">
                <a:latin typeface="Tahoma"/>
                <a:cs typeface="Tahoma"/>
              </a:rPr>
              <a:t>Donner</a:t>
            </a:r>
            <a:endParaRPr sz="9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dirty="0" sz="900" spc="-5">
                <a:latin typeface="Tahoma"/>
                <a:cs typeface="Tahoma"/>
              </a:rPr>
              <a:t>Academic</a:t>
            </a:r>
            <a:r>
              <a:rPr dirty="0" sz="900" spc="-10">
                <a:latin typeface="Tahoma"/>
                <a:cs typeface="Tahoma"/>
              </a:rPr>
              <a:t> </a:t>
            </a:r>
            <a:r>
              <a:rPr dirty="0" sz="900" spc="-5">
                <a:latin typeface="Tahoma"/>
                <a:cs typeface="Tahoma"/>
              </a:rPr>
              <a:t>Coordinator</a:t>
            </a:r>
            <a:endParaRPr sz="900">
              <a:latin typeface="Tahoma"/>
              <a:cs typeface="Tahoma"/>
            </a:endParaRPr>
          </a:p>
          <a:p>
            <a:pPr marL="12700" marR="4347210">
              <a:lnSpc>
                <a:spcPct val="100000"/>
              </a:lnSpc>
              <a:spcBef>
                <a:spcPts val="10"/>
              </a:spcBef>
            </a:pPr>
            <a:r>
              <a:rPr dirty="0" sz="900" spc="-5">
                <a:latin typeface="Tahoma"/>
                <a:cs typeface="Tahoma"/>
              </a:rPr>
              <a:t>Jones International University  Tel:</a:t>
            </a:r>
            <a:r>
              <a:rPr dirty="0" sz="900" spc="-10">
                <a:latin typeface="Tahoma"/>
                <a:cs typeface="Tahoma"/>
              </a:rPr>
              <a:t> </a:t>
            </a:r>
            <a:r>
              <a:rPr dirty="0" sz="900" spc="-5">
                <a:latin typeface="Tahoma"/>
                <a:cs typeface="Tahoma"/>
              </a:rPr>
              <a:t>303.784.8458</a:t>
            </a:r>
            <a:endParaRPr sz="9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z="900" spc="-5">
                <a:latin typeface="Tahoma"/>
                <a:cs typeface="Tahoma"/>
              </a:rPr>
              <a:t>Fax:</a:t>
            </a:r>
            <a:r>
              <a:rPr dirty="0" sz="900" spc="-45">
                <a:latin typeface="Tahoma"/>
                <a:cs typeface="Tahoma"/>
              </a:rPr>
              <a:t> </a:t>
            </a:r>
            <a:r>
              <a:rPr dirty="0" sz="900" spc="-5">
                <a:latin typeface="Tahoma"/>
                <a:cs typeface="Tahoma"/>
              </a:rPr>
              <a:t>303.784.8426</a:t>
            </a:r>
            <a:endParaRPr sz="9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dirty="0" sz="900" spc="-5">
                <a:latin typeface="Tahoma"/>
                <a:cs typeface="Tahoma"/>
              </a:rPr>
              <a:t>Email: </a:t>
            </a:r>
            <a:r>
              <a:rPr dirty="0" u="sng" sz="900" spc="-5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ahoma"/>
                <a:cs typeface="Tahoma"/>
                <a:hlinkClick r:id="rId2"/>
              </a:rPr>
              <a:t>bdonner@international.edu</a:t>
            </a:r>
            <a:endParaRPr sz="9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50">
              <a:latin typeface="Times New Roman"/>
              <a:cs typeface="Times New Roman"/>
            </a:endParaRPr>
          </a:p>
          <a:p>
            <a:pPr marL="233679" marR="4602480" indent="-220979">
              <a:lnSpc>
                <a:spcPct val="102000"/>
              </a:lnSpc>
              <a:spcBef>
                <a:spcPts val="5"/>
              </a:spcBef>
            </a:pPr>
            <a:r>
              <a:rPr dirty="0" sz="1100" spc="-145">
                <a:latin typeface="Arial"/>
                <a:cs typeface="Arial"/>
              </a:rPr>
              <a:t>CC: </a:t>
            </a:r>
            <a:r>
              <a:rPr dirty="0" sz="1100" spc="-45">
                <a:latin typeface="Arial"/>
                <a:cs typeface="Arial"/>
              </a:rPr>
              <a:t>Dr. </a:t>
            </a:r>
            <a:r>
              <a:rPr dirty="0" sz="1100" spc="-95">
                <a:latin typeface="Arial"/>
                <a:cs typeface="Arial"/>
              </a:rPr>
              <a:t>Roy </a:t>
            </a:r>
            <a:r>
              <a:rPr dirty="0" sz="1100" spc="-35">
                <a:latin typeface="Arial"/>
                <a:cs typeface="Arial"/>
              </a:rPr>
              <a:t>Sutton  </a:t>
            </a:r>
            <a:r>
              <a:rPr dirty="0" sz="1100" spc="-45">
                <a:latin typeface="Arial"/>
                <a:cs typeface="Arial"/>
              </a:rPr>
              <a:t>Dr. </a:t>
            </a:r>
            <a:r>
              <a:rPr dirty="0" sz="1100" spc="-40">
                <a:latin typeface="Arial"/>
                <a:cs typeface="Arial"/>
              </a:rPr>
              <a:t>Danette</a:t>
            </a:r>
            <a:r>
              <a:rPr dirty="0" sz="1100" spc="-105">
                <a:latin typeface="Arial"/>
                <a:cs typeface="Arial"/>
              </a:rPr>
              <a:t> </a:t>
            </a:r>
            <a:r>
              <a:rPr dirty="0" sz="1100" spc="-90">
                <a:latin typeface="Arial"/>
                <a:cs typeface="Arial"/>
              </a:rPr>
              <a:t>Lance</a:t>
            </a:r>
            <a:endParaRPr sz="1100">
              <a:latin typeface="Arial"/>
              <a:cs typeface="Arial"/>
            </a:endParaRPr>
          </a:p>
          <a:p>
            <a:pPr algn="ctr" marR="4209415">
              <a:lnSpc>
                <a:spcPct val="100000"/>
              </a:lnSpc>
              <a:spcBef>
                <a:spcPts val="20"/>
              </a:spcBef>
            </a:pPr>
            <a:r>
              <a:rPr dirty="0" sz="1100" spc="-45">
                <a:latin typeface="Arial"/>
                <a:cs typeface="Arial"/>
              </a:rPr>
              <a:t>Dr. </a:t>
            </a:r>
            <a:r>
              <a:rPr dirty="0" sz="1100" spc="-25">
                <a:latin typeface="Arial"/>
                <a:cs typeface="Arial"/>
              </a:rPr>
              <a:t>William</a:t>
            </a:r>
            <a:r>
              <a:rPr dirty="0" sz="1100" spc="-95">
                <a:latin typeface="Arial"/>
                <a:cs typeface="Arial"/>
              </a:rPr>
              <a:t> </a:t>
            </a:r>
            <a:r>
              <a:rPr dirty="0" sz="1100" spc="-40">
                <a:latin typeface="Arial"/>
                <a:cs typeface="Arial"/>
              </a:rPr>
              <a:t>Loendorf</a:t>
            </a:r>
            <a:endParaRPr sz="11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028700" y="8385175"/>
          <a:ext cx="5719445" cy="5930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81350"/>
                <a:gridCol w="2537460"/>
              </a:tblGrid>
              <a:tr h="588010">
                <a:tc>
                  <a:txBody>
                    <a:bodyPr/>
                    <a:lstStyle/>
                    <a:p>
                      <a:pPr marR="1670050">
                        <a:lnSpc>
                          <a:spcPct val="143700"/>
                        </a:lnSpc>
                        <a:spcBef>
                          <a:spcPts val="480"/>
                        </a:spcBef>
                      </a:pPr>
                      <a:r>
                        <a:rPr dirty="0" sz="800" spc="-5">
                          <a:solidFill>
                            <a:srgbClr val="253D70"/>
                          </a:solidFill>
                          <a:latin typeface="Arial"/>
                          <a:cs typeface="Arial"/>
                        </a:rPr>
                        <a:t>9697 East Mineral Avenue  Centennial, Colorado 80112 USA  </a:t>
                      </a:r>
                      <a:r>
                        <a:rPr dirty="0" sz="800" spc="-5">
                          <a:solidFill>
                            <a:srgbClr val="253D70"/>
                          </a:solidFill>
                          <a:latin typeface="Arial"/>
                          <a:cs typeface="Arial"/>
                          <a:hlinkClick r:id="rId3"/>
                        </a:rPr>
                        <a:t>www.jiu.edu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60960">
                    <a:lnT w="9525">
                      <a:solidFill>
                        <a:srgbClr val="00008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750">
                        <a:latin typeface="Times New Roman"/>
                        <a:cs typeface="Times New Roman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800">
                          <a:solidFill>
                            <a:srgbClr val="253D70"/>
                          </a:solidFill>
                          <a:latin typeface="Arial"/>
                          <a:cs typeface="Arial"/>
                        </a:rPr>
                        <a:t>Tel:</a:t>
                      </a:r>
                      <a:r>
                        <a:rPr dirty="0" sz="800" spc="-65">
                          <a:solidFill>
                            <a:srgbClr val="253D7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solidFill>
                            <a:srgbClr val="253D70"/>
                          </a:solidFill>
                          <a:latin typeface="Arial"/>
                          <a:cs typeface="Arial"/>
                        </a:rPr>
                        <a:t>303.784.8904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1678305">
                        <a:lnSpc>
                          <a:spcPct val="100000"/>
                        </a:lnSpc>
                        <a:spcBef>
                          <a:spcPts val="420"/>
                        </a:spcBef>
                      </a:pPr>
                      <a:r>
                        <a:rPr dirty="0" sz="800">
                          <a:solidFill>
                            <a:srgbClr val="253D70"/>
                          </a:solidFill>
                          <a:latin typeface="Arial"/>
                          <a:cs typeface="Arial"/>
                        </a:rPr>
                        <a:t>USA</a:t>
                      </a:r>
                      <a:r>
                        <a:rPr dirty="0" sz="800" spc="-70">
                          <a:solidFill>
                            <a:srgbClr val="253D7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solidFill>
                            <a:srgbClr val="253D70"/>
                          </a:solidFill>
                          <a:latin typeface="Arial"/>
                          <a:cs typeface="Arial"/>
                        </a:rPr>
                        <a:t>800.811.5663</a:t>
                      </a:r>
                      <a:endParaRPr sz="800">
                        <a:latin typeface="Arial"/>
                        <a:cs typeface="Arial"/>
                      </a:endParaRPr>
                    </a:p>
                    <a:p>
                      <a:pPr marL="1689100">
                        <a:lnSpc>
                          <a:spcPts val="869"/>
                        </a:lnSpc>
                        <a:spcBef>
                          <a:spcPts val="420"/>
                        </a:spcBef>
                      </a:pPr>
                      <a:r>
                        <a:rPr dirty="0" sz="800" spc="-5">
                          <a:solidFill>
                            <a:srgbClr val="253D70"/>
                          </a:solidFill>
                          <a:latin typeface="Arial"/>
                          <a:cs typeface="Arial"/>
                        </a:rPr>
                        <a:t>Fax:</a:t>
                      </a:r>
                      <a:r>
                        <a:rPr dirty="0" sz="800" spc="-55">
                          <a:solidFill>
                            <a:srgbClr val="253D7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800" spc="-5">
                          <a:solidFill>
                            <a:srgbClr val="253D70"/>
                          </a:solidFill>
                          <a:latin typeface="Arial"/>
                          <a:cs typeface="Arial"/>
                        </a:rPr>
                        <a:t>303.799.0966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B="0" marT="4445">
                    <a:lnT w="9525">
                      <a:solidFill>
                        <a:srgbClr val="000080"/>
                      </a:solidFill>
                      <a:prstDash val="solid"/>
                    </a:lnT>
                  </a:tcPr>
                </a:tc>
              </a:tr>
            </a:tbl>
          </a:graphicData>
        </a:graphic>
      </p:graphicFrame>
      <p:sp>
        <p:nvSpPr>
          <p:cNvPr id="6" name="object 6"/>
          <p:cNvSpPr/>
          <p:nvPr/>
        </p:nvSpPr>
        <p:spPr>
          <a:xfrm>
            <a:off x="3361944" y="1566672"/>
            <a:ext cx="1048512" cy="103936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238500" y="8639556"/>
            <a:ext cx="1342644" cy="2667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17969" y="429259"/>
            <a:ext cx="2540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163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09089" y="1016254"/>
            <a:ext cx="4227830" cy="7766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18565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Appendix </a:t>
            </a:r>
            <a:r>
              <a:rPr dirty="0" sz="1200" b="1">
                <a:latin typeface="Times New Roman"/>
                <a:cs typeface="Times New Roman"/>
              </a:rPr>
              <a:t>G - </a:t>
            </a:r>
            <a:r>
              <a:rPr dirty="0" sz="1200" spc="-5" b="1">
                <a:latin typeface="Times New Roman"/>
                <a:cs typeface="Times New Roman"/>
              </a:rPr>
              <a:t>CITI Certification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55"/>
              </a:spcBef>
            </a:pPr>
            <a:r>
              <a:rPr dirty="0" sz="1600" spc="-5" b="1">
                <a:latin typeface="Times New Roman"/>
                <a:cs typeface="Times New Roman"/>
              </a:rPr>
              <a:t>CITI </a:t>
            </a:r>
            <a:r>
              <a:rPr dirty="0" sz="1400" spc="35" b="1">
                <a:latin typeface="Times New Roman"/>
                <a:cs typeface="Times New Roman"/>
              </a:rPr>
              <a:t>Collaborative </a:t>
            </a:r>
            <a:r>
              <a:rPr dirty="0" sz="1400" spc="40" b="1">
                <a:latin typeface="Times New Roman"/>
                <a:cs typeface="Times New Roman"/>
              </a:rPr>
              <a:t>Institutional </a:t>
            </a:r>
            <a:r>
              <a:rPr dirty="0" sz="1400" spc="30" b="1">
                <a:latin typeface="Times New Roman"/>
                <a:cs typeface="Times New Roman"/>
              </a:rPr>
              <a:t>Training</a:t>
            </a:r>
            <a:r>
              <a:rPr dirty="0" sz="1400" spc="-60" b="1">
                <a:latin typeface="Times New Roman"/>
                <a:cs typeface="Times New Roman"/>
              </a:rPr>
              <a:t> </a:t>
            </a:r>
            <a:r>
              <a:rPr dirty="0" sz="1400" spc="40" b="1">
                <a:latin typeface="Times New Roman"/>
                <a:cs typeface="Times New Roman"/>
              </a:rPr>
              <a:t>Initiative</a:t>
            </a:r>
            <a:endParaRPr sz="14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949248" y="1949280"/>
          <a:ext cx="5657850" cy="10420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03400"/>
                <a:gridCol w="3855085"/>
              </a:tblGrid>
              <a:tr h="171450">
                <a:tc gridSpan="2">
                  <a:txBody>
                    <a:bodyPr/>
                    <a:lstStyle/>
                    <a:p>
                      <a:pPr marL="341630">
                        <a:lnSpc>
                          <a:spcPts val="1255"/>
                        </a:lnSpc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EdD K-12 Students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&amp;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Faculty- Basic/Refresher Curriculum Completion</a:t>
                      </a:r>
                      <a:r>
                        <a:rPr dirty="0" sz="1200" spc="100" b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Report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33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22275">
                        <a:lnSpc>
                          <a:spcPts val="1270"/>
                        </a:lnSpc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Printed on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 12/12/2012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73355">
                <a:tc gridSpan="2">
                  <a:txBody>
                    <a:bodyPr/>
                    <a:lstStyle/>
                    <a:p>
                      <a:pPr marL="127000">
                        <a:lnSpc>
                          <a:spcPts val="1270"/>
                        </a:lnSpc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Learner: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James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Edgar (username:</a:t>
                      </a:r>
                      <a:r>
                        <a:rPr dirty="0" sz="1200" spc="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christianedgar)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4625">
                <a:tc gridSpan="2">
                  <a:txBody>
                    <a:bodyPr/>
                    <a:lstStyle/>
                    <a:p>
                      <a:pPr marL="127000">
                        <a:lnSpc>
                          <a:spcPts val="1280"/>
                        </a:lnSpc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Institution: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Jones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International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University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46710">
                <a:tc>
                  <a:txBody>
                    <a:bodyPr/>
                    <a:lstStyle/>
                    <a:p>
                      <a:pPr marL="127000">
                        <a:lnSpc>
                          <a:spcPts val="1360"/>
                        </a:lnSpc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Contact Information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26390">
                        <a:lnSpc>
                          <a:spcPts val="1305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Department: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Education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326390">
                        <a:lnSpc>
                          <a:spcPts val="133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Ema</a:t>
                      </a:r>
                      <a:r>
                        <a:rPr dirty="0" sz="1200" spc="-5">
                          <a:latin typeface="Times New Roman"/>
                          <a:cs typeface="Times New Roman"/>
                          <a:hlinkClick r:id="rId2"/>
                        </a:rPr>
                        <a:t>il:</a:t>
                      </a:r>
                      <a:r>
                        <a:rPr dirty="0" sz="1200">
                          <a:latin typeface="Times New Roman"/>
                          <a:cs typeface="Times New Roman"/>
                          <a:hlinkClick r:id="rId2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  <a:hlinkClick r:id="rId2"/>
                        </a:rPr>
                        <a:t>christian@christianedgar.com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1159560" y="2968497"/>
            <a:ext cx="5265420" cy="909955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marL="12700" marR="5080">
              <a:lnSpc>
                <a:spcPct val="95900"/>
              </a:lnSpc>
              <a:spcBef>
                <a:spcPts val="160"/>
              </a:spcBef>
            </a:pPr>
            <a:r>
              <a:rPr dirty="0" sz="1200" spc="-5" b="1">
                <a:latin typeface="Times New Roman"/>
                <a:cs typeface="Times New Roman"/>
              </a:rPr>
              <a:t>EdD K-12 Students </a:t>
            </a:r>
            <a:r>
              <a:rPr dirty="0" sz="1200" b="1">
                <a:latin typeface="Times New Roman"/>
                <a:cs typeface="Times New Roman"/>
              </a:rPr>
              <a:t>&amp; </a:t>
            </a:r>
            <a:r>
              <a:rPr dirty="0" sz="1200" spc="-5" b="1">
                <a:latin typeface="Times New Roman"/>
                <a:cs typeface="Times New Roman"/>
              </a:rPr>
              <a:t>Faculty </a:t>
            </a:r>
            <a:r>
              <a:rPr dirty="0" sz="1200" b="1">
                <a:latin typeface="Times New Roman"/>
                <a:cs typeface="Times New Roman"/>
              </a:rPr>
              <a:t>- </a:t>
            </a:r>
            <a:r>
              <a:rPr dirty="0" sz="1200" spc="-5" b="1">
                <a:latin typeface="Times New Roman"/>
                <a:cs typeface="Times New Roman"/>
              </a:rPr>
              <a:t>Basic/Refresher: </a:t>
            </a:r>
            <a:r>
              <a:rPr dirty="0" sz="1200">
                <a:latin typeface="Times New Roman"/>
                <a:cs typeface="Times New Roman"/>
              </a:rPr>
              <a:t>Choose this </a:t>
            </a:r>
            <a:r>
              <a:rPr dirty="0" sz="1200" spc="-5">
                <a:latin typeface="Times New Roman"/>
                <a:cs typeface="Times New Roman"/>
              </a:rPr>
              <a:t>group </a:t>
            </a:r>
            <a:r>
              <a:rPr dirty="0" sz="1200">
                <a:latin typeface="Times New Roman"/>
                <a:cs typeface="Times New Roman"/>
              </a:rPr>
              <a:t>to satisfy </a:t>
            </a:r>
            <a:r>
              <a:rPr dirty="0" sz="1200" spc="-5">
                <a:latin typeface="Times New Roman"/>
                <a:cs typeface="Times New Roman"/>
              </a:rPr>
              <a:t>CITI  training requirements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Investigators and </a:t>
            </a:r>
            <a:r>
              <a:rPr dirty="0" sz="1200">
                <a:latin typeface="Times New Roman"/>
                <a:cs typeface="Times New Roman"/>
              </a:rPr>
              <a:t>staff involved primarily in </a:t>
            </a:r>
            <a:r>
              <a:rPr dirty="0" sz="1200" spc="-5">
                <a:latin typeface="Times New Roman"/>
                <a:cs typeface="Times New Roman"/>
              </a:rPr>
              <a:t>DBA and </a:t>
            </a:r>
            <a:r>
              <a:rPr dirty="0" sz="1200">
                <a:latin typeface="Times New Roman"/>
                <a:cs typeface="Times New Roman"/>
              </a:rPr>
              <a:t>EdD  Adult Ed Students </a:t>
            </a:r>
            <a:r>
              <a:rPr dirty="0" sz="1200" spc="-5">
                <a:latin typeface="Times New Roman"/>
                <a:cs typeface="Times New Roman"/>
              </a:rPr>
              <a:t>&amp; </a:t>
            </a:r>
            <a:r>
              <a:rPr dirty="0" sz="1200">
                <a:latin typeface="Times New Roman"/>
                <a:cs typeface="Times New Roman"/>
              </a:rPr>
              <a:t>Faculty </a:t>
            </a:r>
            <a:r>
              <a:rPr dirty="0" sz="1200" spc="-5">
                <a:latin typeface="Times New Roman"/>
                <a:cs typeface="Times New Roman"/>
              </a:rPr>
              <a:t>research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-5">
                <a:latin typeface="Times New Roman"/>
                <a:cs typeface="Times New Roman"/>
              </a:rPr>
              <a:t>human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subjects.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b="1">
                <a:latin typeface="Times New Roman"/>
                <a:cs typeface="Times New Roman"/>
              </a:rPr>
              <a:t>Stage 1. Basic </a:t>
            </a:r>
            <a:r>
              <a:rPr dirty="0" sz="1200" spc="-5" b="1">
                <a:latin typeface="Times New Roman"/>
                <a:cs typeface="Times New Roman"/>
              </a:rPr>
              <a:t>Course Passed on </a:t>
            </a:r>
            <a:r>
              <a:rPr dirty="0" sz="1200" b="1">
                <a:latin typeface="Times New Roman"/>
                <a:cs typeface="Times New Roman"/>
              </a:rPr>
              <a:t>12/12/12 </a:t>
            </a:r>
            <a:r>
              <a:rPr dirty="0" sz="1200" spc="-5">
                <a:latin typeface="Times New Roman"/>
                <a:cs typeface="Times New Roman"/>
              </a:rPr>
              <a:t>(Ref </a:t>
            </a:r>
            <a:r>
              <a:rPr dirty="0" sz="1200">
                <a:latin typeface="Times New Roman"/>
                <a:cs typeface="Times New Roman"/>
              </a:rPr>
              <a:t>#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9319157)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1184452" y="3887597"/>
          <a:ext cx="5488940" cy="34613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62400"/>
                <a:gridCol w="768350"/>
                <a:gridCol w="744220"/>
              </a:tblGrid>
              <a:tr h="5016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0480">
                        <a:lnSpc>
                          <a:spcPct val="100000"/>
                        </a:lnSpc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Required Modules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">
                    <a:lnL w="9525">
                      <a:solidFill>
                        <a:srgbClr val="660000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2384" marR="18415" indent="203835">
                        <a:lnSpc>
                          <a:spcPts val="1380"/>
                        </a:lnSpc>
                        <a:spcBef>
                          <a:spcPts val="220"/>
                        </a:spcBef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Date  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200" spc="5" b="1"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sz="1200" spc="-20" b="1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le</a:t>
                      </a:r>
                      <a:r>
                        <a:rPr dirty="0" sz="1200" spc="-10" b="1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sz="1200" b="1">
                          <a:latin typeface="Times New Roman"/>
                          <a:cs typeface="Times New Roman"/>
                        </a:rPr>
                        <a:t>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7940">
                    <a:lnL w="9525">
                      <a:solidFill>
                        <a:srgbClr val="9F9F9F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algn="ctr" marL="10160">
                        <a:lnSpc>
                          <a:spcPct val="100000"/>
                        </a:lnSpc>
                      </a:pPr>
                      <a:r>
                        <a:rPr dirty="0" sz="1200" spc="-5" b="1">
                          <a:latin typeface="Times New Roman"/>
                          <a:cs typeface="Times New Roman"/>
                        </a:rPr>
                        <a:t>Score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">
                    <a:lnL w="9525">
                      <a:solidFill>
                        <a:srgbClr val="9F9F9F"/>
                      </a:solidFill>
                      <a:prstDash val="solid"/>
                    </a:lnL>
                    <a:lnR w="9525">
                      <a:solidFill>
                        <a:srgbClr val="660000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</a:tr>
              <a:tr h="327660">
                <a:tc>
                  <a:txBody>
                    <a:bodyPr/>
                    <a:lstStyle/>
                    <a:p>
                      <a:pPr marL="3048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Students in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Research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335">
                    <a:lnL w="9525">
                      <a:solidFill>
                        <a:srgbClr val="660000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12/12/12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335">
                    <a:lnL w="9525">
                      <a:solidFill>
                        <a:srgbClr val="9F9F9F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9/10</a:t>
                      </a:r>
                      <a:r>
                        <a:rPr dirty="0" sz="12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(90%)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335">
                    <a:lnL w="9525">
                      <a:solidFill>
                        <a:srgbClr val="9F9F9F"/>
                      </a:solidFill>
                      <a:prstDash val="solid"/>
                    </a:lnL>
                    <a:lnR w="9525">
                      <a:solidFill>
                        <a:srgbClr val="660000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</a:tr>
              <a:tr h="327660">
                <a:tc>
                  <a:txBody>
                    <a:bodyPr/>
                    <a:lstStyle/>
                    <a:p>
                      <a:pPr marL="3048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History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and Ethical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Principles -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SBR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335">
                    <a:lnL w="9525">
                      <a:solidFill>
                        <a:srgbClr val="660000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12/12/12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335">
                    <a:lnL w="9525">
                      <a:solidFill>
                        <a:srgbClr val="9F9F9F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3/5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(60%)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335">
                    <a:lnL w="9525">
                      <a:solidFill>
                        <a:srgbClr val="9F9F9F"/>
                      </a:solidFill>
                      <a:prstDash val="solid"/>
                    </a:lnL>
                    <a:lnR w="9525">
                      <a:solidFill>
                        <a:srgbClr val="660000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</a:tr>
              <a:tr h="327660">
                <a:tc>
                  <a:txBody>
                    <a:bodyPr/>
                    <a:lstStyle/>
                    <a:p>
                      <a:pPr marL="3048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Defining Research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with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Human Subjects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200" spc="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SBR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335">
                    <a:lnL w="9525">
                      <a:solidFill>
                        <a:srgbClr val="660000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12/12/12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335">
                    <a:lnL w="9525">
                      <a:solidFill>
                        <a:srgbClr val="9F9F9F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4/5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(80%)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335">
                    <a:lnL w="9525">
                      <a:solidFill>
                        <a:srgbClr val="9F9F9F"/>
                      </a:solidFill>
                      <a:prstDash val="solid"/>
                    </a:lnL>
                    <a:lnR w="9525">
                      <a:solidFill>
                        <a:srgbClr val="660000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</a:tr>
              <a:tr h="327660">
                <a:tc>
                  <a:txBody>
                    <a:bodyPr/>
                    <a:lstStyle/>
                    <a:p>
                      <a:pPr marL="3048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Regulations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and The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Social and Behavioral Sciences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2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SBR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335">
                    <a:lnL w="9525">
                      <a:solidFill>
                        <a:srgbClr val="660000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12/12/12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335">
                    <a:lnL w="9525">
                      <a:solidFill>
                        <a:srgbClr val="9F9F9F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5/5</a:t>
                      </a:r>
                      <a:r>
                        <a:rPr dirty="0" sz="12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(100%)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335">
                    <a:lnL w="9525">
                      <a:solidFill>
                        <a:srgbClr val="9F9F9F"/>
                      </a:solidFill>
                      <a:prstDash val="solid"/>
                    </a:lnL>
                    <a:lnR w="9525">
                      <a:solidFill>
                        <a:srgbClr val="660000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</a:tr>
              <a:tr h="327025">
                <a:tc>
                  <a:txBody>
                    <a:bodyPr/>
                    <a:lstStyle/>
                    <a:p>
                      <a:pPr marL="3048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Informed Consent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SBR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335">
                    <a:lnL w="9525">
                      <a:solidFill>
                        <a:srgbClr val="660000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12/12/12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335">
                    <a:lnL w="9525">
                      <a:solidFill>
                        <a:srgbClr val="9F9F9F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3/5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(60%)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335">
                    <a:lnL w="9525">
                      <a:solidFill>
                        <a:srgbClr val="9F9F9F"/>
                      </a:solidFill>
                      <a:prstDash val="solid"/>
                    </a:lnL>
                    <a:lnR w="9525">
                      <a:solidFill>
                        <a:srgbClr val="660000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</a:tr>
              <a:tr h="327660">
                <a:tc>
                  <a:txBody>
                    <a:bodyPr/>
                    <a:lstStyle/>
                    <a:p>
                      <a:pPr marL="3048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Research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with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Children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200" spc="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SBR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335">
                    <a:lnL w="9525">
                      <a:solidFill>
                        <a:srgbClr val="660000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12/12/12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335">
                    <a:lnL w="9525">
                      <a:solidFill>
                        <a:srgbClr val="9F9F9F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3/4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(75%)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335">
                    <a:lnL w="9525">
                      <a:solidFill>
                        <a:srgbClr val="9F9F9F"/>
                      </a:solidFill>
                      <a:prstDash val="solid"/>
                    </a:lnL>
                    <a:lnR w="9525">
                      <a:solidFill>
                        <a:srgbClr val="660000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</a:tr>
              <a:tr h="327660">
                <a:tc>
                  <a:txBody>
                    <a:bodyPr/>
                    <a:lstStyle/>
                    <a:p>
                      <a:pPr marL="3048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Research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 Public Elementary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Secondary Schools -</a:t>
                      </a:r>
                      <a:r>
                        <a:rPr dirty="0" sz="12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SBR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335">
                    <a:lnL w="9525">
                      <a:solidFill>
                        <a:srgbClr val="660000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12/12/12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335">
                    <a:lnL w="9525">
                      <a:solidFill>
                        <a:srgbClr val="9F9F9F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4/4</a:t>
                      </a:r>
                      <a:r>
                        <a:rPr dirty="0" sz="12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(100%)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335">
                    <a:lnL w="9525">
                      <a:solidFill>
                        <a:srgbClr val="9F9F9F"/>
                      </a:solidFill>
                      <a:prstDash val="solid"/>
                    </a:lnL>
                    <a:lnR w="9525">
                      <a:solidFill>
                        <a:srgbClr val="660000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</a:tr>
              <a:tr h="327660">
                <a:tc>
                  <a:txBody>
                    <a:bodyPr/>
                    <a:lstStyle/>
                    <a:p>
                      <a:pPr marL="3048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Conflicts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Interest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in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Research Involving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Human</a:t>
                      </a:r>
                      <a:r>
                        <a:rPr dirty="0" sz="1200" spc="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Subjects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335">
                    <a:lnL w="9525">
                      <a:solidFill>
                        <a:srgbClr val="660000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12/12/12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335">
                    <a:lnL w="9525">
                      <a:solidFill>
                        <a:srgbClr val="9F9F9F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4/5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(80%)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335">
                    <a:lnL w="9525">
                      <a:solidFill>
                        <a:srgbClr val="9F9F9F"/>
                      </a:solidFill>
                      <a:prstDash val="solid"/>
                    </a:lnL>
                    <a:lnR w="9525">
                      <a:solidFill>
                        <a:srgbClr val="660000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9F9F9F"/>
                      </a:solidFill>
                      <a:prstDash val="solid"/>
                    </a:lnB>
                  </a:tcPr>
                </a:tc>
              </a:tr>
              <a:tr h="328295">
                <a:tc>
                  <a:txBody>
                    <a:bodyPr/>
                    <a:lstStyle/>
                    <a:p>
                      <a:pPr marL="3048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Jones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International</a:t>
                      </a:r>
                      <a:r>
                        <a:rPr dirty="0" sz="12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University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335">
                    <a:lnL w="9525">
                      <a:solidFill>
                        <a:srgbClr val="660000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66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6350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12/12/12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335">
                    <a:lnL w="9525">
                      <a:solidFill>
                        <a:srgbClr val="9F9F9F"/>
                      </a:solidFill>
                      <a:prstDash val="solid"/>
                    </a:lnL>
                    <a:lnR w="9525">
                      <a:solidFill>
                        <a:srgbClr val="9F9F9F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66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10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no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quiz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3335">
                    <a:lnL w="9525">
                      <a:solidFill>
                        <a:srgbClr val="9F9F9F"/>
                      </a:solidFill>
                      <a:prstDash val="solid"/>
                    </a:lnL>
                    <a:lnR w="9525">
                      <a:solidFill>
                        <a:srgbClr val="660000"/>
                      </a:solidFill>
                      <a:prstDash val="solid"/>
                    </a:lnR>
                    <a:lnT w="9525">
                      <a:solidFill>
                        <a:srgbClr val="9F9F9F"/>
                      </a:solidFill>
                      <a:prstDash val="solid"/>
                    </a:lnT>
                    <a:lnB w="9525">
                      <a:solidFill>
                        <a:srgbClr val="66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1159560" y="7517130"/>
            <a:ext cx="5446395" cy="1609090"/>
          </a:xfrm>
          <a:prstGeom prst="rect">
            <a:avLst/>
          </a:prstGeom>
        </p:spPr>
        <p:txBody>
          <a:bodyPr wrap="square" lIns="0" tIns="20320" rIns="0" bIns="0" rtlCol="0" vert="horz">
            <a:spAutoFit/>
          </a:bodyPr>
          <a:lstStyle/>
          <a:p>
            <a:pPr marL="12700" marR="5080">
              <a:lnSpc>
                <a:spcPct val="95600"/>
              </a:lnSpc>
              <a:spcBef>
                <a:spcPts val="160"/>
              </a:spcBef>
            </a:pPr>
            <a:r>
              <a:rPr dirty="0" sz="1200" spc="-5" b="1">
                <a:latin typeface="Times New Roman"/>
                <a:cs typeface="Times New Roman"/>
              </a:rPr>
              <a:t>For this Completion Report to be </a:t>
            </a:r>
            <a:r>
              <a:rPr dirty="0" sz="1200" b="1">
                <a:latin typeface="Times New Roman"/>
                <a:cs typeface="Times New Roman"/>
              </a:rPr>
              <a:t>valid, </a:t>
            </a:r>
            <a:r>
              <a:rPr dirty="0" sz="1200" spc="-5" b="1">
                <a:latin typeface="Times New Roman"/>
                <a:cs typeface="Times New Roman"/>
              </a:rPr>
              <a:t>the learner listed </a:t>
            </a:r>
            <a:r>
              <a:rPr dirty="0" sz="1200" b="1">
                <a:latin typeface="Times New Roman"/>
                <a:cs typeface="Times New Roman"/>
              </a:rPr>
              <a:t>above </a:t>
            </a:r>
            <a:r>
              <a:rPr dirty="0" sz="1200" spc="-10" b="1">
                <a:latin typeface="Times New Roman"/>
                <a:cs typeface="Times New Roman"/>
              </a:rPr>
              <a:t>must </a:t>
            </a:r>
            <a:r>
              <a:rPr dirty="0" sz="1200" spc="-5" b="1">
                <a:latin typeface="Times New Roman"/>
                <a:cs typeface="Times New Roman"/>
              </a:rPr>
              <a:t>be </a:t>
            </a:r>
            <a:r>
              <a:rPr dirty="0" sz="1200" b="1">
                <a:latin typeface="Times New Roman"/>
                <a:cs typeface="Times New Roman"/>
              </a:rPr>
              <a:t>affiliated  with a </a:t>
            </a:r>
            <a:r>
              <a:rPr dirty="0" sz="1200" spc="-5" b="1">
                <a:latin typeface="Times New Roman"/>
                <a:cs typeface="Times New Roman"/>
              </a:rPr>
              <a:t>CITI participating </a:t>
            </a:r>
            <a:r>
              <a:rPr dirty="0" sz="1200" b="1">
                <a:latin typeface="Times New Roman"/>
                <a:cs typeface="Times New Roman"/>
              </a:rPr>
              <a:t>institution. </a:t>
            </a:r>
            <a:r>
              <a:rPr dirty="0" sz="1200" spc="-5" b="1">
                <a:latin typeface="Times New Roman"/>
                <a:cs typeface="Times New Roman"/>
              </a:rPr>
              <a:t>Falsified information and unauthorized use </a:t>
            </a:r>
            <a:r>
              <a:rPr dirty="0" sz="1200" b="1">
                <a:latin typeface="Times New Roman"/>
                <a:cs typeface="Times New Roman"/>
              </a:rPr>
              <a:t>of  </a:t>
            </a:r>
            <a:r>
              <a:rPr dirty="0" sz="1200" spc="-5" b="1">
                <a:latin typeface="Times New Roman"/>
                <a:cs typeface="Times New Roman"/>
              </a:rPr>
              <a:t>the CITI course site is </a:t>
            </a:r>
            <a:r>
              <a:rPr dirty="0" sz="1200" b="1">
                <a:latin typeface="Times New Roman"/>
                <a:cs typeface="Times New Roman"/>
              </a:rPr>
              <a:t>unethical, </a:t>
            </a:r>
            <a:r>
              <a:rPr dirty="0" sz="1200" spc="-5" b="1">
                <a:latin typeface="Times New Roman"/>
                <a:cs typeface="Times New Roman"/>
              </a:rPr>
              <a:t>and </a:t>
            </a:r>
            <a:r>
              <a:rPr dirty="0" sz="1200" spc="-10" b="1">
                <a:latin typeface="Times New Roman"/>
                <a:cs typeface="Times New Roman"/>
              </a:rPr>
              <a:t>may </a:t>
            </a:r>
            <a:r>
              <a:rPr dirty="0" sz="1200" spc="-5" b="1">
                <a:latin typeface="Times New Roman"/>
                <a:cs typeface="Times New Roman"/>
              </a:rPr>
              <a:t>be considered </a:t>
            </a:r>
            <a:r>
              <a:rPr dirty="0" sz="1200" b="1">
                <a:latin typeface="Times New Roman"/>
                <a:cs typeface="Times New Roman"/>
              </a:rPr>
              <a:t>scientific </a:t>
            </a:r>
            <a:r>
              <a:rPr dirty="0" sz="1200" spc="-5" b="1">
                <a:latin typeface="Times New Roman"/>
                <a:cs typeface="Times New Roman"/>
              </a:rPr>
              <a:t>misconduct by  your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institution.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marR="3521710">
              <a:lnSpc>
                <a:spcPts val="138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Paul Braunschweiger Ph.D.  Professor, </a:t>
            </a:r>
            <a:r>
              <a:rPr dirty="0" sz="1200">
                <a:latin typeface="Times New Roman"/>
                <a:cs typeface="Times New Roman"/>
              </a:rPr>
              <a:t>University of</a:t>
            </a:r>
            <a:r>
              <a:rPr dirty="0" sz="1200" spc="-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Miami</a:t>
            </a:r>
            <a:endParaRPr sz="1200">
              <a:latin typeface="Times New Roman"/>
              <a:cs typeface="Times New Roman"/>
            </a:endParaRPr>
          </a:p>
          <a:p>
            <a:pPr marL="12700" marR="3075305">
              <a:lnSpc>
                <a:spcPts val="1380"/>
              </a:lnSpc>
            </a:pPr>
            <a:r>
              <a:rPr dirty="0" sz="1200" spc="-5">
                <a:latin typeface="Times New Roman"/>
                <a:cs typeface="Times New Roman"/>
              </a:rPr>
              <a:t>Director </a:t>
            </a:r>
            <a:r>
              <a:rPr dirty="0" sz="1200">
                <a:latin typeface="Times New Roman"/>
                <a:cs typeface="Times New Roman"/>
              </a:rPr>
              <a:t>Office of </a:t>
            </a:r>
            <a:r>
              <a:rPr dirty="0" sz="1200" spc="-5">
                <a:latin typeface="Times New Roman"/>
                <a:cs typeface="Times New Roman"/>
              </a:rPr>
              <a:t>Research Education  CITI </a:t>
            </a:r>
            <a:r>
              <a:rPr dirty="0" sz="1200">
                <a:latin typeface="Times New Roman"/>
                <a:cs typeface="Times New Roman"/>
              </a:rPr>
              <a:t>Course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Coordinator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17969" y="429259"/>
            <a:ext cx="2540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164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587879" y="1016254"/>
            <a:ext cx="282130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Appendix </a:t>
            </a:r>
            <a:r>
              <a:rPr dirty="0" sz="1200" b="1">
                <a:latin typeface="Times New Roman"/>
                <a:cs typeface="Times New Roman"/>
              </a:rPr>
              <a:t>H – </a:t>
            </a:r>
            <a:r>
              <a:rPr dirty="0" sz="1200" spc="-5" b="1">
                <a:latin typeface="Times New Roman"/>
                <a:cs typeface="Times New Roman"/>
              </a:rPr>
              <a:t>Turn It </a:t>
            </a:r>
            <a:r>
              <a:rPr dirty="0" sz="1200" spc="-10" b="1">
                <a:latin typeface="Times New Roman"/>
                <a:cs typeface="Times New Roman"/>
              </a:rPr>
              <a:t>In </a:t>
            </a:r>
            <a:r>
              <a:rPr dirty="0" sz="1200" spc="-5" b="1">
                <a:latin typeface="Times New Roman"/>
                <a:cs typeface="Times New Roman"/>
              </a:rPr>
              <a:t>Similarity</a:t>
            </a:r>
            <a:r>
              <a:rPr dirty="0" sz="1200" spc="2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Report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10693" y="1551245"/>
            <a:ext cx="5393638" cy="29179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505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807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4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56515" indent="228600">
              <a:lnSpc>
                <a:spcPct val="191700"/>
              </a:lnSpc>
            </a:pPr>
            <a:r>
              <a:rPr dirty="0" sz="1200" spc="-5" b="1">
                <a:latin typeface="Times New Roman"/>
                <a:cs typeface="Times New Roman"/>
              </a:rPr>
              <a:t>Employment. </a:t>
            </a:r>
            <a:r>
              <a:rPr dirty="0" sz="1200" spc="-5">
                <a:latin typeface="Times New Roman"/>
                <a:cs typeface="Times New Roman"/>
              </a:rPr>
              <a:t>Montmarquette, Wiennot-Briot, and Dagenais </a:t>
            </a:r>
            <a:r>
              <a:rPr dirty="0" sz="1200">
                <a:latin typeface="Times New Roman"/>
                <a:cs typeface="Times New Roman"/>
              </a:rPr>
              <a:t>(2007) </a:t>
            </a:r>
            <a:r>
              <a:rPr dirty="0" sz="1200" spc="-5">
                <a:latin typeface="Times New Roman"/>
                <a:cs typeface="Times New Roman"/>
              </a:rPr>
              <a:t>found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students </a:t>
            </a:r>
            <a:r>
              <a:rPr dirty="0" sz="1200">
                <a:latin typeface="Times New Roman"/>
                <a:cs typeface="Times New Roman"/>
              </a:rPr>
              <a:t>who  </a:t>
            </a:r>
            <a:r>
              <a:rPr dirty="0" sz="1200" spc="-5">
                <a:latin typeface="Times New Roman"/>
                <a:cs typeface="Times New Roman"/>
              </a:rPr>
              <a:t>worked </a:t>
            </a:r>
            <a:r>
              <a:rPr dirty="0" sz="1200">
                <a:latin typeface="Times New Roman"/>
                <a:cs typeface="Times New Roman"/>
              </a:rPr>
              <a:t>were more likely to have </a:t>
            </a:r>
            <a:r>
              <a:rPr dirty="0" sz="1200" spc="-5">
                <a:latin typeface="Times New Roman"/>
                <a:cs typeface="Times New Roman"/>
              </a:rPr>
              <a:t>problems than </a:t>
            </a:r>
            <a:r>
              <a:rPr dirty="0" sz="1200">
                <a:latin typeface="Times New Roman"/>
                <a:cs typeface="Times New Roman"/>
              </a:rPr>
              <a:t>those who did not </a:t>
            </a:r>
            <a:r>
              <a:rPr dirty="0" sz="1200" spc="-5">
                <a:latin typeface="Times New Roman"/>
                <a:cs typeface="Times New Roman"/>
              </a:rPr>
              <a:t>work. </a:t>
            </a:r>
            <a:r>
              <a:rPr dirty="0" sz="1200" spc="-10">
                <a:latin typeface="Times New Roman"/>
                <a:cs typeface="Times New Roman"/>
              </a:rPr>
              <a:t>If </a:t>
            </a:r>
            <a:r>
              <a:rPr dirty="0" sz="1200">
                <a:latin typeface="Times New Roman"/>
                <a:cs typeface="Times New Roman"/>
              </a:rPr>
              <a:t>students </a:t>
            </a:r>
            <a:r>
              <a:rPr dirty="0" sz="1200" spc="-5">
                <a:latin typeface="Times New Roman"/>
                <a:cs typeface="Times New Roman"/>
              </a:rPr>
              <a:t>need </a:t>
            </a:r>
            <a:r>
              <a:rPr dirty="0" sz="1200">
                <a:latin typeface="Times New Roman"/>
                <a:cs typeface="Times New Roman"/>
              </a:rPr>
              <a:t>to  provide income for their </a:t>
            </a:r>
            <a:r>
              <a:rPr dirty="0" sz="1200" spc="-5">
                <a:latin typeface="Times New Roman"/>
                <a:cs typeface="Times New Roman"/>
              </a:rPr>
              <a:t>families, </a:t>
            </a:r>
            <a:r>
              <a:rPr dirty="0" sz="1200">
                <a:latin typeface="Times New Roman"/>
                <a:cs typeface="Times New Roman"/>
              </a:rPr>
              <a:t>then </a:t>
            </a:r>
            <a:r>
              <a:rPr dirty="0" sz="1200" spc="-5">
                <a:latin typeface="Times New Roman"/>
                <a:cs typeface="Times New Roman"/>
              </a:rPr>
              <a:t>their grades and/or </a:t>
            </a:r>
            <a:r>
              <a:rPr dirty="0" sz="1200">
                <a:latin typeface="Times New Roman"/>
                <a:cs typeface="Times New Roman"/>
              </a:rPr>
              <a:t>ability to complete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can be  </a:t>
            </a:r>
            <a:r>
              <a:rPr dirty="0" sz="1200" spc="-5">
                <a:latin typeface="Times New Roman"/>
                <a:cs typeface="Times New Roman"/>
              </a:rPr>
              <a:t>affected. A </a:t>
            </a:r>
            <a:r>
              <a:rPr dirty="0" sz="1200">
                <a:latin typeface="Times New Roman"/>
                <a:cs typeface="Times New Roman"/>
              </a:rPr>
              <a:t>well-known study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 spc="-5">
                <a:latin typeface="Times New Roman"/>
                <a:cs typeface="Times New Roman"/>
              </a:rPr>
              <a:t>Stevenson and </a:t>
            </a:r>
            <a:r>
              <a:rPr dirty="0" sz="1200">
                <a:latin typeface="Times New Roman"/>
                <a:cs typeface="Times New Roman"/>
              </a:rPr>
              <a:t>Ellsworth </a:t>
            </a:r>
            <a:r>
              <a:rPr dirty="0" sz="1200" spc="-5">
                <a:latin typeface="Times New Roman"/>
                <a:cs typeface="Times New Roman"/>
              </a:rPr>
              <a:t>(1991) determined </a:t>
            </a:r>
            <a:r>
              <a:rPr dirty="0" sz="1200">
                <a:latin typeface="Times New Roman"/>
                <a:cs typeface="Times New Roman"/>
              </a:rPr>
              <a:t>that students who  </a:t>
            </a:r>
            <a:r>
              <a:rPr dirty="0" sz="1200" spc="-5">
                <a:latin typeface="Times New Roman"/>
                <a:cs typeface="Times New Roman"/>
              </a:rPr>
              <a:t>had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desire, </a:t>
            </a:r>
            <a:r>
              <a:rPr dirty="0" sz="1200" spc="5">
                <a:latin typeface="Times New Roman"/>
                <a:cs typeface="Times New Roman"/>
              </a:rPr>
              <a:t>or </a:t>
            </a:r>
            <a:r>
              <a:rPr dirty="0" sz="1200">
                <a:latin typeface="Times New Roman"/>
                <a:cs typeface="Times New Roman"/>
              </a:rPr>
              <a:t>the need, to </a:t>
            </a:r>
            <a:r>
              <a:rPr dirty="0" sz="1200" spc="-5">
                <a:latin typeface="Times New Roman"/>
                <a:cs typeface="Times New Roman"/>
              </a:rPr>
              <a:t>enter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workforce had less reason </a:t>
            </a:r>
            <a:r>
              <a:rPr dirty="0" sz="1200">
                <a:latin typeface="Times New Roman"/>
                <a:cs typeface="Times New Roman"/>
              </a:rPr>
              <a:t>to stay in school. </a:t>
            </a:r>
            <a:r>
              <a:rPr dirty="0" sz="1200" spc="-5">
                <a:latin typeface="Times New Roman"/>
                <a:cs typeface="Times New Roman"/>
              </a:rPr>
              <a:t>However,  </a:t>
            </a:r>
            <a:r>
              <a:rPr dirty="0" sz="1200">
                <a:latin typeface="Times New Roman"/>
                <a:cs typeface="Times New Roman"/>
              </a:rPr>
              <a:t>they did not include student opinions on the </a:t>
            </a:r>
            <a:r>
              <a:rPr dirty="0" sz="1200" spc="-5">
                <a:latin typeface="Times New Roman"/>
                <a:cs typeface="Times New Roman"/>
              </a:rPr>
              <a:t>value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education.</a:t>
            </a:r>
            <a:endParaRPr sz="1200">
              <a:latin typeface="Times New Roman"/>
              <a:cs typeface="Times New Roman"/>
            </a:endParaRPr>
          </a:p>
          <a:p>
            <a:pPr marL="12700" marR="32384" indent="228600">
              <a:lnSpc>
                <a:spcPct val="191700"/>
              </a:lnSpc>
            </a:pPr>
            <a:r>
              <a:rPr dirty="0" sz="1200" spc="-5" b="1">
                <a:latin typeface="Times New Roman"/>
                <a:cs typeface="Times New Roman"/>
              </a:rPr>
              <a:t>Parental education. </a:t>
            </a:r>
            <a:r>
              <a:rPr dirty="0" sz="1200" spc="-5">
                <a:latin typeface="Times New Roman"/>
                <a:cs typeface="Times New Roman"/>
              </a:rPr>
              <a:t>Research </a:t>
            </a:r>
            <a:r>
              <a:rPr dirty="0" sz="1200">
                <a:latin typeface="Times New Roman"/>
                <a:cs typeface="Times New Roman"/>
              </a:rPr>
              <a:t>has </a:t>
            </a:r>
            <a:r>
              <a:rPr dirty="0" sz="1200" spc="-5">
                <a:latin typeface="Times New Roman"/>
                <a:cs typeface="Times New Roman"/>
              </a:rPr>
              <a:t>indicated </a:t>
            </a:r>
            <a:r>
              <a:rPr dirty="0" sz="1200">
                <a:latin typeface="Times New Roman"/>
                <a:cs typeface="Times New Roman"/>
              </a:rPr>
              <a:t>that the more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people </a:t>
            </a:r>
            <a:r>
              <a:rPr dirty="0" sz="1200" spc="-5">
                <a:latin typeface="Times New Roman"/>
                <a:cs typeface="Times New Roman"/>
              </a:rPr>
              <a:t>have, </a:t>
            </a:r>
            <a:r>
              <a:rPr dirty="0" sz="1200">
                <a:latin typeface="Times New Roman"/>
                <a:cs typeface="Times New Roman"/>
              </a:rPr>
              <a:t>the higher  their income </a:t>
            </a:r>
            <a:r>
              <a:rPr dirty="0" sz="1200" spc="-5">
                <a:latin typeface="Times New Roman"/>
                <a:cs typeface="Times New Roman"/>
              </a:rPr>
              <a:t>(U.S. </a:t>
            </a:r>
            <a:r>
              <a:rPr dirty="0" sz="1200">
                <a:latin typeface="Times New Roman"/>
                <a:cs typeface="Times New Roman"/>
              </a:rPr>
              <a:t>Bureau of </a:t>
            </a:r>
            <a:r>
              <a:rPr dirty="0" sz="1200" spc="-5">
                <a:latin typeface="Times New Roman"/>
                <a:cs typeface="Times New Roman"/>
              </a:rPr>
              <a:t>Labor Statistics, </a:t>
            </a:r>
            <a:r>
              <a:rPr dirty="0" sz="1200">
                <a:latin typeface="Times New Roman"/>
                <a:cs typeface="Times New Roman"/>
              </a:rPr>
              <a:t>2011). </a:t>
            </a:r>
            <a:r>
              <a:rPr dirty="0" sz="1200" spc="-5">
                <a:latin typeface="Times New Roman"/>
                <a:cs typeface="Times New Roman"/>
              </a:rPr>
              <a:t>Higher levels </a:t>
            </a:r>
            <a:r>
              <a:rPr dirty="0" sz="1200">
                <a:latin typeface="Times New Roman"/>
                <a:cs typeface="Times New Roman"/>
              </a:rPr>
              <a:t>of income </a:t>
            </a:r>
            <a:r>
              <a:rPr dirty="0" sz="1200" spc="-5">
                <a:latin typeface="Times New Roman"/>
                <a:cs typeface="Times New Roman"/>
              </a:rPr>
              <a:t>from parents </a:t>
            </a:r>
            <a:r>
              <a:rPr dirty="0" sz="1200" spc="5">
                <a:latin typeface="Times New Roman"/>
                <a:cs typeface="Times New Roman"/>
              </a:rPr>
              <a:t>may  </a:t>
            </a:r>
            <a:r>
              <a:rPr dirty="0" sz="1200" spc="-5">
                <a:latin typeface="Times New Roman"/>
                <a:cs typeface="Times New Roman"/>
              </a:rPr>
              <a:t>mean that </a:t>
            </a:r>
            <a:r>
              <a:rPr dirty="0" sz="1200">
                <a:latin typeface="Times New Roman"/>
                <a:cs typeface="Times New Roman"/>
              </a:rPr>
              <a:t>students </a:t>
            </a:r>
            <a:r>
              <a:rPr dirty="0" sz="1200" spc="-5">
                <a:latin typeface="Times New Roman"/>
                <a:cs typeface="Times New Roman"/>
              </a:rPr>
              <a:t>will </a:t>
            </a:r>
            <a:r>
              <a:rPr dirty="0" sz="1200">
                <a:latin typeface="Times New Roman"/>
                <a:cs typeface="Times New Roman"/>
              </a:rPr>
              <a:t>not be economically </a:t>
            </a:r>
            <a:r>
              <a:rPr dirty="0" sz="1200" spc="-5">
                <a:latin typeface="Times New Roman"/>
                <a:cs typeface="Times New Roman"/>
              </a:rPr>
              <a:t>disadvantaged; hence, </a:t>
            </a:r>
            <a:r>
              <a:rPr dirty="0" sz="1200">
                <a:latin typeface="Times New Roman"/>
                <a:cs typeface="Times New Roman"/>
              </a:rPr>
              <a:t>they may not need to </a:t>
            </a:r>
            <a:r>
              <a:rPr dirty="0" sz="1200" spc="-5">
                <a:latin typeface="Times New Roman"/>
                <a:cs typeface="Times New Roman"/>
              </a:rPr>
              <a:t>produce  additional </a:t>
            </a:r>
            <a:r>
              <a:rPr dirty="0" sz="1200">
                <a:latin typeface="Times New Roman"/>
                <a:cs typeface="Times New Roman"/>
              </a:rPr>
              <a:t>income for their </a:t>
            </a:r>
            <a:r>
              <a:rPr dirty="0" sz="1200" spc="-5">
                <a:latin typeface="Times New Roman"/>
                <a:cs typeface="Times New Roman"/>
              </a:rPr>
              <a:t>family. </a:t>
            </a:r>
            <a:r>
              <a:rPr dirty="0" sz="1200">
                <a:latin typeface="Times New Roman"/>
                <a:cs typeface="Times New Roman"/>
              </a:rPr>
              <a:t>The more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parent </a:t>
            </a:r>
            <a:r>
              <a:rPr dirty="0" sz="1200">
                <a:latin typeface="Times New Roman"/>
                <a:cs typeface="Times New Roman"/>
              </a:rPr>
              <a:t>has, the more likely the </a:t>
            </a:r>
            <a:r>
              <a:rPr dirty="0" sz="1200" spc="-5">
                <a:latin typeface="Times New Roman"/>
                <a:cs typeface="Times New Roman"/>
              </a:rPr>
              <a:t>child is  </a:t>
            </a:r>
            <a:r>
              <a:rPr dirty="0" sz="1200">
                <a:latin typeface="Times New Roman"/>
                <a:cs typeface="Times New Roman"/>
              </a:rPr>
              <a:t>to complete </a:t>
            </a:r>
            <a:r>
              <a:rPr dirty="0" sz="1200" spc="-5">
                <a:latin typeface="Times New Roman"/>
                <a:cs typeface="Times New Roman"/>
              </a:rPr>
              <a:t>K-12 grade </a:t>
            </a:r>
            <a:r>
              <a:rPr dirty="0" sz="1200">
                <a:latin typeface="Times New Roman"/>
                <a:cs typeface="Times New Roman"/>
              </a:rPr>
              <a:t>levels in their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10">
                <a:latin typeface="Times New Roman"/>
                <a:cs typeface="Times New Roman"/>
              </a:rPr>
              <a:t>go </a:t>
            </a:r>
            <a:r>
              <a:rPr dirty="0" sz="1200">
                <a:latin typeface="Times New Roman"/>
                <a:cs typeface="Times New Roman"/>
              </a:rPr>
              <a:t>on to </a:t>
            </a:r>
            <a:r>
              <a:rPr dirty="0" sz="1200" spc="-5">
                <a:latin typeface="Times New Roman"/>
                <a:cs typeface="Times New Roman"/>
              </a:rPr>
              <a:t>receive </a:t>
            </a:r>
            <a:r>
              <a:rPr dirty="0" sz="1200">
                <a:latin typeface="Times New Roman"/>
                <a:cs typeface="Times New Roman"/>
              </a:rPr>
              <a:t>post-secondary </a:t>
            </a:r>
            <a:r>
              <a:rPr dirty="0" sz="1200" spc="-5">
                <a:latin typeface="Times New Roman"/>
                <a:cs typeface="Times New Roman"/>
              </a:rPr>
              <a:t>education  (Parental education </a:t>
            </a:r>
            <a:r>
              <a:rPr dirty="0" sz="1200">
                <a:latin typeface="Times New Roman"/>
                <a:cs typeface="Times New Roman"/>
              </a:rPr>
              <a:t>attainment </a:t>
            </a:r>
            <a:r>
              <a:rPr dirty="0" sz="1200" spc="-5">
                <a:latin typeface="Times New Roman"/>
                <a:cs typeface="Times New Roman"/>
              </a:rPr>
              <a:t>and higher </a:t>
            </a:r>
            <a:r>
              <a:rPr dirty="0" sz="1200">
                <a:latin typeface="Times New Roman"/>
                <a:cs typeface="Times New Roman"/>
              </a:rPr>
              <a:t>education opportunities, </a:t>
            </a:r>
            <a:r>
              <a:rPr dirty="0" sz="1200" spc="-5">
                <a:latin typeface="Times New Roman"/>
                <a:cs typeface="Times New Roman"/>
              </a:rPr>
              <a:t>1999). Coleman (1966) found  </a:t>
            </a:r>
            <a:r>
              <a:rPr dirty="0" sz="1200">
                <a:latin typeface="Times New Roman"/>
                <a:cs typeface="Times New Roman"/>
              </a:rPr>
              <a:t>that one of the major factors leading to a </a:t>
            </a:r>
            <a:r>
              <a:rPr dirty="0" sz="1200" spc="-5">
                <a:latin typeface="Times New Roman"/>
                <a:cs typeface="Times New Roman"/>
              </a:rPr>
              <a:t>student’s success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school was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student’s </a:t>
            </a:r>
            <a:r>
              <a:rPr dirty="0" sz="1200">
                <a:latin typeface="Times New Roman"/>
                <a:cs typeface="Times New Roman"/>
              </a:rPr>
              <a:t>family  </a:t>
            </a:r>
            <a:r>
              <a:rPr dirty="0" sz="1200" spc="-5">
                <a:latin typeface="Times New Roman"/>
                <a:cs typeface="Times New Roman"/>
              </a:rPr>
              <a:t>background. </a:t>
            </a:r>
            <a:r>
              <a:rPr dirty="0" sz="1200">
                <a:latin typeface="Times New Roman"/>
                <a:cs typeface="Times New Roman"/>
              </a:rPr>
              <a:t>The combination of these </a:t>
            </a:r>
            <a:r>
              <a:rPr dirty="0" sz="1200" spc="-5">
                <a:latin typeface="Times New Roman"/>
                <a:cs typeface="Times New Roman"/>
              </a:rPr>
              <a:t>two ideas (parental </a:t>
            </a:r>
            <a:r>
              <a:rPr dirty="0" sz="1200">
                <a:latin typeface="Times New Roman"/>
                <a:cs typeface="Times New Roman"/>
              </a:rPr>
              <a:t>higher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levels </a:t>
            </a:r>
            <a:r>
              <a:rPr dirty="0" sz="1200" spc="-5">
                <a:latin typeface="Times New Roman"/>
                <a:cs typeface="Times New Roman"/>
              </a:rPr>
              <a:t>increase  socioeconomic status and </a:t>
            </a:r>
            <a:r>
              <a:rPr dirty="0" sz="1200">
                <a:latin typeface="Times New Roman"/>
                <a:cs typeface="Times New Roman"/>
              </a:rPr>
              <a:t>students’ </a:t>
            </a:r>
            <a:r>
              <a:rPr dirty="0" sz="1200" spc="-5">
                <a:latin typeface="Times New Roman"/>
                <a:cs typeface="Times New Roman"/>
              </a:rPr>
              <a:t>focus </a:t>
            </a:r>
            <a:r>
              <a:rPr dirty="0" sz="1200">
                <a:latin typeface="Times New Roman"/>
                <a:cs typeface="Times New Roman"/>
              </a:rPr>
              <a:t>in school) </a:t>
            </a:r>
            <a:r>
              <a:rPr dirty="0" sz="1200" spc="-5">
                <a:latin typeface="Times New Roman"/>
                <a:cs typeface="Times New Roman"/>
              </a:rPr>
              <a:t>supports </a:t>
            </a:r>
            <a:r>
              <a:rPr dirty="0" sz="1200">
                <a:latin typeface="Times New Roman"/>
                <a:cs typeface="Times New Roman"/>
              </a:rPr>
              <a:t>White’s </a:t>
            </a:r>
            <a:r>
              <a:rPr dirty="0" sz="1200" spc="-5">
                <a:latin typeface="Times New Roman"/>
                <a:cs typeface="Times New Roman"/>
              </a:rPr>
              <a:t>(1982) comparison </a:t>
            </a:r>
            <a:r>
              <a:rPr dirty="0" sz="1200">
                <a:latin typeface="Times New Roman"/>
                <a:cs typeface="Times New Roman"/>
              </a:rPr>
              <a:t>of  </a:t>
            </a:r>
            <a:r>
              <a:rPr dirty="0" sz="1200" spc="-5">
                <a:latin typeface="Times New Roman"/>
                <a:cs typeface="Times New Roman"/>
              </a:rPr>
              <a:t>socioeconomic status </a:t>
            </a:r>
            <a:r>
              <a:rPr dirty="0" sz="1200">
                <a:latin typeface="Times New Roman"/>
                <a:cs typeface="Times New Roman"/>
              </a:rPr>
              <a:t>and a </a:t>
            </a:r>
            <a:r>
              <a:rPr dirty="0" sz="1200" spc="-5">
                <a:latin typeface="Times New Roman"/>
                <a:cs typeface="Times New Roman"/>
              </a:rPr>
              <a:t>student’s </a:t>
            </a:r>
            <a:r>
              <a:rPr dirty="0" sz="1200">
                <a:latin typeface="Times New Roman"/>
                <a:cs typeface="Times New Roman"/>
              </a:rPr>
              <a:t>ability to do </a:t>
            </a:r>
            <a:r>
              <a:rPr dirty="0" sz="1200" spc="-5">
                <a:latin typeface="Times New Roman"/>
                <a:cs typeface="Times New Roman"/>
              </a:rPr>
              <a:t>well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school. </a:t>
            </a:r>
            <a:r>
              <a:rPr dirty="0" sz="1200">
                <a:latin typeface="Times New Roman"/>
                <a:cs typeface="Times New Roman"/>
              </a:rPr>
              <a:t>White </a:t>
            </a:r>
            <a:r>
              <a:rPr dirty="0" sz="1200" spc="-5">
                <a:latin typeface="Times New Roman"/>
                <a:cs typeface="Times New Roman"/>
              </a:rPr>
              <a:t>indicated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students  who </a:t>
            </a:r>
            <a:r>
              <a:rPr dirty="0" sz="1200">
                <a:latin typeface="Times New Roman"/>
                <a:cs typeface="Times New Roman"/>
              </a:rPr>
              <a:t>do not </a:t>
            </a:r>
            <a:r>
              <a:rPr dirty="0" sz="1200" spc="-5">
                <a:latin typeface="Times New Roman"/>
                <a:cs typeface="Times New Roman"/>
              </a:rPr>
              <a:t>fall </a:t>
            </a:r>
            <a:r>
              <a:rPr dirty="0" sz="1200">
                <a:latin typeface="Times New Roman"/>
                <a:cs typeface="Times New Roman"/>
              </a:rPr>
              <a:t>into the </a:t>
            </a:r>
            <a:r>
              <a:rPr dirty="0" sz="1200" spc="-5">
                <a:latin typeface="Times New Roman"/>
                <a:cs typeface="Times New Roman"/>
              </a:rPr>
              <a:t>low SES category </a:t>
            </a:r>
            <a:r>
              <a:rPr dirty="0" sz="1200">
                <a:latin typeface="Times New Roman"/>
                <a:cs typeface="Times New Roman"/>
              </a:rPr>
              <a:t>are more likely to </a:t>
            </a:r>
            <a:r>
              <a:rPr dirty="0" sz="1200" spc="-5">
                <a:latin typeface="Times New Roman"/>
                <a:cs typeface="Times New Roman"/>
              </a:rPr>
              <a:t>excel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education.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5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Ingrum (2006) </a:t>
            </a:r>
            <a:r>
              <a:rPr dirty="0" sz="1200">
                <a:latin typeface="Times New Roman"/>
                <a:cs typeface="Times New Roman"/>
              </a:rPr>
              <a:t>looked </a:t>
            </a:r>
            <a:r>
              <a:rPr dirty="0" sz="1200" spc="-5">
                <a:latin typeface="Times New Roman"/>
                <a:cs typeface="Times New Roman"/>
              </a:rPr>
              <a:t>at several factors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increased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student’s </a:t>
            </a:r>
            <a:r>
              <a:rPr dirty="0" sz="1200">
                <a:latin typeface="Times New Roman"/>
                <a:cs typeface="Times New Roman"/>
              </a:rPr>
              <a:t>likelihood of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either</a:t>
            </a:r>
            <a:endParaRPr sz="1200">
              <a:latin typeface="Times New Roman"/>
              <a:cs typeface="Times New Roman"/>
            </a:endParaRPr>
          </a:p>
          <a:p>
            <a:pPr marL="12700" marR="58419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graduating </a:t>
            </a:r>
            <a:r>
              <a:rPr dirty="0" sz="1200">
                <a:latin typeface="Times New Roman"/>
                <a:cs typeface="Times New Roman"/>
              </a:rPr>
              <a:t>or dropping out of school. </a:t>
            </a:r>
            <a:r>
              <a:rPr dirty="0" sz="1200" spc="-5">
                <a:latin typeface="Times New Roman"/>
                <a:cs typeface="Times New Roman"/>
              </a:rPr>
              <a:t>Factors considered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that </a:t>
            </a:r>
            <a:r>
              <a:rPr dirty="0" sz="1200">
                <a:latin typeface="Times New Roman"/>
                <a:cs typeface="Times New Roman"/>
              </a:rPr>
              <a:t>study were the </a:t>
            </a:r>
            <a:r>
              <a:rPr dirty="0" sz="1200" spc="-5">
                <a:latin typeface="Times New Roman"/>
                <a:cs typeface="Times New Roman"/>
              </a:rPr>
              <a:t>mother’s </a:t>
            </a:r>
            <a:r>
              <a:rPr dirty="0" sz="1200">
                <a:latin typeface="Times New Roman"/>
                <a:cs typeface="Times New Roman"/>
              </a:rPr>
              <a:t>level of  </a:t>
            </a:r>
            <a:r>
              <a:rPr dirty="0" sz="1200" spc="-5">
                <a:latin typeface="Times New Roman"/>
                <a:cs typeface="Times New Roman"/>
              </a:rPr>
              <a:t>education, and </a:t>
            </a:r>
            <a:r>
              <a:rPr dirty="0" sz="1200">
                <a:latin typeface="Times New Roman"/>
                <a:cs typeface="Times New Roman"/>
              </a:rPr>
              <a:t>if the student had a learning disability </a:t>
            </a:r>
            <a:r>
              <a:rPr dirty="0" sz="1200" spc="-5">
                <a:latin typeface="Times New Roman"/>
                <a:cs typeface="Times New Roman"/>
              </a:rPr>
              <a:t>(special education).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researcher  concluded </a:t>
            </a:r>
            <a:r>
              <a:rPr dirty="0" sz="1200">
                <a:latin typeface="Times New Roman"/>
                <a:cs typeface="Times New Roman"/>
              </a:rPr>
              <a:t>that the more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the mother had, the </a:t>
            </a:r>
            <a:r>
              <a:rPr dirty="0" sz="1200" spc="-5">
                <a:latin typeface="Times New Roman"/>
                <a:cs typeface="Times New Roman"/>
              </a:rPr>
              <a:t>more </a:t>
            </a:r>
            <a:r>
              <a:rPr dirty="0" sz="1200">
                <a:latin typeface="Times New Roman"/>
                <a:cs typeface="Times New Roman"/>
              </a:rPr>
              <a:t>likely the student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graduate  high school. </a:t>
            </a:r>
            <a:r>
              <a:rPr dirty="0" sz="1200">
                <a:latin typeface="Times New Roman"/>
                <a:cs typeface="Times New Roman"/>
              </a:rPr>
              <a:t>The data </a:t>
            </a:r>
            <a:r>
              <a:rPr dirty="0" sz="1200" spc="-5">
                <a:latin typeface="Times New Roman"/>
                <a:cs typeface="Times New Roman"/>
              </a:rPr>
              <a:t>analyzed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that </a:t>
            </a:r>
            <a:r>
              <a:rPr dirty="0" sz="1200">
                <a:latin typeface="Times New Roman"/>
                <a:cs typeface="Times New Roman"/>
              </a:rPr>
              <a:t>study </a:t>
            </a:r>
            <a:r>
              <a:rPr dirty="0" sz="1200" spc="-5">
                <a:latin typeface="Times New Roman"/>
                <a:cs typeface="Times New Roman"/>
              </a:rPr>
              <a:t>also suggested </a:t>
            </a:r>
            <a:r>
              <a:rPr dirty="0" sz="1200">
                <a:latin typeface="Times New Roman"/>
                <a:cs typeface="Times New Roman"/>
              </a:rPr>
              <a:t>that for “each </a:t>
            </a:r>
            <a:r>
              <a:rPr dirty="0" sz="1200" spc="-5">
                <a:latin typeface="Times New Roman"/>
                <a:cs typeface="Times New Roman"/>
              </a:rPr>
              <a:t>additional grade  completed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biological mother,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student is </a:t>
            </a:r>
            <a:r>
              <a:rPr dirty="0" sz="1200">
                <a:latin typeface="Times New Roman"/>
                <a:cs typeface="Times New Roman"/>
              </a:rPr>
              <a:t>2.72% </a:t>
            </a:r>
            <a:r>
              <a:rPr dirty="0" sz="1200" spc="-5">
                <a:latin typeface="Times New Roman"/>
                <a:cs typeface="Times New Roman"/>
              </a:rPr>
              <a:t>less </a:t>
            </a:r>
            <a:r>
              <a:rPr dirty="0" sz="1200">
                <a:latin typeface="Times New Roman"/>
                <a:cs typeface="Times New Roman"/>
              </a:rPr>
              <a:t>likely to drop out of </a:t>
            </a:r>
            <a:r>
              <a:rPr dirty="0" sz="1200" spc="-5">
                <a:latin typeface="Times New Roman"/>
                <a:cs typeface="Times New Roman"/>
              </a:rPr>
              <a:t>high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school”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505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807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5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6985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(pp. </a:t>
            </a:r>
            <a:r>
              <a:rPr dirty="0" sz="1200" spc="-5">
                <a:latin typeface="Times New Roman"/>
                <a:cs typeface="Times New Roman"/>
              </a:rPr>
              <a:t>77-78). Ingrum’s research determined </a:t>
            </a:r>
            <a:r>
              <a:rPr dirty="0" sz="1200">
                <a:latin typeface="Times New Roman"/>
                <a:cs typeface="Times New Roman"/>
              </a:rPr>
              <a:t>that a student who </a:t>
            </a:r>
            <a:r>
              <a:rPr dirty="0" sz="1200" spc="-5">
                <a:latin typeface="Times New Roman"/>
                <a:cs typeface="Times New Roman"/>
              </a:rPr>
              <a:t>has </a:t>
            </a:r>
            <a:r>
              <a:rPr dirty="0" sz="1200">
                <a:latin typeface="Times New Roman"/>
                <a:cs typeface="Times New Roman"/>
              </a:rPr>
              <a:t>a learning disability has a  47.7% </a:t>
            </a:r>
            <a:r>
              <a:rPr dirty="0" sz="1200" spc="-5">
                <a:latin typeface="Times New Roman"/>
                <a:cs typeface="Times New Roman"/>
              </a:rPr>
              <a:t>higher chance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dropping </a:t>
            </a:r>
            <a:r>
              <a:rPr dirty="0" sz="1200">
                <a:latin typeface="Times New Roman"/>
                <a:cs typeface="Times New Roman"/>
              </a:rPr>
              <a:t>out </a:t>
            </a:r>
            <a:r>
              <a:rPr dirty="0" sz="1200" spc="-5">
                <a:latin typeface="Times New Roman"/>
                <a:cs typeface="Times New Roman"/>
              </a:rPr>
              <a:t>as compared </a:t>
            </a:r>
            <a:r>
              <a:rPr dirty="0" sz="1200">
                <a:latin typeface="Times New Roman"/>
                <a:cs typeface="Times New Roman"/>
              </a:rPr>
              <a:t>to a student showing </a:t>
            </a:r>
            <a:r>
              <a:rPr dirty="0" sz="1200" spc="-5">
                <a:latin typeface="Times New Roman"/>
                <a:cs typeface="Times New Roman"/>
              </a:rPr>
              <a:t>average </a:t>
            </a:r>
            <a:r>
              <a:rPr dirty="0" sz="1200">
                <a:latin typeface="Times New Roman"/>
                <a:cs typeface="Times New Roman"/>
              </a:rPr>
              <a:t>learning  </a:t>
            </a:r>
            <a:r>
              <a:rPr dirty="0" sz="1200" spc="-5">
                <a:latin typeface="Times New Roman"/>
                <a:cs typeface="Times New Roman"/>
              </a:rPr>
              <a:t>capabilities. These findings </a:t>
            </a:r>
            <a:r>
              <a:rPr dirty="0" sz="1200">
                <a:latin typeface="Times New Roman"/>
                <a:cs typeface="Times New Roman"/>
              </a:rPr>
              <a:t>let the </a:t>
            </a:r>
            <a:r>
              <a:rPr dirty="0" sz="1200" spc="-5">
                <a:latin typeface="Times New Roman"/>
                <a:cs typeface="Times New Roman"/>
              </a:rPr>
              <a:t>researcher </a:t>
            </a:r>
            <a:r>
              <a:rPr dirty="0" sz="1200">
                <a:latin typeface="Times New Roman"/>
                <a:cs typeface="Times New Roman"/>
              </a:rPr>
              <a:t>pointed out that </a:t>
            </a:r>
            <a:r>
              <a:rPr dirty="0" sz="1200" spc="-5">
                <a:latin typeface="Times New Roman"/>
                <a:cs typeface="Times New Roman"/>
              </a:rPr>
              <a:t>students </a:t>
            </a:r>
            <a:r>
              <a:rPr dirty="0" sz="1200">
                <a:latin typeface="Times New Roman"/>
                <a:cs typeface="Times New Roman"/>
              </a:rPr>
              <a:t>who </a:t>
            </a:r>
            <a:r>
              <a:rPr dirty="0" sz="1200" spc="-5">
                <a:latin typeface="Times New Roman"/>
                <a:cs typeface="Times New Roman"/>
              </a:rPr>
              <a:t>came </a:t>
            </a:r>
            <a:r>
              <a:rPr dirty="0" sz="1200">
                <a:latin typeface="Times New Roman"/>
                <a:cs typeface="Times New Roman"/>
              </a:rPr>
              <a:t>from a </a:t>
            </a:r>
            <a:r>
              <a:rPr dirty="0" sz="1200" spc="-5">
                <a:latin typeface="Times New Roman"/>
                <a:cs typeface="Times New Roman"/>
              </a:rPr>
              <a:t>low  socioeconomic </a:t>
            </a:r>
            <a:r>
              <a:rPr dirty="0" sz="1200">
                <a:latin typeface="Times New Roman"/>
                <a:cs typeface="Times New Roman"/>
              </a:rPr>
              <a:t>family and </a:t>
            </a:r>
            <a:r>
              <a:rPr dirty="0" sz="1200" spc="-5">
                <a:latin typeface="Times New Roman"/>
                <a:cs typeface="Times New Roman"/>
              </a:rPr>
              <a:t>had </a:t>
            </a:r>
            <a:r>
              <a:rPr dirty="0" sz="1200">
                <a:latin typeface="Times New Roman"/>
                <a:cs typeface="Times New Roman"/>
              </a:rPr>
              <a:t>a learning disability </a:t>
            </a:r>
            <a:r>
              <a:rPr dirty="0" sz="1200" spc="-5">
                <a:latin typeface="Times New Roman"/>
                <a:cs typeface="Times New Roman"/>
              </a:rPr>
              <a:t>had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greater chance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dropping </a:t>
            </a:r>
            <a:r>
              <a:rPr dirty="0" sz="1200">
                <a:latin typeface="Times New Roman"/>
                <a:cs typeface="Times New Roman"/>
              </a:rPr>
              <a:t>out of </a:t>
            </a:r>
            <a:r>
              <a:rPr dirty="0" sz="1200" spc="-5">
                <a:latin typeface="Times New Roman"/>
                <a:cs typeface="Times New Roman"/>
              </a:rPr>
              <a:t>high  school than regular education students </a:t>
            </a:r>
            <a:r>
              <a:rPr dirty="0" sz="1200">
                <a:latin typeface="Times New Roman"/>
                <a:cs typeface="Times New Roman"/>
              </a:rPr>
              <a:t>who live </a:t>
            </a:r>
            <a:r>
              <a:rPr dirty="0" sz="1200" spc="-5">
                <a:latin typeface="Times New Roman"/>
                <a:cs typeface="Times New Roman"/>
              </a:rPr>
              <a:t>above </a:t>
            </a:r>
            <a:r>
              <a:rPr dirty="0" sz="1200">
                <a:latin typeface="Times New Roman"/>
                <a:cs typeface="Times New Roman"/>
              </a:rPr>
              <a:t>the poverty line. </a:t>
            </a: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conclusion,  Ingrum (2006) stated </a:t>
            </a:r>
            <a:r>
              <a:rPr dirty="0" sz="1200">
                <a:latin typeface="Times New Roman"/>
                <a:cs typeface="Times New Roman"/>
              </a:rPr>
              <a:t>that not </a:t>
            </a:r>
            <a:r>
              <a:rPr dirty="0" sz="1200" spc="5">
                <a:latin typeface="Times New Roman"/>
                <a:cs typeface="Times New Roman"/>
              </a:rPr>
              <a:t>only </a:t>
            </a:r>
            <a:r>
              <a:rPr dirty="0" sz="1200">
                <a:latin typeface="Times New Roman"/>
                <a:cs typeface="Times New Roman"/>
              </a:rPr>
              <a:t>do income levels </a:t>
            </a:r>
            <a:r>
              <a:rPr dirty="0" sz="1200" spc="-5">
                <a:latin typeface="Times New Roman"/>
                <a:cs typeface="Times New Roman"/>
              </a:rPr>
              <a:t>and special education </a:t>
            </a:r>
            <a:r>
              <a:rPr dirty="0" sz="1200">
                <a:latin typeface="Times New Roman"/>
                <a:cs typeface="Times New Roman"/>
              </a:rPr>
              <a:t>individually </a:t>
            </a:r>
            <a:r>
              <a:rPr dirty="0" sz="1200" spc="-5">
                <a:latin typeface="Times New Roman"/>
                <a:cs typeface="Times New Roman"/>
              </a:rPr>
              <a:t>impact </a:t>
            </a:r>
            <a:r>
              <a:rPr dirty="0" sz="1200">
                <a:latin typeface="Times New Roman"/>
                <a:cs typeface="Times New Roman"/>
              </a:rPr>
              <a:t>a  </a:t>
            </a:r>
            <a:r>
              <a:rPr dirty="0" sz="1200" spc="-5">
                <a:latin typeface="Times New Roman"/>
                <a:cs typeface="Times New Roman"/>
              </a:rPr>
              <a:t>student’s chances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graduating high school, </a:t>
            </a:r>
            <a:r>
              <a:rPr dirty="0" sz="1200">
                <a:latin typeface="Times New Roman"/>
                <a:cs typeface="Times New Roman"/>
              </a:rPr>
              <a:t>but as a </a:t>
            </a:r>
            <a:r>
              <a:rPr dirty="0" sz="1200" spc="-5">
                <a:latin typeface="Times New Roman"/>
                <a:cs typeface="Times New Roman"/>
              </a:rPr>
              <a:t>compounded factor, </a:t>
            </a:r>
            <a:r>
              <a:rPr dirty="0" sz="1200">
                <a:latin typeface="Times New Roman"/>
                <a:cs typeface="Times New Roman"/>
              </a:rPr>
              <a:t>low </a:t>
            </a:r>
            <a:r>
              <a:rPr dirty="0" sz="1200" spc="-5">
                <a:latin typeface="Times New Roman"/>
                <a:cs typeface="Times New Roman"/>
              </a:rPr>
              <a:t>income and </a:t>
            </a:r>
            <a:r>
              <a:rPr dirty="0" sz="1200">
                <a:latin typeface="Times New Roman"/>
                <a:cs typeface="Times New Roman"/>
              </a:rPr>
              <a:t>special 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can be more devastating to the chances of a student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graduating.</a:t>
            </a:r>
            <a:endParaRPr sz="1200">
              <a:latin typeface="Times New Roman"/>
              <a:cs typeface="Times New Roman"/>
            </a:endParaRPr>
          </a:p>
          <a:p>
            <a:pPr marL="12700" marR="69215" indent="228600">
              <a:lnSpc>
                <a:spcPct val="191700"/>
              </a:lnSpc>
            </a:pP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order to </a:t>
            </a:r>
            <a:r>
              <a:rPr dirty="0" sz="1200" spc="-5">
                <a:latin typeface="Times New Roman"/>
                <a:cs typeface="Times New Roman"/>
              </a:rPr>
              <a:t>determine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best </a:t>
            </a:r>
            <a:r>
              <a:rPr dirty="0" sz="1200">
                <a:latin typeface="Times New Roman"/>
                <a:cs typeface="Times New Roman"/>
              </a:rPr>
              <a:t>way to </a:t>
            </a:r>
            <a:r>
              <a:rPr dirty="0" sz="1200" spc="-5">
                <a:latin typeface="Times New Roman"/>
                <a:cs typeface="Times New Roman"/>
              </a:rPr>
              <a:t>lower </a:t>
            </a:r>
            <a:r>
              <a:rPr dirty="0" sz="1200">
                <a:latin typeface="Times New Roman"/>
                <a:cs typeface="Times New Roman"/>
              </a:rPr>
              <a:t>dropout </a:t>
            </a:r>
            <a:r>
              <a:rPr dirty="0" sz="1200" spc="-5">
                <a:latin typeface="Times New Roman"/>
                <a:cs typeface="Times New Roman"/>
              </a:rPr>
              <a:t>rates, </a:t>
            </a:r>
            <a:r>
              <a:rPr dirty="0" sz="1200">
                <a:latin typeface="Times New Roman"/>
                <a:cs typeface="Times New Roman"/>
              </a:rPr>
              <a:t>it may </a:t>
            </a:r>
            <a:r>
              <a:rPr dirty="0" sz="1200" spc="-5">
                <a:latin typeface="Times New Roman"/>
                <a:cs typeface="Times New Roman"/>
              </a:rPr>
              <a:t>first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important </a:t>
            </a:r>
            <a:r>
              <a:rPr dirty="0" sz="1200">
                <a:latin typeface="Times New Roman"/>
                <a:cs typeface="Times New Roman"/>
              </a:rPr>
              <a:t>to  </a:t>
            </a:r>
            <a:r>
              <a:rPr dirty="0" sz="1200" spc="-5">
                <a:latin typeface="Times New Roman"/>
                <a:cs typeface="Times New Roman"/>
              </a:rPr>
              <a:t>understand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reason(s) behind </a:t>
            </a:r>
            <a:r>
              <a:rPr dirty="0" sz="1200">
                <a:latin typeface="Times New Roman"/>
                <a:cs typeface="Times New Roman"/>
              </a:rPr>
              <a:t>why students </a:t>
            </a:r>
            <a:r>
              <a:rPr dirty="0" sz="1200" spc="-5">
                <a:latin typeface="Times New Roman"/>
                <a:cs typeface="Times New Roman"/>
              </a:rPr>
              <a:t>fail </a:t>
            </a:r>
            <a:r>
              <a:rPr dirty="0" sz="1200">
                <a:latin typeface="Times New Roman"/>
                <a:cs typeface="Times New Roman"/>
              </a:rPr>
              <a:t>to complete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school. </a:t>
            </a:r>
            <a:r>
              <a:rPr dirty="0" sz="1200" spc="-5">
                <a:latin typeface="Times New Roman"/>
                <a:cs typeface="Times New Roman"/>
              </a:rPr>
              <a:t>Identifying </a:t>
            </a:r>
            <a:r>
              <a:rPr dirty="0" sz="1200">
                <a:latin typeface="Times New Roman"/>
                <a:cs typeface="Times New Roman"/>
              </a:rPr>
              <a:t>students  </a:t>
            </a:r>
            <a:r>
              <a:rPr dirty="0" sz="1200" spc="-5">
                <a:latin typeface="Times New Roman"/>
                <a:cs typeface="Times New Roman"/>
              </a:rPr>
              <a:t>as at-risk for </a:t>
            </a:r>
            <a:r>
              <a:rPr dirty="0" sz="1200">
                <a:latin typeface="Times New Roman"/>
                <a:cs typeface="Times New Roman"/>
              </a:rPr>
              <a:t>dropping out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an </a:t>
            </a:r>
            <a:r>
              <a:rPr dirty="0" sz="1200" spc="-5">
                <a:latin typeface="Times New Roman"/>
                <a:cs typeface="Times New Roman"/>
              </a:rPr>
              <a:t>important step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creating </a:t>
            </a:r>
            <a:r>
              <a:rPr dirty="0" sz="1200">
                <a:latin typeface="Times New Roman"/>
                <a:cs typeface="Times New Roman"/>
              </a:rPr>
              <a:t>these solutions (Suh, Suh, &amp; </a:t>
            </a:r>
            <a:r>
              <a:rPr dirty="0" sz="1200" spc="-5">
                <a:latin typeface="Times New Roman"/>
                <a:cs typeface="Times New Roman"/>
              </a:rPr>
              <a:t>Houston,  2007). Previous research has identified low socioeconomic </a:t>
            </a:r>
            <a:r>
              <a:rPr dirty="0" sz="1200">
                <a:latin typeface="Times New Roman"/>
                <a:cs typeface="Times New Roman"/>
              </a:rPr>
              <a:t>status, family support,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 spc="5">
                <a:latin typeface="Times New Roman"/>
                <a:cs typeface="Times New Roman"/>
              </a:rPr>
              <a:t>many  </a:t>
            </a:r>
            <a:r>
              <a:rPr dirty="0" sz="1200">
                <a:latin typeface="Times New Roman"/>
                <a:cs typeface="Times New Roman"/>
              </a:rPr>
              <a:t>other </a:t>
            </a:r>
            <a:r>
              <a:rPr dirty="0" sz="1200" spc="-5">
                <a:latin typeface="Times New Roman"/>
                <a:cs typeface="Times New Roman"/>
              </a:rPr>
              <a:t>factors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can </a:t>
            </a:r>
            <a:r>
              <a:rPr dirty="0" sz="1200">
                <a:latin typeface="Times New Roman"/>
                <a:cs typeface="Times New Roman"/>
              </a:rPr>
              <a:t>help identify these at-risk students (Bradley &amp; </a:t>
            </a:r>
            <a:r>
              <a:rPr dirty="0" sz="1200" spc="-5">
                <a:latin typeface="Times New Roman"/>
                <a:cs typeface="Times New Roman"/>
              </a:rPr>
              <a:t>Corwyn, </a:t>
            </a:r>
            <a:r>
              <a:rPr dirty="0" sz="1200">
                <a:latin typeface="Times New Roman"/>
                <a:cs typeface="Times New Roman"/>
              </a:rPr>
              <a:t>2002; </a:t>
            </a:r>
            <a:r>
              <a:rPr dirty="0" sz="1200" spc="-5">
                <a:latin typeface="Times New Roman"/>
                <a:cs typeface="Times New Roman"/>
              </a:rPr>
              <a:t>Christle,  </a:t>
            </a:r>
            <a:r>
              <a:rPr dirty="0" sz="1200">
                <a:latin typeface="Times New Roman"/>
                <a:cs typeface="Times New Roman"/>
              </a:rPr>
              <a:t>Jolivette, &amp; </a:t>
            </a:r>
            <a:r>
              <a:rPr dirty="0" sz="1200" spc="-5">
                <a:latin typeface="Times New Roman"/>
                <a:cs typeface="Times New Roman"/>
              </a:rPr>
              <a:t>Nelson, </a:t>
            </a:r>
            <a:r>
              <a:rPr dirty="0" sz="1200">
                <a:latin typeface="Times New Roman"/>
                <a:cs typeface="Times New Roman"/>
              </a:rPr>
              <a:t>2007; </a:t>
            </a:r>
            <a:r>
              <a:rPr dirty="0" sz="1200" spc="-5">
                <a:latin typeface="Times New Roman"/>
                <a:cs typeface="Times New Roman"/>
              </a:rPr>
              <a:t>Coleman, </a:t>
            </a:r>
            <a:r>
              <a:rPr dirty="0" sz="1200">
                <a:latin typeface="Times New Roman"/>
                <a:cs typeface="Times New Roman"/>
              </a:rPr>
              <a:t>1966; </a:t>
            </a:r>
            <a:r>
              <a:rPr dirty="0" sz="1200" spc="-5">
                <a:latin typeface="Times New Roman"/>
                <a:cs typeface="Times New Roman"/>
              </a:rPr>
              <a:t>Montmarquette, </a:t>
            </a:r>
            <a:r>
              <a:rPr dirty="0" sz="1200">
                <a:latin typeface="Times New Roman"/>
                <a:cs typeface="Times New Roman"/>
              </a:rPr>
              <a:t>Wiennot-Briot, &amp; Dagenais, </a:t>
            </a:r>
            <a:r>
              <a:rPr dirty="0" sz="1200" spc="-5">
                <a:latin typeface="Times New Roman"/>
                <a:cs typeface="Times New Roman"/>
              </a:rPr>
              <a:t>2007).  Historically, </a:t>
            </a:r>
            <a:r>
              <a:rPr dirty="0" sz="1200">
                <a:latin typeface="Times New Roman"/>
                <a:cs typeface="Times New Roman"/>
              </a:rPr>
              <a:t>these problems have </a:t>
            </a:r>
            <a:r>
              <a:rPr dirty="0" sz="1200" spc="-5">
                <a:latin typeface="Times New Roman"/>
                <a:cs typeface="Times New Roman"/>
              </a:rPr>
              <a:t>remained status </a:t>
            </a:r>
            <a:r>
              <a:rPr dirty="0" sz="1200">
                <a:latin typeface="Times New Roman"/>
                <a:cs typeface="Times New Roman"/>
              </a:rPr>
              <a:t>quo </a:t>
            </a:r>
            <a:r>
              <a:rPr dirty="0" sz="1200" spc="-5">
                <a:latin typeface="Times New Roman"/>
                <a:cs typeface="Times New Roman"/>
              </a:rPr>
              <a:t>and as </a:t>
            </a:r>
            <a:r>
              <a:rPr dirty="0" sz="1200">
                <a:latin typeface="Times New Roman"/>
                <a:cs typeface="Times New Roman"/>
              </a:rPr>
              <a:t>such, future </a:t>
            </a:r>
            <a:r>
              <a:rPr dirty="0" sz="1200" spc="-5">
                <a:latin typeface="Times New Roman"/>
                <a:cs typeface="Times New Roman"/>
              </a:rPr>
              <a:t>research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factors 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cause high school </a:t>
            </a:r>
            <a:r>
              <a:rPr dirty="0" sz="1200">
                <a:latin typeface="Times New Roman"/>
                <a:cs typeface="Times New Roman"/>
              </a:rPr>
              <a:t>dropouts </a:t>
            </a:r>
            <a:r>
              <a:rPr dirty="0" sz="1200" spc="-5">
                <a:latin typeface="Times New Roman"/>
                <a:cs typeface="Times New Roman"/>
              </a:rPr>
              <a:t>needs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address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national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problem.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An East Tennessee School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District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school district studied </a:t>
            </a:r>
            <a:r>
              <a:rPr dirty="0" sz="1200">
                <a:latin typeface="Times New Roman"/>
                <a:cs typeface="Times New Roman"/>
              </a:rPr>
              <a:t>in this </a:t>
            </a:r>
            <a:r>
              <a:rPr dirty="0" sz="1200" spc="-5">
                <a:latin typeface="Times New Roman"/>
                <a:cs typeface="Times New Roman"/>
              </a:rPr>
              <a:t>research consisted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over </a:t>
            </a:r>
            <a:r>
              <a:rPr dirty="0" sz="1200">
                <a:latin typeface="Times New Roman"/>
                <a:cs typeface="Times New Roman"/>
              </a:rPr>
              <a:t>91% white students and </a:t>
            </a:r>
            <a:r>
              <a:rPr dirty="0" sz="1200" spc="-5">
                <a:latin typeface="Times New Roman"/>
                <a:cs typeface="Times New Roman"/>
              </a:rPr>
              <a:t>less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than</a:t>
            </a:r>
            <a:endParaRPr sz="1200">
              <a:latin typeface="Times New Roman"/>
              <a:cs typeface="Times New Roman"/>
            </a:endParaRPr>
          </a:p>
          <a:p>
            <a:pPr marL="12700" marR="31115">
              <a:lnSpc>
                <a:spcPct val="191700"/>
              </a:lnSpc>
              <a:spcBef>
                <a:spcPts val="5"/>
              </a:spcBef>
            </a:pPr>
            <a:r>
              <a:rPr dirty="0" sz="1200">
                <a:latin typeface="Times New Roman"/>
                <a:cs typeface="Times New Roman"/>
              </a:rPr>
              <a:t>2% </a:t>
            </a:r>
            <a:r>
              <a:rPr dirty="0" sz="1200" spc="-5">
                <a:latin typeface="Times New Roman"/>
                <a:cs typeface="Times New Roman"/>
              </a:rPr>
              <a:t>African American </a:t>
            </a:r>
            <a:r>
              <a:rPr dirty="0" sz="1200">
                <a:latin typeface="Times New Roman"/>
                <a:cs typeface="Times New Roman"/>
              </a:rPr>
              <a:t>students </a:t>
            </a:r>
            <a:r>
              <a:rPr dirty="0" sz="1200" spc="-5">
                <a:latin typeface="Times New Roman"/>
                <a:cs typeface="Times New Roman"/>
              </a:rPr>
              <a:t>(Tennessee Department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Education, </a:t>
            </a:r>
            <a:r>
              <a:rPr dirty="0" sz="1200">
                <a:latin typeface="Times New Roman"/>
                <a:cs typeface="Times New Roman"/>
              </a:rPr>
              <a:t>2013). </a:t>
            </a:r>
            <a:r>
              <a:rPr dirty="0" sz="1200" spc="-5">
                <a:latin typeface="Times New Roman"/>
                <a:cs typeface="Times New Roman"/>
              </a:rPr>
              <a:t>Although </a:t>
            </a:r>
            <a:r>
              <a:rPr dirty="0" sz="1200">
                <a:latin typeface="Times New Roman"/>
                <a:cs typeface="Times New Roman"/>
              </a:rPr>
              <a:t>minority  </a:t>
            </a:r>
            <a:r>
              <a:rPr dirty="0" sz="1200" spc="-5">
                <a:latin typeface="Times New Roman"/>
                <a:cs typeface="Times New Roman"/>
              </a:rPr>
              <a:t>race, </a:t>
            </a:r>
            <a:r>
              <a:rPr dirty="0" sz="1200">
                <a:latin typeface="Times New Roman"/>
                <a:cs typeface="Times New Roman"/>
              </a:rPr>
              <a:t>specifically </a:t>
            </a:r>
            <a:r>
              <a:rPr dirty="0" sz="1200" spc="-5">
                <a:latin typeface="Times New Roman"/>
                <a:cs typeface="Times New Roman"/>
              </a:rPr>
              <a:t>African American and Hispanic, has been associated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-5">
                <a:latin typeface="Times New Roman"/>
                <a:cs typeface="Times New Roman"/>
              </a:rPr>
              <a:t>high school  dropouts, </a:t>
            </a:r>
            <a:r>
              <a:rPr dirty="0" sz="1200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not a </a:t>
            </a:r>
            <a:r>
              <a:rPr dirty="0" sz="1200" spc="-5">
                <a:latin typeface="Times New Roman"/>
                <a:cs typeface="Times New Roman"/>
              </a:rPr>
              <a:t>contributing factor </a:t>
            </a:r>
            <a:r>
              <a:rPr dirty="0" sz="1200">
                <a:latin typeface="Times New Roman"/>
                <a:cs typeface="Times New Roman"/>
              </a:rPr>
              <a:t>in a </a:t>
            </a:r>
            <a:r>
              <a:rPr dirty="0" sz="1200" spc="-5">
                <a:latin typeface="Times New Roman"/>
                <a:cs typeface="Times New Roman"/>
              </a:rPr>
              <a:t>school district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-5">
                <a:latin typeface="Times New Roman"/>
                <a:cs typeface="Times New Roman"/>
              </a:rPr>
              <a:t>so few </a:t>
            </a:r>
            <a:r>
              <a:rPr dirty="0" sz="1200">
                <a:latin typeface="Times New Roman"/>
                <a:cs typeface="Times New Roman"/>
              </a:rPr>
              <a:t>minorities. The </a:t>
            </a:r>
            <a:r>
              <a:rPr dirty="0" sz="1200" spc="-5">
                <a:latin typeface="Times New Roman"/>
                <a:cs typeface="Times New Roman"/>
              </a:rPr>
              <a:t>graduation  rate for </a:t>
            </a:r>
            <a:r>
              <a:rPr dirty="0" sz="1200">
                <a:latin typeface="Times New Roman"/>
                <a:cs typeface="Times New Roman"/>
              </a:rPr>
              <a:t>this county in the 2010-2011 </a:t>
            </a:r>
            <a:r>
              <a:rPr dirty="0" sz="1200" spc="-5">
                <a:latin typeface="Times New Roman"/>
                <a:cs typeface="Times New Roman"/>
              </a:rPr>
              <a:t>school year was </a:t>
            </a:r>
            <a:r>
              <a:rPr dirty="0" sz="1200">
                <a:latin typeface="Times New Roman"/>
                <a:cs typeface="Times New Roman"/>
              </a:rPr>
              <a:t>only 80.3% </a:t>
            </a:r>
            <a:r>
              <a:rPr dirty="0" sz="1200" spc="-5">
                <a:latin typeface="Times New Roman"/>
                <a:cs typeface="Times New Roman"/>
              </a:rPr>
              <a:t>(Tennessee Department </a:t>
            </a:r>
            <a:r>
              <a:rPr dirty="0" sz="1200">
                <a:latin typeface="Times New Roman"/>
                <a:cs typeface="Times New Roman"/>
              </a:rPr>
              <a:t>of 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– </a:t>
            </a:r>
            <a:r>
              <a:rPr dirty="0" sz="1200" spc="-5">
                <a:latin typeface="Times New Roman"/>
                <a:cs typeface="Times New Roman"/>
              </a:rPr>
              <a:t>Report Card, </a:t>
            </a:r>
            <a:r>
              <a:rPr dirty="0" sz="1200">
                <a:latin typeface="Times New Roman"/>
                <a:cs typeface="Times New Roman"/>
              </a:rPr>
              <a:t>2013). This </a:t>
            </a:r>
            <a:r>
              <a:rPr dirty="0" sz="1200" spc="-5">
                <a:latin typeface="Times New Roman"/>
                <a:cs typeface="Times New Roman"/>
              </a:rPr>
              <a:t>rate was </a:t>
            </a:r>
            <a:r>
              <a:rPr dirty="0" sz="1200">
                <a:latin typeface="Times New Roman"/>
                <a:cs typeface="Times New Roman"/>
              </a:rPr>
              <a:t>significantly lower than both the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national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61226" y="429259"/>
            <a:ext cx="1111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ii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4060063"/>
            <a:ext cx="5843270" cy="5607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dissertation has been approved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the faculty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administration </a:t>
            </a:r>
            <a:r>
              <a:rPr dirty="0" sz="1200">
                <a:latin typeface="Times New Roman"/>
                <a:cs typeface="Times New Roman"/>
              </a:rPr>
              <a:t>of Jones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International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>
                <a:latin typeface="Times New Roman"/>
                <a:cs typeface="Times New Roman"/>
              </a:rPr>
              <a:t>University in partial fulfillment of the </a:t>
            </a:r>
            <a:r>
              <a:rPr dirty="0" sz="1200" spc="-5">
                <a:latin typeface="Times New Roman"/>
                <a:cs typeface="Times New Roman"/>
              </a:rPr>
              <a:t>requirements </a:t>
            </a:r>
            <a:r>
              <a:rPr dirty="0" sz="1200">
                <a:latin typeface="Times New Roman"/>
                <a:cs typeface="Times New Roman"/>
              </a:rPr>
              <a:t>for the </a:t>
            </a:r>
            <a:r>
              <a:rPr dirty="0" sz="1200" spc="-5">
                <a:latin typeface="Times New Roman"/>
                <a:cs typeface="Times New Roman"/>
              </a:rPr>
              <a:t>degree </a:t>
            </a:r>
            <a:r>
              <a:rPr dirty="0" sz="1200">
                <a:latin typeface="Times New Roman"/>
                <a:cs typeface="Times New Roman"/>
              </a:rPr>
              <a:t>of Doctor of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Education.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92931" y="1150206"/>
            <a:ext cx="4318932" cy="257982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952451" y="5086101"/>
            <a:ext cx="3729052" cy="26441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52496" y="7891721"/>
            <a:ext cx="3733438" cy="78798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505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6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155575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averages and </a:t>
            </a:r>
            <a:r>
              <a:rPr dirty="0" sz="1200">
                <a:latin typeface="Times New Roman"/>
                <a:cs typeface="Times New Roman"/>
              </a:rPr>
              <a:t>the 85.6% </a:t>
            </a:r>
            <a:r>
              <a:rPr dirty="0" sz="1200" spc="-5">
                <a:latin typeface="Times New Roman"/>
                <a:cs typeface="Times New Roman"/>
              </a:rPr>
              <a:t>graduation </a:t>
            </a:r>
            <a:r>
              <a:rPr dirty="0" sz="1200">
                <a:latin typeface="Times New Roman"/>
                <a:cs typeface="Times New Roman"/>
              </a:rPr>
              <a:t>rate for the State of </a:t>
            </a:r>
            <a:r>
              <a:rPr dirty="0" sz="1200" spc="-5">
                <a:latin typeface="Times New Roman"/>
                <a:cs typeface="Times New Roman"/>
              </a:rPr>
              <a:t>Tennessee. Due </a:t>
            </a:r>
            <a:r>
              <a:rPr dirty="0" sz="1200">
                <a:latin typeface="Times New Roman"/>
                <a:cs typeface="Times New Roman"/>
              </a:rPr>
              <a:t>to the </a:t>
            </a:r>
            <a:r>
              <a:rPr dirty="0" sz="1200" spc="-5">
                <a:latin typeface="Times New Roman"/>
                <a:cs typeface="Times New Roman"/>
              </a:rPr>
              <a:t>demographics </a:t>
            </a:r>
            <a:r>
              <a:rPr dirty="0" sz="1200">
                <a:latin typeface="Times New Roman"/>
                <a:cs typeface="Times New Roman"/>
              </a:rPr>
              <a:t>of  the </a:t>
            </a:r>
            <a:r>
              <a:rPr dirty="0" sz="1200" spc="-5">
                <a:latin typeface="Times New Roman"/>
                <a:cs typeface="Times New Roman"/>
              </a:rPr>
              <a:t>researched school </a:t>
            </a:r>
            <a:r>
              <a:rPr dirty="0" sz="1200">
                <a:latin typeface="Times New Roman"/>
                <a:cs typeface="Times New Roman"/>
              </a:rPr>
              <a:t>district, </a:t>
            </a:r>
            <a:r>
              <a:rPr dirty="0" sz="1200" spc="-5">
                <a:latin typeface="Times New Roman"/>
                <a:cs typeface="Times New Roman"/>
              </a:rPr>
              <a:t>race can </a:t>
            </a:r>
            <a:r>
              <a:rPr dirty="0" sz="1200" spc="5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ignored, </a:t>
            </a:r>
            <a:r>
              <a:rPr dirty="0" sz="1200">
                <a:latin typeface="Times New Roman"/>
                <a:cs typeface="Times New Roman"/>
              </a:rPr>
              <a:t>thus </a:t>
            </a:r>
            <a:r>
              <a:rPr dirty="0" sz="1200" spc="-5">
                <a:latin typeface="Times New Roman"/>
                <a:cs typeface="Times New Roman"/>
              </a:rPr>
              <a:t>placing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focus </a:t>
            </a:r>
            <a:r>
              <a:rPr dirty="0" sz="1200" spc="5">
                <a:latin typeface="Times New Roman"/>
                <a:cs typeface="Times New Roman"/>
              </a:rPr>
              <a:t>on </a:t>
            </a:r>
            <a:r>
              <a:rPr dirty="0" sz="1200">
                <a:latin typeface="Times New Roman"/>
                <a:cs typeface="Times New Roman"/>
              </a:rPr>
              <a:t>other </a:t>
            </a:r>
            <a:r>
              <a:rPr dirty="0" sz="1200" spc="-5">
                <a:latin typeface="Times New Roman"/>
                <a:cs typeface="Times New Roman"/>
              </a:rPr>
              <a:t>factors </a:t>
            </a:r>
            <a:r>
              <a:rPr dirty="0" sz="1200">
                <a:latin typeface="Times New Roman"/>
                <a:cs typeface="Times New Roman"/>
              </a:rPr>
              <a:t>that  may </a:t>
            </a:r>
            <a:r>
              <a:rPr dirty="0" sz="1200" spc="5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contribute </a:t>
            </a:r>
            <a:r>
              <a:rPr dirty="0" sz="1200">
                <a:latin typeface="Times New Roman"/>
                <a:cs typeface="Times New Roman"/>
              </a:rPr>
              <a:t>to an increasing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dropout </a:t>
            </a:r>
            <a:r>
              <a:rPr dirty="0" sz="1200" spc="-5">
                <a:latin typeface="Times New Roman"/>
                <a:cs typeface="Times New Roman"/>
              </a:rPr>
              <a:t>rate </a:t>
            </a:r>
            <a:r>
              <a:rPr dirty="0" sz="1200">
                <a:latin typeface="Times New Roman"/>
                <a:cs typeface="Times New Roman"/>
              </a:rPr>
              <a:t>in this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district.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marL="232156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Theoretical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Framework</a:t>
            </a:r>
            <a:endParaRPr sz="1200">
              <a:latin typeface="Times New Roman"/>
              <a:cs typeface="Times New Roman"/>
            </a:endParaRPr>
          </a:p>
          <a:p>
            <a:pPr marL="12700" marR="184785" indent="228600">
              <a:lnSpc>
                <a:spcPts val="2760"/>
              </a:lnSpc>
              <a:spcBef>
                <a:spcPts val="290"/>
              </a:spcBef>
            </a:pPr>
            <a:r>
              <a:rPr dirty="0" sz="1200" spc="-5">
                <a:latin typeface="Times New Roman"/>
                <a:cs typeface="Times New Roman"/>
              </a:rPr>
              <a:t>Seminal studies conducted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 spc="-5">
                <a:latin typeface="Times New Roman"/>
                <a:cs typeface="Times New Roman"/>
              </a:rPr>
              <a:t>Bertrand </a:t>
            </a:r>
            <a:r>
              <a:rPr dirty="0" sz="1200">
                <a:latin typeface="Times New Roman"/>
                <a:cs typeface="Times New Roman"/>
              </a:rPr>
              <a:t>(1962) </a:t>
            </a:r>
            <a:r>
              <a:rPr dirty="0" sz="1200" spc="-5">
                <a:latin typeface="Times New Roman"/>
                <a:cs typeface="Times New Roman"/>
              </a:rPr>
              <a:t>and Coleman (1966) </a:t>
            </a:r>
            <a:r>
              <a:rPr dirty="0" sz="1200" spc="5">
                <a:latin typeface="Times New Roman"/>
                <a:cs typeface="Times New Roman"/>
              </a:rPr>
              <a:t>may </a:t>
            </a:r>
            <a:r>
              <a:rPr dirty="0" sz="1200">
                <a:latin typeface="Times New Roman"/>
                <a:cs typeface="Times New Roman"/>
              </a:rPr>
              <a:t>have </a:t>
            </a:r>
            <a:r>
              <a:rPr dirty="0" sz="1200" spc="-5">
                <a:latin typeface="Times New Roman"/>
                <a:cs typeface="Times New Roman"/>
              </a:rPr>
              <a:t>relevance as  indicated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a more recent study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 spc="-5">
                <a:latin typeface="Times New Roman"/>
                <a:cs typeface="Times New Roman"/>
              </a:rPr>
              <a:t>Ingrum </a:t>
            </a:r>
            <a:r>
              <a:rPr dirty="0" sz="1200">
                <a:latin typeface="Times New Roman"/>
                <a:cs typeface="Times New Roman"/>
              </a:rPr>
              <a:t>(2006). The </a:t>
            </a:r>
            <a:r>
              <a:rPr dirty="0" sz="1200" spc="-5">
                <a:latin typeface="Times New Roman"/>
                <a:cs typeface="Times New Roman"/>
              </a:rPr>
              <a:t>Ingrum </a:t>
            </a:r>
            <a:r>
              <a:rPr dirty="0" sz="1200" spc="5">
                <a:latin typeface="Times New Roman"/>
                <a:cs typeface="Times New Roman"/>
              </a:rPr>
              <a:t>study </a:t>
            </a:r>
            <a:r>
              <a:rPr dirty="0" sz="1200">
                <a:latin typeface="Times New Roman"/>
                <a:cs typeface="Times New Roman"/>
              </a:rPr>
              <a:t>examined</a:t>
            </a:r>
            <a:r>
              <a:rPr dirty="0" sz="1200" spc="-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endParaRPr sz="1200">
              <a:latin typeface="Times New Roman"/>
              <a:cs typeface="Times New Roman"/>
            </a:endParaRPr>
          </a:p>
          <a:p>
            <a:pPr marL="12700" marR="50165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relationships between poverty, </a:t>
            </a:r>
            <a:r>
              <a:rPr dirty="0" sz="1200">
                <a:latin typeface="Times New Roman"/>
                <a:cs typeface="Times New Roman"/>
              </a:rPr>
              <a:t>low </a:t>
            </a:r>
            <a:r>
              <a:rPr dirty="0" sz="1200" spc="-5">
                <a:latin typeface="Times New Roman"/>
                <a:cs typeface="Times New Roman"/>
              </a:rPr>
              <a:t>socioeconomic status, special </a:t>
            </a:r>
            <a:r>
              <a:rPr dirty="0" sz="1200">
                <a:latin typeface="Times New Roman"/>
                <a:cs typeface="Times New Roman"/>
              </a:rPr>
              <a:t>education, </a:t>
            </a:r>
            <a:r>
              <a:rPr dirty="0" sz="1200" spc="-5">
                <a:latin typeface="Times New Roman"/>
                <a:cs typeface="Times New Roman"/>
              </a:rPr>
              <a:t>and high </a:t>
            </a:r>
            <a:r>
              <a:rPr dirty="0" sz="1200">
                <a:latin typeface="Times New Roman"/>
                <a:cs typeface="Times New Roman"/>
              </a:rPr>
              <a:t>school  </a:t>
            </a:r>
            <a:r>
              <a:rPr dirty="0" sz="1200" spc="-5">
                <a:latin typeface="Times New Roman"/>
                <a:cs typeface="Times New Roman"/>
              </a:rPr>
              <a:t>dropouts, </a:t>
            </a:r>
            <a:r>
              <a:rPr dirty="0" sz="1200">
                <a:latin typeface="Times New Roman"/>
                <a:cs typeface="Times New Roman"/>
              </a:rPr>
              <a:t>while </a:t>
            </a:r>
            <a:r>
              <a:rPr dirty="0" sz="1200" spc="-5">
                <a:latin typeface="Times New Roman"/>
                <a:cs typeface="Times New Roman"/>
              </a:rPr>
              <a:t>Bertrand (1962) found </a:t>
            </a:r>
            <a:r>
              <a:rPr dirty="0" sz="1200">
                <a:latin typeface="Times New Roman"/>
                <a:cs typeface="Times New Roman"/>
              </a:rPr>
              <a:t>that some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the main </a:t>
            </a:r>
            <a:r>
              <a:rPr dirty="0" sz="1200" spc="-5">
                <a:latin typeface="Times New Roman"/>
                <a:cs typeface="Times New Roman"/>
              </a:rPr>
              <a:t>factors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caused students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drop  </a:t>
            </a:r>
            <a:r>
              <a:rPr dirty="0" sz="1200">
                <a:latin typeface="Times New Roman"/>
                <a:cs typeface="Times New Roman"/>
              </a:rPr>
              <a:t>out of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are low </a:t>
            </a:r>
            <a:r>
              <a:rPr dirty="0" sz="1200" spc="-5">
                <a:latin typeface="Times New Roman"/>
                <a:cs typeface="Times New Roman"/>
              </a:rPr>
              <a:t>socioeconomic status </a:t>
            </a:r>
            <a:r>
              <a:rPr dirty="0" sz="1200">
                <a:latin typeface="Times New Roman"/>
                <a:cs typeface="Times New Roman"/>
              </a:rPr>
              <a:t>and a </a:t>
            </a:r>
            <a:r>
              <a:rPr dirty="0" sz="1200" spc="-5">
                <a:latin typeface="Times New Roman"/>
                <a:cs typeface="Times New Roman"/>
              </a:rPr>
              <a:t>lack </a:t>
            </a:r>
            <a:r>
              <a:rPr dirty="0" sz="1200">
                <a:latin typeface="Times New Roman"/>
                <a:cs typeface="Times New Roman"/>
              </a:rPr>
              <a:t>of value </a:t>
            </a:r>
            <a:r>
              <a:rPr dirty="0" sz="1200" spc="-5">
                <a:latin typeface="Times New Roman"/>
                <a:cs typeface="Times New Roman"/>
              </a:rPr>
              <a:t>placed </a:t>
            </a:r>
            <a:r>
              <a:rPr dirty="0" sz="1200">
                <a:latin typeface="Times New Roman"/>
                <a:cs typeface="Times New Roman"/>
              </a:rPr>
              <a:t>on education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both  </a:t>
            </a:r>
            <a:r>
              <a:rPr dirty="0" sz="1200" spc="-5">
                <a:latin typeface="Times New Roman"/>
                <a:cs typeface="Times New Roman"/>
              </a:rPr>
              <a:t>parents </a:t>
            </a:r>
            <a:r>
              <a:rPr dirty="0" sz="1200">
                <a:latin typeface="Times New Roman"/>
                <a:cs typeface="Times New Roman"/>
              </a:rPr>
              <a:t>and students. </a:t>
            </a:r>
            <a:r>
              <a:rPr dirty="0" sz="1200" spc="-5">
                <a:latin typeface="Times New Roman"/>
                <a:cs typeface="Times New Roman"/>
              </a:rPr>
              <a:t>Ingrum (2006) </a:t>
            </a:r>
            <a:r>
              <a:rPr dirty="0" sz="1200">
                <a:latin typeface="Times New Roman"/>
                <a:cs typeface="Times New Roman"/>
              </a:rPr>
              <a:t>found these </a:t>
            </a:r>
            <a:r>
              <a:rPr dirty="0" sz="1200" spc="-5">
                <a:latin typeface="Times New Roman"/>
                <a:cs typeface="Times New Roman"/>
              </a:rPr>
              <a:t>reasons </a:t>
            </a:r>
            <a:r>
              <a:rPr dirty="0" sz="1200">
                <a:latin typeface="Times New Roman"/>
                <a:cs typeface="Times New Roman"/>
              </a:rPr>
              <a:t>to be </a:t>
            </a:r>
            <a:r>
              <a:rPr dirty="0" sz="1200" spc="-5">
                <a:latin typeface="Times New Roman"/>
                <a:cs typeface="Times New Roman"/>
              </a:rPr>
              <a:t>valid, </a:t>
            </a:r>
            <a:r>
              <a:rPr dirty="0" sz="1200">
                <a:latin typeface="Times New Roman"/>
                <a:cs typeface="Times New Roman"/>
              </a:rPr>
              <a:t>but added </a:t>
            </a:r>
            <a:r>
              <a:rPr dirty="0" sz="1200" spc="-5">
                <a:latin typeface="Times New Roman"/>
                <a:cs typeface="Times New Roman"/>
              </a:rPr>
              <a:t>“learning  </a:t>
            </a:r>
            <a:r>
              <a:rPr dirty="0" sz="1200">
                <a:latin typeface="Times New Roman"/>
                <a:cs typeface="Times New Roman"/>
              </a:rPr>
              <a:t>disabilities” to the </a:t>
            </a:r>
            <a:r>
              <a:rPr dirty="0" sz="1200" spc="-5">
                <a:latin typeface="Times New Roman"/>
                <a:cs typeface="Times New Roman"/>
              </a:rPr>
              <a:t>possible influences </a:t>
            </a:r>
            <a:r>
              <a:rPr dirty="0" sz="1200">
                <a:latin typeface="Times New Roman"/>
                <a:cs typeface="Times New Roman"/>
              </a:rPr>
              <a:t>on a </a:t>
            </a:r>
            <a:r>
              <a:rPr dirty="0" sz="1200" spc="-5">
                <a:latin typeface="Times New Roman"/>
                <a:cs typeface="Times New Roman"/>
              </a:rPr>
              <a:t>student’s likelihood </a:t>
            </a:r>
            <a:r>
              <a:rPr dirty="0" sz="1200">
                <a:latin typeface="Times New Roman"/>
                <a:cs typeface="Times New Roman"/>
              </a:rPr>
              <a:t>of graduation.</a:t>
            </a:r>
            <a:endParaRPr sz="1200">
              <a:latin typeface="Times New Roman"/>
              <a:cs typeface="Times New Roman"/>
            </a:endParaRPr>
          </a:p>
          <a:p>
            <a:pPr marL="12700" marR="95885" indent="228600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Ingrum (2006) </a:t>
            </a:r>
            <a:r>
              <a:rPr dirty="0" sz="1200">
                <a:latin typeface="Times New Roman"/>
                <a:cs typeface="Times New Roman"/>
              </a:rPr>
              <a:t>provided support to the </a:t>
            </a:r>
            <a:r>
              <a:rPr dirty="0" sz="1200" spc="-5">
                <a:latin typeface="Times New Roman"/>
                <a:cs typeface="Times New Roman"/>
              </a:rPr>
              <a:t>theoretical concepts established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 spc="-5">
                <a:latin typeface="Times New Roman"/>
                <a:cs typeface="Times New Roman"/>
              </a:rPr>
              <a:t>Bertrand </a:t>
            </a:r>
            <a:r>
              <a:rPr dirty="0" sz="1200">
                <a:latin typeface="Times New Roman"/>
                <a:cs typeface="Times New Roman"/>
              </a:rPr>
              <a:t>(1962),  </a:t>
            </a:r>
            <a:r>
              <a:rPr dirty="0" sz="1200" spc="-5">
                <a:latin typeface="Times New Roman"/>
                <a:cs typeface="Times New Roman"/>
              </a:rPr>
              <a:t>and discussed </a:t>
            </a:r>
            <a:r>
              <a:rPr dirty="0" sz="1200">
                <a:latin typeface="Times New Roman"/>
                <a:cs typeface="Times New Roman"/>
              </a:rPr>
              <a:t>the findings of </a:t>
            </a:r>
            <a:r>
              <a:rPr dirty="0" sz="1200" spc="-5">
                <a:latin typeface="Times New Roman"/>
                <a:cs typeface="Times New Roman"/>
              </a:rPr>
              <a:t>Coleman and DeLeirre (2003), which showed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parental </a:t>
            </a:r>
            <a:r>
              <a:rPr dirty="0" sz="1200">
                <a:latin typeface="Times New Roman"/>
                <a:cs typeface="Times New Roman"/>
              </a:rPr>
              <a:t>lack of  </a:t>
            </a:r>
            <a:r>
              <a:rPr dirty="0" sz="1200" spc="-5">
                <a:latin typeface="Times New Roman"/>
                <a:cs typeface="Times New Roman"/>
              </a:rPr>
              <a:t>value </a:t>
            </a:r>
            <a:r>
              <a:rPr dirty="0" sz="1200">
                <a:latin typeface="Times New Roman"/>
                <a:cs typeface="Times New Roman"/>
              </a:rPr>
              <a:t>on their </a:t>
            </a:r>
            <a:r>
              <a:rPr dirty="0" sz="1200" spc="-5">
                <a:latin typeface="Times New Roman"/>
                <a:cs typeface="Times New Roman"/>
              </a:rPr>
              <a:t>son </a:t>
            </a:r>
            <a:r>
              <a:rPr dirty="0" sz="1200">
                <a:latin typeface="Times New Roman"/>
                <a:cs typeface="Times New Roman"/>
              </a:rPr>
              <a:t>or </a:t>
            </a:r>
            <a:r>
              <a:rPr dirty="0" sz="1200" spc="-5">
                <a:latin typeface="Times New Roman"/>
                <a:cs typeface="Times New Roman"/>
              </a:rPr>
              <a:t>daughter’s high school education is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reason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high school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dropout.</a:t>
            </a:r>
            <a:endParaRPr sz="1200">
              <a:latin typeface="Times New Roman"/>
              <a:cs typeface="Times New Roman"/>
            </a:endParaRPr>
          </a:p>
          <a:p>
            <a:pPr marL="12700" marR="10160">
              <a:lnSpc>
                <a:spcPts val="276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Ingrum (2006) linked </a:t>
            </a:r>
            <a:r>
              <a:rPr dirty="0" sz="1200">
                <a:latin typeface="Times New Roman"/>
                <a:cs typeface="Times New Roman"/>
              </a:rPr>
              <a:t>low </a:t>
            </a:r>
            <a:r>
              <a:rPr dirty="0" sz="1200" spc="-5">
                <a:latin typeface="Times New Roman"/>
                <a:cs typeface="Times New Roman"/>
              </a:rPr>
              <a:t>socioeconomic status </a:t>
            </a:r>
            <a:r>
              <a:rPr dirty="0" sz="1200" spc="5">
                <a:latin typeface="Times New Roman"/>
                <a:cs typeface="Times New Roman"/>
              </a:rPr>
              <a:t>to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lack </a:t>
            </a:r>
            <a:r>
              <a:rPr dirty="0" sz="1200">
                <a:latin typeface="Times New Roman"/>
                <a:cs typeface="Times New Roman"/>
              </a:rPr>
              <a:t>of support </a:t>
            </a:r>
            <a:r>
              <a:rPr dirty="0" sz="1200" spc="-5">
                <a:latin typeface="Times New Roman"/>
                <a:cs typeface="Times New Roman"/>
              </a:rPr>
              <a:t>from parents, </a:t>
            </a:r>
            <a:r>
              <a:rPr dirty="0" sz="1200">
                <a:latin typeface="Times New Roman"/>
                <a:cs typeface="Times New Roman"/>
              </a:rPr>
              <a:t>specifically for  students with </a:t>
            </a:r>
            <a:r>
              <a:rPr dirty="0" sz="1200" spc="-5">
                <a:latin typeface="Times New Roman"/>
                <a:cs typeface="Times New Roman"/>
              </a:rPr>
              <a:t>learning </a:t>
            </a:r>
            <a:r>
              <a:rPr dirty="0" sz="1200">
                <a:latin typeface="Times New Roman"/>
                <a:cs typeface="Times New Roman"/>
              </a:rPr>
              <a:t>disabilities. </a:t>
            </a:r>
            <a:r>
              <a:rPr dirty="0" sz="1200" spc="-5">
                <a:latin typeface="Times New Roman"/>
                <a:cs typeface="Times New Roman"/>
              </a:rPr>
              <a:t>However,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logical conclusion is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parents </a:t>
            </a:r>
            <a:r>
              <a:rPr dirty="0" sz="1200">
                <a:latin typeface="Times New Roman"/>
                <a:cs typeface="Times New Roman"/>
              </a:rPr>
              <a:t>of non-  disability students </a:t>
            </a:r>
            <a:r>
              <a:rPr dirty="0" sz="1200" spc="5">
                <a:latin typeface="Times New Roman"/>
                <a:cs typeface="Times New Roman"/>
              </a:rPr>
              <a:t>may </a:t>
            </a:r>
            <a:r>
              <a:rPr dirty="0" sz="1200" spc="-5">
                <a:latin typeface="Times New Roman"/>
                <a:cs typeface="Times New Roman"/>
              </a:rPr>
              <a:t>also </a:t>
            </a:r>
            <a:r>
              <a:rPr dirty="0" sz="1200">
                <a:latin typeface="Times New Roman"/>
                <a:cs typeface="Times New Roman"/>
              </a:rPr>
              <a:t>have difficulty aiding their </a:t>
            </a:r>
            <a:r>
              <a:rPr dirty="0" sz="1200" spc="-5">
                <a:latin typeface="Times New Roman"/>
                <a:cs typeface="Times New Roman"/>
              </a:rPr>
              <a:t>children </a:t>
            </a:r>
            <a:r>
              <a:rPr dirty="0" sz="1200">
                <a:latin typeface="Times New Roman"/>
                <a:cs typeface="Times New Roman"/>
              </a:rPr>
              <a:t>with school. </a:t>
            </a:r>
            <a:r>
              <a:rPr dirty="0" sz="1200" spc="-5">
                <a:latin typeface="Times New Roman"/>
                <a:cs typeface="Times New Roman"/>
              </a:rPr>
              <a:t>One reason </a:t>
            </a:r>
            <a:r>
              <a:rPr dirty="0" sz="1200">
                <a:latin typeface="Times New Roman"/>
                <a:cs typeface="Times New Roman"/>
              </a:rPr>
              <a:t>for the  </a:t>
            </a:r>
            <a:r>
              <a:rPr dirty="0" sz="1200" spc="-5">
                <a:latin typeface="Times New Roman"/>
                <a:cs typeface="Times New Roman"/>
              </a:rPr>
              <a:t>lack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support </a:t>
            </a:r>
            <a:r>
              <a:rPr dirty="0" sz="1200">
                <a:latin typeface="Times New Roman"/>
                <a:cs typeface="Times New Roman"/>
              </a:rPr>
              <a:t>from home </a:t>
            </a:r>
            <a:r>
              <a:rPr dirty="0" sz="1200" spc="-5">
                <a:latin typeface="Times New Roman"/>
                <a:cs typeface="Times New Roman"/>
              </a:rPr>
              <a:t>could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that parents </a:t>
            </a:r>
            <a:r>
              <a:rPr dirty="0" sz="1200" spc="5">
                <a:latin typeface="Times New Roman"/>
                <a:cs typeface="Times New Roman"/>
              </a:rPr>
              <a:t>do </a:t>
            </a:r>
            <a:r>
              <a:rPr dirty="0" sz="1200">
                <a:latin typeface="Times New Roman"/>
                <a:cs typeface="Times New Roman"/>
              </a:rPr>
              <a:t>not have the </a:t>
            </a:r>
            <a:r>
              <a:rPr dirty="0" sz="1200" spc="-5">
                <a:latin typeface="Times New Roman"/>
                <a:cs typeface="Times New Roman"/>
              </a:rPr>
              <a:t>academic background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help</a:t>
            </a:r>
            <a:endParaRPr sz="1200">
              <a:latin typeface="Times New Roman"/>
              <a:cs typeface="Times New Roman"/>
            </a:endParaRPr>
          </a:p>
          <a:p>
            <a:pPr marL="12700" marR="278765">
              <a:lnSpc>
                <a:spcPts val="2760"/>
              </a:lnSpc>
            </a:pPr>
            <a:r>
              <a:rPr dirty="0" sz="1200">
                <a:latin typeface="Times New Roman"/>
                <a:cs typeface="Times New Roman"/>
              </a:rPr>
              <a:t>their </a:t>
            </a:r>
            <a:r>
              <a:rPr dirty="0" sz="1200" spc="-5">
                <a:latin typeface="Times New Roman"/>
                <a:cs typeface="Times New Roman"/>
              </a:rPr>
              <a:t>children. </a:t>
            </a:r>
            <a:r>
              <a:rPr dirty="0" sz="1200">
                <a:latin typeface="Times New Roman"/>
                <a:cs typeface="Times New Roman"/>
              </a:rPr>
              <a:t>Another </a:t>
            </a:r>
            <a:r>
              <a:rPr dirty="0" sz="1200" spc="-5">
                <a:latin typeface="Times New Roman"/>
                <a:cs typeface="Times New Roman"/>
              </a:rPr>
              <a:t>reason could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that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parents </a:t>
            </a:r>
            <a:r>
              <a:rPr dirty="0" sz="1200">
                <a:latin typeface="Times New Roman"/>
                <a:cs typeface="Times New Roman"/>
              </a:rPr>
              <a:t>simply do not care </a:t>
            </a:r>
            <a:r>
              <a:rPr dirty="0" sz="1200" spc="-5">
                <a:latin typeface="Times New Roman"/>
                <a:cs typeface="Times New Roman"/>
              </a:rPr>
              <a:t>about </a:t>
            </a:r>
            <a:r>
              <a:rPr dirty="0" sz="1200">
                <a:latin typeface="Times New Roman"/>
                <a:cs typeface="Times New Roman"/>
              </a:rPr>
              <a:t>their </a:t>
            </a:r>
            <a:r>
              <a:rPr dirty="0" sz="1200" spc="-5">
                <a:latin typeface="Times New Roman"/>
                <a:cs typeface="Times New Roman"/>
              </a:rPr>
              <a:t>child’s  education, </a:t>
            </a:r>
            <a:r>
              <a:rPr dirty="0" sz="1200">
                <a:latin typeface="Times New Roman"/>
                <a:cs typeface="Times New Roman"/>
              </a:rPr>
              <a:t>a trait that could possibly </a:t>
            </a:r>
            <a:r>
              <a:rPr dirty="0" sz="1200" spc="-5">
                <a:latin typeface="Times New Roman"/>
                <a:cs typeface="Times New Roman"/>
              </a:rPr>
              <a:t>transferred </a:t>
            </a:r>
            <a:r>
              <a:rPr dirty="0" sz="1200">
                <a:latin typeface="Times New Roman"/>
                <a:cs typeface="Times New Roman"/>
              </a:rPr>
              <a:t>to their </a:t>
            </a:r>
            <a:r>
              <a:rPr dirty="0" sz="1200" spc="-5">
                <a:latin typeface="Times New Roman"/>
                <a:cs typeface="Times New Roman"/>
              </a:rPr>
              <a:t>children (Bertrand,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1962).</a:t>
            </a:r>
            <a:endParaRPr sz="1200">
              <a:latin typeface="Times New Roman"/>
              <a:cs typeface="Times New Roman"/>
            </a:endParaRPr>
          </a:p>
          <a:p>
            <a:pPr marL="12700" marR="106680" indent="228600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Christle, Jolivette, and Nelson (2007) focused </a:t>
            </a:r>
            <a:r>
              <a:rPr dirty="0" sz="1200">
                <a:latin typeface="Times New Roman"/>
                <a:cs typeface="Times New Roman"/>
              </a:rPr>
              <a:t>on </a:t>
            </a:r>
            <a:r>
              <a:rPr dirty="0" sz="1200" spc="-5">
                <a:latin typeface="Times New Roman"/>
                <a:cs typeface="Times New Roman"/>
              </a:rPr>
              <a:t>school characteristics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what effect </a:t>
            </a:r>
            <a:r>
              <a:rPr dirty="0" sz="1200" spc="5">
                <a:latin typeface="Times New Roman"/>
                <a:cs typeface="Times New Roman"/>
              </a:rPr>
              <a:t>they  </a:t>
            </a:r>
            <a:r>
              <a:rPr dirty="0" sz="1200" spc="-5">
                <a:latin typeface="Times New Roman"/>
                <a:cs typeface="Times New Roman"/>
              </a:rPr>
              <a:t>had </a:t>
            </a:r>
            <a:r>
              <a:rPr dirty="0" sz="1200">
                <a:latin typeface="Times New Roman"/>
                <a:cs typeface="Times New Roman"/>
              </a:rPr>
              <a:t>on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dropouts. </a:t>
            </a:r>
            <a:r>
              <a:rPr dirty="0" sz="1200" spc="-5">
                <a:latin typeface="Times New Roman"/>
                <a:cs typeface="Times New Roman"/>
              </a:rPr>
              <a:t>Their findings </a:t>
            </a:r>
            <a:r>
              <a:rPr dirty="0" sz="1200">
                <a:latin typeface="Times New Roman"/>
                <a:cs typeface="Times New Roman"/>
              </a:rPr>
              <a:t>indicated that a </a:t>
            </a:r>
            <a:r>
              <a:rPr dirty="0" sz="1200" spc="-5">
                <a:latin typeface="Times New Roman"/>
                <a:cs typeface="Times New Roman"/>
              </a:rPr>
              <a:t>lack </a:t>
            </a:r>
            <a:r>
              <a:rPr dirty="0" sz="1200">
                <a:latin typeface="Times New Roman"/>
                <a:cs typeface="Times New Roman"/>
              </a:rPr>
              <a:t>of academic </a:t>
            </a:r>
            <a:r>
              <a:rPr dirty="0" sz="1200" spc="-5">
                <a:latin typeface="Times New Roman"/>
                <a:cs typeface="Times New Roman"/>
              </a:rPr>
              <a:t>achievement  among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students was </a:t>
            </a:r>
            <a:r>
              <a:rPr dirty="0" sz="1200">
                <a:latin typeface="Times New Roman"/>
                <a:cs typeface="Times New Roman"/>
              </a:rPr>
              <a:t>a major </a:t>
            </a:r>
            <a:r>
              <a:rPr dirty="0" sz="1200" spc="-5">
                <a:latin typeface="Times New Roman"/>
                <a:cs typeface="Times New Roman"/>
              </a:rPr>
              <a:t>cause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dropouts. </a:t>
            </a:r>
            <a:r>
              <a:rPr dirty="0" sz="1200" spc="-5">
                <a:latin typeface="Times New Roman"/>
                <a:cs typeface="Times New Roman"/>
              </a:rPr>
              <a:t>Additionally, </a:t>
            </a:r>
            <a:r>
              <a:rPr dirty="0" sz="1200">
                <a:latin typeface="Times New Roman"/>
                <a:cs typeface="Times New Roman"/>
              </a:rPr>
              <a:t>these </a:t>
            </a:r>
            <a:r>
              <a:rPr dirty="0" sz="1200" spc="-5">
                <a:latin typeface="Times New Roman"/>
                <a:cs typeface="Times New Roman"/>
              </a:rPr>
              <a:t>researchers </a:t>
            </a:r>
            <a:r>
              <a:rPr dirty="0" sz="1200">
                <a:latin typeface="Times New Roman"/>
                <a:cs typeface="Times New Roman"/>
              </a:rPr>
              <a:t>found that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505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807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7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762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lack </a:t>
            </a:r>
            <a:r>
              <a:rPr dirty="0" sz="1200">
                <a:latin typeface="Times New Roman"/>
                <a:cs typeface="Times New Roman"/>
              </a:rPr>
              <a:t>of family involvement </a:t>
            </a:r>
            <a:r>
              <a:rPr dirty="0" sz="1200" spc="-5">
                <a:latin typeface="Times New Roman"/>
                <a:cs typeface="Times New Roman"/>
              </a:rPr>
              <a:t>was related </a:t>
            </a:r>
            <a:r>
              <a:rPr dirty="0" sz="1200">
                <a:latin typeface="Times New Roman"/>
                <a:cs typeface="Times New Roman"/>
              </a:rPr>
              <a:t>to students </a:t>
            </a:r>
            <a:r>
              <a:rPr dirty="0" sz="1200" spc="-5">
                <a:latin typeface="Times New Roman"/>
                <a:cs typeface="Times New Roman"/>
              </a:rPr>
              <a:t>dropping </a:t>
            </a:r>
            <a:r>
              <a:rPr dirty="0" sz="1200">
                <a:latin typeface="Times New Roman"/>
                <a:cs typeface="Times New Roman"/>
              </a:rPr>
              <a:t>out. This </a:t>
            </a:r>
            <a:r>
              <a:rPr dirty="0" sz="1200" spc="-5">
                <a:latin typeface="Times New Roman"/>
                <a:cs typeface="Times New Roman"/>
              </a:rPr>
              <a:t>lack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academic  achievement </a:t>
            </a:r>
            <a:r>
              <a:rPr dirty="0" sz="1200">
                <a:latin typeface="Times New Roman"/>
                <a:cs typeface="Times New Roman"/>
              </a:rPr>
              <a:t>and family involvement </a:t>
            </a:r>
            <a:r>
              <a:rPr dirty="0" sz="1200" spc="-5">
                <a:latin typeface="Times New Roman"/>
                <a:cs typeface="Times New Roman"/>
              </a:rPr>
              <a:t>seems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relate </a:t>
            </a:r>
            <a:r>
              <a:rPr dirty="0" sz="1200">
                <a:latin typeface="Times New Roman"/>
                <a:cs typeface="Times New Roman"/>
              </a:rPr>
              <a:t>to the </a:t>
            </a:r>
            <a:r>
              <a:rPr dirty="0" sz="1200" spc="-5">
                <a:latin typeface="Times New Roman"/>
                <a:cs typeface="Times New Roman"/>
              </a:rPr>
              <a:t>failure </a:t>
            </a:r>
            <a:r>
              <a:rPr dirty="0" sz="1200">
                <a:latin typeface="Times New Roman"/>
                <a:cs typeface="Times New Roman"/>
              </a:rPr>
              <a:t>of parents to support their  </a:t>
            </a:r>
            <a:r>
              <a:rPr dirty="0" sz="1200" spc="-5">
                <a:latin typeface="Times New Roman"/>
                <a:cs typeface="Times New Roman"/>
              </a:rPr>
              <a:t>children academically.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lack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involvement </a:t>
            </a:r>
            <a:r>
              <a:rPr dirty="0" sz="1200">
                <a:latin typeface="Times New Roman"/>
                <a:cs typeface="Times New Roman"/>
              </a:rPr>
              <a:t>may stem from </a:t>
            </a:r>
            <a:r>
              <a:rPr dirty="0" sz="1200" spc="-5">
                <a:latin typeface="Times New Roman"/>
                <a:cs typeface="Times New Roman"/>
              </a:rPr>
              <a:t>parents </a:t>
            </a:r>
            <a:r>
              <a:rPr dirty="0" sz="1200">
                <a:latin typeface="Times New Roman"/>
                <a:cs typeface="Times New Roman"/>
              </a:rPr>
              <a:t>(and </a:t>
            </a:r>
            <a:r>
              <a:rPr dirty="0" sz="1200" spc="-5">
                <a:latin typeface="Times New Roman"/>
                <a:cs typeface="Times New Roman"/>
              </a:rPr>
              <a:t>students) </a:t>
            </a:r>
            <a:r>
              <a:rPr dirty="0" sz="1200">
                <a:latin typeface="Times New Roman"/>
                <a:cs typeface="Times New Roman"/>
              </a:rPr>
              <a:t>not </a:t>
            </a:r>
            <a:r>
              <a:rPr dirty="0" sz="1200" spc="-5">
                <a:latin typeface="Times New Roman"/>
                <a:cs typeface="Times New Roman"/>
              </a:rPr>
              <a:t>seeing 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value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education.</a:t>
            </a:r>
            <a:endParaRPr sz="1200">
              <a:latin typeface="Times New Roman"/>
              <a:cs typeface="Times New Roman"/>
            </a:endParaRPr>
          </a:p>
          <a:p>
            <a:pPr marL="12700" marR="252095" indent="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Using theories about </a:t>
            </a:r>
            <a:r>
              <a:rPr dirty="0" sz="1200">
                <a:latin typeface="Times New Roman"/>
                <a:cs typeface="Times New Roman"/>
              </a:rPr>
              <a:t>high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dropouts that </a:t>
            </a:r>
            <a:r>
              <a:rPr dirty="0" sz="1200" spc="-5">
                <a:latin typeface="Times New Roman"/>
                <a:cs typeface="Times New Roman"/>
              </a:rPr>
              <a:t>were established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 spc="-5">
                <a:latin typeface="Times New Roman"/>
                <a:cs typeface="Times New Roman"/>
              </a:rPr>
              <a:t>Bertrand (1962) and  reinforced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 spc="-5">
                <a:latin typeface="Times New Roman"/>
                <a:cs typeface="Times New Roman"/>
              </a:rPr>
              <a:t>Ingrum </a:t>
            </a:r>
            <a:r>
              <a:rPr dirty="0" sz="1200">
                <a:latin typeface="Times New Roman"/>
                <a:cs typeface="Times New Roman"/>
              </a:rPr>
              <a:t>(2006) </a:t>
            </a:r>
            <a:r>
              <a:rPr dirty="0" sz="1200" spc="-5">
                <a:latin typeface="Times New Roman"/>
                <a:cs typeface="Times New Roman"/>
              </a:rPr>
              <a:t>and Christle, </a:t>
            </a:r>
            <a:r>
              <a:rPr dirty="0" sz="1200">
                <a:latin typeface="Times New Roman"/>
                <a:cs typeface="Times New Roman"/>
              </a:rPr>
              <a:t>Jolivette, </a:t>
            </a:r>
            <a:r>
              <a:rPr dirty="0" sz="1200" spc="-5">
                <a:latin typeface="Times New Roman"/>
                <a:cs typeface="Times New Roman"/>
              </a:rPr>
              <a:t>and Nelson </a:t>
            </a:r>
            <a:r>
              <a:rPr dirty="0" sz="1200">
                <a:latin typeface="Times New Roman"/>
                <a:cs typeface="Times New Roman"/>
              </a:rPr>
              <a:t>(2007), this study </a:t>
            </a:r>
            <a:r>
              <a:rPr dirty="0" sz="1200" spc="-5">
                <a:latin typeface="Times New Roman"/>
                <a:cs typeface="Times New Roman"/>
              </a:rPr>
              <a:t>focused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on</a:t>
            </a:r>
            <a:endParaRPr sz="1200">
              <a:latin typeface="Times New Roman"/>
              <a:cs typeface="Times New Roman"/>
            </a:endParaRPr>
          </a:p>
          <a:p>
            <a:pPr marL="12700" marR="19685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determining </a:t>
            </a:r>
            <a:r>
              <a:rPr dirty="0" sz="1200">
                <a:latin typeface="Times New Roman"/>
                <a:cs typeface="Times New Roman"/>
              </a:rPr>
              <a:t>whether a relationship </a:t>
            </a:r>
            <a:r>
              <a:rPr dirty="0" sz="1200" spc="-5">
                <a:latin typeface="Times New Roman"/>
                <a:cs typeface="Times New Roman"/>
              </a:rPr>
              <a:t>between </a:t>
            </a:r>
            <a:r>
              <a:rPr dirty="0" sz="1200">
                <a:latin typeface="Times New Roman"/>
                <a:cs typeface="Times New Roman"/>
              </a:rPr>
              <a:t>how students </a:t>
            </a:r>
            <a:r>
              <a:rPr dirty="0" sz="1200" spc="-5">
                <a:latin typeface="Times New Roman"/>
                <a:cs typeface="Times New Roman"/>
              </a:rPr>
              <a:t>perceive </a:t>
            </a:r>
            <a:r>
              <a:rPr dirty="0" sz="1200">
                <a:latin typeface="Times New Roman"/>
                <a:cs typeface="Times New Roman"/>
              </a:rPr>
              <a:t>the value of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their  lives and </a:t>
            </a:r>
            <a:r>
              <a:rPr dirty="0" sz="1200">
                <a:latin typeface="Times New Roman"/>
                <a:cs typeface="Times New Roman"/>
              </a:rPr>
              <a:t>their </a:t>
            </a:r>
            <a:r>
              <a:rPr dirty="0" sz="1200" spc="-5">
                <a:latin typeface="Times New Roman"/>
                <a:cs typeface="Times New Roman"/>
              </a:rPr>
              <a:t>reason(s)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dropping </a:t>
            </a:r>
            <a:r>
              <a:rPr dirty="0" sz="1200">
                <a:latin typeface="Times New Roman"/>
                <a:cs typeface="Times New Roman"/>
              </a:rPr>
              <a:t>out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exists. </a:t>
            </a:r>
            <a:r>
              <a:rPr dirty="0" sz="1200" spc="-5">
                <a:latin typeface="Times New Roman"/>
                <a:cs typeface="Times New Roman"/>
              </a:rPr>
              <a:t>Through </a:t>
            </a:r>
            <a:r>
              <a:rPr dirty="0" sz="1200">
                <a:latin typeface="Times New Roman"/>
                <a:cs typeface="Times New Roman"/>
              </a:rPr>
              <a:t>similar methods of  </a:t>
            </a:r>
            <a:r>
              <a:rPr dirty="0" sz="1200" spc="-5">
                <a:latin typeface="Times New Roman"/>
                <a:cs typeface="Times New Roman"/>
              </a:rPr>
              <a:t>surveys and </a:t>
            </a:r>
            <a:r>
              <a:rPr dirty="0" sz="1200">
                <a:latin typeface="Times New Roman"/>
                <a:cs typeface="Times New Roman"/>
              </a:rPr>
              <a:t>interviews used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 spc="-5">
                <a:latin typeface="Times New Roman"/>
                <a:cs typeface="Times New Roman"/>
              </a:rPr>
              <a:t>Ingrum (2006)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10">
                <a:latin typeface="Times New Roman"/>
                <a:cs typeface="Times New Roman"/>
              </a:rPr>
              <a:t>Lowe </a:t>
            </a:r>
            <a:r>
              <a:rPr dirty="0" sz="1200" spc="-5">
                <a:latin typeface="Times New Roman"/>
                <a:cs typeface="Times New Roman"/>
              </a:rPr>
              <a:t>(2010), </a:t>
            </a:r>
            <a:r>
              <a:rPr dirty="0" sz="1200">
                <a:latin typeface="Times New Roman"/>
                <a:cs typeface="Times New Roman"/>
              </a:rPr>
              <a:t>data were </a:t>
            </a:r>
            <a:r>
              <a:rPr dirty="0" sz="1200" spc="-5">
                <a:latin typeface="Times New Roman"/>
                <a:cs typeface="Times New Roman"/>
              </a:rPr>
              <a:t>analyzed </a:t>
            </a:r>
            <a:r>
              <a:rPr dirty="0" sz="1200">
                <a:latin typeface="Times New Roman"/>
                <a:cs typeface="Times New Roman"/>
              </a:rPr>
              <a:t>to  </a:t>
            </a:r>
            <a:r>
              <a:rPr dirty="0" sz="1200" spc="-5">
                <a:latin typeface="Times New Roman"/>
                <a:cs typeface="Times New Roman"/>
              </a:rPr>
              <a:t>determine </a:t>
            </a:r>
            <a:r>
              <a:rPr dirty="0" sz="1200">
                <a:latin typeface="Times New Roman"/>
                <a:cs typeface="Times New Roman"/>
              </a:rPr>
              <a:t>the possibility of a </a:t>
            </a:r>
            <a:r>
              <a:rPr dirty="0" sz="1200" spc="-5">
                <a:latin typeface="Times New Roman"/>
                <a:cs typeface="Times New Roman"/>
              </a:rPr>
              <a:t>relationship. Expanding </a:t>
            </a:r>
            <a:r>
              <a:rPr dirty="0" sz="1200">
                <a:latin typeface="Times New Roman"/>
                <a:cs typeface="Times New Roman"/>
              </a:rPr>
              <a:t>upon the </a:t>
            </a:r>
            <a:r>
              <a:rPr dirty="0" sz="1200" spc="-5">
                <a:latin typeface="Times New Roman"/>
                <a:cs typeface="Times New Roman"/>
              </a:rPr>
              <a:t>significance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student-perceived  value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would </a:t>
            </a:r>
            <a:r>
              <a:rPr dirty="0" sz="1200" spc="-5">
                <a:latin typeface="Times New Roman"/>
                <a:cs typeface="Times New Roman"/>
              </a:rPr>
              <a:t>strengthen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theorized determinants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dropouts, </a:t>
            </a:r>
            <a:r>
              <a:rPr dirty="0" sz="1200" spc="-5">
                <a:latin typeface="Times New Roman"/>
                <a:cs typeface="Times New Roman"/>
              </a:rPr>
              <a:t>as  </a:t>
            </a:r>
            <a:r>
              <a:rPr dirty="0" sz="1200">
                <a:latin typeface="Times New Roman"/>
                <a:cs typeface="Times New Roman"/>
              </a:rPr>
              <a:t>previously </a:t>
            </a:r>
            <a:r>
              <a:rPr dirty="0" sz="1200" spc="-5">
                <a:latin typeface="Times New Roman"/>
                <a:cs typeface="Times New Roman"/>
              </a:rPr>
              <a:t>established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 spc="-5">
                <a:latin typeface="Times New Roman"/>
                <a:cs typeface="Times New Roman"/>
              </a:rPr>
              <a:t>Bertrand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(1962).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>
              <a:latin typeface="Times New Roman"/>
              <a:cs typeface="Times New Roman"/>
            </a:endParaRPr>
          </a:p>
          <a:p>
            <a:pPr marL="215392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Statement </a:t>
            </a:r>
            <a:r>
              <a:rPr dirty="0" sz="1200" b="1">
                <a:latin typeface="Times New Roman"/>
                <a:cs typeface="Times New Roman"/>
              </a:rPr>
              <a:t>of </a:t>
            </a:r>
            <a:r>
              <a:rPr dirty="0" sz="1200" spc="-5" b="1">
                <a:latin typeface="Times New Roman"/>
                <a:cs typeface="Times New Roman"/>
              </a:rPr>
              <a:t>the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Problem</a:t>
            </a:r>
            <a:endParaRPr sz="1200">
              <a:latin typeface="Times New Roman"/>
              <a:cs typeface="Times New Roman"/>
            </a:endParaRPr>
          </a:p>
          <a:p>
            <a:pPr marL="12700" marR="13970" indent="228600">
              <a:lnSpc>
                <a:spcPts val="2760"/>
              </a:lnSpc>
              <a:spcBef>
                <a:spcPts val="285"/>
              </a:spcBef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general </a:t>
            </a:r>
            <a:r>
              <a:rPr dirty="0" sz="1200">
                <a:latin typeface="Times New Roman"/>
                <a:cs typeface="Times New Roman"/>
              </a:rPr>
              <a:t>problem </a:t>
            </a:r>
            <a:r>
              <a:rPr dirty="0" sz="1200" spc="-5">
                <a:latin typeface="Times New Roman"/>
                <a:cs typeface="Times New Roman"/>
              </a:rPr>
              <a:t>addressed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research was high school </a:t>
            </a:r>
            <a:r>
              <a:rPr dirty="0" sz="1200">
                <a:latin typeface="Times New Roman"/>
                <a:cs typeface="Times New Roman"/>
              </a:rPr>
              <a:t>dropouts. </a:t>
            </a: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the United  </a:t>
            </a:r>
            <a:r>
              <a:rPr dirty="0" sz="1200" spc="-5">
                <a:latin typeface="Times New Roman"/>
                <a:cs typeface="Times New Roman"/>
              </a:rPr>
              <a:t>States, for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school years 2010-11 and 2011-12,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National Center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Educational </a:t>
            </a:r>
            <a:r>
              <a:rPr dirty="0" sz="1200">
                <a:latin typeface="Times New Roman"/>
                <a:cs typeface="Times New Roman"/>
              </a:rPr>
              <a:t>Statistics  </a:t>
            </a:r>
            <a:r>
              <a:rPr dirty="0" sz="1200" spc="-5">
                <a:latin typeface="Times New Roman"/>
                <a:cs typeface="Times New Roman"/>
              </a:rPr>
              <a:t>(US Department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Education, </a:t>
            </a:r>
            <a:r>
              <a:rPr dirty="0" sz="1200">
                <a:latin typeface="Times New Roman"/>
                <a:cs typeface="Times New Roman"/>
              </a:rPr>
              <a:t>2014) </a:t>
            </a:r>
            <a:r>
              <a:rPr dirty="0" sz="1200" spc="-5">
                <a:latin typeface="Times New Roman"/>
                <a:cs typeface="Times New Roman"/>
              </a:rPr>
              <a:t>reported </a:t>
            </a:r>
            <a:r>
              <a:rPr dirty="0" sz="1200">
                <a:latin typeface="Times New Roman"/>
                <a:cs typeface="Times New Roman"/>
              </a:rPr>
              <a:t>that the </a:t>
            </a:r>
            <a:r>
              <a:rPr dirty="0" sz="1200" spc="-5">
                <a:latin typeface="Times New Roman"/>
                <a:cs typeface="Times New Roman"/>
              </a:rPr>
              <a:t>event </a:t>
            </a:r>
            <a:r>
              <a:rPr dirty="0" sz="1200">
                <a:latin typeface="Times New Roman"/>
                <a:cs typeface="Times New Roman"/>
              </a:rPr>
              <a:t>dropout rate for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students  in </a:t>
            </a:r>
            <a:r>
              <a:rPr dirty="0" sz="1200" spc="-5">
                <a:latin typeface="Times New Roman"/>
                <a:cs typeface="Times New Roman"/>
              </a:rPr>
              <a:t>grades </a:t>
            </a:r>
            <a:r>
              <a:rPr dirty="0" sz="1200">
                <a:latin typeface="Times New Roman"/>
                <a:cs typeface="Times New Roman"/>
              </a:rPr>
              <a:t>9 – 12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3.3 </a:t>
            </a:r>
            <a:r>
              <a:rPr dirty="0" sz="1200" spc="-5">
                <a:latin typeface="Times New Roman"/>
                <a:cs typeface="Times New Roman"/>
              </a:rPr>
              <a:t>percent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each school year. This </a:t>
            </a:r>
            <a:r>
              <a:rPr dirty="0" sz="1200">
                <a:latin typeface="Times New Roman"/>
                <a:cs typeface="Times New Roman"/>
              </a:rPr>
              <a:t>3.3% </a:t>
            </a:r>
            <a:r>
              <a:rPr dirty="0" sz="1200" spc="-5">
                <a:latin typeface="Times New Roman"/>
                <a:cs typeface="Times New Roman"/>
              </a:rPr>
              <a:t>accounts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an </a:t>
            </a:r>
            <a:r>
              <a:rPr dirty="0" sz="1200">
                <a:latin typeface="Times New Roman"/>
                <a:cs typeface="Times New Roman"/>
              </a:rPr>
              <a:t>average  number of </a:t>
            </a:r>
            <a:r>
              <a:rPr dirty="0" sz="1200" spc="-5">
                <a:latin typeface="Times New Roman"/>
                <a:cs typeface="Times New Roman"/>
              </a:rPr>
              <a:t>students that </a:t>
            </a:r>
            <a:r>
              <a:rPr dirty="0" sz="1200">
                <a:latin typeface="Times New Roman"/>
                <a:cs typeface="Times New Roman"/>
              </a:rPr>
              <a:t>dropped out for </a:t>
            </a:r>
            <a:r>
              <a:rPr dirty="0" sz="1200" spc="-5">
                <a:latin typeface="Times New Roman"/>
                <a:cs typeface="Times New Roman"/>
              </a:rPr>
              <a:t>each </a:t>
            </a:r>
            <a:r>
              <a:rPr dirty="0" sz="1200">
                <a:latin typeface="Times New Roman"/>
                <a:cs typeface="Times New Roman"/>
              </a:rPr>
              <a:t>grade </a:t>
            </a:r>
            <a:r>
              <a:rPr dirty="0" sz="1200" spc="-5">
                <a:latin typeface="Times New Roman"/>
                <a:cs typeface="Times New Roman"/>
              </a:rPr>
              <a:t>level signifying </a:t>
            </a:r>
            <a:r>
              <a:rPr dirty="0" sz="1200">
                <a:latin typeface="Times New Roman"/>
                <a:cs typeface="Times New Roman"/>
              </a:rPr>
              <a:t>that approximately 13.2%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endParaRPr sz="1200">
              <a:latin typeface="Times New Roman"/>
              <a:cs typeface="Times New Roman"/>
            </a:endParaRPr>
          </a:p>
          <a:p>
            <a:pPr marL="12700" marR="117475">
              <a:lnSpc>
                <a:spcPts val="2760"/>
              </a:lnSpc>
              <a:spcBef>
                <a:spcPts val="5"/>
              </a:spcBef>
            </a:pPr>
            <a:r>
              <a:rPr dirty="0" sz="1200">
                <a:latin typeface="Times New Roman"/>
                <a:cs typeface="Times New Roman"/>
              </a:rPr>
              <a:t>students </a:t>
            </a:r>
            <a:r>
              <a:rPr dirty="0" sz="1200" spc="-5">
                <a:latin typeface="Times New Roman"/>
                <a:cs typeface="Times New Roman"/>
              </a:rPr>
              <a:t>that entered </a:t>
            </a:r>
            <a:r>
              <a:rPr dirty="0" sz="1200">
                <a:latin typeface="Times New Roman"/>
                <a:cs typeface="Times New Roman"/>
              </a:rPr>
              <a:t>high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did not </a:t>
            </a:r>
            <a:r>
              <a:rPr dirty="0" sz="1200" spc="-5">
                <a:latin typeface="Times New Roman"/>
                <a:cs typeface="Times New Roman"/>
              </a:rPr>
              <a:t>graduate. </a:t>
            </a:r>
            <a:r>
              <a:rPr dirty="0" sz="1200">
                <a:latin typeface="Times New Roman"/>
                <a:cs typeface="Times New Roman"/>
              </a:rPr>
              <a:t>Students dropping out of </a:t>
            </a:r>
            <a:r>
              <a:rPr dirty="0" sz="1200" spc="-5">
                <a:latin typeface="Times New Roman"/>
                <a:cs typeface="Times New Roman"/>
              </a:rPr>
              <a:t>high school are </a:t>
            </a:r>
            <a:r>
              <a:rPr dirty="0" sz="1200">
                <a:latin typeface="Times New Roman"/>
                <a:cs typeface="Times New Roman"/>
              </a:rPr>
              <a:t>a  </a:t>
            </a:r>
            <a:r>
              <a:rPr dirty="0" sz="1200" spc="-5">
                <a:latin typeface="Times New Roman"/>
                <a:cs typeface="Times New Roman"/>
              </a:rPr>
              <a:t>problem </a:t>
            </a:r>
            <a:r>
              <a:rPr dirty="0" sz="1200">
                <a:latin typeface="Times New Roman"/>
                <a:cs typeface="Times New Roman"/>
              </a:rPr>
              <a:t>not only for the students, but also for their communities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their schools </a:t>
            </a:r>
            <a:r>
              <a:rPr dirty="0" sz="1200" spc="-5">
                <a:latin typeface="Times New Roman"/>
                <a:cs typeface="Times New Roman"/>
              </a:rPr>
              <a:t>(Christle,  </a:t>
            </a:r>
            <a:r>
              <a:rPr dirty="0" sz="1200">
                <a:latin typeface="Times New Roman"/>
                <a:cs typeface="Times New Roman"/>
              </a:rPr>
              <a:t>Jolivette, &amp; </a:t>
            </a:r>
            <a:r>
              <a:rPr dirty="0" sz="1200" spc="-5">
                <a:latin typeface="Times New Roman"/>
                <a:cs typeface="Times New Roman"/>
              </a:rPr>
              <a:t>Nelson, </a:t>
            </a:r>
            <a:r>
              <a:rPr dirty="0" sz="1200">
                <a:latin typeface="Times New Roman"/>
                <a:cs typeface="Times New Roman"/>
              </a:rPr>
              <a:t>2007).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</a:t>
            </a:r>
            <a:r>
              <a:rPr dirty="0" sz="1200" spc="-5">
                <a:latin typeface="Times New Roman"/>
                <a:cs typeface="Times New Roman"/>
              </a:rPr>
              <a:t>dropouts are less </a:t>
            </a:r>
            <a:r>
              <a:rPr dirty="0" sz="1200">
                <a:latin typeface="Times New Roman"/>
                <a:cs typeface="Times New Roman"/>
              </a:rPr>
              <a:t>likely to become </a:t>
            </a:r>
            <a:r>
              <a:rPr dirty="0" sz="1200" spc="-5">
                <a:latin typeface="Times New Roman"/>
                <a:cs typeface="Times New Roman"/>
              </a:rPr>
              <a:t>productive </a:t>
            </a:r>
            <a:r>
              <a:rPr dirty="0" sz="1200">
                <a:latin typeface="Times New Roman"/>
                <a:cs typeface="Times New Roman"/>
              </a:rPr>
              <a:t>members  of society </a:t>
            </a:r>
            <a:r>
              <a:rPr dirty="0" sz="1200" spc="-5">
                <a:latin typeface="Times New Roman"/>
                <a:cs typeface="Times New Roman"/>
              </a:rPr>
              <a:t>and will </a:t>
            </a:r>
            <a:r>
              <a:rPr dirty="0" sz="1200">
                <a:latin typeface="Times New Roman"/>
                <a:cs typeface="Times New Roman"/>
              </a:rPr>
              <a:t>typically become </a:t>
            </a:r>
            <a:r>
              <a:rPr dirty="0" sz="1200" spc="-5">
                <a:latin typeface="Times New Roman"/>
                <a:cs typeface="Times New Roman"/>
              </a:rPr>
              <a:t>an </a:t>
            </a:r>
            <a:r>
              <a:rPr dirty="0" sz="1200">
                <a:latin typeface="Times New Roman"/>
                <a:cs typeface="Times New Roman"/>
              </a:rPr>
              <a:t>economic </a:t>
            </a:r>
            <a:r>
              <a:rPr dirty="0" sz="1200" spc="-5">
                <a:latin typeface="Times New Roman"/>
                <a:cs typeface="Times New Roman"/>
              </a:rPr>
              <a:t>burden </a:t>
            </a:r>
            <a:r>
              <a:rPr dirty="0" sz="1200">
                <a:latin typeface="Times New Roman"/>
                <a:cs typeface="Times New Roman"/>
              </a:rPr>
              <a:t>to the community in which they live  </a:t>
            </a:r>
            <a:r>
              <a:rPr dirty="0" sz="1200" spc="-5">
                <a:latin typeface="Times New Roman"/>
                <a:cs typeface="Times New Roman"/>
              </a:rPr>
              <a:t>(Christle, </a:t>
            </a:r>
            <a:r>
              <a:rPr dirty="0" sz="1200">
                <a:latin typeface="Times New Roman"/>
                <a:cs typeface="Times New Roman"/>
              </a:rPr>
              <a:t>Jolivette, &amp; </a:t>
            </a:r>
            <a:r>
              <a:rPr dirty="0" sz="1200" spc="-5">
                <a:latin typeface="Times New Roman"/>
                <a:cs typeface="Times New Roman"/>
              </a:rPr>
              <a:t>Nelson, </a:t>
            </a:r>
            <a:r>
              <a:rPr dirty="0" sz="1200">
                <a:latin typeface="Times New Roman"/>
                <a:cs typeface="Times New Roman"/>
              </a:rPr>
              <a:t>2007). The </a:t>
            </a:r>
            <a:r>
              <a:rPr dirty="0" sz="1200" spc="-5">
                <a:latin typeface="Times New Roman"/>
                <a:cs typeface="Times New Roman"/>
              </a:rPr>
              <a:t>No </a:t>
            </a:r>
            <a:r>
              <a:rPr dirty="0" sz="1200">
                <a:latin typeface="Times New Roman"/>
                <a:cs typeface="Times New Roman"/>
              </a:rPr>
              <a:t>Child </a:t>
            </a:r>
            <a:r>
              <a:rPr dirty="0" sz="1200" spc="-10">
                <a:latin typeface="Times New Roman"/>
                <a:cs typeface="Times New Roman"/>
              </a:rPr>
              <a:t>Left </a:t>
            </a:r>
            <a:r>
              <a:rPr dirty="0" sz="1200">
                <a:latin typeface="Times New Roman"/>
                <a:cs typeface="Times New Roman"/>
              </a:rPr>
              <a:t>Behind </a:t>
            </a:r>
            <a:r>
              <a:rPr dirty="0" sz="1200" spc="-5">
                <a:latin typeface="Times New Roman"/>
                <a:cs typeface="Times New Roman"/>
              </a:rPr>
              <a:t>act </a:t>
            </a:r>
            <a:r>
              <a:rPr dirty="0" sz="1200">
                <a:latin typeface="Times New Roman"/>
                <a:cs typeface="Times New Roman"/>
              </a:rPr>
              <a:t>of 2001 </a:t>
            </a:r>
            <a:r>
              <a:rPr dirty="0" sz="1200" spc="-5">
                <a:latin typeface="Times New Roman"/>
                <a:cs typeface="Times New Roman"/>
              </a:rPr>
              <a:t>(107 U.S.C.,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110,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505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807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8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17145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2002) </a:t>
            </a:r>
            <a:r>
              <a:rPr dirty="0" sz="1200" spc="-5">
                <a:latin typeface="Times New Roman"/>
                <a:cs typeface="Times New Roman"/>
              </a:rPr>
              <a:t>requires </a:t>
            </a:r>
            <a:r>
              <a:rPr dirty="0" sz="1200">
                <a:latin typeface="Times New Roman"/>
                <a:cs typeface="Times New Roman"/>
              </a:rPr>
              <a:t>that schools </a:t>
            </a:r>
            <a:r>
              <a:rPr dirty="0" sz="1200" spc="-5">
                <a:latin typeface="Times New Roman"/>
                <a:cs typeface="Times New Roman"/>
              </a:rPr>
              <a:t>lower their dropout rates and increase </a:t>
            </a:r>
            <a:r>
              <a:rPr dirty="0" sz="1200">
                <a:latin typeface="Times New Roman"/>
                <a:cs typeface="Times New Roman"/>
              </a:rPr>
              <a:t>their </a:t>
            </a:r>
            <a:r>
              <a:rPr dirty="0" sz="1200" spc="-5">
                <a:latin typeface="Times New Roman"/>
                <a:cs typeface="Times New Roman"/>
              </a:rPr>
              <a:t>graduation rate (Meier </a:t>
            </a:r>
            <a:r>
              <a:rPr dirty="0" sz="1200">
                <a:latin typeface="Times New Roman"/>
                <a:cs typeface="Times New Roman"/>
              </a:rPr>
              <a:t>&amp;  Wood, </a:t>
            </a:r>
            <a:r>
              <a:rPr dirty="0" sz="1200" spc="-5">
                <a:latin typeface="Times New Roman"/>
                <a:cs typeface="Times New Roman"/>
              </a:rPr>
              <a:t>2004). </a:t>
            </a:r>
            <a:r>
              <a:rPr dirty="0" sz="1200" spc="-15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order to </a:t>
            </a:r>
            <a:r>
              <a:rPr dirty="0" sz="1200" spc="-5">
                <a:latin typeface="Times New Roman"/>
                <a:cs typeface="Times New Roman"/>
              </a:rPr>
              <a:t>reduce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burden </a:t>
            </a:r>
            <a:r>
              <a:rPr dirty="0" sz="1200">
                <a:latin typeface="Times New Roman"/>
                <a:cs typeface="Times New Roman"/>
              </a:rPr>
              <a:t>on local </a:t>
            </a:r>
            <a:r>
              <a:rPr dirty="0" sz="1200" spc="-5">
                <a:latin typeface="Times New Roman"/>
                <a:cs typeface="Times New Roman"/>
              </a:rPr>
              <a:t>communities and </a:t>
            </a:r>
            <a:r>
              <a:rPr dirty="0" sz="1200">
                <a:latin typeface="Times New Roman"/>
                <a:cs typeface="Times New Roman"/>
              </a:rPr>
              <a:t>to provide a </a:t>
            </a:r>
            <a:r>
              <a:rPr dirty="0" sz="1200" spc="-5">
                <a:latin typeface="Times New Roman"/>
                <a:cs typeface="Times New Roman"/>
              </a:rPr>
              <a:t>better future 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at-risk students, </a:t>
            </a:r>
            <a:r>
              <a:rPr dirty="0" sz="1200">
                <a:latin typeface="Times New Roman"/>
                <a:cs typeface="Times New Roman"/>
              </a:rPr>
              <a:t>educators </a:t>
            </a:r>
            <a:r>
              <a:rPr dirty="0" sz="1200" spc="5">
                <a:latin typeface="Times New Roman"/>
                <a:cs typeface="Times New Roman"/>
              </a:rPr>
              <a:t>may </a:t>
            </a:r>
            <a:r>
              <a:rPr dirty="0" sz="1200" spc="-5">
                <a:latin typeface="Times New Roman"/>
                <a:cs typeface="Times New Roman"/>
              </a:rPr>
              <a:t>need </a:t>
            </a:r>
            <a:r>
              <a:rPr dirty="0" sz="1200">
                <a:latin typeface="Times New Roman"/>
                <a:cs typeface="Times New Roman"/>
              </a:rPr>
              <a:t>to determine a viable solution to the rising problem of 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dropouts. </a:t>
            </a:r>
            <a:r>
              <a:rPr dirty="0" sz="1200" spc="-5">
                <a:latin typeface="Times New Roman"/>
                <a:cs typeface="Times New Roman"/>
              </a:rPr>
              <a:t>However, </a:t>
            </a:r>
            <a:r>
              <a:rPr dirty="0" sz="1200">
                <a:latin typeface="Times New Roman"/>
                <a:cs typeface="Times New Roman"/>
              </a:rPr>
              <a:t>before a solution to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dropouts can be </a:t>
            </a:r>
            <a:r>
              <a:rPr dirty="0" sz="1200" spc="-5">
                <a:latin typeface="Times New Roman"/>
                <a:cs typeface="Times New Roman"/>
              </a:rPr>
              <a:t>achieved,  investigations </a:t>
            </a:r>
            <a:r>
              <a:rPr dirty="0" sz="1200">
                <a:latin typeface="Times New Roman"/>
                <a:cs typeface="Times New Roman"/>
              </a:rPr>
              <a:t>into the </a:t>
            </a:r>
            <a:r>
              <a:rPr dirty="0" sz="1200" spc="-5">
                <a:latin typeface="Times New Roman"/>
                <a:cs typeface="Times New Roman"/>
              </a:rPr>
              <a:t>factors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contribute </a:t>
            </a:r>
            <a:r>
              <a:rPr dirty="0" sz="1200">
                <a:latin typeface="Times New Roman"/>
                <a:cs typeface="Times New Roman"/>
              </a:rPr>
              <a:t>to the </a:t>
            </a:r>
            <a:r>
              <a:rPr dirty="0" sz="1200" spc="-5">
                <a:latin typeface="Times New Roman"/>
                <a:cs typeface="Times New Roman"/>
              </a:rPr>
              <a:t>decision </a:t>
            </a:r>
            <a:r>
              <a:rPr dirty="0" sz="1200">
                <a:latin typeface="Times New Roman"/>
                <a:cs typeface="Times New Roman"/>
              </a:rPr>
              <a:t>to drop out may need to be  </a:t>
            </a:r>
            <a:r>
              <a:rPr dirty="0" sz="1200" spc="-5">
                <a:latin typeface="Times New Roman"/>
                <a:cs typeface="Times New Roman"/>
              </a:rPr>
              <a:t>conducted. </a:t>
            </a:r>
            <a:r>
              <a:rPr dirty="0" sz="1200">
                <a:latin typeface="Times New Roman"/>
                <a:cs typeface="Times New Roman"/>
              </a:rPr>
              <a:t>The specific </a:t>
            </a:r>
            <a:r>
              <a:rPr dirty="0" sz="1200" spc="-5">
                <a:latin typeface="Times New Roman"/>
                <a:cs typeface="Times New Roman"/>
              </a:rPr>
              <a:t>problem </a:t>
            </a:r>
            <a:r>
              <a:rPr dirty="0" sz="1200">
                <a:latin typeface="Times New Roman"/>
                <a:cs typeface="Times New Roman"/>
              </a:rPr>
              <a:t>for this </a:t>
            </a:r>
            <a:r>
              <a:rPr dirty="0" sz="1200" spc="-5">
                <a:latin typeface="Times New Roman"/>
                <a:cs typeface="Times New Roman"/>
              </a:rPr>
              <a:t>research was determining </a:t>
            </a:r>
            <a:r>
              <a:rPr dirty="0" sz="1200">
                <a:latin typeface="Times New Roman"/>
                <a:cs typeface="Times New Roman"/>
              </a:rPr>
              <a:t>if a </a:t>
            </a:r>
            <a:r>
              <a:rPr dirty="0" sz="1200" spc="-5">
                <a:latin typeface="Times New Roman"/>
                <a:cs typeface="Times New Roman"/>
              </a:rPr>
              <a:t>relationship exist between  students’ perceived value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 and </a:t>
            </a:r>
            <a:r>
              <a:rPr dirty="0" sz="1200">
                <a:latin typeface="Times New Roman"/>
                <a:cs typeface="Times New Roman"/>
              </a:rPr>
              <a:t>their decision to drop out of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school.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marL="2158365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The Purpose </a:t>
            </a:r>
            <a:r>
              <a:rPr dirty="0" sz="1200" b="1">
                <a:latin typeface="Times New Roman"/>
                <a:cs typeface="Times New Roman"/>
              </a:rPr>
              <a:t>of </a:t>
            </a:r>
            <a:r>
              <a:rPr dirty="0" sz="1200" spc="-5" b="1">
                <a:latin typeface="Times New Roman"/>
                <a:cs typeface="Times New Roman"/>
              </a:rPr>
              <a:t>the</a:t>
            </a:r>
            <a:r>
              <a:rPr dirty="0" sz="120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Study</a:t>
            </a:r>
            <a:endParaRPr sz="1200">
              <a:latin typeface="Times New Roman"/>
              <a:cs typeface="Times New Roman"/>
            </a:endParaRPr>
          </a:p>
          <a:p>
            <a:pPr marL="12700" marR="64135" indent="228600">
              <a:lnSpc>
                <a:spcPts val="2760"/>
              </a:lnSpc>
              <a:spcBef>
                <a:spcPts val="290"/>
              </a:spcBef>
            </a:pPr>
            <a:r>
              <a:rPr dirty="0" sz="1200">
                <a:latin typeface="Times New Roman"/>
                <a:cs typeface="Times New Roman"/>
              </a:rPr>
              <a:t>The main </a:t>
            </a:r>
            <a:r>
              <a:rPr dirty="0" sz="1200" spc="-5">
                <a:latin typeface="Times New Roman"/>
                <a:cs typeface="Times New Roman"/>
              </a:rPr>
              <a:t>purpose </a:t>
            </a:r>
            <a:r>
              <a:rPr dirty="0" sz="1200">
                <a:latin typeface="Times New Roman"/>
                <a:cs typeface="Times New Roman"/>
              </a:rPr>
              <a:t>of this study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gain </a:t>
            </a:r>
            <a:r>
              <a:rPr dirty="0" sz="1200">
                <a:latin typeface="Times New Roman"/>
                <a:cs typeface="Times New Roman"/>
              </a:rPr>
              <a:t>a better </a:t>
            </a:r>
            <a:r>
              <a:rPr dirty="0" sz="1200" spc="-5">
                <a:latin typeface="Times New Roman"/>
                <a:cs typeface="Times New Roman"/>
              </a:rPr>
              <a:t>understanding </a:t>
            </a:r>
            <a:r>
              <a:rPr dirty="0" sz="1200">
                <a:latin typeface="Times New Roman"/>
                <a:cs typeface="Times New Roman"/>
              </a:rPr>
              <a:t>of the issue of high </a:t>
            </a:r>
            <a:r>
              <a:rPr dirty="0" sz="1200" spc="-5">
                <a:latin typeface="Times New Roman"/>
                <a:cs typeface="Times New Roman"/>
              </a:rPr>
              <a:t>school  dropouts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an East </a:t>
            </a:r>
            <a:r>
              <a:rPr dirty="0" sz="1200">
                <a:latin typeface="Times New Roman"/>
                <a:cs typeface="Times New Roman"/>
              </a:rPr>
              <a:t>Tennessee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district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 spc="-5">
                <a:latin typeface="Times New Roman"/>
                <a:cs typeface="Times New Roman"/>
              </a:rPr>
              <a:t>means </a:t>
            </a:r>
            <a:r>
              <a:rPr dirty="0" sz="1200">
                <a:latin typeface="Times New Roman"/>
                <a:cs typeface="Times New Roman"/>
              </a:rPr>
              <a:t>of establishing if students’ </a:t>
            </a:r>
            <a:r>
              <a:rPr dirty="0" sz="1200" spc="-5">
                <a:latin typeface="Times New Roman"/>
                <a:cs typeface="Times New Roman"/>
              </a:rPr>
              <a:t>perceived  value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 has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direct effect </a:t>
            </a:r>
            <a:r>
              <a:rPr dirty="0" sz="1200">
                <a:latin typeface="Times New Roman"/>
                <a:cs typeface="Times New Roman"/>
              </a:rPr>
              <a:t>on the student’s </a:t>
            </a:r>
            <a:r>
              <a:rPr dirty="0" sz="1200" spc="-5">
                <a:latin typeface="Times New Roman"/>
                <a:cs typeface="Times New Roman"/>
              </a:rPr>
              <a:t>desire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graduate.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district,  with </a:t>
            </a:r>
            <a:r>
              <a:rPr dirty="0" sz="1200" spc="-5">
                <a:latin typeface="Times New Roman"/>
                <a:cs typeface="Times New Roman"/>
              </a:rPr>
              <a:t>its lack </a:t>
            </a:r>
            <a:r>
              <a:rPr dirty="0" sz="1200">
                <a:latin typeface="Times New Roman"/>
                <a:cs typeface="Times New Roman"/>
              </a:rPr>
              <a:t>of minority students, does not fit the </a:t>
            </a:r>
            <a:r>
              <a:rPr dirty="0" sz="1200" spc="-5">
                <a:latin typeface="Times New Roman"/>
                <a:cs typeface="Times New Roman"/>
              </a:rPr>
              <a:t>type </a:t>
            </a:r>
            <a:r>
              <a:rPr dirty="0" sz="1200">
                <a:latin typeface="Times New Roman"/>
                <a:cs typeface="Times New Roman"/>
              </a:rPr>
              <a:t>of school </a:t>
            </a:r>
            <a:r>
              <a:rPr dirty="0" sz="1200" spc="-5">
                <a:latin typeface="Times New Roman"/>
                <a:cs typeface="Times New Roman"/>
              </a:rPr>
              <a:t>system </a:t>
            </a:r>
            <a:r>
              <a:rPr dirty="0" sz="1200">
                <a:latin typeface="Times New Roman"/>
                <a:cs typeface="Times New Roman"/>
              </a:rPr>
              <a:t>where one would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expect</a:t>
            </a:r>
            <a:endParaRPr sz="1200">
              <a:latin typeface="Times New Roman"/>
              <a:cs typeface="Times New Roman"/>
            </a:endParaRPr>
          </a:p>
          <a:p>
            <a:pPr marL="12700" marR="70485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such high dropout rates. Therefore, </a:t>
            </a:r>
            <a:r>
              <a:rPr dirty="0" sz="1200">
                <a:latin typeface="Times New Roman"/>
                <a:cs typeface="Times New Roman"/>
              </a:rPr>
              <a:t>a possible </a:t>
            </a:r>
            <a:r>
              <a:rPr dirty="0" sz="1200" spc="-5">
                <a:latin typeface="Times New Roman"/>
                <a:cs typeface="Times New Roman"/>
              </a:rPr>
              <a:t>relationship between perceived value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  and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desire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graduate could </a:t>
            </a:r>
            <a:r>
              <a:rPr dirty="0" sz="1200">
                <a:latin typeface="Times New Roman"/>
                <a:cs typeface="Times New Roman"/>
              </a:rPr>
              <a:t>explain why </a:t>
            </a:r>
            <a:r>
              <a:rPr dirty="0" sz="1200" spc="-5">
                <a:latin typeface="Times New Roman"/>
                <a:cs typeface="Times New Roman"/>
              </a:rPr>
              <a:t>such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large percentage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students </a:t>
            </a:r>
            <a:r>
              <a:rPr dirty="0" sz="1200">
                <a:latin typeface="Times New Roman"/>
                <a:cs typeface="Times New Roman"/>
              </a:rPr>
              <a:t>drop out in this 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district. </a:t>
            </a:r>
            <a:r>
              <a:rPr dirty="0" sz="1200" spc="-15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order to </a:t>
            </a:r>
            <a:r>
              <a:rPr dirty="0" sz="1200" spc="-5">
                <a:latin typeface="Times New Roman"/>
                <a:cs typeface="Times New Roman"/>
              </a:rPr>
              <a:t>gain </a:t>
            </a:r>
            <a:r>
              <a:rPr dirty="0" sz="1200">
                <a:latin typeface="Times New Roman"/>
                <a:cs typeface="Times New Roman"/>
              </a:rPr>
              <a:t>insight on the opinions of the students, </a:t>
            </a:r>
            <a:r>
              <a:rPr dirty="0" sz="1200" spc="-5">
                <a:latin typeface="Times New Roman"/>
                <a:cs typeface="Times New Roman"/>
              </a:rPr>
              <a:t>surveys and interviews  were </a:t>
            </a:r>
            <a:r>
              <a:rPr dirty="0" sz="1200">
                <a:latin typeface="Times New Roman"/>
                <a:cs typeface="Times New Roman"/>
              </a:rPr>
              <a:t>used similarly to previous </a:t>
            </a:r>
            <a:r>
              <a:rPr dirty="0" sz="1200" spc="-5">
                <a:latin typeface="Times New Roman"/>
                <a:cs typeface="Times New Roman"/>
              </a:rPr>
              <a:t>research concerned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dropouts </a:t>
            </a:r>
            <a:r>
              <a:rPr dirty="0" sz="1200" spc="-5">
                <a:latin typeface="Times New Roman"/>
                <a:cs typeface="Times New Roman"/>
              </a:rPr>
              <a:t>(Christle,  </a:t>
            </a:r>
            <a:r>
              <a:rPr dirty="0" sz="1200">
                <a:latin typeface="Times New Roman"/>
                <a:cs typeface="Times New Roman"/>
              </a:rPr>
              <a:t>Jolivette, &amp; </a:t>
            </a:r>
            <a:r>
              <a:rPr dirty="0" sz="1200" spc="-5">
                <a:latin typeface="Times New Roman"/>
                <a:cs typeface="Times New Roman"/>
              </a:rPr>
              <a:t>Nelson </a:t>
            </a:r>
            <a:r>
              <a:rPr dirty="0" sz="1200">
                <a:latin typeface="Times New Roman"/>
                <a:cs typeface="Times New Roman"/>
              </a:rPr>
              <a:t>2007; </a:t>
            </a:r>
            <a:r>
              <a:rPr dirty="0" sz="1200" spc="-5">
                <a:latin typeface="Times New Roman"/>
                <a:cs typeface="Times New Roman"/>
              </a:rPr>
              <a:t>Ingrum, </a:t>
            </a:r>
            <a:r>
              <a:rPr dirty="0" sz="1200">
                <a:latin typeface="Times New Roman"/>
                <a:cs typeface="Times New Roman"/>
              </a:rPr>
              <a:t>2006; </a:t>
            </a:r>
            <a:r>
              <a:rPr dirty="0" sz="1200" spc="-5">
                <a:latin typeface="Times New Roman"/>
                <a:cs typeface="Times New Roman"/>
              </a:rPr>
              <a:t>Lowe, </a:t>
            </a:r>
            <a:r>
              <a:rPr dirty="0" sz="1200">
                <a:latin typeface="Times New Roman"/>
                <a:cs typeface="Times New Roman"/>
              </a:rPr>
              <a:t>2010). </a:t>
            </a:r>
            <a:r>
              <a:rPr dirty="0" sz="1200" spc="-5">
                <a:latin typeface="Times New Roman"/>
                <a:cs typeface="Times New Roman"/>
              </a:rPr>
              <a:t>Identifying </a:t>
            </a:r>
            <a:r>
              <a:rPr dirty="0" sz="1200">
                <a:latin typeface="Times New Roman"/>
                <a:cs typeface="Times New Roman"/>
              </a:rPr>
              <a:t>important </a:t>
            </a:r>
            <a:r>
              <a:rPr dirty="0" sz="1200" spc="-5">
                <a:latin typeface="Times New Roman"/>
                <a:cs typeface="Times New Roman"/>
              </a:rPr>
              <a:t>factors and  </a:t>
            </a:r>
            <a:r>
              <a:rPr dirty="0" sz="1200">
                <a:latin typeface="Times New Roman"/>
                <a:cs typeface="Times New Roman"/>
              </a:rPr>
              <a:t>explaining why students drop out of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may lead to </a:t>
            </a:r>
            <a:r>
              <a:rPr dirty="0" sz="1200" spc="-5">
                <a:latin typeface="Times New Roman"/>
                <a:cs typeface="Times New Roman"/>
              </a:rPr>
              <a:t>appropriate measures </a:t>
            </a:r>
            <a:r>
              <a:rPr dirty="0" sz="1200">
                <a:latin typeface="Times New Roman"/>
                <a:cs typeface="Times New Roman"/>
              </a:rPr>
              <a:t>that can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dirty="0" sz="1200" spc="-5">
                <a:latin typeface="Times New Roman"/>
                <a:cs typeface="Times New Roman"/>
              </a:rPr>
              <a:t>taken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this school </a:t>
            </a:r>
            <a:r>
              <a:rPr dirty="0" sz="1200" spc="-5">
                <a:latin typeface="Times New Roman"/>
                <a:cs typeface="Times New Roman"/>
              </a:rPr>
              <a:t>district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decrease dropout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rates.</a:t>
            </a:r>
            <a:endParaRPr sz="1200">
              <a:latin typeface="Times New Roman"/>
              <a:cs typeface="Times New Roman"/>
            </a:endParaRPr>
          </a:p>
          <a:p>
            <a:pPr marL="12700" marR="66675" indent="228600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typical factors </a:t>
            </a:r>
            <a:r>
              <a:rPr dirty="0" sz="1200">
                <a:latin typeface="Times New Roman"/>
                <a:cs typeface="Times New Roman"/>
              </a:rPr>
              <a:t>that relate to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dropouts may not exist in the </a:t>
            </a:r>
            <a:r>
              <a:rPr dirty="0" sz="1200" spc="-5">
                <a:latin typeface="Times New Roman"/>
                <a:cs typeface="Times New Roman"/>
              </a:rPr>
              <a:t>researched East  Tennessee county. This </a:t>
            </a:r>
            <a:r>
              <a:rPr dirty="0" sz="1200">
                <a:latin typeface="Times New Roman"/>
                <a:cs typeface="Times New Roman"/>
              </a:rPr>
              <a:t>county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a low-income </a:t>
            </a:r>
            <a:r>
              <a:rPr dirty="0" sz="1200" spc="-5">
                <a:latin typeface="Times New Roman"/>
                <a:cs typeface="Times New Roman"/>
              </a:rPr>
              <a:t>area; however, </a:t>
            </a:r>
            <a:r>
              <a:rPr dirty="0" sz="1200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lacks </a:t>
            </a:r>
            <a:r>
              <a:rPr dirty="0" sz="1200">
                <a:latin typeface="Times New Roman"/>
                <a:cs typeface="Times New Roman"/>
              </a:rPr>
              <a:t>a minority population,  </a:t>
            </a:r>
            <a:r>
              <a:rPr dirty="0" sz="1200" spc="-5">
                <a:latin typeface="Times New Roman"/>
                <a:cs typeface="Times New Roman"/>
              </a:rPr>
              <a:t>which is </a:t>
            </a:r>
            <a:r>
              <a:rPr dirty="0" sz="1200">
                <a:latin typeface="Times New Roman"/>
                <a:cs typeface="Times New Roman"/>
              </a:rPr>
              <a:t>an </a:t>
            </a:r>
            <a:r>
              <a:rPr dirty="0" sz="1200" spc="-5">
                <a:latin typeface="Times New Roman"/>
                <a:cs typeface="Times New Roman"/>
              </a:rPr>
              <a:t>established factor </a:t>
            </a:r>
            <a:r>
              <a:rPr dirty="0" sz="1200">
                <a:latin typeface="Times New Roman"/>
                <a:cs typeface="Times New Roman"/>
              </a:rPr>
              <a:t>for dropout </a:t>
            </a:r>
            <a:r>
              <a:rPr dirty="0" sz="1200" spc="-5">
                <a:latin typeface="Times New Roman"/>
                <a:cs typeface="Times New Roman"/>
              </a:rPr>
              <a:t>rates </a:t>
            </a:r>
            <a:r>
              <a:rPr dirty="0" sz="1200">
                <a:latin typeface="Times New Roman"/>
                <a:cs typeface="Times New Roman"/>
              </a:rPr>
              <a:t>in the </a:t>
            </a:r>
            <a:r>
              <a:rPr dirty="0" sz="1200" spc="-5">
                <a:latin typeface="Times New Roman"/>
                <a:cs typeface="Times New Roman"/>
              </a:rPr>
              <a:t>United States. Yet, </a:t>
            </a:r>
            <a:r>
              <a:rPr dirty="0" sz="1200">
                <a:latin typeface="Times New Roman"/>
                <a:cs typeface="Times New Roman"/>
              </a:rPr>
              <a:t>in this county there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a  </a:t>
            </a:r>
            <a:r>
              <a:rPr dirty="0" sz="1200" spc="-5">
                <a:latin typeface="Times New Roman"/>
                <a:cs typeface="Times New Roman"/>
              </a:rPr>
              <a:t>high dropout rate, </a:t>
            </a:r>
            <a:r>
              <a:rPr dirty="0" sz="1200">
                <a:latin typeface="Times New Roman"/>
                <a:cs typeface="Times New Roman"/>
              </a:rPr>
              <a:t>thus </a:t>
            </a:r>
            <a:r>
              <a:rPr dirty="0" sz="1200" spc="-5">
                <a:latin typeface="Times New Roman"/>
                <a:cs typeface="Times New Roman"/>
              </a:rPr>
              <a:t>indicating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influence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other possible </a:t>
            </a:r>
            <a:r>
              <a:rPr dirty="0" sz="1200" spc="-5">
                <a:latin typeface="Times New Roman"/>
                <a:cs typeface="Times New Roman"/>
              </a:rPr>
              <a:t>factors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5">
                <a:latin typeface="Times New Roman"/>
                <a:cs typeface="Times New Roman"/>
              </a:rPr>
              <a:t>the </a:t>
            </a:r>
            <a:r>
              <a:rPr dirty="0" sz="1200">
                <a:latin typeface="Times New Roman"/>
                <a:cs typeface="Times New Roman"/>
              </a:rPr>
              <a:t>students’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decision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78041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807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9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24130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to drop out. The </a:t>
            </a:r>
            <a:r>
              <a:rPr dirty="0" sz="1200" spc="-5">
                <a:latin typeface="Times New Roman"/>
                <a:cs typeface="Times New Roman"/>
              </a:rPr>
              <a:t>low socioeconomic </a:t>
            </a:r>
            <a:r>
              <a:rPr dirty="0" sz="1200">
                <a:latin typeface="Times New Roman"/>
                <a:cs typeface="Times New Roman"/>
              </a:rPr>
              <a:t>community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one </a:t>
            </a:r>
            <a:r>
              <a:rPr dirty="0" sz="1200" spc="-5">
                <a:latin typeface="Times New Roman"/>
                <a:cs typeface="Times New Roman"/>
              </a:rPr>
              <a:t>factor that </a:t>
            </a:r>
            <a:r>
              <a:rPr dirty="0" sz="1200" spc="5">
                <a:latin typeface="Times New Roman"/>
                <a:cs typeface="Times New Roman"/>
              </a:rPr>
              <a:t>may </a:t>
            </a:r>
            <a:r>
              <a:rPr dirty="0" sz="1200">
                <a:latin typeface="Times New Roman"/>
                <a:cs typeface="Times New Roman"/>
              </a:rPr>
              <a:t>contribute to this </a:t>
            </a:r>
            <a:r>
              <a:rPr dirty="0" sz="1200" spc="-5">
                <a:latin typeface="Times New Roman"/>
                <a:cs typeface="Times New Roman"/>
              </a:rPr>
              <a:t>county’s  high dropout </a:t>
            </a:r>
            <a:r>
              <a:rPr dirty="0" sz="1200">
                <a:latin typeface="Times New Roman"/>
                <a:cs typeface="Times New Roman"/>
              </a:rPr>
              <a:t>rate, but </a:t>
            </a:r>
            <a:r>
              <a:rPr dirty="0" sz="1200" spc="-5">
                <a:latin typeface="Times New Roman"/>
                <a:cs typeface="Times New Roman"/>
              </a:rPr>
              <a:t>identifying </a:t>
            </a:r>
            <a:r>
              <a:rPr dirty="0" sz="1200">
                <a:latin typeface="Times New Roman"/>
                <a:cs typeface="Times New Roman"/>
              </a:rPr>
              <a:t>other possible factors </a:t>
            </a:r>
            <a:r>
              <a:rPr dirty="0" sz="1200" spc="5">
                <a:latin typeface="Times New Roman"/>
                <a:cs typeface="Times New Roman"/>
              </a:rPr>
              <a:t>may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helpful </a:t>
            </a:r>
            <a:r>
              <a:rPr dirty="0" sz="1200">
                <a:latin typeface="Times New Roman"/>
                <a:cs typeface="Times New Roman"/>
              </a:rPr>
              <a:t>in finding a solution to  this </a:t>
            </a:r>
            <a:r>
              <a:rPr dirty="0" sz="1200" spc="-5">
                <a:latin typeface="Times New Roman"/>
                <a:cs typeface="Times New Roman"/>
              </a:rPr>
              <a:t>problem. Examination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existence </a:t>
            </a:r>
            <a:r>
              <a:rPr dirty="0" sz="1200">
                <a:latin typeface="Times New Roman"/>
                <a:cs typeface="Times New Roman"/>
              </a:rPr>
              <a:t>of a possible </a:t>
            </a:r>
            <a:r>
              <a:rPr dirty="0" sz="1200" spc="-5">
                <a:latin typeface="Times New Roman"/>
                <a:cs typeface="Times New Roman"/>
              </a:rPr>
              <a:t>additional cause </a:t>
            </a:r>
            <a:r>
              <a:rPr dirty="0" sz="1200">
                <a:latin typeface="Times New Roman"/>
                <a:cs typeface="Times New Roman"/>
              </a:rPr>
              <a:t>to the </a:t>
            </a:r>
            <a:r>
              <a:rPr dirty="0" sz="1200" spc="-5">
                <a:latin typeface="Times New Roman"/>
                <a:cs typeface="Times New Roman"/>
              </a:rPr>
              <a:t>normal concepts  associated with high </a:t>
            </a:r>
            <a:r>
              <a:rPr dirty="0" sz="1200">
                <a:latin typeface="Times New Roman"/>
                <a:cs typeface="Times New Roman"/>
              </a:rPr>
              <a:t>school dropouts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goal </a:t>
            </a:r>
            <a:r>
              <a:rPr dirty="0" sz="1200">
                <a:latin typeface="Times New Roman"/>
                <a:cs typeface="Times New Roman"/>
              </a:rPr>
              <a:t>of this </a:t>
            </a:r>
            <a:r>
              <a:rPr dirty="0" sz="1200" spc="-5">
                <a:latin typeface="Times New Roman"/>
                <a:cs typeface="Times New Roman"/>
              </a:rPr>
              <a:t>study. </a:t>
            </a:r>
            <a:r>
              <a:rPr dirty="0" sz="1200">
                <a:latin typeface="Times New Roman"/>
                <a:cs typeface="Times New Roman"/>
              </a:rPr>
              <a:t>The more </a:t>
            </a:r>
            <a:r>
              <a:rPr dirty="0" sz="1200" spc="-5">
                <a:latin typeface="Times New Roman"/>
                <a:cs typeface="Times New Roman"/>
              </a:rPr>
              <a:t>factors </a:t>
            </a:r>
            <a:r>
              <a:rPr dirty="0" sz="1200">
                <a:latin typeface="Times New Roman"/>
                <a:cs typeface="Times New Roman"/>
              </a:rPr>
              <a:t>that can  definitively be </a:t>
            </a:r>
            <a:r>
              <a:rPr dirty="0" sz="1200" spc="-5">
                <a:latin typeface="Times New Roman"/>
                <a:cs typeface="Times New Roman"/>
              </a:rPr>
              <a:t>linked </a:t>
            </a:r>
            <a:r>
              <a:rPr dirty="0" sz="1200">
                <a:latin typeface="Times New Roman"/>
                <a:cs typeface="Times New Roman"/>
              </a:rPr>
              <a:t>to student </a:t>
            </a:r>
            <a:r>
              <a:rPr dirty="0" sz="1200" spc="-5">
                <a:latin typeface="Times New Roman"/>
                <a:cs typeface="Times New Roman"/>
              </a:rPr>
              <a:t>dropout rates, </a:t>
            </a:r>
            <a:r>
              <a:rPr dirty="0" sz="1200">
                <a:latin typeface="Times New Roman"/>
                <a:cs typeface="Times New Roman"/>
              </a:rPr>
              <a:t>the more </a:t>
            </a:r>
            <a:r>
              <a:rPr dirty="0" sz="1200" spc="-5">
                <a:latin typeface="Times New Roman"/>
                <a:cs typeface="Times New Roman"/>
              </a:rPr>
              <a:t>an efficient </a:t>
            </a:r>
            <a:r>
              <a:rPr dirty="0" sz="1200">
                <a:latin typeface="Times New Roman"/>
                <a:cs typeface="Times New Roman"/>
              </a:rPr>
              <a:t>solution to this </a:t>
            </a:r>
            <a:r>
              <a:rPr dirty="0" sz="1200" spc="-5">
                <a:latin typeface="Times New Roman"/>
                <a:cs typeface="Times New Roman"/>
              </a:rPr>
              <a:t>problem </a:t>
            </a:r>
            <a:r>
              <a:rPr dirty="0" sz="1200">
                <a:latin typeface="Times New Roman"/>
                <a:cs typeface="Times New Roman"/>
              </a:rPr>
              <a:t>may  be </a:t>
            </a:r>
            <a:r>
              <a:rPr dirty="0" sz="1200" spc="-5">
                <a:latin typeface="Times New Roman"/>
                <a:cs typeface="Times New Roman"/>
              </a:rPr>
              <a:t>determined and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implemented.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marL="2371725">
              <a:lnSpc>
                <a:spcPct val="100000"/>
              </a:lnSpc>
              <a:spcBef>
                <a:spcPts val="5"/>
              </a:spcBef>
            </a:pPr>
            <a:r>
              <a:rPr dirty="0" sz="1200" spc="-5" b="1">
                <a:latin typeface="Times New Roman"/>
                <a:cs typeface="Times New Roman"/>
              </a:rPr>
              <a:t>Research Question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research question </a:t>
            </a:r>
            <a:r>
              <a:rPr dirty="0" sz="1200">
                <a:latin typeface="Times New Roman"/>
                <a:cs typeface="Times New Roman"/>
              </a:rPr>
              <a:t>for this study was </a:t>
            </a:r>
            <a:r>
              <a:rPr dirty="0" sz="1200" spc="-5">
                <a:latin typeface="Times New Roman"/>
                <a:cs typeface="Times New Roman"/>
              </a:rPr>
              <a:t>as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follows:</a:t>
            </a:r>
            <a:endParaRPr sz="1200">
              <a:latin typeface="Times New Roman"/>
              <a:cs typeface="Times New Roman"/>
            </a:endParaRPr>
          </a:p>
          <a:p>
            <a:pPr marL="12700" marR="104775" indent="228600">
              <a:lnSpc>
                <a:spcPct val="191700"/>
              </a:lnSpc>
            </a:pPr>
            <a:r>
              <a:rPr dirty="0" sz="1200" spc="-5" i="1">
                <a:latin typeface="Times New Roman"/>
                <a:cs typeface="Times New Roman"/>
              </a:rPr>
              <a:t>In </a:t>
            </a:r>
            <a:r>
              <a:rPr dirty="0" sz="1200" i="1">
                <a:latin typeface="Times New Roman"/>
                <a:cs typeface="Times New Roman"/>
              </a:rPr>
              <a:t>a </a:t>
            </a:r>
            <a:r>
              <a:rPr dirty="0" sz="1200" spc="-5" i="1">
                <a:latin typeface="Times New Roman"/>
                <a:cs typeface="Times New Roman"/>
              </a:rPr>
              <a:t>school system </a:t>
            </a:r>
            <a:r>
              <a:rPr dirty="0" sz="1200" i="1">
                <a:latin typeface="Times New Roman"/>
                <a:cs typeface="Times New Roman"/>
              </a:rPr>
              <a:t>that has a large </a:t>
            </a:r>
            <a:r>
              <a:rPr dirty="0" sz="1200" spc="-5" i="1">
                <a:latin typeface="Times New Roman"/>
                <a:cs typeface="Times New Roman"/>
              </a:rPr>
              <a:t>percentage </a:t>
            </a:r>
            <a:r>
              <a:rPr dirty="0" sz="1200" i="1">
                <a:latin typeface="Times New Roman"/>
                <a:cs typeface="Times New Roman"/>
              </a:rPr>
              <a:t>of students who drop out, to what </a:t>
            </a:r>
            <a:r>
              <a:rPr dirty="0" sz="1200" spc="-5" i="1">
                <a:latin typeface="Times New Roman"/>
                <a:cs typeface="Times New Roman"/>
              </a:rPr>
              <a:t>extent </a:t>
            </a:r>
            <a:r>
              <a:rPr dirty="0" sz="1200" i="1">
                <a:latin typeface="Times New Roman"/>
                <a:cs typeface="Times New Roman"/>
              </a:rPr>
              <a:t>do  </a:t>
            </a:r>
            <a:r>
              <a:rPr dirty="0" sz="1200" i="1">
                <a:latin typeface="Times New Roman"/>
                <a:cs typeface="Times New Roman"/>
              </a:rPr>
              <a:t>student </a:t>
            </a:r>
            <a:r>
              <a:rPr dirty="0" sz="1200" spc="-5" i="1">
                <a:latin typeface="Times New Roman"/>
                <a:cs typeface="Times New Roman"/>
              </a:rPr>
              <a:t>perceptions </a:t>
            </a:r>
            <a:r>
              <a:rPr dirty="0" sz="1200" i="1">
                <a:latin typeface="Times New Roman"/>
                <a:cs typeface="Times New Roman"/>
              </a:rPr>
              <a:t>on the </a:t>
            </a:r>
            <a:r>
              <a:rPr dirty="0" sz="1200" spc="-5" i="1">
                <a:latin typeface="Times New Roman"/>
                <a:cs typeface="Times New Roman"/>
              </a:rPr>
              <a:t>value </a:t>
            </a:r>
            <a:r>
              <a:rPr dirty="0" sz="1200" i="1">
                <a:latin typeface="Times New Roman"/>
                <a:cs typeface="Times New Roman"/>
              </a:rPr>
              <a:t>of education </a:t>
            </a:r>
            <a:r>
              <a:rPr dirty="0" sz="1200" spc="-5" i="1">
                <a:latin typeface="Times New Roman"/>
                <a:cs typeface="Times New Roman"/>
              </a:rPr>
              <a:t>relate </a:t>
            </a:r>
            <a:r>
              <a:rPr dirty="0" sz="1200" i="1">
                <a:latin typeface="Times New Roman"/>
                <a:cs typeface="Times New Roman"/>
              </a:rPr>
              <a:t>to the </a:t>
            </a:r>
            <a:r>
              <a:rPr dirty="0" sz="1200" spc="-5" i="1">
                <a:latin typeface="Times New Roman"/>
                <a:cs typeface="Times New Roman"/>
              </a:rPr>
              <a:t>desire </a:t>
            </a:r>
            <a:r>
              <a:rPr dirty="0" sz="1200" i="1">
                <a:latin typeface="Times New Roman"/>
                <a:cs typeface="Times New Roman"/>
              </a:rPr>
              <a:t>to graduate </a:t>
            </a:r>
            <a:r>
              <a:rPr dirty="0" sz="1200" spc="-5" i="1">
                <a:latin typeface="Times New Roman"/>
                <a:cs typeface="Times New Roman"/>
              </a:rPr>
              <a:t>from </a:t>
            </a:r>
            <a:r>
              <a:rPr dirty="0" sz="1200" i="1">
                <a:latin typeface="Times New Roman"/>
                <a:cs typeface="Times New Roman"/>
              </a:rPr>
              <a:t>high</a:t>
            </a:r>
            <a:r>
              <a:rPr dirty="0" sz="1200" spc="40" i="1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school?</a:t>
            </a:r>
            <a:endParaRPr sz="1200">
              <a:latin typeface="Times New Roman"/>
              <a:cs typeface="Times New Roman"/>
            </a:endParaRPr>
          </a:p>
          <a:p>
            <a:pPr marL="12700" marR="11430" indent="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Burzichelli, Mackey, and Bausmith </a:t>
            </a:r>
            <a:r>
              <a:rPr dirty="0" sz="1200">
                <a:latin typeface="Times New Roman"/>
                <a:cs typeface="Times New Roman"/>
              </a:rPr>
              <a:t>(2011) suggested that, </a:t>
            </a:r>
            <a:r>
              <a:rPr dirty="0" sz="1200" spc="-5">
                <a:latin typeface="Times New Roman"/>
                <a:cs typeface="Times New Roman"/>
              </a:rPr>
              <a:t>nationwide, </a:t>
            </a:r>
            <a:r>
              <a:rPr dirty="0" sz="1200">
                <a:latin typeface="Times New Roman"/>
                <a:cs typeface="Times New Roman"/>
              </a:rPr>
              <a:t>some of the  </a:t>
            </a:r>
            <a:r>
              <a:rPr dirty="0" sz="1200" spc="-5">
                <a:latin typeface="Times New Roman"/>
                <a:cs typeface="Times New Roman"/>
              </a:rPr>
              <a:t>contributing factors </a:t>
            </a:r>
            <a:r>
              <a:rPr dirty="0" sz="1200">
                <a:latin typeface="Times New Roman"/>
                <a:cs typeface="Times New Roman"/>
              </a:rPr>
              <a:t>to a student </a:t>
            </a:r>
            <a:r>
              <a:rPr dirty="0" sz="1200" spc="-5">
                <a:latin typeface="Times New Roman"/>
                <a:cs typeface="Times New Roman"/>
              </a:rPr>
              <a:t>dropping </a:t>
            </a:r>
            <a:r>
              <a:rPr dirty="0" sz="1200">
                <a:latin typeface="Times New Roman"/>
                <a:cs typeface="Times New Roman"/>
              </a:rPr>
              <a:t>out of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include socioeconomic </a:t>
            </a:r>
            <a:r>
              <a:rPr dirty="0" sz="1200" spc="-5">
                <a:latin typeface="Times New Roman"/>
                <a:cs typeface="Times New Roman"/>
              </a:rPr>
              <a:t>status,  parental education level, and race. </a:t>
            </a:r>
            <a:r>
              <a:rPr dirty="0" sz="1200">
                <a:latin typeface="Times New Roman"/>
                <a:cs typeface="Times New Roman"/>
              </a:rPr>
              <a:t>Using </a:t>
            </a:r>
            <a:r>
              <a:rPr dirty="0" sz="1200" spc="-5">
                <a:latin typeface="Times New Roman"/>
                <a:cs typeface="Times New Roman"/>
              </a:rPr>
              <a:t>these </a:t>
            </a:r>
            <a:r>
              <a:rPr dirty="0" sz="1200">
                <a:latin typeface="Times New Roman"/>
                <a:cs typeface="Times New Roman"/>
              </a:rPr>
              <a:t>common </a:t>
            </a:r>
            <a:r>
              <a:rPr dirty="0" sz="1200" spc="-5">
                <a:latin typeface="Times New Roman"/>
                <a:cs typeface="Times New Roman"/>
              </a:rPr>
              <a:t>factors </a:t>
            </a:r>
            <a:r>
              <a:rPr dirty="0" sz="1200">
                <a:latin typeface="Times New Roman"/>
                <a:cs typeface="Times New Roman"/>
              </a:rPr>
              <a:t>to identify at-risk </a:t>
            </a:r>
            <a:r>
              <a:rPr dirty="0" sz="1200" spc="-5">
                <a:latin typeface="Times New Roman"/>
                <a:cs typeface="Times New Roman"/>
              </a:rPr>
              <a:t>students  provides </a:t>
            </a:r>
            <a:r>
              <a:rPr dirty="0" sz="1200">
                <a:latin typeface="Times New Roman"/>
                <a:cs typeface="Times New Roman"/>
              </a:rPr>
              <a:t>a starting place to determine </a:t>
            </a:r>
            <a:r>
              <a:rPr dirty="0" sz="1200" spc="5">
                <a:latin typeface="Times New Roman"/>
                <a:cs typeface="Times New Roman"/>
              </a:rPr>
              <a:t>why </a:t>
            </a:r>
            <a:r>
              <a:rPr dirty="0" sz="1200">
                <a:latin typeface="Times New Roman"/>
                <a:cs typeface="Times New Roman"/>
              </a:rPr>
              <a:t>students </a:t>
            </a:r>
            <a:r>
              <a:rPr dirty="0" sz="1200" spc="-5">
                <a:latin typeface="Times New Roman"/>
                <a:cs typeface="Times New Roman"/>
              </a:rPr>
              <a:t>choose </a:t>
            </a:r>
            <a:r>
              <a:rPr dirty="0" sz="1200">
                <a:latin typeface="Times New Roman"/>
                <a:cs typeface="Times New Roman"/>
              </a:rPr>
              <a:t>not to </a:t>
            </a:r>
            <a:r>
              <a:rPr dirty="0" sz="1200" spc="-5">
                <a:latin typeface="Times New Roman"/>
                <a:cs typeface="Times New Roman"/>
              </a:rPr>
              <a:t>complete high </a:t>
            </a:r>
            <a:r>
              <a:rPr dirty="0" sz="1200">
                <a:latin typeface="Times New Roman"/>
                <a:cs typeface="Times New Roman"/>
              </a:rPr>
              <a:t>school. Using  this same </a:t>
            </a:r>
            <a:r>
              <a:rPr dirty="0" sz="1200" spc="-5">
                <a:latin typeface="Times New Roman"/>
                <a:cs typeface="Times New Roman"/>
              </a:rPr>
              <a:t>logic, Ingrum </a:t>
            </a:r>
            <a:r>
              <a:rPr dirty="0" sz="1200">
                <a:latin typeface="Times New Roman"/>
                <a:cs typeface="Times New Roman"/>
              </a:rPr>
              <a:t>(2006) </a:t>
            </a:r>
            <a:r>
              <a:rPr dirty="0" sz="1200" spc="-5">
                <a:latin typeface="Times New Roman"/>
                <a:cs typeface="Times New Roman"/>
              </a:rPr>
              <a:t>surveyed </a:t>
            </a:r>
            <a:r>
              <a:rPr dirty="0" sz="1200">
                <a:latin typeface="Times New Roman"/>
                <a:cs typeface="Times New Roman"/>
              </a:rPr>
              <a:t>students, </a:t>
            </a:r>
            <a:r>
              <a:rPr dirty="0" sz="1200" spc="-5">
                <a:latin typeface="Times New Roman"/>
                <a:cs typeface="Times New Roman"/>
              </a:rPr>
              <a:t>faculty, and </a:t>
            </a:r>
            <a:r>
              <a:rPr dirty="0" sz="1200">
                <a:latin typeface="Times New Roman"/>
                <a:cs typeface="Times New Roman"/>
              </a:rPr>
              <a:t>community </a:t>
            </a:r>
            <a:r>
              <a:rPr dirty="0" sz="1200" spc="-5">
                <a:latin typeface="Times New Roman"/>
                <a:cs typeface="Times New Roman"/>
              </a:rPr>
              <a:t>members </a:t>
            </a:r>
            <a:r>
              <a:rPr dirty="0" sz="1200">
                <a:latin typeface="Times New Roman"/>
                <a:cs typeface="Times New Roman"/>
              </a:rPr>
              <a:t>to examine  why students were dropping out of </a:t>
            </a:r>
            <a:r>
              <a:rPr dirty="0" sz="1200" spc="-5">
                <a:latin typeface="Times New Roman"/>
                <a:cs typeface="Times New Roman"/>
              </a:rPr>
              <a:t>school. Ingrum’s </a:t>
            </a:r>
            <a:r>
              <a:rPr dirty="0" sz="1200">
                <a:latin typeface="Times New Roman"/>
                <a:cs typeface="Times New Roman"/>
              </a:rPr>
              <a:t>(2006) </a:t>
            </a:r>
            <a:r>
              <a:rPr dirty="0" sz="1200" spc="5">
                <a:latin typeface="Times New Roman"/>
                <a:cs typeface="Times New Roman"/>
              </a:rPr>
              <a:t>study </a:t>
            </a:r>
            <a:r>
              <a:rPr dirty="0" sz="1200" spc="-5">
                <a:latin typeface="Times New Roman"/>
                <a:cs typeface="Times New Roman"/>
              </a:rPr>
              <a:t>determined </a:t>
            </a:r>
            <a:r>
              <a:rPr dirty="0" sz="1200">
                <a:latin typeface="Times New Roman"/>
                <a:cs typeface="Times New Roman"/>
              </a:rPr>
              <a:t>that one major  </a:t>
            </a:r>
            <a:r>
              <a:rPr dirty="0" sz="1200" spc="-5">
                <a:latin typeface="Times New Roman"/>
                <a:cs typeface="Times New Roman"/>
              </a:rPr>
              <a:t>reason was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lack </a:t>
            </a:r>
            <a:r>
              <a:rPr dirty="0" sz="1200">
                <a:latin typeface="Times New Roman"/>
                <a:cs typeface="Times New Roman"/>
              </a:rPr>
              <a:t>of support </a:t>
            </a:r>
            <a:r>
              <a:rPr dirty="0" sz="1200" spc="-5">
                <a:latin typeface="Times New Roman"/>
                <a:cs typeface="Times New Roman"/>
              </a:rPr>
              <a:t>from </a:t>
            </a:r>
            <a:r>
              <a:rPr dirty="0" sz="1200">
                <a:latin typeface="Times New Roman"/>
                <a:cs typeface="Times New Roman"/>
              </a:rPr>
              <a:t>home. This study </a:t>
            </a:r>
            <a:r>
              <a:rPr dirty="0" sz="1200" spc="-5">
                <a:latin typeface="Times New Roman"/>
                <a:cs typeface="Times New Roman"/>
              </a:rPr>
              <a:t>examined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theories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Burzichelli,  Mackey, </a:t>
            </a:r>
            <a:r>
              <a:rPr dirty="0" sz="1200">
                <a:latin typeface="Times New Roman"/>
                <a:cs typeface="Times New Roman"/>
              </a:rPr>
              <a:t>&amp; </a:t>
            </a:r>
            <a:r>
              <a:rPr dirty="0" sz="1200" spc="-5">
                <a:latin typeface="Times New Roman"/>
                <a:cs typeface="Times New Roman"/>
              </a:rPr>
              <a:t>Bausmith </a:t>
            </a:r>
            <a:r>
              <a:rPr dirty="0" sz="1200">
                <a:latin typeface="Times New Roman"/>
                <a:cs typeface="Times New Roman"/>
              </a:rPr>
              <a:t>(2011) </a:t>
            </a:r>
            <a:r>
              <a:rPr dirty="0" sz="1200" spc="-5">
                <a:latin typeface="Times New Roman"/>
                <a:cs typeface="Times New Roman"/>
              </a:rPr>
              <a:t>and Ingrum </a:t>
            </a:r>
            <a:r>
              <a:rPr dirty="0" sz="1200">
                <a:latin typeface="Times New Roman"/>
                <a:cs typeface="Times New Roman"/>
              </a:rPr>
              <a:t>(2006) had </a:t>
            </a:r>
            <a:r>
              <a:rPr dirty="0" sz="1200" spc="-5">
                <a:latin typeface="Times New Roman"/>
                <a:cs typeface="Times New Roman"/>
              </a:rPr>
              <a:t>established, as </a:t>
            </a:r>
            <a:r>
              <a:rPr dirty="0" sz="1200">
                <a:latin typeface="Times New Roman"/>
                <a:cs typeface="Times New Roman"/>
              </a:rPr>
              <a:t>well </a:t>
            </a:r>
            <a:r>
              <a:rPr dirty="0" sz="1200" spc="-5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additional  </a:t>
            </a:r>
            <a:r>
              <a:rPr dirty="0" sz="1200">
                <a:latin typeface="Times New Roman"/>
                <a:cs typeface="Times New Roman"/>
              </a:rPr>
              <a:t>possible </a:t>
            </a:r>
            <a:r>
              <a:rPr dirty="0" sz="1200" spc="-5">
                <a:latin typeface="Times New Roman"/>
                <a:cs typeface="Times New Roman"/>
              </a:rPr>
              <a:t>factor </a:t>
            </a:r>
            <a:r>
              <a:rPr dirty="0" sz="1200">
                <a:latin typeface="Times New Roman"/>
                <a:cs typeface="Times New Roman"/>
              </a:rPr>
              <a:t>of student-perceived </a:t>
            </a:r>
            <a:r>
              <a:rPr dirty="0" sz="1200" spc="-5">
                <a:latin typeface="Times New Roman"/>
                <a:cs typeface="Times New Roman"/>
              </a:rPr>
              <a:t>values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education,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order </a:t>
            </a:r>
            <a:r>
              <a:rPr dirty="0" sz="1200">
                <a:latin typeface="Times New Roman"/>
                <a:cs typeface="Times New Roman"/>
              </a:rPr>
              <a:t>to determine why students in </a:t>
            </a:r>
            <a:r>
              <a:rPr dirty="0" sz="1200" spc="-5">
                <a:latin typeface="Times New Roman"/>
                <a:cs typeface="Times New Roman"/>
              </a:rPr>
              <a:t>an  East Tennessee school </a:t>
            </a:r>
            <a:r>
              <a:rPr dirty="0" sz="1200">
                <a:latin typeface="Times New Roman"/>
                <a:cs typeface="Times New Roman"/>
              </a:rPr>
              <a:t>district </a:t>
            </a:r>
            <a:r>
              <a:rPr dirty="0" sz="1200" spc="-5">
                <a:latin typeface="Times New Roman"/>
                <a:cs typeface="Times New Roman"/>
              </a:rPr>
              <a:t>are </a:t>
            </a:r>
            <a:r>
              <a:rPr dirty="0" sz="1200">
                <a:latin typeface="Times New Roman"/>
                <a:cs typeface="Times New Roman"/>
              </a:rPr>
              <a:t>dropping out of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at a higher rate </a:t>
            </a:r>
            <a:r>
              <a:rPr dirty="0" sz="1200" spc="-5">
                <a:latin typeface="Times New Roman"/>
                <a:cs typeface="Times New Roman"/>
              </a:rPr>
              <a:t>than </a:t>
            </a:r>
            <a:r>
              <a:rPr dirty="0" sz="1200">
                <a:latin typeface="Times New Roman"/>
                <a:cs typeface="Times New Roman"/>
              </a:rPr>
              <a:t>surrounding  </a:t>
            </a:r>
            <a:r>
              <a:rPr dirty="0" sz="1200" spc="-5">
                <a:latin typeface="Times New Roman"/>
                <a:cs typeface="Times New Roman"/>
              </a:rPr>
              <a:t>counties.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94169" y="429259"/>
            <a:ext cx="1778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1016254"/>
            <a:ext cx="5965825" cy="79178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127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latin typeface="Times New Roman"/>
                <a:cs typeface="Times New Roman"/>
              </a:rPr>
              <a:t>Significance of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Study</a:t>
            </a:r>
            <a:endParaRPr sz="1200">
              <a:latin typeface="Times New Roman"/>
              <a:cs typeface="Times New Roman"/>
            </a:endParaRPr>
          </a:p>
          <a:p>
            <a:pPr marL="12700" marR="154305" indent="228600">
              <a:lnSpc>
                <a:spcPts val="2760"/>
              </a:lnSpc>
              <a:spcBef>
                <a:spcPts val="285"/>
              </a:spcBef>
            </a:pPr>
            <a:r>
              <a:rPr dirty="0" sz="1200" spc="-5">
                <a:latin typeface="Times New Roman"/>
                <a:cs typeface="Times New Roman"/>
              </a:rPr>
              <a:t>Considering </a:t>
            </a:r>
            <a:r>
              <a:rPr dirty="0" sz="1200">
                <a:latin typeface="Times New Roman"/>
                <a:cs typeface="Times New Roman"/>
              </a:rPr>
              <a:t>the implications that </a:t>
            </a:r>
            <a:r>
              <a:rPr dirty="0" sz="1200" spc="-5">
                <a:latin typeface="Times New Roman"/>
                <a:cs typeface="Times New Roman"/>
              </a:rPr>
              <a:t>dropouts have </a:t>
            </a:r>
            <a:r>
              <a:rPr dirty="0" sz="1200" spc="5">
                <a:latin typeface="Times New Roman"/>
                <a:cs typeface="Times New Roman"/>
              </a:rPr>
              <a:t>on </a:t>
            </a:r>
            <a:r>
              <a:rPr dirty="0" sz="1200" spc="-5">
                <a:latin typeface="Times New Roman"/>
                <a:cs typeface="Times New Roman"/>
              </a:rPr>
              <a:t>educational systems </a:t>
            </a:r>
            <a:r>
              <a:rPr dirty="0" sz="1200">
                <a:latin typeface="Times New Roman"/>
                <a:cs typeface="Times New Roman"/>
              </a:rPr>
              <a:t>(and on society in  </a:t>
            </a:r>
            <a:r>
              <a:rPr dirty="0" sz="1200" spc="-5">
                <a:latin typeface="Times New Roman"/>
                <a:cs typeface="Times New Roman"/>
              </a:rPr>
              <a:t>general), </a:t>
            </a:r>
            <a:r>
              <a:rPr dirty="0" sz="1200">
                <a:latin typeface="Times New Roman"/>
                <a:cs typeface="Times New Roman"/>
              </a:rPr>
              <a:t>it may </a:t>
            </a:r>
            <a:r>
              <a:rPr dirty="0" sz="1200" spc="5">
                <a:latin typeface="Times New Roman"/>
                <a:cs typeface="Times New Roman"/>
              </a:rPr>
              <a:t>be </a:t>
            </a:r>
            <a:r>
              <a:rPr dirty="0" sz="1200">
                <a:latin typeface="Times New Roman"/>
                <a:cs typeface="Times New Roman"/>
              </a:rPr>
              <a:t>important to better </a:t>
            </a:r>
            <a:r>
              <a:rPr dirty="0" sz="1200" spc="-5">
                <a:latin typeface="Times New Roman"/>
                <a:cs typeface="Times New Roman"/>
              </a:rPr>
              <a:t>understand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causes, so educators </a:t>
            </a:r>
            <a:r>
              <a:rPr dirty="0" sz="1200">
                <a:latin typeface="Times New Roman"/>
                <a:cs typeface="Times New Roman"/>
              </a:rPr>
              <a:t>may provide more  </a:t>
            </a:r>
            <a:r>
              <a:rPr dirty="0" sz="1200" spc="-5">
                <a:latin typeface="Times New Roman"/>
                <a:cs typeface="Times New Roman"/>
              </a:rPr>
              <a:t>relevant </a:t>
            </a:r>
            <a:r>
              <a:rPr dirty="0" sz="1200">
                <a:latin typeface="Times New Roman"/>
                <a:cs typeface="Times New Roman"/>
              </a:rPr>
              <a:t>solutions to the </a:t>
            </a:r>
            <a:r>
              <a:rPr dirty="0" sz="1200" spc="-5">
                <a:latin typeface="Times New Roman"/>
                <a:cs typeface="Times New Roman"/>
              </a:rPr>
              <a:t>issue. </a:t>
            </a:r>
            <a:r>
              <a:rPr dirty="0" sz="1200">
                <a:latin typeface="Times New Roman"/>
                <a:cs typeface="Times New Roman"/>
              </a:rPr>
              <a:t>Since the </a:t>
            </a:r>
            <a:r>
              <a:rPr dirty="0" sz="1200" spc="-5">
                <a:latin typeface="Times New Roman"/>
                <a:cs typeface="Times New Roman"/>
              </a:rPr>
              <a:t>role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students’ perceived </a:t>
            </a:r>
            <a:r>
              <a:rPr dirty="0" sz="1200">
                <a:latin typeface="Times New Roman"/>
                <a:cs typeface="Times New Roman"/>
              </a:rPr>
              <a:t>value of </a:t>
            </a:r>
            <a:r>
              <a:rPr dirty="0" sz="1200" spc="-5">
                <a:latin typeface="Times New Roman"/>
                <a:cs typeface="Times New Roman"/>
              </a:rPr>
              <a:t>education has  </a:t>
            </a:r>
            <a:r>
              <a:rPr dirty="0" sz="1200">
                <a:latin typeface="Times New Roman"/>
                <a:cs typeface="Times New Roman"/>
              </a:rPr>
              <a:t>not </a:t>
            </a:r>
            <a:r>
              <a:rPr dirty="0" sz="1200" spc="-5">
                <a:latin typeface="Times New Roman"/>
                <a:cs typeface="Times New Roman"/>
              </a:rPr>
              <a:t>been </a:t>
            </a:r>
            <a:r>
              <a:rPr dirty="0" sz="1200">
                <a:latin typeface="Times New Roman"/>
                <a:cs typeface="Times New Roman"/>
              </a:rPr>
              <a:t>fully </a:t>
            </a:r>
            <a:r>
              <a:rPr dirty="0" sz="1200" spc="-5">
                <a:latin typeface="Times New Roman"/>
                <a:cs typeface="Times New Roman"/>
              </a:rPr>
              <a:t>studied, an actual determination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relationship between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factor and  students’ desires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graduate from high school </a:t>
            </a:r>
            <a:r>
              <a:rPr dirty="0" sz="1200">
                <a:latin typeface="Times New Roman"/>
                <a:cs typeface="Times New Roman"/>
              </a:rPr>
              <a:t>seems necessary to </a:t>
            </a:r>
            <a:r>
              <a:rPr dirty="0" sz="1200" spc="5">
                <a:latin typeface="Times New Roman"/>
                <a:cs typeface="Times New Roman"/>
              </a:rPr>
              <a:t>be </a:t>
            </a:r>
            <a:r>
              <a:rPr dirty="0" sz="1200">
                <a:latin typeface="Times New Roman"/>
                <a:cs typeface="Times New Roman"/>
              </a:rPr>
              <a:t>established. Many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factors</a:t>
            </a:r>
            <a:endParaRPr sz="1200">
              <a:latin typeface="Times New Roman"/>
              <a:cs typeface="Times New Roman"/>
            </a:endParaRPr>
          </a:p>
          <a:p>
            <a:pPr marL="12700" marR="97155">
              <a:lnSpc>
                <a:spcPts val="2760"/>
              </a:lnSpc>
              <a:spcBef>
                <a:spcPts val="5"/>
              </a:spcBef>
            </a:pPr>
            <a:r>
              <a:rPr dirty="0" sz="1200">
                <a:latin typeface="Times New Roman"/>
                <a:cs typeface="Times New Roman"/>
              </a:rPr>
              <a:t>tend to </a:t>
            </a:r>
            <a:r>
              <a:rPr dirty="0" sz="1200" spc="-5">
                <a:latin typeface="Times New Roman"/>
                <a:cs typeface="Times New Roman"/>
              </a:rPr>
              <a:t>suggest that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percentage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students do not </a:t>
            </a:r>
            <a:r>
              <a:rPr dirty="0" sz="1200" spc="-5">
                <a:latin typeface="Times New Roman"/>
                <a:cs typeface="Times New Roman"/>
              </a:rPr>
              <a:t>care about their education and </a:t>
            </a:r>
            <a:r>
              <a:rPr dirty="0" sz="1200">
                <a:latin typeface="Times New Roman"/>
                <a:cs typeface="Times New Roman"/>
              </a:rPr>
              <a:t>subsequently  drop out (Suh, Suh, &amp; Houston, 2007). This study </a:t>
            </a:r>
            <a:r>
              <a:rPr dirty="0" sz="1200" spc="-5">
                <a:latin typeface="Times New Roman"/>
                <a:cs typeface="Times New Roman"/>
              </a:rPr>
              <a:t>intended </a:t>
            </a:r>
            <a:r>
              <a:rPr dirty="0" sz="1200">
                <a:latin typeface="Times New Roman"/>
                <a:cs typeface="Times New Roman"/>
              </a:rPr>
              <a:t>to provide a link </a:t>
            </a:r>
            <a:r>
              <a:rPr dirty="0" sz="1200" spc="-5">
                <a:latin typeface="Times New Roman"/>
                <a:cs typeface="Times New Roman"/>
              </a:rPr>
              <a:t>between </a:t>
            </a:r>
            <a:r>
              <a:rPr dirty="0" sz="1200">
                <a:latin typeface="Times New Roman"/>
                <a:cs typeface="Times New Roman"/>
              </a:rPr>
              <a:t>how  students </a:t>
            </a:r>
            <a:r>
              <a:rPr dirty="0" sz="1200" spc="-5">
                <a:latin typeface="Times New Roman"/>
                <a:cs typeface="Times New Roman"/>
              </a:rPr>
              <a:t>view what </a:t>
            </a:r>
            <a:r>
              <a:rPr dirty="0" sz="1200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are taught </a:t>
            </a:r>
            <a:r>
              <a:rPr dirty="0" sz="1200">
                <a:latin typeface="Times New Roman"/>
                <a:cs typeface="Times New Roman"/>
              </a:rPr>
              <a:t>and the </a:t>
            </a:r>
            <a:r>
              <a:rPr dirty="0" sz="1200" spc="-5">
                <a:latin typeface="Times New Roman"/>
                <a:cs typeface="Times New Roman"/>
              </a:rPr>
              <a:t>need </a:t>
            </a:r>
            <a:r>
              <a:rPr dirty="0" sz="1200" spc="5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their </a:t>
            </a:r>
            <a:r>
              <a:rPr dirty="0" sz="1200" spc="-5">
                <a:latin typeface="Times New Roman"/>
                <a:cs typeface="Times New Roman"/>
              </a:rPr>
              <a:t>lives </a:t>
            </a:r>
            <a:r>
              <a:rPr dirty="0" sz="1200">
                <a:latin typeface="Times New Roman"/>
                <a:cs typeface="Times New Roman"/>
              </a:rPr>
              <a:t>for this education. </a:t>
            </a:r>
            <a:r>
              <a:rPr dirty="0" sz="1200" spc="-5">
                <a:latin typeface="Times New Roman"/>
                <a:cs typeface="Times New Roman"/>
              </a:rPr>
              <a:t>Filling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gap  </a:t>
            </a:r>
            <a:r>
              <a:rPr dirty="0" sz="1200">
                <a:latin typeface="Times New Roman"/>
                <a:cs typeface="Times New Roman"/>
              </a:rPr>
              <a:t>in the </a:t>
            </a:r>
            <a:r>
              <a:rPr dirty="0" sz="1200" spc="-5">
                <a:latin typeface="Times New Roman"/>
                <a:cs typeface="Times New Roman"/>
              </a:rPr>
              <a:t>research </a:t>
            </a:r>
            <a:r>
              <a:rPr dirty="0" sz="1200" spc="5">
                <a:latin typeface="Times New Roman"/>
                <a:cs typeface="Times New Roman"/>
              </a:rPr>
              <a:t>may </a:t>
            </a:r>
            <a:r>
              <a:rPr dirty="0" sz="1200" spc="-5">
                <a:latin typeface="Times New Roman"/>
                <a:cs typeface="Times New Roman"/>
              </a:rPr>
              <a:t>allow educators </a:t>
            </a:r>
            <a:r>
              <a:rPr dirty="0" sz="1200">
                <a:latin typeface="Times New Roman"/>
                <a:cs typeface="Times New Roman"/>
              </a:rPr>
              <a:t>to find more </a:t>
            </a:r>
            <a:r>
              <a:rPr dirty="0" sz="1200" spc="-5">
                <a:latin typeface="Times New Roman"/>
                <a:cs typeface="Times New Roman"/>
              </a:rPr>
              <a:t>ways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decrease </a:t>
            </a:r>
            <a:r>
              <a:rPr dirty="0" sz="1200">
                <a:latin typeface="Times New Roman"/>
                <a:cs typeface="Times New Roman"/>
              </a:rPr>
              <a:t>dropout </a:t>
            </a:r>
            <a:r>
              <a:rPr dirty="0" sz="1200" spc="-5">
                <a:latin typeface="Times New Roman"/>
                <a:cs typeface="Times New Roman"/>
              </a:rPr>
              <a:t>rates </a:t>
            </a:r>
            <a:r>
              <a:rPr dirty="0" sz="1200">
                <a:latin typeface="Times New Roman"/>
                <a:cs typeface="Times New Roman"/>
              </a:rPr>
              <a:t>in the United  </a:t>
            </a:r>
            <a:r>
              <a:rPr dirty="0" sz="1200" spc="-5">
                <a:latin typeface="Times New Roman"/>
                <a:cs typeface="Times New Roman"/>
              </a:rPr>
              <a:t>States. A better </a:t>
            </a:r>
            <a:r>
              <a:rPr dirty="0" sz="1200">
                <a:latin typeface="Times New Roman"/>
                <a:cs typeface="Times New Roman"/>
              </a:rPr>
              <a:t>understanding of the </a:t>
            </a:r>
            <a:r>
              <a:rPr dirty="0" sz="1200" spc="-5">
                <a:latin typeface="Times New Roman"/>
                <a:cs typeface="Times New Roman"/>
              </a:rPr>
              <a:t>issue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dropouts in one </a:t>
            </a:r>
            <a:r>
              <a:rPr dirty="0" sz="1200" spc="-5">
                <a:latin typeface="Times New Roman"/>
                <a:cs typeface="Times New Roman"/>
              </a:rPr>
              <a:t>school system </a:t>
            </a:r>
            <a:r>
              <a:rPr dirty="0" sz="1200" spc="5">
                <a:latin typeface="Times New Roman"/>
                <a:cs typeface="Times New Roman"/>
              </a:rPr>
              <a:t>may  </a:t>
            </a:r>
            <a:r>
              <a:rPr dirty="0" sz="1200" spc="-5">
                <a:latin typeface="Times New Roman"/>
                <a:cs typeface="Times New Roman"/>
              </a:rPr>
              <a:t>lead </a:t>
            </a:r>
            <a:r>
              <a:rPr dirty="0" sz="1200">
                <a:latin typeface="Times New Roman"/>
                <a:cs typeface="Times New Roman"/>
              </a:rPr>
              <a:t>to an </a:t>
            </a:r>
            <a:r>
              <a:rPr dirty="0" sz="1200" spc="-5">
                <a:latin typeface="Times New Roman"/>
                <a:cs typeface="Times New Roman"/>
              </a:rPr>
              <a:t>overall better </a:t>
            </a:r>
            <a:r>
              <a:rPr dirty="0" sz="1200">
                <a:latin typeface="Times New Roman"/>
                <a:cs typeface="Times New Roman"/>
              </a:rPr>
              <a:t>understanding of these issues on a </a:t>
            </a:r>
            <a:r>
              <a:rPr dirty="0" sz="1200" spc="-5">
                <a:latin typeface="Times New Roman"/>
                <a:cs typeface="Times New Roman"/>
              </a:rPr>
              <a:t>national </a:t>
            </a:r>
            <a:r>
              <a:rPr dirty="0" sz="1200">
                <a:latin typeface="Times New Roman"/>
                <a:cs typeface="Times New Roman"/>
              </a:rPr>
              <a:t>scale. The more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information</a:t>
            </a:r>
            <a:endParaRPr sz="1200">
              <a:latin typeface="Times New Roman"/>
              <a:cs typeface="Times New Roman"/>
            </a:endParaRPr>
          </a:p>
          <a:p>
            <a:pPr marL="12700" marR="249554">
              <a:lnSpc>
                <a:spcPts val="2760"/>
              </a:lnSpc>
            </a:pP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is available about </a:t>
            </a:r>
            <a:r>
              <a:rPr dirty="0" sz="1200">
                <a:latin typeface="Times New Roman"/>
                <a:cs typeface="Times New Roman"/>
              </a:rPr>
              <a:t>high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dropouts, the better </a:t>
            </a:r>
            <a:r>
              <a:rPr dirty="0" sz="1200" spc="-5">
                <a:latin typeface="Times New Roman"/>
                <a:cs typeface="Times New Roman"/>
              </a:rPr>
              <a:t>chance an </a:t>
            </a:r>
            <a:r>
              <a:rPr dirty="0" sz="1200">
                <a:latin typeface="Times New Roman"/>
                <a:cs typeface="Times New Roman"/>
              </a:rPr>
              <a:t>individual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district, or  </a:t>
            </a:r>
            <a:r>
              <a:rPr dirty="0" sz="1200" spc="-5">
                <a:latin typeface="Times New Roman"/>
                <a:cs typeface="Times New Roman"/>
              </a:rPr>
              <a:t>even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federal government, has at </a:t>
            </a:r>
            <a:r>
              <a:rPr dirty="0" sz="1200">
                <a:latin typeface="Times New Roman"/>
                <a:cs typeface="Times New Roman"/>
              </a:rPr>
              <a:t>finding a </a:t>
            </a:r>
            <a:r>
              <a:rPr dirty="0" sz="1200" spc="5">
                <a:latin typeface="Times New Roman"/>
                <a:cs typeface="Times New Roman"/>
              </a:rPr>
              <a:t>way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decrease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number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increase  graduation </a:t>
            </a:r>
            <a:r>
              <a:rPr dirty="0" sz="1200">
                <a:latin typeface="Times New Roman"/>
                <a:cs typeface="Times New Roman"/>
              </a:rPr>
              <a:t>rates, thus improving the quality of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in the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country.</a:t>
            </a: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1035"/>
              </a:spcBef>
            </a:pPr>
            <a:r>
              <a:rPr dirty="0" sz="1200" spc="-5" b="1">
                <a:latin typeface="Times New Roman"/>
                <a:cs typeface="Times New Roman"/>
              </a:rPr>
              <a:t>Research</a:t>
            </a:r>
            <a:r>
              <a:rPr dirty="0" sz="120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Method</a:t>
            </a:r>
            <a:endParaRPr sz="1200">
              <a:latin typeface="Times New Roman"/>
              <a:cs typeface="Times New Roman"/>
            </a:endParaRPr>
          </a:p>
          <a:p>
            <a:pPr marL="12700" marR="83820" indent="228600">
              <a:lnSpc>
                <a:spcPts val="2760"/>
              </a:lnSpc>
              <a:spcBef>
                <a:spcPts val="285"/>
              </a:spcBef>
            </a:pP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order to </a:t>
            </a:r>
            <a:r>
              <a:rPr dirty="0" sz="1200" spc="-5">
                <a:latin typeface="Times New Roman"/>
                <a:cs typeface="Times New Roman"/>
              </a:rPr>
              <a:t>collect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analyze </a:t>
            </a:r>
            <a:r>
              <a:rPr dirty="0" sz="1200">
                <a:latin typeface="Times New Roman"/>
                <a:cs typeface="Times New Roman"/>
              </a:rPr>
              <a:t>data </a:t>
            </a:r>
            <a:r>
              <a:rPr dirty="0" sz="1200" spc="-5">
                <a:latin typeface="Times New Roman"/>
                <a:cs typeface="Times New Roman"/>
              </a:rPr>
              <a:t>appropriately, </a:t>
            </a:r>
            <a:r>
              <a:rPr dirty="0" sz="1200">
                <a:latin typeface="Times New Roman"/>
                <a:cs typeface="Times New Roman"/>
              </a:rPr>
              <a:t>a mixed methods </a:t>
            </a:r>
            <a:r>
              <a:rPr dirty="0" sz="1200" spc="-5">
                <a:latin typeface="Times New Roman"/>
                <a:cs typeface="Times New Roman"/>
              </a:rPr>
              <a:t>research was conducted.  Quantitative data </a:t>
            </a:r>
            <a:r>
              <a:rPr dirty="0" sz="1200">
                <a:latin typeface="Times New Roman"/>
                <a:cs typeface="Times New Roman"/>
              </a:rPr>
              <a:t>were used to </a:t>
            </a:r>
            <a:r>
              <a:rPr dirty="0" sz="1200" spc="-5">
                <a:latin typeface="Times New Roman"/>
                <a:cs typeface="Times New Roman"/>
              </a:rPr>
              <a:t>show statistical relationships among </a:t>
            </a:r>
            <a:r>
              <a:rPr dirty="0" sz="1200">
                <a:latin typeface="Times New Roman"/>
                <a:cs typeface="Times New Roman"/>
              </a:rPr>
              <a:t>variables, </a:t>
            </a:r>
            <a:r>
              <a:rPr dirty="0" sz="1200" spc="-5">
                <a:latin typeface="Times New Roman"/>
                <a:cs typeface="Times New Roman"/>
              </a:rPr>
              <a:t>such as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students’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2760"/>
              </a:lnSpc>
              <a:spcBef>
                <a:spcPts val="5"/>
              </a:spcBef>
            </a:pPr>
            <a:r>
              <a:rPr dirty="0" sz="1200">
                <a:latin typeface="Times New Roman"/>
                <a:cs typeface="Times New Roman"/>
              </a:rPr>
              <a:t>income </a:t>
            </a:r>
            <a:r>
              <a:rPr dirty="0" sz="1200" spc="-5">
                <a:latin typeface="Times New Roman"/>
                <a:cs typeface="Times New Roman"/>
              </a:rPr>
              <a:t>level, race, and gender, as well as </a:t>
            </a:r>
            <a:r>
              <a:rPr dirty="0" sz="1200">
                <a:latin typeface="Times New Roman"/>
                <a:cs typeface="Times New Roman"/>
              </a:rPr>
              <a:t>qualitative </a:t>
            </a:r>
            <a:r>
              <a:rPr dirty="0" sz="1200" spc="-5">
                <a:latin typeface="Times New Roman"/>
                <a:cs typeface="Times New Roman"/>
              </a:rPr>
              <a:t>data about </a:t>
            </a:r>
            <a:r>
              <a:rPr dirty="0" sz="1200">
                <a:latin typeface="Times New Roman"/>
                <a:cs typeface="Times New Roman"/>
              </a:rPr>
              <a:t>students’ opinions. The </a:t>
            </a:r>
            <a:r>
              <a:rPr dirty="0" sz="1200" spc="-5">
                <a:latin typeface="Times New Roman"/>
                <a:cs typeface="Times New Roman"/>
              </a:rPr>
              <a:t>data  were collected </a:t>
            </a:r>
            <a:r>
              <a:rPr dirty="0" sz="1200">
                <a:latin typeface="Times New Roman"/>
                <a:cs typeface="Times New Roman"/>
              </a:rPr>
              <a:t>via the use of </a:t>
            </a:r>
            <a:r>
              <a:rPr dirty="0" sz="1200" spc="-5">
                <a:latin typeface="Times New Roman"/>
                <a:cs typeface="Times New Roman"/>
              </a:rPr>
              <a:t>surveys and </a:t>
            </a:r>
            <a:r>
              <a:rPr dirty="0" sz="1200">
                <a:latin typeface="Times New Roman"/>
                <a:cs typeface="Times New Roman"/>
              </a:rPr>
              <a:t>questionnaires, </a:t>
            </a:r>
            <a:r>
              <a:rPr dirty="0" sz="1200" spc="-5">
                <a:latin typeface="Times New Roman"/>
                <a:cs typeface="Times New Roman"/>
              </a:rPr>
              <a:t>which </a:t>
            </a:r>
            <a:r>
              <a:rPr dirty="0" sz="1200">
                <a:latin typeface="Times New Roman"/>
                <a:cs typeface="Times New Roman"/>
              </a:rPr>
              <a:t>were </a:t>
            </a:r>
            <a:r>
              <a:rPr dirty="0" sz="1200" spc="-5">
                <a:latin typeface="Times New Roman"/>
                <a:cs typeface="Times New Roman"/>
              </a:rPr>
              <a:t>given </a:t>
            </a:r>
            <a:r>
              <a:rPr dirty="0" sz="1200">
                <a:latin typeface="Times New Roman"/>
                <a:cs typeface="Times New Roman"/>
              </a:rPr>
              <a:t>to students </a:t>
            </a:r>
            <a:r>
              <a:rPr dirty="0" sz="1200" spc="-5">
                <a:latin typeface="Times New Roman"/>
                <a:cs typeface="Times New Roman"/>
              </a:rPr>
              <a:t>(ages </a:t>
            </a:r>
            <a:r>
              <a:rPr dirty="0" sz="1200">
                <a:latin typeface="Times New Roman"/>
                <a:cs typeface="Times New Roman"/>
              </a:rPr>
              <a:t>18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–</a:t>
            </a:r>
            <a:endParaRPr sz="1200">
              <a:latin typeface="Times New Roman"/>
              <a:cs typeface="Times New Roman"/>
            </a:endParaRPr>
          </a:p>
          <a:p>
            <a:pPr marL="12700" marR="74295">
              <a:lnSpc>
                <a:spcPts val="2760"/>
              </a:lnSpc>
            </a:pPr>
            <a:r>
              <a:rPr dirty="0" sz="1200">
                <a:latin typeface="Times New Roman"/>
                <a:cs typeface="Times New Roman"/>
              </a:rPr>
              <a:t>20) </a:t>
            </a:r>
            <a:r>
              <a:rPr dirty="0" sz="1200" spc="-5">
                <a:latin typeface="Times New Roman"/>
                <a:cs typeface="Times New Roman"/>
              </a:rPr>
              <a:t>at </a:t>
            </a:r>
            <a:r>
              <a:rPr dirty="0" sz="1200">
                <a:latin typeface="Times New Roman"/>
                <a:cs typeface="Times New Roman"/>
              </a:rPr>
              <a:t>an </a:t>
            </a:r>
            <a:r>
              <a:rPr dirty="0" sz="1200" spc="-5">
                <a:latin typeface="Times New Roman"/>
                <a:cs typeface="Times New Roman"/>
              </a:rPr>
              <a:t>adult high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an East Tennessee county.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method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gathering data was appropriate 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researching high </a:t>
            </a:r>
            <a:r>
              <a:rPr dirty="0" sz="1200">
                <a:latin typeface="Times New Roman"/>
                <a:cs typeface="Times New Roman"/>
              </a:rPr>
              <a:t>school dropouts, </a:t>
            </a:r>
            <a:r>
              <a:rPr dirty="0" sz="1200" spc="-5">
                <a:latin typeface="Times New Roman"/>
                <a:cs typeface="Times New Roman"/>
              </a:rPr>
              <a:t>because </a:t>
            </a:r>
            <a:r>
              <a:rPr dirty="0" sz="1200">
                <a:latin typeface="Times New Roman"/>
                <a:cs typeface="Times New Roman"/>
              </a:rPr>
              <a:t>it was previously </a:t>
            </a:r>
            <a:r>
              <a:rPr dirty="0" sz="1200" spc="-5">
                <a:latin typeface="Times New Roman"/>
                <a:cs typeface="Times New Roman"/>
              </a:rPr>
              <a:t>justified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 spc="-5">
                <a:latin typeface="Times New Roman"/>
                <a:cs typeface="Times New Roman"/>
              </a:rPr>
              <a:t>researchers such as  Christle, Jolivette, and Nelson (2007), Ingrum </a:t>
            </a:r>
            <a:r>
              <a:rPr dirty="0" sz="1200">
                <a:latin typeface="Times New Roman"/>
                <a:cs typeface="Times New Roman"/>
              </a:rPr>
              <a:t>(2006), </a:t>
            </a:r>
            <a:r>
              <a:rPr dirty="0" sz="1200" spc="-5">
                <a:latin typeface="Times New Roman"/>
                <a:cs typeface="Times New Roman"/>
              </a:rPr>
              <a:t>and Lowe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(2010).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505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045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11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88900" indent="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Creswell (2009) </a:t>
            </a:r>
            <a:r>
              <a:rPr dirty="0" sz="1200">
                <a:latin typeface="Times New Roman"/>
                <a:cs typeface="Times New Roman"/>
              </a:rPr>
              <a:t>explained that </a:t>
            </a:r>
            <a:r>
              <a:rPr dirty="0" sz="1200" spc="-5">
                <a:latin typeface="Times New Roman"/>
                <a:cs typeface="Times New Roman"/>
              </a:rPr>
              <a:t>when </a:t>
            </a:r>
            <a:r>
              <a:rPr dirty="0" sz="1200">
                <a:latin typeface="Times New Roman"/>
                <a:cs typeface="Times New Roman"/>
              </a:rPr>
              <a:t>dealing with </a:t>
            </a:r>
            <a:r>
              <a:rPr dirty="0" sz="1200" spc="-5">
                <a:latin typeface="Times New Roman"/>
                <a:cs typeface="Times New Roman"/>
              </a:rPr>
              <a:t>social phenomenon, </a:t>
            </a:r>
            <a:r>
              <a:rPr dirty="0" sz="1200">
                <a:latin typeface="Times New Roman"/>
                <a:cs typeface="Times New Roman"/>
              </a:rPr>
              <a:t>a mixed method  </a:t>
            </a:r>
            <a:r>
              <a:rPr dirty="0" sz="1200" spc="-5">
                <a:latin typeface="Times New Roman"/>
                <a:cs typeface="Times New Roman"/>
              </a:rPr>
              <a:t>allows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better </a:t>
            </a:r>
            <a:r>
              <a:rPr dirty="0" sz="1200">
                <a:latin typeface="Times New Roman"/>
                <a:cs typeface="Times New Roman"/>
              </a:rPr>
              <a:t>conclusions. </a:t>
            </a:r>
            <a:r>
              <a:rPr dirty="0" sz="1200" spc="-15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study, </a:t>
            </a:r>
            <a:r>
              <a:rPr dirty="0" sz="1200">
                <a:latin typeface="Times New Roman"/>
                <a:cs typeface="Times New Roman"/>
              </a:rPr>
              <a:t>quantitative </a:t>
            </a:r>
            <a:r>
              <a:rPr dirty="0" sz="1200" spc="-5">
                <a:latin typeface="Times New Roman"/>
                <a:cs typeface="Times New Roman"/>
              </a:rPr>
              <a:t>questions concerning </a:t>
            </a:r>
            <a:r>
              <a:rPr dirty="0" sz="1200">
                <a:latin typeface="Times New Roman"/>
                <a:cs typeface="Times New Roman"/>
              </a:rPr>
              <a:t>sex, </a:t>
            </a:r>
            <a:r>
              <a:rPr dirty="0" sz="1200" spc="-5">
                <a:latin typeface="Times New Roman"/>
                <a:cs typeface="Times New Roman"/>
              </a:rPr>
              <a:t>age, </a:t>
            </a:r>
            <a:r>
              <a:rPr dirty="0" sz="1200">
                <a:latin typeface="Times New Roman"/>
                <a:cs typeface="Times New Roman"/>
              </a:rPr>
              <a:t>race,  income </a:t>
            </a:r>
            <a:r>
              <a:rPr dirty="0" sz="1200" spc="-5">
                <a:latin typeface="Times New Roman"/>
                <a:cs typeface="Times New Roman"/>
              </a:rPr>
              <a:t>level, parental education level, and </a:t>
            </a:r>
            <a:r>
              <a:rPr dirty="0" sz="1200">
                <a:latin typeface="Times New Roman"/>
                <a:cs typeface="Times New Roman"/>
              </a:rPr>
              <a:t>desired postsecondary </a:t>
            </a:r>
            <a:r>
              <a:rPr dirty="0" sz="1200" spc="-5">
                <a:latin typeface="Times New Roman"/>
                <a:cs typeface="Times New Roman"/>
              </a:rPr>
              <a:t>education were asked. Even  though </a:t>
            </a:r>
            <a:r>
              <a:rPr dirty="0" sz="1200">
                <a:latin typeface="Times New Roman"/>
                <a:cs typeface="Times New Roman"/>
              </a:rPr>
              <a:t>these quantitative </a:t>
            </a:r>
            <a:r>
              <a:rPr dirty="0" sz="1200" spc="-5">
                <a:latin typeface="Times New Roman"/>
                <a:cs typeface="Times New Roman"/>
              </a:rPr>
              <a:t>questions allowed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statistical comparisons </a:t>
            </a:r>
            <a:r>
              <a:rPr dirty="0" sz="1200">
                <a:latin typeface="Times New Roman"/>
                <a:cs typeface="Times New Roman"/>
              </a:rPr>
              <a:t>to be </a:t>
            </a:r>
            <a:r>
              <a:rPr dirty="0" sz="1200" spc="-5">
                <a:latin typeface="Times New Roman"/>
                <a:cs typeface="Times New Roman"/>
              </a:rPr>
              <a:t>made,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>
                <a:latin typeface="Times New Roman"/>
                <a:cs typeface="Times New Roman"/>
              </a:rPr>
              <a:t>did not  </a:t>
            </a:r>
            <a:r>
              <a:rPr dirty="0" sz="1200" spc="-5">
                <a:latin typeface="Times New Roman"/>
                <a:cs typeface="Times New Roman"/>
              </a:rPr>
              <a:t>allow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participants </a:t>
            </a:r>
            <a:r>
              <a:rPr dirty="0" sz="1200">
                <a:latin typeface="Times New Roman"/>
                <a:cs typeface="Times New Roman"/>
              </a:rPr>
              <a:t>to truly </a:t>
            </a:r>
            <a:r>
              <a:rPr dirty="0" sz="1200" spc="-5">
                <a:latin typeface="Times New Roman"/>
                <a:cs typeface="Times New Roman"/>
              </a:rPr>
              <a:t>express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reasoning behind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answers </a:t>
            </a:r>
            <a:r>
              <a:rPr dirty="0" sz="1200">
                <a:latin typeface="Times New Roman"/>
                <a:cs typeface="Times New Roman"/>
              </a:rPr>
              <a:t>they provided. </a:t>
            </a:r>
            <a:r>
              <a:rPr dirty="0" sz="1200" spc="-5">
                <a:latin typeface="Times New Roman"/>
                <a:cs typeface="Times New Roman"/>
              </a:rPr>
              <a:t>That was  </a:t>
            </a:r>
            <a:r>
              <a:rPr dirty="0" sz="1200">
                <a:latin typeface="Times New Roman"/>
                <a:cs typeface="Times New Roman"/>
              </a:rPr>
              <a:t>why qualitative </a:t>
            </a:r>
            <a:r>
              <a:rPr dirty="0" sz="1200" spc="-5">
                <a:latin typeface="Times New Roman"/>
                <a:cs typeface="Times New Roman"/>
              </a:rPr>
              <a:t>questions were </a:t>
            </a:r>
            <a:r>
              <a:rPr dirty="0" sz="1200">
                <a:latin typeface="Times New Roman"/>
                <a:cs typeface="Times New Roman"/>
              </a:rPr>
              <a:t>used to give a better </a:t>
            </a:r>
            <a:r>
              <a:rPr dirty="0" sz="1200" spc="-5">
                <a:latin typeface="Times New Roman"/>
                <a:cs typeface="Times New Roman"/>
              </a:rPr>
              <a:t>insight </a:t>
            </a:r>
            <a:r>
              <a:rPr dirty="0" sz="1200">
                <a:latin typeface="Times New Roman"/>
                <a:cs typeface="Times New Roman"/>
              </a:rPr>
              <a:t>to the </a:t>
            </a:r>
            <a:r>
              <a:rPr dirty="0" sz="1200" spc="-5">
                <a:latin typeface="Times New Roman"/>
                <a:cs typeface="Times New Roman"/>
              </a:rPr>
              <a:t>participants’</a:t>
            </a:r>
            <a:r>
              <a:rPr dirty="0" sz="1200">
                <a:latin typeface="Times New Roman"/>
                <a:cs typeface="Times New Roman"/>
              </a:rPr>
              <a:t> opinions.</a:t>
            </a:r>
            <a:endParaRPr sz="1200">
              <a:latin typeface="Times New Roman"/>
              <a:cs typeface="Times New Roman"/>
            </a:endParaRPr>
          </a:p>
          <a:p>
            <a:pPr marL="12700" marR="40005" indent="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Lowe (2010) conducted interviews </a:t>
            </a:r>
            <a:r>
              <a:rPr dirty="0" sz="1200">
                <a:latin typeface="Times New Roman"/>
                <a:cs typeface="Times New Roman"/>
              </a:rPr>
              <a:t>for a dissertation to </a:t>
            </a:r>
            <a:r>
              <a:rPr dirty="0" sz="1200" spc="-5">
                <a:latin typeface="Times New Roman"/>
                <a:cs typeface="Times New Roman"/>
              </a:rPr>
              <a:t>determine </a:t>
            </a:r>
            <a:r>
              <a:rPr dirty="0" sz="1200">
                <a:latin typeface="Times New Roman"/>
                <a:cs typeface="Times New Roman"/>
              </a:rPr>
              <a:t>the reasons why </a:t>
            </a:r>
            <a:r>
              <a:rPr dirty="0" sz="1200" spc="-5">
                <a:latin typeface="Times New Roman"/>
                <a:cs typeface="Times New Roman"/>
              </a:rPr>
              <a:t>African  American </a:t>
            </a:r>
            <a:r>
              <a:rPr dirty="0" sz="1200">
                <a:latin typeface="Times New Roman"/>
                <a:cs typeface="Times New Roman"/>
              </a:rPr>
              <a:t>students dropped out of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in </a:t>
            </a:r>
            <a:r>
              <a:rPr dirty="0" sz="1200" spc="-5">
                <a:latin typeface="Times New Roman"/>
                <a:cs typeface="Times New Roman"/>
              </a:rPr>
              <a:t>North </a:t>
            </a:r>
            <a:r>
              <a:rPr dirty="0" sz="1200">
                <a:latin typeface="Times New Roman"/>
                <a:cs typeface="Times New Roman"/>
              </a:rPr>
              <a:t>Carolina. Following this </a:t>
            </a:r>
            <a:r>
              <a:rPr dirty="0" sz="1200" spc="-5">
                <a:latin typeface="Times New Roman"/>
                <a:cs typeface="Times New Roman"/>
              </a:rPr>
              <a:t>example, </a:t>
            </a:r>
            <a:r>
              <a:rPr dirty="0" sz="1200">
                <a:latin typeface="Times New Roman"/>
                <a:cs typeface="Times New Roman"/>
              </a:rPr>
              <a:t>one of  the </a:t>
            </a:r>
            <a:r>
              <a:rPr dirty="0" sz="1200" spc="-5">
                <a:latin typeface="Times New Roman"/>
                <a:cs typeface="Times New Roman"/>
              </a:rPr>
              <a:t>questions that were </a:t>
            </a:r>
            <a:r>
              <a:rPr dirty="0" sz="1200">
                <a:latin typeface="Times New Roman"/>
                <a:cs typeface="Times New Roman"/>
              </a:rPr>
              <a:t>asked of the participants in the </a:t>
            </a:r>
            <a:r>
              <a:rPr dirty="0" sz="1200" spc="-5">
                <a:latin typeface="Times New Roman"/>
                <a:cs typeface="Times New Roman"/>
              </a:rPr>
              <a:t>current </a:t>
            </a:r>
            <a:r>
              <a:rPr dirty="0" sz="1200">
                <a:latin typeface="Times New Roman"/>
                <a:cs typeface="Times New Roman"/>
              </a:rPr>
              <a:t>study </a:t>
            </a:r>
            <a:r>
              <a:rPr dirty="0" sz="1200" spc="-5">
                <a:latin typeface="Times New Roman"/>
                <a:cs typeface="Times New Roman"/>
              </a:rPr>
              <a:t>was whether </a:t>
            </a:r>
            <a:r>
              <a:rPr dirty="0" sz="1200">
                <a:latin typeface="Times New Roman"/>
                <a:cs typeface="Times New Roman"/>
              </a:rPr>
              <a:t>or </a:t>
            </a:r>
            <a:r>
              <a:rPr dirty="0" sz="1200" spc="-5">
                <a:latin typeface="Times New Roman"/>
                <a:cs typeface="Times New Roman"/>
              </a:rPr>
              <a:t>not </a:t>
            </a:r>
            <a:r>
              <a:rPr dirty="0" sz="1200" spc="5">
                <a:latin typeface="Times New Roman"/>
                <a:cs typeface="Times New Roman"/>
              </a:rPr>
              <a:t>they  </a:t>
            </a:r>
            <a:r>
              <a:rPr dirty="0" sz="1200">
                <a:latin typeface="Times New Roman"/>
                <a:cs typeface="Times New Roman"/>
              </a:rPr>
              <a:t>would be willing to take </a:t>
            </a:r>
            <a:r>
              <a:rPr dirty="0" sz="1200" spc="-5">
                <a:latin typeface="Times New Roman"/>
                <a:cs typeface="Times New Roman"/>
              </a:rPr>
              <a:t>part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an interview at </a:t>
            </a:r>
            <a:r>
              <a:rPr dirty="0" sz="1200">
                <a:latin typeface="Times New Roman"/>
                <a:cs typeface="Times New Roman"/>
              </a:rPr>
              <a:t>a later </a:t>
            </a:r>
            <a:r>
              <a:rPr dirty="0" sz="1200" spc="-5">
                <a:latin typeface="Times New Roman"/>
                <a:cs typeface="Times New Roman"/>
              </a:rPr>
              <a:t>date.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interview process allowed </a:t>
            </a:r>
            <a:r>
              <a:rPr dirty="0" sz="1200">
                <a:latin typeface="Times New Roman"/>
                <a:cs typeface="Times New Roman"/>
              </a:rPr>
              <a:t>more  </a:t>
            </a:r>
            <a:r>
              <a:rPr dirty="0" sz="1200" spc="-5">
                <a:latin typeface="Times New Roman"/>
                <a:cs typeface="Times New Roman"/>
              </a:rPr>
              <a:t>in-depth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specific </a:t>
            </a:r>
            <a:r>
              <a:rPr dirty="0" sz="1200">
                <a:latin typeface="Times New Roman"/>
                <a:cs typeface="Times New Roman"/>
              </a:rPr>
              <a:t>questions to be </a:t>
            </a:r>
            <a:r>
              <a:rPr dirty="0" sz="1200" spc="-5">
                <a:latin typeface="Times New Roman"/>
                <a:cs typeface="Times New Roman"/>
              </a:rPr>
              <a:t>asked based </a:t>
            </a:r>
            <a:r>
              <a:rPr dirty="0" sz="1200">
                <a:latin typeface="Times New Roman"/>
                <a:cs typeface="Times New Roman"/>
              </a:rPr>
              <a:t>on </a:t>
            </a:r>
            <a:r>
              <a:rPr dirty="0" sz="1200" spc="-5">
                <a:latin typeface="Times New Roman"/>
                <a:cs typeface="Times New Roman"/>
              </a:rPr>
              <a:t>responses from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questionnaires.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gain 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best insight </a:t>
            </a:r>
            <a:r>
              <a:rPr dirty="0" sz="1200">
                <a:latin typeface="Times New Roman"/>
                <a:cs typeface="Times New Roman"/>
              </a:rPr>
              <a:t>on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students, </a:t>
            </a:r>
            <a:r>
              <a:rPr dirty="0" sz="1200" spc="5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is important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focus </a:t>
            </a:r>
            <a:r>
              <a:rPr dirty="0" sz="1200">
                <a:latin typeface="Times New Roman"/>
                <a:cs typeface="Times New Roman"/>
              </a:rPr>
              <a:t>both on students who </a:t>
            </a:r>
            <a:r>
              <a:rPr dirty="0" sz="1200" spc="-5">
                <a:latin typeface="Times New Roman"/>
                <a:cs typeface="Times New Roman"/>
              </a:rPr>
              <a:t>intended </a:t>
            </a:r>
            <a:r>
              <a:rPr dirty="0" sz="1200">
                <a:latin typeface="Times New Roman"/>
                <a:cs typeface="Times New Roman"/>
              </a:rPr>
              <a:t>to  </a:t>
            </a:r>
            <a:r>
              <a:rPr dirty="0" sz="1200" spc="-5">
                <a:latin typeface="Times New Roman"/>
                <a:cs typeface="Times New Roman"/>
              </a:rPr>
              <a:t>graduate and </a:t>
            </a:r>
            <a:r>
              <a:rPr dirty="0" sz="1200">
                <a:latin typeface="Times New Roman"/>
                <a:cs typeface="Times New Roman"/>
              </a:rPr>
              <a:t>those who </a:t>
            </a:r>
            <a:r>
              <a:rPr dirty="0" sz="1200" spc="5">
                <a:latin typeface="Times New Roman"/>
                <a:cs typeface="Times New Roman"/>
              </a:rPr>
              <a:t>did </a:t>
            </a:r>
            <a:r>
              <a:rPr dirty="0" sz="1200">
                <a:latin typeface="Times New Roman"/>
                <a:cs typeface="Times New Roman"/>
              </a:rPr>
              <a:t>not. </a:t>
            </a:r>
            <a:r>
              <a:rPr dirty="0" sz="1200" spc="-5">
                <a:latin typeface="Times New Roman"/>
                <a:cs typeface="Times New Roman"/>
              </a:rPr>
              <a:t>Lessard, Fortin, Marcotte, and </a:t>
            </a:r>
            <a:r>
              <a:rPr dirty="0" sz="1200">
                <a:latin typeface="Times New Roman"/>
                <a:cs typeface="Times New Roman"/>
              </a:rPr>
              <a:t>Royer (2009) </a:t>
            </a:r>
            <a:r>
              <a:rPr dirty="0" sz="1200" spc="-5">
                <a:latin typeface="Times New Roman"/>
                <a:cs typeface="Times New Roman"/>
              </a:rPr>
              <a:t>proposed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10">
                <a:latin typeface="Times New Roman"/>
                <a:cs typeface="Times New Roman"/>
              </a:rPr>
              <a:t>by  </a:t>
            </a:r>
            <a:r>
              <a:rPr dirty="0" sz="1200" spc="-5">
                <a:latin typeface="Times New Roman"/>
                <a:cs typeface="Times New Roman"/>
              </a:rPr>
              <a:t>determining </a:t>
            </a:r>
            <a:r>
              <a:rPr dirty="0" sz="1200" spc="5">
                <a:latin typeface="Times New Roman"/>
                <a:cs typeface="Times New Roman"/>
              </a:rPr>
              <a:t>why </a:t>
            </a:r>
            <a:r>
              <a:rPr dirty="0" sz="1200">
                <a:latin typeface="Times New Roman"/>
                <a:cs typeface="Times New Roman"/>
              </a:rPr>
              <a:t>some at-risk </a:t>
            </a:r>
            <a:r>
              <a:rPr dirty="0" sz="1200" spc="-5">
                <a:latin typeface="Times New Roman"/>
                <a:cs typeface="Times New Roman"/>
              </a:rPr>
              <a:t>students </a:t>
            </a:r>
            <a:r>
              <a:rPr dirty="0" sz="1200">
                <a:latin typeface="Times New Roman"/>
                <a:cs typeface="Times New Roman"/>
              </a:rPr>
              <a:t>stay in school, </a:t>
            </a:r>
            <a:r>
              <a:rPr dirty="0" sz="1200" spc="-5">
                <a:latin typeface="Times New Roman"/>
                <a:cs typeface="Times New Roman"/>
              </a:rPr>
              <a:t>researchers </a:t>
            </a:r>
            <a:r>
              <a:rPr dirty="0" sz="1200" spc="5">
                <a:latin typeface="Times New Roman"/>
                <a:cs typeface="Times New Roman"/>
              </a:rPr>
              <a:t>may </a:t>
            </a:r>
            <a:r>
              <a:rPr dirty="0" sz="1200">
                <a:latin typeface="Times New Roman"/>
                <a:cs typeface="Times New Roman"/>
              </a:rPr>
              <a:t>be able to solve the </a:t>
            </a:r>
            <a:r>
              <a:rPr dirty="0" sz="1200" spc="-5">
                <a:latin typeface="Times New Roman"/>
                <a:cs typeface="Times New Roman"/>
              </a:rPr>
              <a:t>issue 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high school</a:t>
            </a:r>
            <a:r>
              <a:rPr dirty="0" sz="1200">
                <a:latin typeface="Times New Roman"/>
                <a:cs typeface="Times New Roman"/>
              </a:rPr>
              <a:t> dropouts.</a:t>
            </a:r>
            <a:endParaRPr sz="1200">
              <a:latin typeface="Times New Roman"/>
              <a:cs typeface="Times New Roman"/>
            </a:endParaRPr>
          </a:p>
          <a:p>
            <a:pPr marL="12700" marR="243840" indent="228600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Prior to </a:t>
            </a:r>
            <a:r>
              <a:rPr dirty="0" sz="1200" spc="-5">
                <a:latin typeface="Times New Roman"/>
                <a:cs typeface="Times New Roman"/>
              </a:rPr>
              <a:t>gathering </a:t>
            </a:r>
            <a:r>
              <a:rPr dirty="0" sz="1200">
                <a:latin typeface="Times New Roman"/>
                <a:cs typeface="Times New Roman"/>
              </a:rPr>
              <a:t>data in the </a:t>
            </a:r>
            <a:r>
              <a:rPr dirty="0" sz="1200" spc="-5">
                <a:latin typeface="Times New Roman"/>
                <a:cs typeface="Times New Roman"/>
              </a:rPr>
              <a:t>East Tennessee </a:t>
            </a:r>
            <a:r>
              <a:rPr dirty="0" sz="1200">
                <a:latin typeface="Times New Roman"/>
                <a:cs typeface="Times New Roman"/>
              </a:rPr>
              <a:t>county </a:t>
            </a:r>
            <a:r>
              <a:rPr dirty="0" sz="1200" spc="-5">
                <a:latin typeface="Times New Roman"/>
                <a:cs typeface="Times New Roman"/>
              </a:rPr>
              <a:t>used </a:t>
            </a:r>
            <a:r>
              <a:rPr dirty="0" sz="1200">
                <a:latin typeface="Times New Roman"/>
                <a:cs typeface="Times New Roman"/>
              </a:rPr>
              <a:t>in this </a:t>
            </a:r>
            <a:r>
              <a:rPr dirty="0" sz="1200" spc="-5">
                <a:latin typeface="Times New Roman"/>
                <a:cs typeface="Times New Roman"/>
              </a:rPr>
              <a:t>study, </a:t>
            </a:r>
            <a:r>
              <a:rPr dirty="0" sz="1200">
                <a:latin typeface="Times New Roman"/>
                <a:cs typeface="Times New Roman"/>
              </a:rPr>
              <a:t>a pilot study </a:t>
            </a:r>
            <a:r>
              <a:rPr dirty="0" sz="1200" spc="-5">
                <a:latin typeface="Times New Roman"/>
                <a:cs typeface="Times New Roman"/>
              </a:rPr>
              <a:t>was  conducted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show </a:t>
            </a:r>
            <a:r>
              <a:rPr dirty="0" sz="1200">
                <a:latin typeface="Times New Roman"/>
                <a:cs typeface="Times New Roman"/>
              </a:rPr>
              <a:t>the validity of the instruments. Since these </a:t>
            </a:r>
            <a:r>
              <a:rPr dirty="0" sz="1200" spc="-5">
                <a:latin typeface="Times New Roman"/>
                <a:cs typeface="Times New Roman"/>
              </a:rPr>
              <a:t>instruments were created  </a:t>
            </a:r>
            <a:r>
              <a:rPr dirty="0" sz="1200">
                <a:latin typeface="Times New Roman"/>
                <a:cs typeface="Times New Roman"/>
              </a:rPr>
              <a:t>specifically for this </a:t>
            </a:r>
            <a:r>
              <a:rPr dirty="0" sz="1200" spc="-5">
                <a:latin typeface="Times New Roman"/>
                <a:cs typeface="Times New Roman"/>
              </a:rPr>
              <a:t>study, </a:t>
            </a:r>
            <a:r>
              <a:rPr dirty="0" sz="1200">
                <a:latin typeface="Times New Roman"/>
                <a:cs typeface="Times New Roman"/>
              </a:rPr>
              <a:t>they were initially </a:t>
            </a:r>
            <a:r>
              <a:rPr dirty="0" sz="1200" spc="-5">
                <a:latin typeface="Times New Roman"/>
                <a:cs typeface="Times New Roman"/>
              </a:rPr>
              <a:t>approved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professors </a:t>
            </a:r>
            <a:r>
              <a:rPr dirty="0" sz="1200" spc="-5">
                <a:latin typeface="Times New Roman"/>
                <a:cs typeface="Times New Roman"/>
              </a:rPr>
              <a:t>at Maryville College </a:t>
            </a:r>
            <a:r>
              <a:rPr dirty="0" sz="1200">
                <a:latin typeface="Times New Roman"/>
                <a:cs typeface="Times New Roman"/>
              </a:rPr>
              <a:t>for  reliability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validity. </a:t>
            </a:r>
            <a:r>
              <a:rPr dirty="0" sz="1200" spc="-5">
                <a:latin typeface="Times New Roman"/>
                <a:cs typeface="Times New Roman"/>
              </a:rPr>
              <a:t>After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approval, </a:t>
            </a:r>
            <a:r>
              <a:rPr dirty="0" sz="1200">
                <a:latin typeface="Times New Roman"/>
                <a:cs typeface="Times New Roman"/>
              </a:rPr>
              <a:t>the instruments </a:t>
            </a:r>
            <a:r>
              <a:rPr dirty="0" sz="1200" spc="-5">
                <a:latin typeface="Times New Roman"/>
                <a:cs typeface="Times New Roman"/>
              </a:rPr>
              <a:t>were additionally validated </a:t>
            </a:r>
            <a:r>
              <a:rPr dirty="0" sz="1200" spc="10">
                <a:latin typeface="Times New Roman"/>
                <a:cs typeface="Times New Roman"/>
              </a:rPr>
              <a:t>by  </a:t>
            </a:r>
            <a:r>
              <a:rPr dirty="0" sz="1200" spc="-5">
                <a:latin typeface="Times New Roman"/>
                <a:cs typeface="Times New Roman"/>
              </a:rPr>
              <a:t>administering </a:t>
            </a:r>
            <a:r>
              <a:rPr dirty="0" sz="1200">
                <a:latin typeface="Times New Roman"/>
                <a:cs typeface="Times New Roman"/>
              </a:rPr>
              <a:t>them to a small sample of students in </a:t>
            </a:r>
            <a:r>
              <a:rPr dirty="0" sz="1200" spc="-5">
                <a:latin typeface="Times New Roman"/>
                <a:cs typeface="Times New Roman"/>
              </a:rPr>
              <a:t>different </a:t>
            </a:r>
            <a:r>
              <a:rPr dirty="0" sz="1200">
                <a:latin typeface="Times New Roman"/>
                <a:cs typeface="Times New Roman"/>
              </a:rPr>
              <a:t>East Tennessee </a:t>
            </a:r>
            <a:r>
              <a:rPr dirty="0" sz="1200" spc="-5">
                <a:latin typeface="Times New Roman"/>
                <a:cs typeface="Times New Roman"/>
              </a:rPr>
              <a:t>school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districts.</a:t>
            </a:r>
            <a:endParaRPr sz="1200">
              <a:latin typeface="Times New Roman"/>
              <a:cs typeface="Times New Roman"/>
            </a:endParaRPr>
          </a:p>
          <a:p>
            <a:pPr marL="12700" marR="19685" indent="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To determine </a:t>
            </a:r>
            <a:r>
              <a:rPr dirty="0" sz="1200" spc="5">
                <a:latin typeface="Times New Roman"/>
                <a:cs typeface="Times New Roman"/>
              </a:rPr>
              <a:t>why </a:t>
            </a:r>
            <a:r>
              <a:rPr dirty="0" sz="1200">
                <a:latin typeface="Times New Roman"/>
                <a:cs typeface="Times New Roman"/>
              </a:rPr>
              <a:t>students drop out of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school, </a:t>
            </a:r>
            <a:r>
              <a:rPr dirty="0" sz="1200" spc="-5">
                <a:latin typeface="Times New Roman"/>
                <a:cs typeface="Times New Roman"/>
              </a:rPr>
              <a:t>surveys and questionnaires were given </a:t>
            </a:r>
            <a:r>
              <a:rPr dirty="0" sz="1200">
                <a:latin typeface="Times New Roman"/>
                <a:cs typeface="Times New Roman"/>
              </a:rPr>
              <a:t>to  approximately </a:t>
            </a:r>
            <a:r>
              <a:rPr dirty="0" sz="1200" spc="-5">
                <a:latin typeface="Times New Roman"/>
                <a:cs typeface="Times New Roman"/>
              </a:rPr>
              <a:t>half </a:t>
            </a:r>
            <a:r>
              <a:rPr dirty="0" sz="1200">
                <a:latin typeface="Times New Roman"/>
                <a:cs typeface="Times New Roman"/>
              </a:rPr>
              <a:t>of the 75-100 </a:t>
            </a:r>
            <a:r>
              <a:rPr dirty="0" sz="1200" spc="-5">
                <a:latin typeface="Times New Roman"/>
                <a:cs typeface="Times New Roman"/>
              </a:rPr>
              <a:t>students </a:t>
            </a:r>
            <a:r>
              <a:rPr dirty="0" sz="1200">
                <a:latin typeface="Times New Roman"/>
                <a:cs typeface="Times New Roman"/>
              </a:rPr>
              <a:t>at </a:t>
            </a:r>
            <a:r>
              <a:rPr dirty="0" sz="1200" spc="-5">
                <a:latin typeface="Times New Roman"/>
                <a:cs typeface="Times New Roman"/>
              </a:rPr>
              <a:t>an </a:t>
            </a:r>
            <a:r>
              <a:rPr dirty="0" sz="1200">
                <a:latin typeface="Times New Roman"/>
                <a:cs typeface="Times New Roman"/>
              </a:rPr>
              <a:t>adult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school, </a:t>
            </a:r>
            <a:r>
              <a:rPr dirty="0" sz="1200" spc="-5">
                <a:latin typeface="Times New Roman"/>
                <a:cs typeface="Times New Roman"/>
              </a:rPr>
              <a:t>which </a:t>
            </a:r>
            <a:r>
              <a:rPr dirty="0" sz="1200">
                <a:latin typeface="Times New Roman"/>
                <a:cs typeface="Times New Roman"/>
              </a:rPr>
              <a:t>enrolled </a:t>
            </a:r>
            <a:r>
              <a:rPr dirty="0" sz="1200" spc="-5">
                <a:latin typeface="Times New Roman"/>
                <a:cs typeface="Times New Roman"/>
              </a:rPr>
              <a:t>students from  ages 18-20. </a:t>
            </a:r>
            <a:r>
              <a:rPr dirty="0" sz="1200">
                <a:latin typeface="Times New Roman"/>
                <a:cs typeface="Times New Roman"/>
              </a:rPr>
              <a:t>This age </a:t>
            </a:r>
            <a:r>
              <a:rPr dirty="0" sz="1200" spc="-5">
                <a:latin typeface="Times New Roman"/>
                <a:cs typeface="Times New Roman"/>
              </a:rPr>
              <a:t>range was </a:t>
            </a:r>
            <a:r>
              <a:rPr dirty="0" sz="1200">
                <a:latin typeface="Times New Roman"/>
                <a:cs typeface="Times New Roman"/>
              </a:rPr>
              <a:t>desirable </a:t>
            </a:r>
            <a:r>
              <a:rPr dirty="0" sz="1200" spc="-5">
                <a:latin typeface="Times New Roman"/>
                <a:cs typeface="Times New Roman"/>
              </a:rPr>
              <a:t>because </a:t>
            </a:r>
            <a:r>
              <a:rPr dirty="0" sz="1200">
                <a:latin typeface="Times New Roman"/>
                <a:cs typeface="Times New Roman"/>
              </a:rPr>
              <a:t>many of the </a:t>
            </a:r>
            <a:r>
              <a:rPr dirty="0" sz="1200" spc="-5">
                <a:latin typeface="Times New Roman"/>
                <a:cs typeface="Times New Roman"/>
              </a:rPr>
              <a:t>questions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participants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505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045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12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13589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answered required </a:t>
            </a:r>
            <a:r>
              <a:rPr dirty="0" sz="1200">
                <a:latin typeface="Times New Roman"/>
                <a:cs typeface="Times New Roman"/>
              </a:rPr>
              <a:t>the students to </a:t>
            </a:r>
            <a:r>
              <a:rPr dirty="0" sz="1200" spc="-5">
                <a:latin typeface="Times New Roman"/>
                <a:cs typeface="Times New Roman"/>
              </a:rPr>
              <a:t>remember </a:t>
            </a:r>
            <a:r>
              <a:rPr dirty="0" sz="1200">
                <a:latin typeface="Times New Roman"/>
                <a:cs typeface="Times New Roman"/>
              </a:rPr>
              <a:t>the opinions they </a:t>
            </a:r>
            <a:r>
              <a:rPr dirty="0" sz="1200" spc="-5">
                <a:latin typeface="Times New Roman"/>
                <a:cs typeface="Times New Roman"/>
              </a:rPr>
              <a:t>had </a:t>
            </a:r>
            <a:r>
              <a:rPr dirty="0" sz="1200">
                <a:latin typeface="Times New Roman"/>
                <a:cs typeface="Times New Roman"/>
              </a:rPr>
              <a:t>while still in </a:t>
            </a:r>
            <a:r>
              <a:rPr dirty="0" sz="1200" spc="-5">
                <a:latin typeface="Times New Roman"/>
                <a:cs typeface="Times New Roman"/>
              </a:rPr>
              <a:t>traditional high  school (prior </a:t>
            </a:r>
            <a:r>
              <a:rPr dirty="0" sz="1200">
                <a:latin typeface="Times New Roman"/>
                <a:cs typeface="Times New Roman"/>
              </a:rPr>
              <a:t>to dropping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out).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marL="255905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Research Design</a:t>
            </a:r>
            <a:endParaRPr sz="1200">
              <a:latin typeface="Times New Roman"/>
              <a:cs typeface="Times New Roman"/>
            </a:endParaRPr>
          </a:p>
          <a:p>
            <a:pPr marL="12700" marR="40005" indent="228600">
              <a:lnSpc>
                <a:spcPts val="2760"/>
              </a:lnSpc>
              <a:spcBef>
                <a:spcPts val="290"/>
              </a:spcBef>
            </a:pPr>
            <a:r>
              <a:rPr dirty="0" sz="1200">
                <a:latin typeface="Times New Roman"/>
                <a:cs typeface="Times New Roman"/>
              </a:rPr>
              <a:t>The mixed method </a:t>
            </a:r>
            <a:r>
              <a:rPr dirty="0" sz="1200" spc="-5">
                <a:latin typeface="Times New Roman"/>
                <a:cs typeface="Times New Roman"/>
              </a:rPr>
              <a:t>design,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population, and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sample are </a:t>
            </a:r>
            <a:r>
              <a:rPr dirty="0" sz="1200">
                <a:latin typeface="Times New Roman"/>
                <a:cs typeface="Times New Roman"/>
              </a:rPr>
              <a:t>discussed in this section. </a:t>
            </a:r>
            <a:r>
              <a:rPr dirty="0" sz="1200" spc="-5">
                <a:latin typeface="Times New Roman"/>
                <a:cs typeface="Times New Roman"/>
              </a:rPr>
              <a:t>As  part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population discussion, </a:t>
            </a:r>
            <a:r>
              <a:rPr dirty="0" sz="1200">
                <a:latin typeface="Times New Roman"/>
                <a:cs typeface="Times New Roman"/>
              </a:rPr>
              <a:t>statistics </a:t>
            </a:r>
            <a:r>
              <a:rPr dirty="0" sz="1200" spc="-5">
                <a:latin typeface="Times New Roman"/>
                <a:cs typeface="Times New Roman"/>
              </a:rPr>
              <a:t>about the overall </a:t>
            </a:r>
            <a:r>
              <a:rPr dirty="0" sz="1200">
                <a:latin typeface="Times New Roman"/>
                <a:cs typeface="Times New Roman"/>
              </a:rPr>
              <a:t>student population of the </a:t>
            </a:r>
            <a:r>
              <a:rPr dirty="0" sz="1200" spc="-5">
                <a:latin typeface="Times New Roman"/>
                <a:cs typeface="Times New Roman"/>
              </a:rPr>
              <a:t>researched  </a:t>
            </a:r>
            <a:r>
              <a:rPr dirty="0" sz="1200">
                <a:latin typeface="Times New Roman"/>
                <a:cs typeface="Times New Roman"/>
              </a:rPr>
              <a:t>county </a:t>
            </a:r>
            <a:r>
              <a:rPr dirty="0" sz="1200" spc="-5">
                <a:latin typeface="Times New Roman"/>
                <a:cs typeface="Times New Roman"/>
              </a:rPr>
              <a:t>are </a:t>
            </a:r>
            <a:r>
              <a:rPr dirty="0" sz="1200">
                <a:latin typeface="Times New Roman"/>
                <a:cs typeface="Times New Roman"/>
              </a:rPr>
              <a:t>explained. The </a:t>
            </a:r>
            <a:r>
              <a:rPr dirty="0" sz="1200" spc="-5">
                <a:latin typeface="Times New Roman"/>
                <a:cs typeface="Times New Roman"/>
              </a:rPr>
              <a:t>adult high school </a:t>
            </a:r>
            <a:r>
              <a:rPr dirty="0" sz="1200">
                <a:latin typeface="Times New Roman"/>
                <a:cs typeface="Times New Roman"/>
              </a:rPr>
              <a:t>students in this school </a:t>
            </a:r>
            <a:r>
              <a:rPr dirty="0" sz="1200" spc="-5">
                <a:latin typeface="Times New Roman"/>
                <a:cs typeface="Times New Roman"/>
              </a:rPr>
              <a:t>district </a:t>
            </a:r>
            <a:r>
              <a:rPr dirty="0" sz="1200">
                <a:latin typeface="Times New Roman"/>
                <a:cs typeface="Times New Roman"/>
              </a:rPr>
              <a:t>typically drop out of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in the </a:t>
            </a:r>
            <a:r>
              <a:rPr dirty="0" sz="1200" spc="-5">
                <a:latin typeface="Times New Roman"/>
                <a:cs typeface="Times New Roman"/>
              </a:rPr>
              <a:t>same county, so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information about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K-12 </a:t>
            </a:r>
            <a:r>
              <a:rPr dirty="0" sz="1200">
                <a:latin typeface="Times New Roman"/>
                <a:cs typeface="Times New Roman"/>
              </a:rPr>
              <a:t>population </a:t>
            </a:r>
            <a:r>
              <a:rPr dirty="0" sz="1200" spc="-5">
                <a:latin typeface="Times New Roman"/>
                <a:cs typeface="Times New Roman"/>
              </a:rPr>
              <a:t>is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included.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Explanatory Design</a:t>
            </a:r>
            <a:endParaRPr sz="1200">
              <a:latin typeface="Times New Roman"/>
              <a:cs typeface="Times New Roman"/>
            </a:endParaRPr>
          </a:p>
          <a:p>
            <a:pPr marL="12700" marR="64135" indent="228600">
              <a:lnSpc>
                <a:spcPts val="2760"/>
              </a:lnSpc>
              <a:spcBef>
                <a:spcPts val="290"/>
              </a:spcBef>
            </a:pPr>
            <a:r>
              <a:rPr dirty="0" sz="1200">
                <a:latin typeface="Times New Roman"/>
                <a:cs typeface="Times New Roman"/>
              </a:rPr>
              <a:t>The mixed methods </a:t>
            </a:r>
            <a:r>
              <a:rPr dirty="0" sz="1200" spc="-5">
                <a:latin typeface="Times New Roman"/>
                <a:cs typeface="Times New Roman"/>
              </a:rPr>
              <a:t>design used </a:t>
            </a:r>
            <a:r>
              <a:rPr dirty="0" sz="1200">
                <a:latin typeface="Times New Roman"/>
                <a:cs typeface="Times New Roman"/>
              </a:rPr>
              <a:t>in this </a:t>
            </a:r>
            <a:r>
              <a:rPr dirty="0" sz="1200" spc="-5">
                <a:latin typeface="Times New Roman"/>
                <a:cs typeface="Times New Roman"/>
              </a:rPr>
              <a:t>research is what Creswell (2009) </a:t>
            </a:r>
            <a:r>
              <a:rPr dirty="0" sz="1200">
                <a:latin typeface="Times New Roman"/>
                <a:cs typeface="Times New Roman"/>
              </a:rPr>
              <a:t>named </a:t>
            </a:r>
            <a:r>
              <a:rPr dirty="0" sz="1200" spc="-5" i="1">
                <a:latin typeface="Times New Roman"/>
                <a:cs typeface="Times New Roman"/>
              </a:rPr>
              <a:t>Explanatory  </a:t>
            </a:r>
            <a:r>
              <a:rPr dirty="0" sz="1200" spc="-5" i="1">
                <a:latin typeface="Times New Roman"/>
                <a:cs typeface="Times New Roman"/>
              </a:rPr>
              <a:t>Design</a:t>
            </a:r>
            <a:r>
              <a:rPr dirty="0" sz="1200" spc="-5">
                <a:latin typeface="Times New Roman"/>
                <a:cs typeface="Times New Roman"/>
              </a:rPr>
              <a:t>. </a:t>
            </a: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this method, </a:t>
            </a:r>
            <a:r>
              <a:rPr dirty="0" sz="1200" spc="-5">
                <a:latin typeface="Times New Roman"/>
                <a:cs typeface="Times New Roman"/>
              </a:rPr>
              <a:t>quantitative data were </a:t>
            </a:r>
            <a:r>
              <a:rPr dirty="0" sz="1200">
                <a:latin typeface="Times New Roman"/>
                <a:cs typeface="Times New Roman"/>
              </a:rPr>
              <a:t>collected </a:t>
            </a:r>
            <a:r>
              <a:rPr dirty="0" sz="1200" spc="-5">
                <a:latin typeface="Times New Roman"/>
                <a:cs typeface="Times New Roman"/>
              </a:rPr>
              <a:t>first </a:t>
            </a:r>
            <a:r>
              <a:rPr dirty="0" sz="1200">
                <a:latin typeface="Times New Roman"/>
                <a:cs typeface="Times New Roman"/>
              </a:rPr>
              <a:t>and then </a:t>
            </a:r>
            <a:r>
              <a:rPr dirty="0" sz="1200" spc="-5">
                <a:latin typeface="Times New Roman"/>
                <a:cs typeface="Times New Roman"/>
              </a:rPr>
              <a:t>qualitative data collection  followed.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order was important because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information collected from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quantitative  </a:t>
            </a:r>
            <a:r>
              <a:rPr dirty="0" sz="1200">
                <a:latin typeface="Times New Roman"/>
                <a:cs typeface="Times New Roman"/>
              </a:rPr>
              <a:t>portion </a:t>
            </a:r>
            <a:r>
              <a:rPr dirty="0" sz="1200" spc="-5">
                <a:latin typeface="Times New Roman"/>
                <a:cs typeface="Times New Roman"/>
              </a:rPr>
              <a:t>was used </a:t>
            </a:r>
            <a:r>
              <a:rPr dirty="0" sz="1200">
                <a:latin typeface="Times New Roman"/>
                <a:cs typeface="Times New Roman"/>
              </a:rPr>
              <a:t>to determine </a:t>
            </a:r>
            <a:r>
              <a:rPr dirty="0" sz="1200" spc="-5">
                <a:latin typeface="Times New Roman"/>
                <a:cs typeface="Times New Roman"/>
              </a:rPr>
              <a:t>what qualitative </a:t>
            </a:r>
            <a:r>
              <a:rPr dirty="0" sz="1200">
                <a:latin typeface="Times New Roman"/>
                <a:cs typeface="Times New Roman"/>
              </a:rPr>
              <a:t>data would be </a:t>
            </a:r>
            <a:r>
              <a:rPr dirty="0" sz="1200" spc="-5">
                <a:latin typeface="Times New Roman"/>
                <a:cs typeface="Times New Roman"/>
              </a:rPr>
              <a:t>gathered. Although </a:t>
            </a:r>
            <a:r>
              <a:rPr dirty="0" sz="1200">
                <a:latin typeface="Times New Roman"/>
                <a:cs typeface="Times New Roman"/>
              </a:rPr>
              <a:t>more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weight</a:t>
            </a:r>
            <a:endParaRPr sz="1200">
              <a:latin typeface="Times New Roman"/>
              <a:cs typeface="Times New Roman"/>
            </a:endParaRPr>
          </a:p>
          <a:p>
            <a:pPr marL="12700" marR="58419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was placed </a:t>
            </a:r>
            <a:r>
              <a:rPr dirty="0" sz="1200">
                <a:latin typeface="Times New Roman"/>
                <a:cs typeface="Times New Roman"/>
              </a:rPr>
              <a:t>on the </a:t>
            </a:r>
            <a:r>
              <a:rPr dirty="0" sz="1200" spc="-5">
                <a:latin typeface="Times New Roman"/>
                <a:cs typeface="Times New Roman"/>
              </a:rPr>
              <a:t>quantitative data,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use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qualitative data </a:t>
            </a:r>
            <a:r>
              <a:rPr dirty="0" sz="1200">
                <a:latin typeface="Times New Roman"/>
                <a:cs typeface="Times New Roman"/>
              </a:rPr>
              <a:t>to support the </a:t>
            </a:r>
            <a:r>
              <a:rPr dirty="0" sz="1200" spc="-5">
                <a:latin typeface="Times New Roman"/>
                <a:cs typeface="Times New Roman"/>
              </a:rPr>
              <a:t>quantitative finding  was important. </a:t>
            </a:r>
            <a:r>
              <a:rPr dirty="0" sz="1200" spc="-15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 spc="5">
                <a:latin typeface="Times New Roman"/>
                <a:cs typeface="Times New Roman"/>
              </a:rPr>
              <a:t>only </a:t>
            </a:r>
            <a:r>
              <a:rPr dirty="0" sz="1200" spc="-5">
                <a:latin typeface="Times New Roman"/>
                <a:cs typeface="Times New Roman"/>
              </a:rPr>
              <a:t>through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examination </a:t>
            </a:r>
            <a:r>
              <a:rPr dirty="0" sz="1200">
                <a:latin typeface="Times New Roman"/>
                <a:cs typeface="Times New Roman"/>
              </a:rPr>
              <a:t>of both </a:t>
            </a:r>
            <a:r>
              <a:rPr dirty="0" sz="1200" spc="-5">
                <a:latin typeface="Times New Roman"/>
                <a:cs typeface="Times New Roman"/>
              </a:rPr>
              <a:t>types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data </a:t>
            </a:r>
            <a:r>
              <a:rPr dirty="0" sz="1200">
                <a:latin typeface="Times New Roman"/>
                <a:cs typeface="Times New Roman"/>
              </a:rPr>
              <a:t>that a </a:t>
            </a:r>
            <a:r>
              <a:rPr dirty="0" sz="1200" spc="-5">
                <a:latin typeface="Times New Roman"/>
                <a:cs typeface="Times New Roman"/>
              </a:rPr>
              <a:t>conclusion was  reached.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35"/>
              </a:spcBef>
            </a:pPr>
            <a:r>
              <a:rPr dirty="0" sz="1200" spc="-5" b="1">
                <a:latin typeface="Times New Roman"/>
                <a:cs typeface="Times New Roman"/>
              </a:rPr>
              <a:t>Study Population</a:t>
            </a:r>
            <a:endParaRPr sz="1200">
              <a:latin typeface="Times New Roman"/>
              <a:cs typeface="Times New Roman"/>
            </a:endParaRPr>
          </a:p>
          <a:p>
            <a:pPr marL="12700" marR="85725" indent="228600">
              <a:lnSpc>
                <a:spcPts val="2760"/>
              </a:lnSpc>
              <a:spcBef>
                <a:spcPts val="285"/>
              </a:spcBef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sample </a:t>
            </a:r>
            <a:r>
              <a:rPr dirty="0" sz="1200">
                <a:latin typeface="Times New Roman"/>
                <a:cs typeface="Times New Roman"/>
              </a:rPr>
              <a:t>population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adults enrolled </a:t>
            </a:r>
            <a:r>
              <a:rPr dirty="0" sz="1200">
                <a:latin typeface="Times New Roman"/>
                <a:cs typeface="Times New Roman"/>
              </a:rPr>
              <a:t>in an adult </a:t>
            </a:r>
            <a:r>
              <a:rPr dirty="0" sz="1200" spc="-5">
                <a:latin typeface="Times New Roman"/>
                <a:cs typeface="Times New Roman"/>
              </a:rPr>
              <a:t>high school was between </a:t>
            </a:r>
            <a:r>
              <a:rPr dirty="0" sz="1200">
                <a:latin typeface="Times New Roman"/>
                <a:cs typeface="Times New Roman"/>
              </a:rPr>
              <a:t>18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20  </a:t>
            </a:r>
            <a:r>
              <a:rPr dirty="0" sz="1200" spc="-5">
                <a:latin typeface="Times New Roman"/>
                <a:cs typeface="Times New Roman"/>
              </a:rPr>
              <a:t>years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age.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adult high school </a:t>
            </a:r>
            <a:r>
              <a:rPr dirty="0" sz="1200">
                <a:latin typeface="Times New Roman"/>
                <a:cs typeface="Times New Roman"/>
              </a:rPr>
              <a:t>in the </a:t>
            </a:r>
            <a:r>
              <a:rPr dirty="0" sz="1200" spc="-5">
                <a:latin typeface="Times New Roman"/>
                <a:cs typeface="Times New Roman"/>
              </a:rPr>
              <a:t>researched East Tennessee school district offered</a:t>
            </a:r>
            <a:r>
              <a:rPr dirty="0" sz="1200" spc="1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both</a:t>
            </a:r>
            <a:endParaRPr sz="1200">
              <a:latin typeface="Times New Roman"/>
              <a:cs typeface="Times New Roman"/>
            </a:endParaRPr>
          </a:p>
          <a:p>
            <a:pPr marL="12700" marR="20955">
              <a:lnSpc>
                <a:spcPts val="276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GED and high school </a:t>
            </a:r>
            <a:r>
              <a:rPr dirty="0" sz="1200">
                <a:latin typeface="Times New Roman"/>
                <a:cs typeface="Times New Roman"/>
              </a:rPr>
              <a:t>diploma </a:t>
            </a:r>
            <a:r>
              <a:rPr dirty="0" sz="1200" spc="-5">
                <a:latin typeface="Times New Roman"/>
                <a:cs typeface="Times New Roman"/>
              </a:rPr>
              <a:t>programs. </a:t>
            </a:r>
            <a:r>
              <a:rPr dirty="0" sz="1200">
                <a:latin typeface="Times New Roman"/>
                <a:cs typeface="Times New Roman"/>
              </a:rPr>
              <a:t>Since enrollment in these </a:t>
            </a:r>
            <a:r>
              <a:rPr dirty="0" sz="1200" spc="-5">
                <a:latin typeface="Times New Roman"/>
                <a:cs typeface="Times New Roman"/>
              </a:rPr>
              <a:t>programs is voluntary, </a:t>
            </a:r>
            <a:r>
              <a:rPr dirty="0" sz="1200">
                <a:latin typeface="Times New Roman"/>
                <a:cs typeface="Times New Roman"/>
              </a:rPr>
              <a:t>the  number of </a:t>
            </a:r>
            <a:r>
              <a:rPr dirty="0" sz="1200" spc="-5">
                <a:latin typeface="Times New Roman"/>
                <a:cs typeface="Times New Roman"/>
              </a:rPr>
              <a:t>students changed </a:t>
            </a:r>
            <a:r>
              <a:rPr dirty="0" sz="1200">
                <a:latin typeface="Times New Roman"/>
                <a:cs typeface="Times New Roman"/>
              </a:rPr>
              <a:t>drastically throughout the </a:t>
            </a:r>
            <a:r>
              <a:rPr dirty="0" sz="1200" spc="-5">
                <a:latin typeface="Times New Roman"/>
                <a:cs typeface="Times New Roman"/>
              </a:rPr>
              <a:t>year.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fall semester </a:t>
            </a:r>
            <a:r>
              <a:rPr dirty="0" sz="1200">
                <a:latin typeface="Times New Roman"/>
                <a:cs typeface="Times New Roman"/>
              </a:rPr>
              <a:t>tends to </a:t>
            </a:r>
            <a:r>
              <a:rPr dirty="0" sz="1200" spc="-5">
                <a:latin typeface="Times New Roman"/>
                <a:cs typeface="Times New Roman"/>
              </a:rPr>
              <a:t>have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highest </a:t>
            </a:r>
            <a:r>
              <a:rPr dirty="0" sz="1200">
                <a:latin typeface="Times New Roman"/>
                <a:cs typeface="Times New Roman"/>
              </a:rPr>
              <a:t>enrollment </a:t>
            </a:r>
            <a:r>
              <a:rPr dirty="0" sz="1200" spc="-5">
                <a:latin typeface="Times New Roman"/>
                <a:cs typeface="Times New Roman"/>
              </a:rPr>
              <a:t>and was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best </a:t>
            </a:r>
            <a:r>
              <a:rPr dirty="0" sz="1200">
                <a:latin typeface="Times New Roman"/>
                <a:cs typeface="Times New Roman"/>
              </a:rPr>
              <a:t>time to conduct this </a:t>
            </a:r>
            <a:r>
              <a:rPr dirty="0" sz="1200" spc="-5">
                <a:latin typeface="Times New Roman"/>
                <a:cs typeface="Times New Roman"/>
              </a:rPr>
              <a:t>research. </a:t>
            </a:r>
            <a:r>
              <a:rPr dirty="0" sz="1200">
                <a:latin typeface="Times New Roman"/>
                <a:cs typeface="Times New Roman"/>
              </a:rPr>
              <a:t>According to the </a:t>
            </a:r>
            <a:r>
              <a:rPr dirty="0" sz="1200" spc="-5">
                <a:latin typeface="Times New Roman"/>
                <a:cs typeface="Times New Roman"/>
              </a:rPr>
              <a:t>principal </a:t>
            </a:r>
            <a:r>
              <a:rPr dirty="0" sz="1200">
                <a:latin typeface="Times New Roman"/>
                <a:cs typeface="Times New Roman"/>
              </a:rPr>
              <a:t>of  the </a:t>
            </a:r>
            <a:r>
              <a:rPr dirty="0" sz="1200" spc="-5">
                <a:latin typeface="Times New Roman"/>
                <a:cs typeface="Times New Roman"/>
              </a:rPr>
              <a:t>adult high school, </a:t>
            </a:r>
            <a:r>
              <a:rPr dirty="0" sz="1200">
                <a:latin typeface="Times New Roman"/>
                <a:cs typeface="Times New Roman"/>
              </a:rPr>
              <a:t>enrollment in the </a:t>
            </a:r>
            <a:r>
              <a:rPr dirty="0" sz="1200" spc="-5">
                <a:latin typeface="Times New Roman"/>
                <a:cs typeface="Times New Roman"/>
              </a:rPr>
              <a:t>fall typically reached between </a:t>
            </a:r>
            <a:r>
              <a:rPr dirty="0" sz="1200">
                <a:latin typeface="Times New Roman"/>
                <a:cs typeface="Times New Roman"/>
              </a:rPr>
              <a:t>75 and 100 </a:t>
            </a:r>
            <a:r>
              <a:rPr dirty="0" sz="1200" spc="-5">
                <a:latin typeface="Times New Roman"/>
                <a:cs typeface="Times New Roman"/>
              </a:rPr>
              <a:t>students.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ages </a:t>
            </a:r>
            <a:r>
              <a:rPr dirty="0" sz="1200">
                <a:latin typeface="Times New Roman"/>
                <a:cs typeface="Times New Roman"/>
              </a:rPr>
              <a:t>of the students at the </a:t>
            </a:r>
            <a:r>
              <a:rPr dirty="0" sz="1200" spc="-5">
                <a:latin typeface="Times New Roman"/>
                <a:cs typeface="Times New Roman"/>
              </a:rPr>
              <a:t>adult high school ranged from 18-70+. </a:t>
            </a:r>
            <a:r>
              <a:rPr dirty="0" sz="1200">
                <a:latin typeface="Times New Roman"/>
                <a:cs typeface="Times New Roman"/>
              </a:rPr>
              <a:t>However, </a:t>
            </a:r>
            <a:r>
              <a:rPr dirty="0" sz="1200" spc="-5">
                <a:latin typeface="Times New Roman"/>
                <a:cs typeface="Times New Roman"/>
              </a:rPr>
              <a:t>despite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vast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array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505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045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13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34290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ages,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5">
                <a:latin typeface="Times New Roman"/>
                <a:cs typeface="Times New Roman"/>
              </a:rPr>
              <a:t>only </a:t>
            </a:r>
            <a:r>
              <a:rPr dirty="0" sz="1200">
                <a:latin typeface="Times New Roman"/>
                <a:cs typeface="Times New Roman"/>
              </a:rPr>
              <a:t>students in the </a:t>
            </a:r>
            <a:r>
              <a:rPr dirty="0" sz="1200" spc="-5">
                <a:latin typeface="Times New Roman"/>
                <a:cs typeface="Times New Roman"/>
              </a:rPr>
              <a:t>sample </a:t>
            </a:r>
            <a:r>
              <a:rPr dirty="0" sz="1200">
                <a:latin typeface="Times New Roman"/>
                <a:cs typeface="Times New Roman"/>
              </a:rPr>
              <a:t>population </a:t>
            </a:r>
            <a:r>
              <a:rPr dirty="0" sz="1200" spc="-5">
                <a:latin typeface="Times New Roman"/>
                <a:cs typeface="Times New Roman"/>
              </a:rPr>
              <a:t>were </a:t>
            </a:r>
            <a:r>
              <a:rPr dirty="0" sz="1200">
                <a:latin typeface="Times New Roman"/>
                <a:cs typeface="Times New Roman"/>
              </a:rPr>
              <a:t>18-20 </a:t>
            </a:r>
            <a:r>
              <a:rPr dirty="0" sz="1200" spc="-5">
                <a:latin typeface="Times New Roman"/>
                <a:cs typeface="Times New Roman"/>
              </a:rPr>
              <a:t>years </a:t>
            </a:r>
            <a:r>
              <a:rPr dirty="0" sz="1200">
                <a:latin typeface="Times New Roman"/>
                <a:cs typeface="Times New Roman"/>
              </a:rPr>
              <a:t>old. The </a:t>
            </a:r>
            <a:r>
              <a:rPr dirty="0" sz="1200" spc="-5">
                <a:latin typeface="Times New Roman"/>
                <a:cs typeface="Times New Roman"/>
              </a:rPr>
              <a:t>vast </a:t>
            </a:r>
            <a:r>
              <a:rPr dirty="0" sz="1200">
                <a:latin typeface="Times New Roman"/>
                <a:cs typeface="Times New Roman"/>
              </a:rPr>
              <a:t>majority </a:t>
            </a:r>
            <a:r>
              <a:rPr dirty="0" sz="1200" spc="5">
                <a:latin typeface="Times New Roman"/>
                <a:cs typeface="Times New Roman"/>
              </a:rPr>
              <a:t>of  </a:t>
            </a:r>
            <a:r>
              <a:rPr dirty="0" sz="1200">
                <a:latin typeface="Times New Roman"/>
                <a:cs typeface="Times New Roman"/>
              </a:rPr>
              <a:t>these </a:t>
            </a:r>
            <a:r>
              <a:rPr dirty="0" sz="1200" spc="-5">
                <a:latin typeface="Times New Roman"/>
                <a:cs typeface="Times New Roman"/>
              </a:rPr>
              <a:t>18-20 year-olds </a:t>
            </a:r>
            <a:r>
              <a:rPr dirty="0" sz="1200">
                <a:latin typeface="Times New Roman"/>
                <a:cs typeface="Times New Roman"/>
              </a:rPr>
              <a:t>were students who, </a:t>
            </a:r>
            <a:r>
              <a:rPr dirty="0" sz="1200" spc="-5">
                <a:latin typeface="Times New Roman"/>
                <a:cs typeface="Times New Roman"/>
              </a:rPr>
              <a:t>prior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dropping </a:t>
            </a:r>
            <a:r>
              <a:rPr dirty="0" sz="1200">
                <a:latin typeface="Times New Roman"/>
                <a:cs typeface="Times New Roman"/>
              </a:rPr>
              <a:t>out, </a:t>
            </a:r>
            <a:r>
              <a:rPr dirty="0" sz="1200" spc="-5">
                <a:latin typeface="Times New Roman"/>
                <a:cs typeface="Times New Roman"/>
              </a:rPr>
              <a:t>attended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in the </a:t>
            </a:r>
            <a:r>
              <a:rPr dirty="0" sz="1200" spc="-5">
                <a:latin typeface="Times New Roman"/>
                <a:cs typeface="Times New Roman"/>
              </a:rPr>
              <a:t>East  Tennessee </a:t>
            </a:r>
            <a:r>
              <a:rPr dirty="0" sz="1200">
                <a:latin typeface="Times New Roman"/>
                <a:cs typeface="Times New Roman"/>
              </a:rPr>
              <a:t>school district </a:t>
            </a:r>
            <a:r>
              <a:rPr dirty="0" sz="1200" spc="-5">
                <a:latin typeface="Times New Roman"/>
                <a:cs typeface="Times New Roman"/>
              </a:rPr>
              <a:t>under observation. For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reason,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statistics </a:t>
            </a:r>
            <a:r>
              <a:rPr dirty="0" sz="1200">
                <a:latin typeface="Times New Roman"/>
                <a:cs typeface="Times New Roman"/>
              </a:rPr>
              <a:t>about this </a:t>
            </a:r>
            <a:r>
              <a:rPr dirty="0" sz="1200" spc="-5">
                <a:latin typeface="Times New Roman"/>
                <a:cs typeface="Times New Roman"/>
              </a:rPr>
              <a:t>East  Tennessee </a:t>
            </a:r>
            <a:r>
              <a:rPr dirty="0" sz="1200">
                <a:latin typeface="Times New Roman"/>
                <a:cs typeface="Times New Roman"/>
              </a:rPr>
              <a:t>county </a:t>
            </a:r>
            <a:r>
              <a:rPr dirty="0" sz="1200" spc="-5">
                <a:latin typeface="Times New Roman"/>
                <a:cs typeface="Times New Roman"/>
              </a:rPr>
              <a:t>school district were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reference </a:t>
            </a:r>
            <a:r>
              <a:rPr dirty="0" sz="1200">
                <a:latin typeface="Times New Roman"/>
                <a:cs typeface="Times New Roman"/>
              </a:rPr>
              <a:t>point to the students at the </a:t>
            </a:r>
            <a:r>
              <a:rPr dirty="0" sz="1200" spc="-5">
                <a:latin typeface="Times New Roman"/>
                <a:cs typeface="Times New Roman"/>
              </a:rPr>
              <a:t>adult high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school.</a:t>
            </a:r>
            <a:endParaRPr sz="1200">
              <a:latin typeface="Times New Roman"/>
              <a:cs typeface="Times New Roman"/>
            </a:endParaRPr>
          </a:p>
          <a:p>
            <a:pPr marL="12700" marR="243840" indent="228600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total student population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research </a:t>
            </a:r>
            <a:r>
              <a:rPr dirty="0" sz="1200">
                <a:latin typeface="Times New Roman"/>
                <a:cs typeface="Times New Roman"/>
              </a:rPr>
              <a:t>county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approximately 14,000 </a:t>
            </a:r>
            <a:r>
              <a:rPr dirty="0" sz="1200" spc="-5">
                <a:latin typeface="Times New Roman"/>
                <a:cs typeface="Times New Roman"/>
              </a:rPr>
              <a:t>(Tennessee  Department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– </a:t>
            </a:r>
            <a:r>
              <a:rPr dirty="0" sz="1200" spc="-5">
                <a:latin typeface="Times New Roman"/>
                <a:cs typeface="Times New Roman"/>
              </a:rPr>
              <a:t>Report Card, 2013).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these </a:t>
            </a:r>
            <a:r>
              <a:rPr dirty="0" sz="1200">
                <a:latin typeface="Times New Roman"/>
                <a:cs typeface="Times New Roman"/>
              </a:rPr>
              <a:t>14,000 students, 63.8%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were</a:t>
            </a:r>
            <a:endParaRPr sz="1200">
              <a:latin typeface="Times New Roman"/>
              <a:cs typeface="Times New Roman"/>
            </a:endParaRPr>
          </a:p>
          <a:p>
            <a:pPr marL="12700" marR="126364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considered </a:t>
            </a:r>
            <a:r>
              <a:rPr dirty="0" sz="1200">
                <a:latin typeface="Times New Roman"/>
                <a:cs typeface="Times New Roman"/>
              </a:rPr>
              <a:t>economically </a:t>
            </a:r>
            <a:r>
              <a:rPr dirty="0" sz="1200" spc="-5">
                <a:latin typeface="Times New Roman"/>
                <a:cs typeface="Times New Roman"/>
              </a:rPr>
              <a:t>disadvantaged.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level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low-income </a:t>
            </a:r>
            <a:r>
              <a:rPr dirty="0" sz="1200">
                <a:latin typeface="Times New Roman"/>
                <a:cs typeface="Times New Roman"/>
              </a:rPr>
              <a:t>students </a:t>
            </a:r>
            <a:r>
              <a:rPr dirty="0" sz="1200" spc="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slightly </a:t>
            </a:r>
            <a:r>
              <a:rPr dirty="0" sz="1200" spc="-5">
                <a:latin typeface="Times New Roman"/>
                <a:cs typeface="Times New Roman"/>
              </a:rPr>
              <a:t>greater  </a:t>
            </a:r>
            <a:r>
              <a:rPr dirty="0" sz="1200">
                <a:latin typeface="Times New Roman"/>
                <a:cs typeface="Times New Roman"/>
              </a:rPr>
              <a:t>than </a:t>
            </a:r>
            <a:r>
              <a:rPr dirty="0" sz="1200" spc="-5">
                <a:latin typeface="Times New Roman"/>
                <a:cs typeface="Times New Roman"/>
              </a:rPr>
              <a:t>the statewide </a:t>
            </a:r>
            <a:r>
              <a:rPr dirty="0" sz="1200">
                <a:latin typeface="Times New Roman"/>
                <a:cs typeface="Times New Roman"/>
              </a:rPr>
              <a:t>statistic of </a:t>
            </a:r>
            <a:r>
              <a:rPr dirty="0" sz="1200" spc="-5">
                <a:latin typeface="Times New Roman"/>
                <a:cs typeface="Times New Roman"/>
              </a:rPr>
              <a:t>58.6%. This </a:t>
            </a:r>
            <a:r>
              <a:rPr dirty="0" sz="1200">
                <a:latin typeface="Times New Roman"/>
                <a:cs typeface="Times New Roman"/>
              </a:rPr>
              <a:t>county </a:t>
            </a:r>
            <a:r>
              <a:rPr dirty="0" sz="1200" spc="-5">
                <a:latin typeface="Times New Roman"/>
                <a:cs typeface="Times New Roman"/>
              </a:rPr>
              <a:t>has </a:t>
            </a:r>
            <a:r>
              <a:rPr dirty="0" sz="1200">
                <a:latin typeface="Times New Roman"/>
                <a:cs typeface="Times New Roman"/>
              </a:rPr>
              <a:t>a much lower number of </a:t>
            </a:r>
            <a:r>
              <a:rPr dirty="0" sz="1200" spc="-5">
                <a:latin typeface="Times New Roman"/>
                <a:cs typeface="Times New Roman"/>
              </a:rPr>
              <a:t>minorities when  compared </a:t>
            </a:r>
            <a:r>
              <a:rPr dirty="0" sz="1200">
                <a:latin typeface="Times New Roman"/>
                <a:cs typeface="Times New Roman"/>
              </a:rPr>
              <a:t>to the </a:t>
            </a:r>
            <a:r>
              <a:rPr dirty="0" sz="1200" spc="-5">
                <a:latin typeface="Times New Roman"/>
                <a:cs typeface="Times New Roman"/>
              </a:rPr>
              <a:t>rest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state. African </a:t>
            </a:r>
            <a:r>
              <a:rPr dirty="0" sz="1200">
                <a:latin typeface="Times New Roman"/>
                <a:cs typeface="Times New Roman"/>
              </a:rPr>
              <a:t>American students and </a:t>
            </a:r>
            <a:r>
              <a:rPr dirty="0" sz="1200" spc="-5">
                <a:latin typeface="Times New Roman"/>
                <a:cs typeface="Times New Roman"/>
              </a:rPr>
              <a:t>Hispanic </a:t>
            </a:r>
            <a:r>
              <a:rPr dirty="0" sz="1200">
                <a:latin typeface="Times New Roman"/>
                <a:cs typeface="Times New Roman"/>
              </a:rPr>
              <a:t>students, on the state  </a:t>
            </a:r>
            <a:r>
              <a:rPr dirty="0" sz="1200" spc="-5">
                <a:latin typeface="Times New Roman"/>
                <a:cs typeface="Times New Roman"/>
              </a:rPr>
              <a:t>level, represent </a:t>
            </a:r>
            <a:r>
              <a:rPr dirty="0" sz="1200">
                <a:latin typeface="Times New Roman"/>
                <a:cs typeface="Times New Roman"/>
              </a:rPr>
              <a:t>24.1% and 7.3% </a:t>
            </a:r>
            <a:r>
              <a:rPr dirty="0" sz="1200" spc="-5">
                <a:latin typeface="Times New Roman"/>
                <a:cs typeface="Times New Roman"/>
              </a:rPr>
              <a:t>respectively. </a:t>
            </a: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researched county, African American  </a:t>
            </a:r>
            <a:r>
              <a:rPr dirty="0" sz="1200">
                <a:latin typeface="Times New Roman"/>
                <a:cs typeface="Times New Roman"/>
              </a:rPr>
              <a:t>students </a:t>
            </a:r>
            <a:r>
              <a:rPr dirty="0" sz="1200" spc="-5">
                <a:latin typeface="Times New Roman"/>
                <a:cs typeface="Times New Roman"/>
              </a:rPr>
              <a:t>make </a:t>
            </a:r>
            <a:r>
              <a:rPr dirty="0" sz="1200">
                <a:latin typeface="Times New Roman"/>
                <a:cs typeface="Times New Roman"/>
              </a:rPr>
              <a:t>up only 2.0% </a:t>
            </a:r>
            <a:r>
              <a:rPr dirty="0" sz="1200" spc="-5">
                <a:latin typeface="Times New Roman"/>
                <a:cs typeface="Times New Roman"/>
              </a:rPr>
              <a:t>and Hispanic </a:t>
            </a:r>
            <a:r>
              <a:rPr dirty="0" sz="1200">
                <a:latin typeface="Times New Roman"/>
                <a:cs typeface="Times New Roman"/>
              </a:rPr>
              <a:t>make </a:t>
            </a:r>
            <a:r>
              <a:rPr dirty="0" sz="1200" spc="5">
                <a:latin typeface="Times New Roman"/>
                <a:cs typeface="Times New Roman"/>
              </a:rPr>
              <a:t>up </a:t>
            </a:r>
            <a:r>
              <a:rPr dirty="0" sz="1200">
                <a:latin typeface="Times New Roman"/>
                <a:cs typeface="Times New Roman"/>
              </a:rPr>
              <a:t>just </a:t>
            </a:r>
            <a:r>
              <a:rPr dirty="0" sz="1200" spc="-5">
                <a:latin typeface="Times New Roman"/>
                <a:cs typeface="Times New Roman"/>
              </a:rPr>
              <a:t>7.5%.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percentage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white </a:t>
            </a:r>
            <a:r>
              <a:rPr dirty="0" sz="1200">
                <a:latin typeface="Times New Roman"/>
                <a:cs typeface="Times New Roman"/>
              </a:rPr>
              <a:t>students  in this county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88.8% as </a:t>
            </a:r>
            <a:r>
              <a:rPr dirty="0" sz="1200" spc="-5">
                <a:latin typeface="Times New Roman"/>
                <a:cs typeface="Times New Roman"/>
              </a:rPr>
              <a:t>compared </a:t>
            </a:r>
            <a:r>
              <a:rPr dirty="0" sz="1200">
                <a:latin typeface="Times New Roman"/>
                <a:cs typeface="Times New Roman"/>
              </a:rPr>
              <a:t>to the </a:t>
            </a:r>
            <a:r>
              <a:rPr dirty="0" sz="1200" spc="-5">
                <a:latin typeface="Times New Roman"/>
                <a:cs typeface="Times New Roman"/>
              </a:rPr>
              <a:t>state’s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66.3%.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Sample</a:t>
            </a:r>
            <a:endParaRPr sz="1200">
              <a:latin typeface="Times New Roman"/>
              <a:cs typeface="Times New Roman"/>
            </a:endParaRPr>
          </a:p>
          <a:p>
            <a:pPr marL="12700" marR="130810" indent="228600">
              <a:lnSpc>
                <a:spcPts val="2760"/>
              </a:lnSpc>
              <a:spcBef>
                <a:spcPts val="285"/>
              </a:spcBef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actual </a:t>
            </a:r>
            <a:r>
              <a:rPr dirty="0" sz="1200">
                <a:latin typeface="Times New Roman"/>
                <a:cs typeface="Times New Roman"/>
              </a:rPr>
              <a:t>sample size </a:t>
            </a:r>
            <a:r>
              <a:rPr dirty="0" sz="1200" spc="-5">
                <a:latin typeface="Times New Roman"/>
                <a:cs typeface="Times New Roman"/>
              </a:rPr>
              <a:t>was less than what </a:t>
            </a:r>
            <a:r>
              <a:rPr dirty="0" sz="1200">
                <a:latin typeface="Times New Roman"/>
                <a:cs typeface="Times New Roman"/>
              </a:rPr>
              <a:t>had been </a:t>
            </a:r>
            <a:r>
              <a:rPr dirty="0" sz="1200" spc="-5">
                <a:latin typeface="Times New Roman"/>
                <a:cs typeface="Times New Roman"/>
              </a:rPr>
              <a:t>anticipated, because </a:t>
            </a:r>
            <a:r>
              <a:rPr dirty="0" sz="1200">
                <a:latin typeface="Times New Roman"/>
                <a:cs typeface="Times New Roman"/>
              </a:rPr>
              <a:t>the number of  students </a:t>
            </a:r>
            <a:r>
              <a:rPr dirty="0" sz="1200" spc="-5">
                <a:latin typeface="Times New Roman"/>
                <a:cs typeface="Times New Roman"/>
              </a:rPr>
              <a:t>that were </a:t>
            </a:r>
            <a:r>
              <a:rPr dirty="0" sz="1200">
                <a:latin typeface="Times New Roman"/>
                <a:cs typeface="Times New Roman"/>
              </a:rPr>
              <a:t>in the 18-20 </a:t>
            </a:r>
            <a:r>
              <a:rPr dirty="0" sz="1200" spc="-5">
                <a:latin typeface="Times New Roman"/>
                <a:cs typeface="Times New Roman"/>
              </a:rPr>
              <a:t>year-old </a:t>
            </a:r>
            <a:r>
              <a:rPr dirty="0" sz="1200">
                <a:latin typeface="Times New Roman"/>
                <a:cs typeface="Times New Roman"/>
              </a:rPr>
              <a:t>range </a:t>
            </a:r>
            <a:r>
              <a:rPr dirty="0" sz="1200" spc="-5">
                <a:latin typeface="Times New Roman"/>
                <a:cs typeface="Times New Roman"/>
              </a:rPr>
              <a:t>at </a:t>
            </a:r>
            <a:r>
              <a:rPr dirty="0" sz="1200" spc="5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adult high school </a:t>
            </a:r>
            <a:r>
              <a:rPr dirty="0" sz="1200">
                <a:latin typeface="Times New Roman"/>
                <a:cs typeface="Times New Roman"/>
              </a:rPr>
              <a:t>was much </a:t>
            </a:r>
            <a:r>
              <a:rPr dirty="0" sz="1200" spc="-5">
                <a:latin typeface="Times New Roman"/>
                <a:cs typeface="Times New Roman"/>
              </a:rPr>
              <a:t>lower than  expected. </a:t>
            </a:r>
            <a:r>
              <a:rPr dirty="0" sz="1200">
                <a:latin typeface="Times New Roman"/>
                <a:cs typeface="Times New Roman"/>
              </a:rPr>
              <a:t>Only 22 students </a:t>
            </a:r>
            <a:r>
              <a:rPr dirty="0" sz="1200" spc="-5">
                <a:latin typeface="Times New Roman"/>
                <a:cs typeface="Times New Roman"/>
              </a:rPr>
              <a:t>met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age requirement </a:t>
            </a:r>
            <a:r>
              <a:rPr dirty="0" sz="1200">
                <a:latin typeface="Times New Roman"/>
                <a:cs typeface="Times New Roman"/>
              </a:rPr>
              <a:t>of this </a:t>
            </a:r>
            <a:r>
              <a:rPr dirty="0" sz="1200" spc="-5">
                <a:latin typeface="Times New Roman"/>
                <a:cs typeface="Times New Roman"/>
              </a:rPr>
              <a:t>study, and </a:t>
            </a:r>
            <a:r>
              <a:rPr dirty="0" sz="1200">
                <a:latin typeface="Times New Roman"/>
                <a:cs typeface="Times New Roman"/>
              </a:rPr>
              <a:t>just 21 of the 22 </a:t>
            </a:r>
            <a:r>
              <a:rPr dirty="0" sz="1200" spc="-5">
                <a:latin typeface="Times New Roman"/>
                <a:cs typeface="Times New Roman"/>
              </a:rPr>
              <a:t>students  chose </a:t>
            </a:r>
            <a:r>
              <a:rPr dirty="0" sz="1200">
                <a:latin typeface="Times New Roman"/>
                <a:cs typeface="Times New Roman"/>
              </a:rPr>
              <a:t>to be </a:t>
            </a:r>
            <a:r>
              <a:rPr dirty="0" sz="1200" spc="-5">
                <a:latin typeface="Times New Roman"/>
                <a:cs typeface="Times New Roman"/>
              </a:rPr>
              <a:t>participants. </a:t>
            </a:r>
            <a:r>
              <a:rPr dirty="0" sz="1200">
                <a:latin typeface="Times New Roman"/>
                <a:cs typeface="Times New Roman"/>
              </a:rPr>
              <a:t>The only student </a:t>
            </a:r>
            <a:r>
              <a:rPr dirty="0" sz="1200" spc="-5">
                <a:latin typeface="Times New Roman"/>
                <a:cs typeface="Times New Roman"/>
              </a:rPr>
              <a:t>that </a:t>
            </a:r>
            <a:r>
              <a:rPr dirty="0" sz="1200">
                <a:latin typeface="Times New Roman"/>
                <a:cs typeface="Times New Roman"/>
              </a:rPr>
              <a:t>was in the </a:t>
            </a:r>
            <a:r>
              <a:rPr dirty="0" sz="1200" spc="-5">
                <a:latin typeface="Times New Roman"/>
                <a:cs typeface="Times New Roman"/>
              </a:rPr>
              <a:t>appropriate age </a:t>
            </a:r>
            <a:r>
              <a:rPr dirty="0" sz="1200">
                <a:latin typeface="Times New Roman"/>
                <a:cs typeface="Times New Roman"/>
              </a:rPr>
              <a:t>range who did not  </a:t>
            </a:r>
            <a:r>
              <a:rPr dirty="0" sz="1200" spc="-5">
                <a:latin typeface="Times New Roman"/>
                <a:cs typeface="Times New Roman"/>
              </a:rPr>
              <a:t>volunteer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participate was absent </a:t>
            </a:r>
            <a:r>
              <a:rPr dirty="0" sz="1200">
                <a:latin typeface="Times New Roman"/>
                <a:cs typeface="Times New Roman"/>
              </a:rPr>
              <a:t>from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during the data </a:t>
            </a:r>
            <a:r>
              <a:rPr dirty="0" sz="1200" spc="-5">
                <a:latin typeface="Times New Roman"/>
                <a:cs typeface="Times New Roman"/>
              </a:rPr>
              <a:t>collection process.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small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15"/>
              </a:spcBef>
            </a:pPr>
            <a:r>
              <a:rPr dirty="0" sz="1200" spc="-5">
                <a:latin typeface="Times New Roman"/>
                <a:cs typeface="Times New Roman"/>
              </a:rPr>
              <a:t>sample </a:t>
            </a:r>
            <a:r>
              <a:rPr dirty="0" sz="1200">
                <a:latin typeface="Times New Roman"/>
                <a:cs typeface="Times New Roman"/>
              </a:rPr>
              <a:t>still </a:t>
            </a:r>
            <a:r>
              <a:rPr dirty="0" sz="1200" spc="-5">
                <a:latin typeface="Times New Roman"/>
                <a:cs typeface="Times New Roman"/>
              </a:rPr>
              <a:t>has significance </a:t>
            </a:r>
            <a:r>
              <a:rPr dirty="0" sz="1200">
                <a:latin typeface="Times New Roman"/>
                <a:cs typeface="Times New Roman"/>
              </a:rPr>
              <a:t>due to the 95.4% participation of the </a:t>
            </a:r>
            <a:r>
              <a:rPr dirty="0" sz="1200" spc="-5">
                <a:latin typeface="Times New Roman"/>
                <a:cs typeface="Times New Roman"/>
              </a:rPr>
              <a:t>available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students.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marL="1920875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Assumptions, Limitations,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Scope</a:t>
            </a:r>
            <a:endParaRPr sz="1200">
              <a:latin typeface="Times New Roman"/>
              <a:cs typeface="Times New Roman"/>
            </a:endParaRPr>
          </a:p>
          <a:p>
            <a:pPr marL="12700" marR="110489" indent="228600">
              <a:lnSpc>
                <a:spcPts val="2760"/>
              </a:lnSpc>
              <a:spcBef>
                <a:spcPts val="290"/>
              </a:spcBef>
            </a:pPr>
            <a:r>
              <a:rPr dirty="0" sz="1200" spc="-5">
                <a:latin typeface="Times New Roman"/>
                <a:cs typeface="Times New Roman"/>
              </a:rPr>
              <a:t>Acknowledging assumptions, limitations, and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scope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research allows </a:t>
            </a:r>
            <a:r>
              <a:rPr dirty="0" sz="1200">
                <a:latin typeface="Times New Roman"/>
                <a:cs typeface="Times New Roman"/>
              </a:rPr>
              <a:t>for a </a:t>
            </a:r>
            <a:r>
              <a:rPr dirty="0" sz="1200" spc="-5">
                <a:latin typeface="Times New Roman"/>
                <a:cs typeface="Times New Roman"/>
              </a:rPr>
              <a:t>critical  examination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information obtained (Stating </a:t>
            </a:r>
            <a:r>
              <a:rPr dirty="0" sz="1200">
                <a:latin typeface="Times New Roman"/>
                <a:cs typeface="Times New Roman"/>
              </a:rPr>
              <a:t>the obvious: Writing </a:t>
            </a:r>
            <a:r>
              <a:rPr dirty="0" sz="1200" spc="-5">
                <a:latin typeface="Times New Roman"/>
                <a:cs typeface="Times New Roman"/>
              </a:rPr>
              <a:t>assumptions, limitation,  and delimitations, </a:t>
            </a:r>
            <a:r>
              <a:rPr dirty="0" sz="1200">
                <a:latin typeface="Times New Roman"/>
                <a:cs typeface="Times New Roman"/>
              </a:rPr>
              <a:t>2014; University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Southhampton, </a:t>
            </a:r>
            <a:r>
              <a:rPr dirty="0" sz="1200">
                <a:latin typeface="Times New Roman"/>
                <a:cs typeface="Times New Roman"/>
              </a:rPr>
              <a:t>2014). </a:t>
            </a:r>
            <a:r>
              <a:rPr dirty="0" sz="1200" spc="-5">
                <a:latin typeface="Times New Roman"/>
                <a:cs typeface="Times New Roman"/>
              </a:rPr>
              <a:t>Assumptions are concepts that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505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045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14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57785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researcher had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assume </a:t>
            </a:r>
            <a:r>
              <a:rPr dirty="0" sz="1200">
                <a:latin typeface="Times New Roman"/>
                <a:cs typeface="Times New Roman"/>
              </a:rPr>
              <a:t>to be </a:t>
            </a:r>
            <a:r>
              <a:rPr dirty="0" sz="1200" spc="-5">
                <a:latin typeface="Times New Roman"/>
                <a:cs typeface="Times New Roman"/>
              </a:rPr>
              <a:t>true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order </a:t>
            </a:r>
            <a:r>
              <a:rPr dirty="0" sz="1200">
                <a:latin typeface="Times New Roman"/>
                <a:cs typeface="Times New Roman"/>
              </a:rPr>
              <a:t>to conduct the </a:t>
            </a:r>
            <a:r>
              <a:rPr dirty="0" sz="1200" spc="-5">
                <a:latin typeface="Times New Roman"/>
                <a:cs typeface="Times New Roman"/>
              </a:rPr>
              <a:t>research and limitations are  restrictions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5">
                <a:latin typeface="Times New Roman"/>
                <a:cs typeface="Times New Roman"/>
              </a:rPr>
              <a:t>may </a:t>
            </a:r>
            <a:r>
              <a:rPr dirty="0" sz="1200">
                <a:latin typeface="Times New Roman"/>
                <a:cs typeface="Times New Roman"/>
              </a:rPr>
              <a:t>have </a:t>
            </a:r>
            <a:r>
              <a:rPr dirty="0" sz="1200" spc="-5">
                <a:latin typeface="Times New Roman"/>
                <a:cs typeface="Times New Roman"/>
              </a:rPr>
              <a:t>prevented </a:t>
            </a:r>
            <a:r>
              <a:rPr dirty="0" sz="1200">
                <a:latin typeface="Times New Roman"/>
                <a:cs typeface="Times New Roman"/>
              </a:rPr>
              <a:t>the study from a more </a:t>
            </a:r>
            <a:r>
              <a:rPr dirty="0" sz="1200" spc="-5">
                <a:latin typeface="Times New Roman"/>
                <a:cs typeface="Times New Roman"/>
              </a:rPr>
              <a:t>in-depth discovery, and </a:t>
            </a:r>
            <a:r>
              <a:rPr dirty="0" sz="1200">
                <a:latin typeface="Times New Roman"/>
                <a:cs typeface="Times New Roman"/>
              </a:rPr>
              <a:t>the scope  </a:t>
            </a:r>
            <a:r>
              <a:rPr dirty="0" sz="1200" spc="-5">
                <a:latin typeface="Times New Roman"/>
                <a:cs typeface="Times New Roman"/>
              </a:rPr>
              <a:t>refers </a:t>
            </a:r>
            <a:r>
              <a:rPr dirty="0" sz="1200">
                <a:latin typeface="Times New Roman"/>
                <a:cs typeface="Times New Roman"/>
              </a:rPr>
              <a:t>to the </a:t>
            </a:r>
            <a:r>
              <a:rPr dirty="0" sz="1200" spc="-5">
                <a:latin typeface="Times New Roman"/>
                <a:cs typeface="Times New Roman"/>
              </a:rPr>
              <a:t>specifics </a:t>
            </a:r>
            <a:r>
              <a:rPr dirty="0" sz="1200">
                <a:latin typeface="Times New Roman"/>
                <a:cs typeface="Times New Roman"/>
              </a:rPr>
              <a:t>of this </a:t>
            </a:r>
            <a:r>
              <a:rPr dirty="0" sz="1200" spc="-5">
                <a:latin typeface="Times New Roman"/>
                <a:cs typeface="Times New Roman"/>
              </a:rPr>
              <a:t>research and </a:t>
            </a:r>
            <a:r>
              <a:rPr dirty="0" sz="1200">
                <a:latin typeface="Times New Roman"/>
                <a:cs typeface="Times New Roman"/>
              </a:rPr>
              <a:t>how the </a:t>
            </a:r>
            <a:r>
              <a:rPr dirty="0" sz="1200" spc="-5">
                <a:latin typeface="Times New Roman"/>
                <a:cs typeface="Times New Roman"/>
              </a:rPr>
              <a:t>research is </a:t>
            </a:r>
            <a:r>
              <a:rPr dirty="0" sz="1200">
                <a:latin typeface="Times New Roman"/>
                <a:cs typeface="Times New Roman"/>
              </a:rPr>
              <a:t>contained within </a:t>
            </a:r>
            <a:r>
              <a:rPr dirty="0" sz="1200" spc="-5">
                <a:latin typeface="Times New Roman"/>
                <a:cs typeface="Times New Roman"/>
              </a:rPr>
              <a:t>certain  parameters (Baron, </a:t>
            </a:r>
            <a:r>
              <a:rPr dirty="0" sz="1200">
                <a:latin typeface="Times New Roman"/>
                <a:cs typeface="Times New Roman"/>
              </a:rPr>
              <a:t>2008). </a:t>
            </a:r>
            <a:r>
              <a:rPr dirty="0" sz="1200" spc="-5">
                <a:latin typeface="Times New Roman"/>
                <a:cs typeface="Times New Roman"/>
              </a:rPr>
              <a:t>These </a:t>
            </a:r>
            <a:r>
              <a:rPr dirty="0" sz="1200">
                <a:latin typeface="Times New Roman"/>
                <a:cs typeface="Times New Roman"/>
              </a:rPr>
              <a:t>three </a:t>
            </a:r>
            <a:r>
              <a:rPr dirty="0" sz="1200" spc="-5">
                <a:latin typeface="Times New Roman"/>
                <a:cs typeface="Times New Roman"/>
              </a:rPr>
              <a:t>topics </a:t>
            </a:r>
            <a:r>
              <a:rPr dirty="0" sz="1200">
                <a:latin typeface="Times New Roman"/>
                <a:cs typeface="Times New Roman"/>
              </a:rPr>
              <a:t>(assumptions, </a:t>
            </a:r>
            <a:r>
              <a:rPr dirty="0" sz="1200" spc="-5">
                <a:latin typeface="Times New Roman"/>
                <a:cs typeface="Times New Roman"/>
              </a:rPr>
              <a:t>limitations, and scope) </a:t>
            </a:r>
            <a:r>
              <a:rPr dirty="0" sz="1200">
                <a:latin typeface="Times New Roman"/>
                <a:cs typeface="Times New Roman"/>
              </a:rPr>
              <a:t>are </a:t>
            </a:r>
            <a:r>
              <a:rPr dirty="0" sz="1200" spc="-5">
                <a:latin typeface="Times New Roman"/>
                <a:cs typeface="Times New Roman"/>
              </a:rPr>
              <a:t>discussed  below.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Assumptions</a:t>
            </a:r>
            <a:endParaRPr sz="1200">
              <a:latin typeface="Times New Roman"/>
              <a:cs typeface="Times New Roman"/>
            </a:endParaRPr>
          </a:p>
          <a:p>
            <a:pPr marL="12700" marR="36195" indent="228600">
              <a:lnSpc>
                <a:spcPts val="2760"/>
              </a:lnSpc>
              <a:spcBef>
                <a:spcPts val="290"/>
              </a:spcBef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assumption was </a:t>
            </a:r>
            <a:r>
              <a:rPr dirty="0" sz="1200">
                <a:latin typeface="Times New Roman"/>
                <a:cs typeface="Times New Roman"/>
              </a:rPr>
              <a:t>made that </a:t>
            </a:r>
            <a:r>
              <a:rPr dirty="0" sz="1200" spc="-5">
                <a:latin typeface="Times New Roman"/>
                <a:cs typeface="Times New Roman"/>
              </a:rPr>
              <a:t>all </a:t>
            </a:r>
            <a:r>
              <a:rPr dirty="0" sz="1200">
                <a:latin typeface="Times New Roman"/>
                <a:cs typeface="Times New Roman"/>
              </a:rPr>
              <a:t>of the participants would </a:t>
            </a:r>
            <a:r>
              <a:rPr dirty="0" sz="1200" spc="-5">
                <a:latin typeface="Times New Roman"/>
                <a:cs typeface="Times New Roman"/>
              </a:rPr>
              <a:t>answer </a:t>
            </a:r>
            <a:r>
              <a:rPr dirty="0" sz="1200">
                <a:latin typeface="Times New Roman"/>
                <a:cs typeface="Times New Roman"/>
              </a:rPr>
              <a:t>truthfully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would  </a:t>
            </a:r>
            <a:r>
              <a:rPr dirty="0" sz="1200" spc="-5">
                <a:latin typeface="Times New Roman"/>
                <a:cs typeface="Times New Roman"/>
              </a:rPr>
              <a:t>understand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questions </a:t>
            </a:r>
            <a:r>
              <a:rPr dirty="0" sz="1200">
                <a:latin typeface="Times New Roman"/>
                <a:cs typeface="Times New Roman"/>
              </a:rPr>
              <a:t>that they were </a:t>
            </a:r>
            <a:r>
              <a:rPr dirty="0" sz="1200" spc="-5">
                <a:latin typeface="Times New Roman"/>
                <a:cs typeface="Times New Roman"/>
              </a:rPr>
              <a:t>asked. </a:t>
            </a:r>
            <a:r>
              <a:rPr dirty="0" sz="1200">
                <a:latin typeface="Times New Roman"/>
                <a:cs typeface="Times New Roman"/>
              </a:rPr>
              <a:t>Another major </a:t>
            </a:r>
            <a:r>
              <a:rPr dirty="0" sz="1200" spc="-5">
                <a:latin typeface="Times New Roman"/>
                <a:cs typeface="Times New Roman"/>
              </a:rPr>
              <a:t>assumption was </a:t>
            </a:r>
            <a:r>
              <a:rPr dirty="0" sz="1200">
                <a:latin typeface="Times New Roman"/>
                <a:cs typeface="Times New Roman"/>
              </a:rPr>
              <a:t>that the  </a:t>
            </a:r>
            <a:r>
              <a:rPr dirty="0" sz="1200" spc="-5">
                <a:latin typeface="Times New Roman"/>
                <a:cs typeface="Times New Roman"/>
              </a:rPr>
              <a:t>participants </a:t>
            </a:r>
            <a:r>
              <a:rPr dirty="0" sz="1200">
                <a:latin typeface="Times New Roman"/>
                <a:cs typeface="Times New Roman"/>
              </a:rPr>
              <a:t>would </a:t>
            </a:r>
            <a:r>
              <a:rPr dirty="0" sz="1200" spc="-5">
                <a:latin typeface="Times New Roman"/>
                <a:cs typeface="Times New Roman"/>
              </a:rPr>
              <a:t>remember what their </a:t>
            </a:r>
            <a:r>
              <a:rPr dirty="0" sz="1200">
                <a:latin typeface="Times New Roman"/>
                <a:cs typeface="Times New Roman"/>
              </a:rPr>
              <a:t>opinions </a:t>
            </a:r>
            <a:r>
              <a:rPr dirty="0" sz="1200" spc="-5">
                <a:latin typeface="Times New Roman"/>
                <a:cs typeface="Times New Roman"/>
              </a:rPr>
              <a:t>about certain things </a:t>
            </a:r>
            <a:r>
              <a:rPr dirty="0" sz="1200">
                <a:latin typeface="Times New Roman"/>
                <a:cs typeface="Times New Roman"/>
              </a:rPr>
              <a:t>were </a:t>
            </a:r>
            <a:r>
              <a:rPr dirty="0" sz="1200" spc="-5">
                <a:latin typeface="Times New Roman"/>
                <a:cs typeface="Times New Roman"/>
              </a:rPr>
              <a:t>several years ago  (when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>
                <a:latin typeface="Times New Roman"/>
                <a:cs typeface="Times New Roman"/>
              </a:rPr>
              <a:t>were still in </a:t>
            </a:r>
            <a:r>
              <a:rPr dirty="0" sz="1200" spc="-5">
                <a:latin typeface="Times New Roman"/>
                <a:cs typeface="Times New Roman"/>
              </a:rPr>
              <a:t>traditional high school). </a:t>
            </a:r>
            <a:r>
              <a:rPr dirty="0" sz="1200">
                <a:latin typeface="Times New Roman"/>
                <a:cs typeface="Times New Roman"/>
              </a:rPr>
              <a:t>Participants </a:t>
            </a:r>
            <a:r>
              <a:rPr dirty="0" sz="1200" spc="5">
                <a:latin typeface="Times New Roman"/>
                <a:cs typeface="Times New Roman"/>
              </a:rPr>
              <a:t>may </a:t>
            </a:r>
            <a:r>
              <a:rPr dirty="0" sz="1200">
                <a:latin typeface="Times New Roman"/>
                <a:cs typeface="Times New Roman"/>
              </a:rPr>
              <a:t>not accurately </a:t>
            </a:r>
            <a:r>
              <a:rPr dirty="0" sz="1200" spc="-5">
                <a:latin typeface="Times New Roman"/>
                <a:cs typeface="Times New Roman"/>
              </a:rPr>
              <a:t>recall </a:t>
            </a:r>
            <a:r>
              <a:rPr dirty="0" sz="1200">
                <a:latin typeface="Times New Roman"/>
                <a:cs typeface="Times New Roman"/>
              </a:rPr>
              <a:t>their  opinions </a:t>
            </a:r>
            <a:r>
              <a:rPr dirty="0" sz="1200" spc="-5">
                <a:latin typeface="Times New Roman"/>
                <a:cs typeface="Times New Roman"/>
              </a:rPr>
              <a:t>from previous years. </a:t>
            </a:r>
            <a:r>
              <a:rPr dirty="0" sz="1200">
                <a:latin typeface="Times New Roman"/>
                <a:cs typeface="Times New Roman"/>
              </a:rPr>
              <a:t>However, since dropping out of </a:t>
            </a:r>
            <a:r>
              <a:rPr dirty="0" sz="1200" spc="-5">
                <a:latin typeface="Times New Roman"/>
                <a:cs typeface="Times New Roman"/>
              </a:rPr>
              <a:t>high school was </a:t>
            </a:r>
            <a:r>
              <a:rPr dirty="0" sz="1200">
                <a:latin typeface="Times New Roman"/>
                <a:cs typeface="Times New Roman"/>
              </a:rPr>
              <a:t>a big </a:t>
            </a:r>
            <a:r>
              <a:rPr dirty="0" sz="1200" spc="-5">
                <a:latin typeface="Times New Roman"/>
                <a:cs typeface="Times New Roman"/>
              </a:rPr>
              <a:t>decision </a:t>
            </a:r>
            <a:r>
              <a:rPr dirty="0" sz="1200">
                <a:latin typeface="Times New Roman"/>
                <a:cs typeface="Times New Roman"/>
              </a:rPr>
              <a:t>for  </a:t>
            </a:r>
            <a:r>
              <a:rPr dirty="0" sz="1200" spc="-5">
                <a:latin typeface="Times New Roman"/>
                <a:cs typeface="Times New Roman"/>
              </a:rPr>
              <a:t>these </a:t>
            </a:r>
            <a:r>
              <a:rPr dirty="0" sz="1200">
                <a:latin typeface="Times New Roman"/>
                <a:cs typeface="Times New Roman"/>
              </a:rPr>
              <a:t>students, presumably the reason(s) they </a:t>
            </a:r>
            <a:r>
              <a:rPr dirty="0" sz="1200" spc="-5">
                <a:latin typeface="Times New Roman"/>
                <a:cs typeface="Times New Roman"/>
              </a:rPr>
              <a:t>had </a:t>
            </a:r>
            <a:r>
              <a:rPr dirty="0" sz="1200">
                <a:latin typeface="Times New Roman"/>
                <a:cs typeface="Times New Roman"/>
              </a:rPr>
              <a:t>for doing it should be easy to</a:t>
            </a:r>
            <a:r>
              <a:rPr dirty="0" sz="1200" spc="-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recall.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35"/>
              </a:spcBef>
            </a:pPr>
            <a:r>
              <a:rPr dirty="0" sz="1200" spc="-5" b="1">
                <a:latin typeface="Times New Roman"/>
                <a:cs typeface="Times New Roman"/>
              </a:rPr>
              <a:t>Limitations</a:t>
            </a:r>
            <a:endParaRPr sz="1200">
              <a:latin typeface="Times New Roman"/>
              <a:cs typeface="Times New Roman"/>
            </a:endParaRPr>
          </a:p>
          <a:p>
            <a:pPr marL="12700" marR="16510" indent="228600">
              <a:lnSpc>
                <a:spcPts val="2760"/>
              </a:lnSpc>
              <a:spcBef>
                <a:spcPts val="290"/>
              </a:spcBef>
            </a:pPr>
            <a:r>
              <a:rPr dirty="0" sz="1200" spc="-5">
                <a:latin typeface="Times New Roman"/>
                <a:cs typeface="Times New Roman"/>
              </a:rPr>
              <a:t>One </a:t>
            </a:r>
            <a:r>
              <a:rPr dirty="0" sz="1200">
                <a:latin typeface="Times New Roman"/>
                <a:cs typeface="Times New Roman"/>
              </a:rPr>
              <a:t>major limitation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the time </a:t>
            </a:r>
            <a:r>
              <a:rPr dirty="0" sz="1200" spc="-5">
                <a:latin typeface="Times New Roman"/>
                <a:cs typeface="Times New Roman"/>
              </a:rPr>
              <a:t>and access </a:t>
            </a:r>
            <a:r>
              <a:rPr dirty="0" sz="1200">
                <a:latin typeface="Times New Roman"/>
                <a:cs typeface="Times New Roman"/>
              </a:rPr>
              <a:t>to students. </a:t>
            </a:r>
            <a:r>
              <a:rPr dirty="0" sz="1200" spc="-5">
                <a:latin typeface="Times New Roman"/>
                <a:cs typeface="Times New Roman"/>
              </a:rPr>
              <a:t>Both night and </a:t>
            </a:r>
            <a:r>
              <a:rPr dirty="0" sz="1200" spc="5">
                <a:latin typeface="Times New Roman"/>
                <a:cs typeface="Times New Roman"/>
              </a:rPr>
              <a:t>day </a:t>
            </a:r>
            <a:r>
              <a:rPr dirty="0" sz="1200" spc="-5">
                <a:latin typeface="Times New Roman"/>
                <a:cs typeface="Times New Roman"/>
              </a:rPr>
              <a:t>classes </a:t>
            </a:r>
            <a:r>
              <a:rPr dirty="0" sz="1200">
                <a:latin typeface="Times New Roman"/>
                <a:cs typeface="Times New Roman"/>
              </a:rPr>
              <a:t>are  </a:t>
            </a:r>
            <a:r>
              <a:rPr dirty="0" sz="1200" spc="-5">
                <a:latin typeface="Times New Roman"/>
                <a:cs typeface="Times New Roman"/>
              </a:rPr>
              <a:t>offered </a:t>
            </a:r>
            <a:r>
              <a:rPr dirty="0" sz="1200">
                <a:latin typeface="Times New Roman"/>
                <a:cs typeface="Times New Roman"/>
              </a:rPr>
              <a:t>for students </a:t>
            </a:r>
            <a:r>
              <a:rPr dirty="0" sz="1200" spc="-5">
                <a:latin typeface="Times New Roman"/>
                <a:cs typeface="Times New Roman"/>
              </a:rPr>
              <a:t>at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adult high </a:t>
            </a:r>
            <a:r>
              <a:rPr dirty="0" sz="1200">
                <a:latin typeface="Times New Roman"/>
                <a:cs typeface="Times New Roman"/>
              </a:rPr>
              <a:t>school,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many of them </a:t>
            </a:r>
            <a:r>
              <a:rPr dirty="0" sz="1200" spc="-5">
                <a:latin typeface="Times New Roman"/>
                <a:cs typeface="Times New Roman"/>
              </a:rPr>
              <a:t>gain high </a:t>
            </a:r>
            <a:r>
              <a:rPr dirty="0" sz="1200">
                <a:latin typeface="Times New Roman"/>
                <a:cs typeface="Times New Roman"/>
              </a:rPr>
              <a:t>school </a:t>
            </a:r>
            <a:r>
              <a:rPr dirty="0" sz="1200" spc="-5">
                <a:latin typeface="Times New Roman"/>
                <a:cs typeface="Times New Roman"/>
              </a:rPr>
              <a:t>credits </a:t>
            </a:r>
            <a:r>
              <a:rPr dirty="0" sz="1200">
                <a:latin typeface="Times New Roman"/>
                <a:cs typeface="Times New Roman"/>
              </a:rPr>
              <a:t>via </a:t>
            </a:r>
            <a:r>
              <a:rPr dirty="0" sz="1200" spc="-5">
                <a:latin typeface="Times New Roman"/>
                <a:cs typeface="Times New Roman"/>
              </a:rPr>
              <a:t>credit  </a:t>
            </a:r>
            <a:r>
              <a:rPr dirty="0" sz="1200">
                <a:latin typeface="Times New Roman"/>
                <a:cs typeface="Times New Roman"/>
              </a:rPr>
              <a:t>recovery </a:t>
            </a:r>
            <a:r>
              <a:rPr dirty="0" sz="1200" spc="-5">
                <a:latin typeface="Times New Roman"/>
                <a:cs typeface="Times New Roman"/>
              </a:rPr>
              <a:t>software. </a:t>
            </a:r>
            <a:r>
              <a:rPr dirty="0" sz="1200">
                <a:latin typeface="Times New Roman"/>
                <a:cs typeface="Times New Roman"/>
              </a:rPr>
              <a:t>These </a:t>
            </a:r>
            <a:r>
              <a:rPr dirty="0" sz="1200" spc="-5">
                <a:latin typeface="Times New Roman"/>
                <a:cs typeface="Times New Roman"/>
              </a:rPr>
              <a:t>factors </a:t>
            </a:r>
            <a:r>
              <a:rPr dirty="0" sz="1200">
                <a:latin typeface="Times New Roman"/>
                <a:cs typeface="Times New Roman"/>
              </a:rPr>
              <a:t>led to a less </a:t>
            </a:r>
            <a:r>
              <a:rPr dirty="0" sz="1200" spc="-5">
                <a:latin typeface="Times New Roman"/>
                <a:cs typeface="Times New Roman"/>
              </a:rPr>
              <a:t>structured </a:t>
            </a:r>
            <a:r>
              <a:rPr dirty="0" sz="1200">
                <a:latin typeface="Times New Roman"/>
                <a:cs typeface="Times New Roman"/>
              </a:rPr>
              <a:t>time </a:t>
            </a:r>
            <a:r>
              <a:rPr dirty="0" sz="1200" spc="-5">
                <a:latin typeface="Times New Roman"/>
                <a:cs typeface="Times New Roman"/>
              </a:rPr>
              <a:t>when students were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available.</a:t>
            </a:r>
            <a:endParaRPr sz="1200">
              <a:latin typeface="Times New Roman"/>
              <a:cs typeface="Times New Roman"/>
            </a:endParaRPr>
          </a:p>
          <a:p>
            <a:pPr marL="12700" marR="245110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Coordinating </a:t>
            </a:r>
            <a:r>
              <a:rPr dirty="0" sz="1200">
                <a:latin typeface="Times New Roman"/>
                <a:cs typeface="Times New Roman"/>
              </a:rPr>
              <a:t>with the principal </a:t>
            </a:r>
            <a:r>
              <a:rPr dirty="0" sz="1200" spc="-5">
                <a:latin typeface="Times New Roman"/>
                <a:cs typeface="Times New Roman"/>
              </a:rPr>
              <a:t>and staff at </a:t>
            </a:r>
            <a:r>
              <a:rPr dirty="0" sz="1200">
                <a:latin typeface="Times New Roman"/>
                <a:cs typeface="Times New Roman"/>
              </a:rPr>
              <a:t>the adult </a:t>
            </a:r>
            <a:r>
              <a:rPr dirty="0" sz="1200" spc="-5">
                <a:latin typeface="Times New Roman"/>
                <a:cs typeface="Times New Roman"/>
              </a:rPr>
              <a:t>high school allowed </a:t>
            </a:r>
            <a:r>
              <a:rPr dirty="0" sz="1200">
                <a:latin typeface="Times New Roman"/>
                <a:cs typeface="Times New Roman"/>
              </a:rPr>
              <a:t>for the </a:t>
            </a:r>
            <a:r>
              <a:rPr dirty="0" sz="1200" spc="-5">
                <a:latin typeface="Times New Roman"/>
                <a:cs typeface="Times New Roman"/>
              </a:rPr>
              <a:t>creation </a:t>
            </a:r>
            <a:r>
              <a:rPr dirty="0" sz="1200">
                <a:latin typeface="Times New Roman"/>
                <a:cs typeface="Times New Roman"/>
              </a:rPr>
              <a:t>of a  </a:t>
            </a:r>
            <a:r>
              <a:rPr dirty="0" sz="1200" spc="-5">
                <a:latin typeface="Times New Roman"/>
                <a:cs typeface="Times New Roman"/>
              </a:rPr>
              <a:t>reasonable </a:t>
            </a:r>
            <a:r>
              <a:rPr dirty="0" sz="1200">
                <a:latin typeface="Times New Roman"/>
                <a:cs typeface="Times New Roman"/>
              </a:rPr>
              <a:t>plan to </a:t>
            </a:r>
            <a:r>
              <a:rPr dirty="0" sz="1200" spc="-10">
                <a:latin typeface="Times New Roman"/>
                <a:cs typeface="Times New Roman"/>
              </a:rPr>
              <a:t>get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needed </a:t>
            </a:r>
            <a:r>
              <a:rPr dirty="0" sz="1200">
                <a:latin typeface="Times New Roman"/>
                <a:cs typeface="Times New Roman"/>
              </a:rPr>
              <a:t>number of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participants.</a:t>
            </a:r>
            <a:endParaRPr sz="1200">
              <a:latin typeface="Times New Roman"/>
              <a:cs typeface="Times New Roman"/>
            </a:endParaRPr>
          </a:p>
          <a:p>
            <a:pPr marL="12700" marR="70485" indent="228600">
              <a:lnSpc>
                <a:spcPts val="2760"/>
              </a:lnSpc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fact that </a:t>
            </a:r>
            <a:r>
              <a:rPr dirty="0" sz="1200">
                <a:latin typeface="Times New Roman"/>
                <a:cs typeface="Times New Roman"/>
              </a:rPr>
              <a:t>the study </a:t>
            </a:r>
            <a:r>
              <a:rPr dirty="0" sz="1200" spc="-5">
                <a:latin typeface="Times New Roman"/>
                <a:cs typeface="Times New Roman"/>
              </a:rPr>
              <a:t>focused </a:t>
            </a:r>
            <a:r>
              <a:rPr dirty="0" sz="1200">
                <a:latin typeface="Times New Roman"/>
                <a:cs typeface="Times New Roman"/>
              </a:rPr>
              <a:t>on </a:t>
            </a:r>
            <a:r>
              <a:rPr dirty="0" sz="1200" spc="-5">
                <a:latin typeface="Times New Roman"/>
                <a:cs typeface="Times New Roman"/>
              </a:rPr>
              <a:t>students </a:t>
            </a:r>
            <a:r>
              <a:rPr dirty="0" sz="1200">
                <a:latin typeface="Times New Roman"/>
                <a:cs typeface="Times New Roman"/>
              </a:rPr>
              <a:t>who were in the </a:t>
            </a:r>
            <a:r>
              <a:rPr dirty="0" sz="1200" spc="-5">
                <a:latin typeface="Times New Roman"/>
                <a:cs typeface="Times New Roman"/>
              </a:rPr>
              <a:t>18-20 year-old range at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adult  high school </a:t>
            </a:r>
            <a:r>
              <a:rPr dirty="0" sz="1200">
                <a:latin typeface="Times New Roman"/>
                <a:cs typeface="Times New Roman"/>
              </a:rPr>
              <a:t>was </a:t>
            </a:r>
            <a:r>
              <a:rPr dirty="0" sz="1200" spc="-5">
                <a:latin typeface="Times New Roman"/>
                <a:cs typeface="Times New Roman"/>
              </a:rPr>
              <a:t>also </a:t>
            </a:r>
            <a:r>
              <a:rPr dirty="0" sz="1200">
                <a:latin typeface="Times New Roman"/>
                <a:cs typeface="Times New Roman"/>
              </a:rPr>
              <a:t>a limitation for the </a:t>
            </a:r>
            <a:r>
              <a:rPr dirty="0" sz="1200" spc="-5">
                <a:latin typeface="Times New Roman"/>
                <a:cs typeface="Times New Roman"/>
              </a:rPr>
              <a:t>generalization </a:t>
            </a:r>
            <a:r>
              <a:rPr dirty="0" sz="1200">
                <a:latin typeface="Times New Roman"/>
                <a:cs typeface="Times New Roman"/>
              </a:rPr>
              <a:t>of the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findings.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35"/>
              </a:spcBef>
            </a:pPr>
            <a:r>
              <a:rPr dirty="0" sz="1200" spc="-5" b="1">
                <a:latin typeface="Times New Roman"/>
                <a:cs typeface="Times New Roman"/>
              </a:rPr>
              <a:t>Scope</a:t>
            </a:r>
            <a:endParaRPr sz="1200">
              <a:latin typeface="Times New Roman"/>
              <a:cs typeface="Times New Roman"/>
            </a:endParaRPr>
          </a:p>
          <a:p>
            <a:pPr marL="12700" marR="189865" indent="228600">
              <a:lnSpc>
                <a:spcPts val="2760"/>
              </a:lnSpc>
              <a:spcBef>
                <a:spcPts val="285"/>
              </a:spcBef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scope </a:t>
            </a:r>
            <a:r>
              <a:rPr dirty="0" sz="1200">
                <a:latin typeface="Times New Roman"/>
                <a:cs typeface="Times New Roman"/>
              </a:rPr>
              <a:t>of this </a:t>
            </a:r>
            <a:r>
              <a:rPr dirty="0" sz="1200" spc="5">
                <a:latin typeface="Times New Roman"/>
                <a:cs typeface="Times New Roman"/>
              </a:rPr>
              <a:t>study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limited to one </a:t>
            </a:r>
            <a:r>
              <a:rPr dirty="0" sz="1200" spc="-5">
                <a:latin typeface="Times New Roman"/>
                <a:cs typeface="Times New Roman"/>
              </a:rPr>
              <a:t>specific school system </a:t>
            </a:r>
            <a:r>
              <a:rPr dirty="0" sz="1200">
                <a:latin typeface="Times New Roman"/>
                <a:cs typeface="Times New Roman"/>
              </a:rPr>
              <a:t>with specific  </a:t>
            </a:r>
            <a:r>
              <a:rPr dirty="0" sz="1200" spc="-5">
                <a:latin typeface="Times New Roman"/>
                <a:cs typeface="Times New Roman"/>
              </a:rPr>
              <a:t>demographics. The findings, </a:t>
            </a:r>
            <a:r>
              <a:rPr dirty="0" sz="1200">
                <a:latin typeface="Times New Roman"/>
                <a:cs typeface="Times New Roman"/>
              </a:rPr>
              <a:t>even </a:t>
            </a:r>
            <a:r>
              <a:rPr dirty="0" sz="1200" spc="-5">
                <a:latin typeface="Times New Roman"/>
                <a:cs typeface="Times New Roman"/>
              </a:rPr>
              <a:t>though </a:t>
            </a:r>
            <a:r>
              <a:rPr dirty="0" sz="1200">
                <a:latin typeface="Times New Roman"/>
                <a:cs typeface="Times New Roman"/>
              </a:rPr>
              <a:t>unique to this </a:t>
            </a:r>
            <a:r>
              <a:rPr dirty="0" sz="1200" spc="-5">
                <a:latin typeface="Times New Roman"/>
                <a:cs typeface="Times New Roman"/>
              </a:rPr>
              <a:t>East Tennessee </a:t>
            </a:r>
            <a:r>
              <a:rPr dirty="0" sz="1200">
                <a:latin typeface="Times New Roman"/>
                <a:cs typeface="Times New Roman"/>
              </a:rPr>
              <a:t>county </a:t>
            </a:r>
            <a:r>
              <a:rPr dirty="0" sz="1200" spc="-5">
                <a:latin typeface="Times New Roman"/>
                <a:cs typeface="Times New Roman"/>
              </a:rPr>
              <a:t>school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district,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1546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15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194945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may </a:t>
            </a:r>
            <a:r>
              <a:rPr dirty="0" sz="1200" spc="5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applicable </a:t>
            </a:r>
            <a:r>
              <a:rPr dirty="0" sz="1200">
                <a:latin typeface="Times New Roman"/>
                <a:cs typeface="Times New Roman"/>
              </a:rPr>
              <a:t>to not only other schools in the </a:t>
            </a:r>
            <a:r>
              <a:rPr dirty="0" sz="1200" spc="-5">
                <a:latin typeface="Times New Roman"/>
                <a:cs typeface="Times New Roman"/>
              </a:rPr>
              <a:t>area, </a:t>
            </a:r>
            <a:r>
              <a:rPr dirty="0" sz="1200">
                <a:latin typeface="Times New Roman"/>
                <a:cs typeface="Times New Roman"/>
              </a:rPr>
              <a:t>but </a:t>
            </a:r>
            <a:r>
              <a:rPr dirty="0" sz="1200" spc="-5">
                <a:latin typeface="Times New Roman"/>
                <a:cs typeface="Times New Roman"/>
              </a:rPr>
              <a:t>also other schools </a:t>
            </a:r>
            <a:r>
              <a:rPr dirty="0" sz="1200">
                <a:latin typeface="Times New Roman"/>
                <a:cs typeface="Times New Roman"/>
              </a:rPr>
              <a:t>nationwide that  may have </a:t>
            </a:r>
            <a:r>
              <a:rPr dirty="0" sz="1200" spc="-5">
                <a:latin typeface="Times New Roman"/>
                <a:cs typeface="Times New Roman"/>
              </a:rPr>
              <a:t>similar demographics. Conducting </a:t>
            </a:r>
            <a:r>
              <a:rPr dirty="0" sz="1200">
                <a:latin typeface="Times New Roman"/>
                <a:cs typeface="Times New Roman"/>
              </a:rPr>
              <a:t>research with </a:t>
            </a:r>
            <a:r>
              <a:rPr dirty="0" sz="1200" spc="-5">
                <a:latin typeface="Times New Roman"/>
                <a:cs typeface="Times New Roman"/>
              </a:rPr>
              <a:t>all schools </a:t>
            </a:r>
            <a:r>
              <a:rPr dirty="0" sz="1200">
                <a:latin typeface="Times New Roman"/>
                <a:cs typeface="Times New Roman"/>
              </a:rPr>
              <a:t>would be </a:t>
            </a:r>
            <a:r>
              <a:rPr dirty="0" sz="1200" spc="-5">
                <a:latin typeface="Times New Roman"/>
                <a:cs typeface="Times New Roman"/>
              </a:rPr>
              <a:t>unrealistic, so 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focus </a:t>
            </a:r>
            <a:r>
              <a:rPr dirty="0" sz="1200">
                <a:latin typeface="Times New Roman"/>
                <a:cs typeface="Times New Roman"/>
              </a:rPr>
              <a:t>of this </a:t>
            </a:r>
            <a:r>
              <a:rPr dirty="0" sz="1200" spc="-5">
                <a:latin typeface="Times New Roman"/>
                <a:cs typeface="Times New Roman"/>
              </a:rPr>
              <a:t>research was </a:t>
            </a:r>
            <a:r>
              <a:rPr dirty="0" sz="1200">
                <a:latin typeface="Times New Roman"/>
                <a:cs typeface="Times New Roman"/>
              </a:rPr>
              <a:t>on </a:t>
            </a:r>
            <a:r>
              <a:rPr dirty="0" sz="1200" spc="-5">
                <a:latin typeface="Times New Roman"/>
                <a:cs typeface="Times New Roman"/>
              </a:rPr>
              <a:t>providing </a:t>
            </a:r>
            <a:r>
              <a:rPr dirty="0" sz="1200">
                <a:latin typeface="Times New Roman"/>
                <a:cs typeface="Times New Roman"/>
              </a:rPr>
              <a:t>insights that may be </a:t>
            </a:r>
            <a:r>
              <a:rPr dirty="0" sz="1200" spc="-5">
                <a:latin typeface="Times New Roman"/>
                <a:cs typeface="Times New Roman"/>
              </a:rPr>
              <a:t>applied </a:t>
            </a:r>
            <a:r>
              <a:rPr dirty="0" sz="1200">
                <a:latin typeface="Times New Roman"/>
                <a:cs typeface="Times New Roman"/>
              </a:rPr>
              <a:t>universally to </a:t>
            </a:r>
            <a:r>
              <a:rPr dirty="0" sz="1200" spc="-5">
                <a:latin typeface="Times New Roman"/>
                <a:cs typeface="Times New Roman"/>
              </a:rPr>
              <a:t>schools  across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United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States.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marL="231521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Definitions </a:t>
            </a:r>
            <a:r>
              <a:rPr dirty="0" sz="1200" spc="-10" b="1">
                <a:latin typeface="Times New Roman"/>
                <a:cs typeface="Times New Roman"/>
              </a:rPr>
              <a:t>of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spc="-10" b="1">
                <a:latin typeface="Times New Roman"/>
                <a:cs typeface="Times New Roman"/>
              </a:rPr>
              <a:t>Terms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 indent="228600">
              <a:lnSpc>
                <a:spcPct val="100000"/>
              </a:lnSpc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term “high school </a:t>
            </a:r>
            <a:r>
              <a:rPr dirty="0" sz="1200">
                <a:latin typeface="Times New Roman"/>
                <a:cs typeface="Times New Roman"/>
              </a:rPr>
              <a:t>dropout” </a:t>
            </a:r>
            <a:r>
              <a:rPr dirty="0" sz="1200" spc="-5">
                <a:latin typeface="Times New Roman"/>
                <a:cs typeface="Times New Roman"/>
              </a:rPr>
              <a:t>has </a:t>
            </a:r>
            <a:r>
              <a:rPr dirty="0" sz="1200">
                <a:latin typeface="Times New Roman"/>
                <a:cs typeface="Times New Roman"/>
              </a:rPr>
              <a:t>multiple </a:t>
            </a:r>
            <a:r>
              <a:rPr dirty="0" sz="1200" spc="-5">
                <a:latin typeface="Times New Roman"/>
                <a:cs typeface="Times New Roman"/>
              </a:rPr>
              <a:t>meanings, </a:t>
            </a:r>
            <a:r>
              <a:rPr dirty="0" sz="1200">
                <a:latin typeface="Times New Roman"/>
                <a:cs typeface="Times New Roman"/>
              </a:rPr>
              <a:t>depending upon the context in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which</a:t>
            </a:r>
            <a:endParaRPr sz="1200">
              <a:latin typeface="Times New Roman"/>
              <a:cs typeface="Times New Roman"/>
            </a:endParaRPr>
          </a:p>
          <a:p>
            <a:pPr marL="12700" marR="27305">
              <a:lnSpc>
                <a:spcPct val="191700"/>
              </a:lnSpc>
              <a:spcBef>
                <a:spcPts val="5"/>
              </a:spcBef>
            </a:pPr>
            <a:r>
              <a:rPr dirty="0" sz="1200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is used. As explained </a:t>
            </a:r>
            <a:r>
              <a:rPr dirty="0" sz="1200" spc="-10">
                <a:latin typeface="Times New Roman"/>
                <a:cs typeface="Times New Roman"/>
              </a:rPr>
              <a:t>by </a:t>
            </a:r>
            <a:r>
              <a:rPr dirty="0" sz="1200" spc="-5">
                <a:latin typeface="Times New Roman"/>
                <a:cs typeface="Times New Roman"/>
              </a:rPr>
              <a:t>Lehr, </a:t>
            </a:r>
            <a:r>
              <a:rPr dirty="0" sz="1200">
                <a:latin typeface="Times New Roman"/>
                <a:cs typeface="Times New Roman"/>
              </a:rPr>
              <a:t>Johnson, </a:t>
            </a:r>
            <a:r>
              <a:rPr dirty="0" sz="1200" spc="-5">
                <a:latin typeface="Times New Roman"/>
                <a:cs typeface="Times New Roman"/>
              </a:rPr>
              <a:t>Bremer, </a:t>
            </a:r>
            <a:r>
              <a:rPr dirty="0" sz="1200">
                <a:latin typeface="Times New Roman"/>
                <a:cs typeface="Times New Roman"/>
              </a:rPr>
              <a:t>Cosio,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Thompson </a:t>
            </a:r>
            <a:r>
              <a:rPr dirty="0" sz="1200" spc="-5">
                <a:latin typeface="Times New Roman"/>
                <a:cs typeface="Times New Roman"/>
              </a:rPr>
              <a:t>(2004), </a:t>
            </a:r>
            <a:r>
              <a:rPr dirty="0" sz="1200">
                <a:latin typeface="Times New Roman"/>
                <a:cs typeface="Times New Roman"/>
              </a:rPr>
              <a:t>“there are three  kinds of </a:t>
            </a:r>
            <a:r>
              <a:rPr dirty="0" sz="1200" spc="-5">
                <a:latin typeface="Times New Roman"/>
                <a:cs typeface="Times New Roman"/>
              </a:rPr>
              <a:t>dropout </a:t>
            </a:r>
            <a:r>
              <a:rPr dirty="0" sz="1200">
                <a:latin typeface="Times New Roman"/>
                <a:cs typeface="Times New Roman"/>
              </a:rPr>
              <a:t>statistics, . . . </a:t>
            </a:r>
            <a:r>
              <a:rPr dirty="0" sz="1200" spc="-5">
                <a:latin typeface="Times New Roman"/>
                <a:cs typeface="Times New Roman"/>
              </a:rPr>
              <a:t>each has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different definition and produces </a:t>
            </a:r>
            <a:r>
              <a:rPr dirty="0" sz="1200">
                <a:latin typeface="Times New Roman"/>
                <a:cs typeface="Times New Roman"/>
              </a:rPr>
              <a:t>a different rate </a:t>
            </a:r>
            <a:r>
              <a:rPr dirty="0" sz="1200" spc="-5">
                <a:latin typeface="Times New Roman"/>
                <a:cs typeface="Times New Roman"/>
              </a:rPr>
              <a:t>and  slightly </a:t>
            </a:r>
            <a:r>
              <a:rPr dirty="0" sz="1200">
                <a:latin typeface="Times New Roman"/>
                <a:cs typeface="Times New Roman"/>
              </a:rPr>
              <a:t>different </a:t>
            </a:r>
            <a:r>
              <a:rPr dirty="0" sz="1200" spc="-5">
                <a:latin typeface="Times New Roman"/>
                <a:cs typeface="Times New Roman"/>
              </a:rPr>
              <a:t>picture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magnitude </a:t>
            </a:r>
            <a:r>
              <a:rPr dirty="0" sz="1200">
                <a:latin typeface="Times New Roman"/>
                <a:cs typeface="Times New Roman"/>
              </a:rPr>
              <a:t>of the problem” (p.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9).</a:t>
            </a:r>
            <a:endParaRPr sz="1200">
              <a:latin typeface="Times New Roman"/>
              <a:cs typeface="Times New Roman"/>
            </a:endParaRPr>
          </a:p>
          <a:p>
            <a:pPr marL="12700" marR="70485" indent="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For </a:t>
            </a:r>
            <a:r>
              <a:rPr dirty="0" sz="1200">
                <a:latin typeface="Times New Roman"/>
                <a:cs typeface="Times New Roman"/>
              </a:rPr>
              <a:t>the purpose of this </a:t>
            </a:r>
            <a:r>
              <a:rPr dirty="0" sz="1200" spc="-5">
                <a:latin typeface="Times New Roman"/>
                <a:cs typeface="Times New Roman"/>
              </a:rPr>
              <a:t>study, </a:t>
            </a:r>
            <a:r>
              <a:rPr dirty="0" sz="1200">
                <a:latin typeface="Times New Roman"/>
                <a:cs typeface="Times New Roman"/>
              </a:rPr>
              <a:t>three </a:t>
            </a:r>
            <a:r>
              <a:rPr dirty="0" sz="1200" spc="-5">
                <a:latin typeface="Times New Roman"/>
                <a:cs typeface="Times New Roman"/>
              </a:rPr>
              <a:t>different groups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students were considered high school  dropouts.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first group consisted </a:t>
            </a:r>
            <a:r>
              <a:rPr dirty="0" sz="1200">
                <a:latin typeface="Times New Roman"/>
                <a:cs typeface="Times New Roman"/>
              </a:rPr>
              <a:t>of those who drop </a:t>
            </a:r>
            <a:r>
              <a:rPr dirty="0" sz="1200" spc="-5">
                <a:latin typeface="Times New Roman"/>
                <a:cs typeface="Times New Roman"/>
              </a:rPr>
              <a:t>out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and did not </a:t>
            </a:r>
            <a:r>
              <a:rPr dirty="0" sz="1200" spc="-5">
                <a:latin typeface="Times New Roman"/>
                <a:cs typeface="Times New Roman"/>
              </a:rPr>
              <a:t>receive </a:t>
            </a:r>
            <a:r>
              <a:rPr dirty="0" sz="1200" spc="5">
                <a:latin typeface="Times New Roman"/>
                <a:cs typeface="Times New Roman"/>
              </a:rPr>
              <a:t>any  </a:t>
            </a:r>
            <a:r>
              <a:rPr dirty="0" sz="1200" spc="-5">
                <a:latin typeface="Times New Roman"/>
                <a:cs typeface="Times New Roman"/>
              </a:rPr>
              <a:t>form </a:t>
            </a:r>
            <a:r>
              <a:rPr dirty="0" sz="1200">
                <a:latin typeface="Times New Roman"/>
                <a:cs typeface="Times New Roman"/>
              </a:rPr>
              <a:t>of diploma </a:t>
            </a:r>
            <a:r>
              <a:rPr dirty="0" sz="1200" spc="-5">
                <a:latin typeface="Times New Roman"/>
                <a:cs typeface="Times New Roman"/>
              </a:rPr>
              <a:t>for their education. </a:t>
            </a:r>
            <a:r>
              <a:rPr dirty="0" sz="1200">
                <a:latin typeface="Times New Roman"/>
                <a:cs typeface="Times New Roman"/>
              </a:rPr>
              <a:t>The second group </a:t>
            </a:r>
            <a:r>
              <a:rPr dirty="0" sz="1200" spc="-5">
                <a:latin typeface="Times New Roman"/>
                <a:cs typeface="Times New Roman"/>
              </a:rPr>
              <a:t>consisted </a:t>
            </a:r>
            <a:r>
              <a:rPr dirty="0" sz="1200">
                <a:latin typeface="Times New Roman"/>
                <a:cs typeface="Times New Roman"/>
              </a:rPr>
              <a:t>of those who </a:t>
            </a:r>
            <a:r>
              <a:rPr dirty="0" sz="1200" spc="-5">
                <a:latin typeface="Times New Roman"/>
                <a:cs typeface="Times New Roman"/>
              </a:rPr>
              <a:t>received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high  school diploma, </a:t>
            </a:r>
            <a:r>
              <a:rPr dirty="0" sz="1200">
                <a:latin typeface="Times New Roman"/>
                <a:cs typeface="Times New Roman"/>
              </a:rPr>
              <a:t>but it </a:t>
            </a:r>
            <a:r>
              <a:rPr dirty="0" sz="1200" spc="-5">
                <a:latin typeface="Times New Roman"/>
                <a:cs typeface="Times New Roman"/>
              </a:rPr>
              <a:t>took </a:t>
            </a:r>
            <a:r>
              <a:rPr dirty="0" sz="1200">
                <a:latin typeface="Times New Roman"/>
                <a:cs typeface="Times New Roman"/>
              </a:rPr>
              <a:t>them more than the four </a:t>
            </a:r>
            <a:r>
              <a:rPr dirty="0" sz="1200" spc="-5">
                <a:latin typeface="Times New Roman"/>
                <a:cs typeface="Times New Roman"/>
              </a:rPr>
              <a:t>years and </a:t>
            </a:r>
            <a:r>
              <a:rPr dirty="0" sz="1200">
                <a:latin typeface="Times New Roman"/>
                <a:cs typeface="Times New Roman"/>
              </a:rPr>
              <a:t>a summer to </a:t>
            </a:r>
            <a:r>
              <a:rPr dirty="0" sz="1200" spc="-5">
                <a:latin typeface="Times New Roman"/>
                <a:cs typeface="Times New Roman"/>
              </a:rPr>
              <a:t>complete, as  mandated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state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Tennessee. </a:t>
            </a:r>
            <a:r>
              <a:rPr dirty="0" sz="1200">
                <a:latin typeface="Times New Roman"/>
                <a:cs typeface="Times New Roman"/>
              </a:rPr>
              <a:t>The third </a:t>
            </a:r>
            <a:r>
              <a:rPr dirty="0" sz="1200" spc="-5">
                <a:latin typeface="Times New Roman"/>
                <a:cs typeface="Times New Roman"/>
              </a:rPr>
              <a:t>group </a:t>
            </a:r>
            <a:r>
              <a:rPr dirty="0" sz="1200">
                <a:latin typeface="Times New Roman"/>
                <a:cs typeface="Times New Roman"/>
              </a:rPr>
              <a:t>of students </a:t>
            </a:r>
            <a:r>
              <a:rPr dirty="0" sz="1200" spc="-5">
                <a:latin typeface="Times New Roman"/>
                <a:cs typeface="Times New Roman"/>
              </a:rPr>
              <a:t>considered as dropouts was  formed </a:t>
            </a:r>
            <a:r>
              <a:rPr dirty="0" sz="1200" spc="10">
                <a:latin typeface="Times New Roman"/>
                <a:cs typeface="Times New Roman"/>
              </a:rPr>
              <a:t>by</a:t>
            </a:r>
            <a:endParaRPr sz="1200">
              <a:latin typeface="Times New Roman"/>
              <a:cs typeface="Times New Roman"/>
            </a:endParaRPr>
          </a:p>
          <a:p>
            <a:pPr marL="12700" marR="112395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those </a:t>
            </a:r>
            <a:r>
              <a:rPr dirty="0" sz="1200" spc="-5">
                <a:latin typeface="Times New Roman"/>
                <a:cs typeface="Times New Roman"/>
              </a:rPr>
              <a:t>who transferred </a:t>
            </a:r>
            <a:r>
              <a:rPr dirty="0" sz="1200">
                <a:latin typeface="Times New Roman"/>
                <a:cs typeface="Times New Roman"/>
              </a:rPr>
              <a:t>from a </a:t>
            </a:r>
            <a:r>
              <a:rPr dirty="0" sz="1200" spc="-5">
                <a:latin typeface="Times New Roman"/>
                <a:cs typeface="Times New Roman"/>
              </a:rPr>
              <a:t>traditional high </a:t>
            </a:r>
            <a:r>
              <a:rPr dirty="0" sz="1200">
                <a:latin typeface="Times New Roman"/>
                <a:cs typeface="Times New Roman"/>
              </a:rPr>
              <a:t>school to a </a:t>
            </a:r>
            <a:r>
              <a:rPr dirty="0" sz="1200" spc="-5">
                <a:latin typeface="Times New Roman"/>
                <a:cs typeface="Times New Roman"/>
              </a:rPr>
              <a:t>GED program (even though </a:t>
            </a:r>
            <a:r>
              <a:rPr dirty="0" sz="1200">
                <a:latin typeface="Times New Roman"/>
                <a:cs typeface="Times New Roman"/>
              </a:rPr>
              <a:t>students  may have </a:t>
            </a:r>
            <a:r>
              <a:rPr dirty="0" sz="1200" spc="-5">
                <a:latin typeface="Times New Roman"/>
                <a:cs typeface="Times New Roman"/>
              </a:rPr>
              <a:t>received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General </a:t>
            </a:r>
            <a:r>
              <a:rPr dirty="0" sz="1200">
                <a:latin typeface="Times New Roman"/>
                <a:cs typeface="Times New Roman"/>
              </a:rPr>
              <a:t>Equivalency </a:t>
            </a:r>
            <a:r>
              <a:rPr dirty="0" sz="1200" spc="-5">
                <a:latin typeface="Times New Roman"/>
                <a:cs typeface="Times New Roman"/>
              </a:rPr>
              <a:t>Degree, </a:t>
            </a:r>
            <a:r>
              <a:rPr dirty="0" sz="1200">
                <a:latin typeface="Times New Roman"/>
                <a:cs typeface="Times New Roman"/>
              </a:rPr>
              <a:t>they still did not </a:t>
            </a:r>
            <a:r>
              <a:rPr dirty="0" sz="1200" spc="-5">
                <a:latin typeface="Times New Roman"/>
                <a:cs typeface="Times New Roman"/>
              </a:rPr>
              <a:t>graduate </a:t>
            </a:r>
            <a:r>
              <a:rPr dirty="0" sz="1200">
                <a:latin typeface="Times New Roman"/>
                <a:cs typeface="Times New Roman"/>
              </a:rPr>
              <a:t>with a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 diploma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will, </a:t>
            </a:r>
            <a:r>
              <a:rPr dirty="0" sz="1200" spc="-5">
                <a:latin typeface="Times New Roman"/>
                <a:cs typeface="Times New Roman"/>
              </a:rPr>
              <a:t>therefore, </a:t>
            </a:r>
            <a:r>
              <a:rPr dirty="0" sz="1200">
                <a:latin typeface="Times New Roman"/>
                <a:cs typeface="Times New Roman"/>
              </a:rPr>
              <a:t>be listed </a:t>
            </a:r>
            <a:r>
              <a:rPr dirty="0" sz="1200" spc="-10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a dropout in the State of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Tennessee).</a:t>
            </a:r>
            <a:endParaRPr sz="1200">
              <a:latin typeface="Times New Roman"/>
              <a:cs typeface="Times New Roman"/>
            </a:endParaRPr>
          </a:p>
          <a:p>
            <a:pPr marL="12700" marR="211454" indent="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An adult high school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Tennessee is defined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Department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(2013) </a:t>
            </a:r>
            <a:r>
              <a:rPr dirty="0" sz="1200" spc="-10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a  </a:t>
            </a:r>
            <a:r>
              <a:rPr dirty="0" sz="1200" spc="-5">
                <a:latin typeface="Times New Roman"/>
                <a:cs typeface="Times New Roman"/>
              </a:rPr>
              <a:t>school regulated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a local school </a:t>
            </a:r>
            <a:r>
              <a:rPr dirty="0" sz="1200" spc="-5">
                <a:latin typeface="Times New Roman"/>
                <a:cs typeface="Times New Roman"/>
              </a:rPr>
              <a:t>board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which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students </a:t>
            </a:r>
            <a:r>
              <a:rPr dirty="0" sz="1200">
                <a:latin typeface="Times New Roman"/>
                <a:cs typeface="Times New Roman"/>
              </a:rPr>
              <a:t>may </a:t>
            </a:r>
            <a:r>
              <a:rPr dirty="0" sz="1200" spc="-5">
                <a:latin typeface="Times New Roman"/>
                <a:cs typeface="Times New Roman"/>
              </a:rPr>
              <a:t>earn </a:t>
            </a:r>
            <a:r>
              <a:rPr dirty="0" sz="1200">
                <a:latin typeface="Times New Roman"/>
                <a:cs typeface="Times New Roman"/>
              </a:rPr>
              <a:t>some or </a:t>
            </a:r>
            <a:r>
              <a:rPr dirty="0" sz="1200" spc="-5">
                <a:latin typeface="Times New Roman"/>
                <a:cs typeface="Times New Roman"/>
              </a:rPr>
              <a:t>all credits  needed </a:t>
            </a:r>
            <a:r>
              <a:rPr dirty="0" sz="1200">
                <a:latin typeface="Times New Roman"/>
                <a:cs typeface="Times New Roman"/>
              </a:rPr>
              <a:t>for a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diploma. Students must </a:t>
            </a:r>
            <a:r>
              <a:rPr dirty="0" sz="1200" spc="-5">
                <a:latin typeface="Times New Roman"/>
                <a:cs typeface="Times New Roman"/>
              </a:rPr>
              <a:t>not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enrolled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5">
                <a:latin typeface="Times New Roman"/>
                <a:cs typeface="Times New Roman"/>
              </a:rPr>
              <a:t>any </a:t>
            </a:r>
            <a:r>
              <a:rPr dirty="0" sz="1200">
                <a:latin typeface="Times New Roman"/>
                <a:cs typeface="Times New Roman"/>
              </a:rPr>
              <a:t>other </a:t>
            </a:r>
            <a:r>
              <a:rPr dirty="0" sz="1200" spc="-5">
                <a:latin typeface="Times New Roman"/>
                <a:cs typeface="Times New Roman"/>
              </a:rPr>
              <a:t>public </a:t>
            </a:r>
            <a:r>
              <a:rPr dirty="0" sz="1200">
                <a:latin typeface="Times New Roman"/>
                <a:cs typeface="Times New Roman"/>
              </a:rPr>
              <a:t>school  (officially withdrawn) and must </a:t>
            </a:r>
            <a:r>
              <a:rPr dirty="0" sz="1200" spc="-5">
                <a:latin typeface="Times New Roman"/>
                <a:cs typeface="Times New Roman"/>
              </a:rPr>
              <a:t>have </a:t>
            </a:r>
            <a:r>
              <a:rPr dirty="0" sz="1200">
                <a:latin typeface="Times New Roman"/>
                <a:cs typeface="Times New Roman"/>
              </a:rPr>
              <a:t>a minimum age of 17. Adult high schools </a:t>
            </a:r>
            <a:r>
              <a:rPr dirty="0" sz="1200" spc="-5">
                <a:latin typeface="Times New Roman"/>
                <a:cs typeface="Times New Roman"/>
              </a:rPr>
              <a:t>are </a:t>
            </a:r>
            <a:r>
              <a:rPr dirty="0" sz="1200">
                <a:latin typeface="Times New Roman"/>
                <a:cs typeface="Times New Roman"/>
              </a:rPr>
              <a:t>public</a:t>
            </a:r>
            <a:r>
              <a:rPr dirty="0" sz="1200" spc="-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and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20078" y="429259"/>
            <a:ext cx="1536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iii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1013206"/>
            <a:ext cx="5926455" cy="44151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72669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Abstract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Students who </a:t>
            </a:r>
            <a:r>
              <a:rPr dirty="0" sz="1200" spc="-5">
                <a:latin typeface="Times New Roman"/>
                <a:cs typeface="Times New Roman"/>
              </a:rPr>
              <a:t>fail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graduate high </a:t>
            </a:r>
            <a:r>
              <a:rPr dirty="0" sz="1200">
                <a:latin typeface="Times New Roman"/>
                <a:cs typeface="Times New Roman"/>
              </a:rPr>
              <a:t>school not only </a:t>
            </a:r>
            <a:r>
              <a:rPr dirty="0" sz="1200" spc="-5">
                <a:latin typeface="Times New Roman"/>
                <a:cs typeface="Times New Roman"/>
              </a:rPr>
              <a:t>harm themselves,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>
                <a:latin typeface="Times New Roman"/>
                <a:cs typeface="Times New Roman"/>
              </a:rPr>
              <a:t>also </a:t>
            </a:r>
            <a:r>
              <a:rPr dirty="0" sz="1200" spc="-5">
                <a:latin typeface="Times New Roman"/>
                <a:cs typeface="Times New Roman"/>
              </a:rPr>
              <a:t>inflict </a:t>
            </a:r>
            <a:r>
              <a:rPr dirty="0" sz="1200">
                <a:latin typeface="Times New Roman"/>
                <a:cs typeface="Times New Roman"/>
              </a:rPr>
              <a:t>a long-  lasting </a:t>
            </a:r>
            <a:r>
              <a:rPr dirty="0" sz="1200" spc="-5">
                <a:latin typeface="Times New Roman"/>
                <a:cs typeface="Times New Roman"/>
              </a:rPr>
              <a:t>impact </a:t>
            </a:r>
            <a:r>
              <a:rPr dirty="0" sz="1200">
                <a:latin typeface="Times New Roman"/>
                <a:cs typeface="Times New Roman"/>
              </a:rPr>
              <a:t>on the communities in </a:t>
            </a:r>
            <a:r>
              <a:rPr dirty="0" sz="1200" spc="-5">
                <a:latin typeface="Times New Roman"/>
                <a:cs typeface="Times New Roman"/>
              </a:rPr>
              <a:t>which </a:t>
            </a:r>
            <a:r>
              <a:rPr dirty="0" sz="1200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live. </a:t>
            </a:r>
            <a:r>
              <a:rPr dirty="0" sz="1200">
                <a:latin typeface="Times New Roman"/>
                <a:cs typeface="Times New Roman"/>
              </a:rPr>
              <a:t>Many </a:t>
            </a:r>
            <a:r>
              <a:rPr dirty="0" sz="1200" spc="-5">
                <a:latin typeface="Times New Roman"/>
                <a:cs typeface="Times New Roman"/>
              </a:rPr>
              <a:t>factors </a:t>
            </a:r>
            <a:r>
              <a:rPr dirty="0" sz="1200">
                <a:latin typeface="Times New Roman"/>
                <a:cs typeface="Times New Roman"/>
              </a:rPr>
              <a:t>have been </a:t>
            </a:r>
            <a:r>
              <a:rPr dirty="0" sz="1200" spc="-5">
                <a:latin typeface="Times New Roman"/>
                <a:cs typeface="Times New Roman"/>
              </a:rPr>
              <a:t>linked </a:t>
            </a:r>
            <a:r>
              <a:rPr dirty="0" sz="1200">
                <a:latin typeface="Times New Roman"/>
                <a:cs typeface="Times New Roman"/>
              </a:rPr>
              <a:t>to students  </a:t>
            </a:r>
            <a:r>
              <a:rPr dirty="0" sz="1200" spc="-5">
                <a:latin typeface="Times New Roman"/>
                <a:cs typeface="Times New Roman"/>
              </a:rPr>
              <a:t>dropping </a:t>
            </a:r>
            <a:r>
              <a:rPr dirty="0" sz="1200">
                <a:latin typeface="Times New Roman"/>
                <a:cs typeface="Times New Roman"/>
              </a:rPr>
              <a:t>out of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school, including </a:t>
            </a:r>
            <a:r>
              <a:rPr dirty="0" sz="1200" spc="-5">
                <a:latin typeface="Times New Roman"/>
                <a:cs typeface="Times New Roman"/>
              </a:rPr>
              <a:t>low attendance, low socioeconomic status, and </a:t>
            </a:r>
            <a:r>
              <a:rPr dirty="0" sz="1200">
                <a:latin typeface="Times New Roman"/>
                <a:cs typeface="Times New Roman"/>
              </a:rPr>
              <a:t>minority  </a:t>
            </a:r>
            <a:r>
              <a:rPr dirty="0" sz="1200" spc="-5">
                <a:latin typeface="Times New Roman"/>
                <a:cs typeface="Times New Roman"/>
              </a:rPr>
              <a:t>race. </a:t>
            </a:r>
            <a:r>
              <a:rPr dirty="0" sz="1200">
                <a:latin typeface="Times New Roman"/>
                <a:cs typeface="Times New Roman"/>
              </a:rPr>
              <a:t>Minority races, specifically </a:t>
            </a:r>
            <a:r>
              <a:rPr dirty="0" sz="1200" spc="-5">
                <a:latin typeface="Times New Roman"/>
                <a:cs typeface="Times New Roman"/>
              </a:rPr>
              <a:t>African </a:t>
            </a:r>
            <a:r>
              <a:rPr dirty="0" sz="1200">
                <a:latin typeface="Times New Roman"/>
                <a:cs typeface="Times New Roman"/>
              </a:rPr>
              <a:t>American </a:t>
            </a:r>
            <a:r>
              <a:rPr dirty="0" sz="1200" spc="-5">
                <a:latin typeface="Times New Roman"/>
                <a:cs typeface="Times New Roman"/>
              </a:rPr>
              <a:t>and Hispanic, </a:t>
            </a:r>
            <a:r>
              <a:rPr dirty="0" sz="1200">
                <a:latin typeface="Times New Roman"/>
                <a:cs typeface="Times New Roman"/>
              </a:rPr>
              <a:t>tend to </a:t>
            </a:r>
            <a:r>
              <a:rPr dirty="0" sz="1200" spc="-5">
                <a:latin typeface="Times New Roman"/>
                <a:cs typeface="Times New Roman"/>
              </a:rPr>
              <a:t>have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highest  dropout rates </a:t>
            </a:r>
            <a:r>
              <a:rPr dirty="0" sz="1200">
                <a:latin typeface="Times New Roman"/>
                <a:cs typeface="Times New Roman"/>
              </a:rPr>
              <a:t>in the United </a:t>
            </a:r>
            <a:r>
              <a:rPr dirty="0" sz="1200" spc="-5">
                <a:latin typeface="Times New Roman"/>
                <a:cs typeface="Times New Roman"/>
              </a:rPr>
              <a:t>States. A school </a:t>
            </a:r>
            <a:r>
              <a:rPr dirty="0" sz="1200">
                <a:latin typeface="Times New Roman"/>
                <a:cs typeface="Times New Roman"/>
              </a:rPr>
              <a:t>district </a:t>
            </a:r>
            <a:r>
              <a:rPr dirty="0" sz="1200" spc="-5">
                <a:latin typeface="Times New Roman"/>
                <a:cs typeface="Times New Roman"/>
              </a:rPr>
              <a:t>located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East Tennessee was </a:t>
            </a:r>
            <a:r>
              <a:rPr dirty="0" sz="1200">
                <a:latin typeface="Times New Roman"/>
                <a:cs typeface="Times New Roman"/>
              </a:rPr>
              <a:t>studied to  </a:t>
            </a:r>
            <a:r>
              <a:rPr dirty="0" sz="1200" spc="-5">
                <a:latin typeface="Times New Roman"/>
                <a:cs typeface="Times New Roman"/>
              </a:rPr>
              <a:t>determine </a:t>
            </a:r>
            <a:r>
              <a:rPr dirty="0" sz="1200">
                <a:latin typeface="Times New Roman"/>
                <a:cs typeface="Times New Roman"/>
              </a:rPr>
              <a:t>if </a:t>
            </a:r>
            <a:r>
              <a:rPr dirty="0" sz="1200" spc="-5">
                <a:latin typeface="Times New Roman"/>
                <a:cs typeface="Times New Roman"/>
              </a:rPr>
              <a:t>students’ </a:t>
            </a:r>
            <a:r>
              <a:rPr dirty="0" sz="1200">
                <a:latin typeface="Times New Roman"/>
                <a:cs typeface="Times New Roman"/>
              </a:rPr>
              <a:t>own </a:t>
            </a:r>
            <a:r>
              <a:rPr dirty="0" sz="1200" spc="-5">
                <a:latin typeface="Times New Roman"/>
                <a:cs typeface="Times New Roman"/>
              </a:rPr>
              <a:t>perceived values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 was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variable affecting high dropout  rates. </a:t>
            </a:r>
            <a:r>
              <a:rPr dirty="0" sz="1200" spc="-10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found that,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adult high </a:t>
            </a:r>
            <a:r>
              <a:rPr dirty="0" sz="1200">
                <a:latin typeface="Times New Roman"/>
                <a:cs typeface="Times New Roman"/>
              </a:rPr>
              <a:t>school students </a:t>
            </a:r>
            <a:r>
              <a:rPr dirty="0" sz="1200" spc="-5">
                <a:latin typeface="Times New Roman"/>
                <a:cs typeface="Times New Roman"/>
              </a:rPr>
              <a:t>surveyed </a:t>
            </a:r>
            <a:r>
              <a:rPr dirty="0" sz="1200">
                <a:latin typeface="Times New Roman"/>
                <a:cs typeface="Times New Roman"/>
              </a:rPr>
              <a:t>(who had previously dropped  out of the </a:t>
            </a:r>
            <a:r>
              <a:rPr dirty="0" sz="1200" spc="-5">
                <a:latin typeface="Times New Roman"/>
                <a:cs typeface="Times New Roman"/>
              </a:rPr>
              <a:t>traditional high school),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lack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value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 was </a:t>
            </a:r>
            <a:r>
              <a:rPr dirty="0" sz="1200">
                <a:latin typeface="Times New Roman"/>
                <a:cs typeface="Times New Roman"/>
              </a:rPr>
              <a:t>not a </a:t>
            </a:r>
            <a:r>
              <a:rPr dirty="0" sz="1200" spc="-5">
                <a:latin typeface="Times New Roman"/>
                <a:cs typeface="Times New Roman"/>
              </a:rPr>
              <a:t>reason that </a:t>
            </a:r>
            <a:r>
              <a:rPr dirty="0" sz="1200">
                <a:latin typeface="Times New Roman"/>
                <a:cs typeface="Times New Roman"/>
              </a:rPr>
              <a:t>they  </a:t>
            </a:r>
            <a:r>
              <a:rPr dirty="0" sz="1200" spc="-5">
                <a:latin typeface="Times New Roman"/>
                <a:cs typeface="Times New Roman"/>
              </a:rPr>
              <a:t>dropped </a:t>
            </a:r>
            <a:r>
              <a:rPr dirty="0" sz="1200">
                <a:latin typeface="Times New Roman"/>
                <a:cs typeface="Times New Roman"/>
              </a:rPr>
              <a:t>out of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school. The </a:t>
            </a:r>
            <a:r>
              <a:rPr dirty="0" sz="1200" spc="-5">
                <a:latin typeface="Times New Roman"/>
                <a:cs typeface="Times New Roman"/>
              </a:rPr>
              <a:t>implications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these findings were </a:t>
            </a:r>
            <a:r>
              <a:rPr dirty="0" sz="1200">
                <a:latin typeface="Times New Roman"/>
                <a:cs typeface="Times New Roman"/>
              </a:rPr>
              <a:t>that, </a:t>
            </a:r>
            <a:r>
              <a:rPr dirty="0" sz="1200" spc="-5">
                <a:latin typeface="Times New Roman"/>
                <a:cs typeface="Times New Roman"/>
              </a:rPr>
              <a:t>despite </a:t>
            </a:r>
            <a:r>
              <a:rPr dirty="0" sz="1200">
                <a:latin typeface="Times New Roman"/>
                <a:cs typeface="Times New Roman"/>
              </a:rPr>
              <a:t>seeing a value  in </a:t>
            </a:r>
            <a:r>
              <a:rPr dirty="0" sz="1200" spc="-5">
                <a:latin typeface="Times New Roman"/>
                <a:cs typeface="Times New Roman"/>
              </a:rPr>
              <a:t>education, </a:t>
            </a:r>
            <a:r>
              <a:rPr dirty="0" sz="1200">
                <a:latin typeface="Times New Roman"/>
                <a:cs typeface="Times New Roman"/>
              </a:rPr>
              <a:t>other factors </a:t>
            </a:r>
            <a:r>
              <a:rPr dirty="0" sz="1200" spc="-5">
                <a:latin typeface="Times New Roman"/>
                <a:cs typeface="Times New Roman"/>
              </a:rPr>
              <a:t>lead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these </a:t>
            </a:r>
            <a:r>
              <a:rPr dirty="0" sz="1200">
                <a:latin typeface="Times New Roman"/>
                <a:cs typeface="Times New Roman"/>
              </a:rPr>
              <a:t>students dropping out of the traditional </a:t>
            </a:r>
            <a:r>
              <a:rPr dirty="0" sz="1200" spc="-5">
                <a:latin typeface="Times New Roman"/>
                <a:cs typeface="Times New Roman"/>
              </a:rPr>
              <a:t>high school.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dominant factors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were common </a:t>
            </a:r>
            <a:r>
              <a:rPr dirty="0" sz="1200">
                <a:latin typeface="Times New Roman"/>
                <a:cs typeface="Times New Roman"/>
              </a:rPr>
              <a:t>among the </a:t>
            </a:r>
            <a:r>
              <a:rPr dirty="0" sz="1200" spc="-5">
                <a:latin typeface="Times New Roman"/>
                <a:cs typeface="Times New Roman"/>
              </a:rPr>
              <a:t>participants included low socioeconomic status  and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lack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formal </a:t>
            </a:r>
            <a:r>
              <a:rPr dirty="0" sz="1200">
                <a:latin typeface="Times New Roman"/>
                <a:cs typeface="Times New Roman"/>
              </a:rPr>
              <a:t>parental </a:t>
            </a:r>
            <a:r>
              <a:rPr dirty="0" sz="1200" spc="-5">
                <a:latin typeface="Times New Roman"/>
                <a:cs typeface="Times New Roman"/>
              </a:rPr>
              <a:t>education.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505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16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247015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must be </a:t>
            </a:r>
            <a:r>
              <a:rPr dirty="0" sz="1200" spc="-5">
                <a:latin typeface="Times New Roman"/>
                <a:cs typeface="Times New Roman"/>
              </a:rPr>
              <a:t>made available, free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cost,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anyone </a:t>
            </a:r>
            <a:r>
              <a:rPr dirty="0" sz="1200">
                <a:latin typeface="Times New Roman"/>
                <a:cs typeface="Times New Roman"/>
              </a:rPr>
              <a:t>who </a:t>
            </a:r>
            <a:r>
              <a:rPr dirty="0" sz="1200" spc="-5">
                <a:latin typeface="Times New Roman"/>
                <a:cs typeface="Times New Roman"/>
              </a:rPr>
              <a:t>meets these requirements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has </a:t>
            </a:r>
            <a:r>
              <a:rPr dirty="0" sz="1200">
                <a:latin typeface="Times New Roman"/>
                <a:cs typeface="Times New Roman"/>
              </a:rPr>
              <a:t>not </a:t>
            </a:r>
            <a:r>
              <a:rPr dirty="0" sz="1200" spc="-10">
                <a:latin typeface="Times New Roman"/>
                <a:cs typeface="Times New Roman"/>
              </a:rPr>
              <a:t>yet  </a:t>
            </a:r>
            <a:r>
              <a:rPr dirty="0" sz="1200" spc="-5">
                <a:latin typeface="Times New Roman"/>
                <a:cs typeface="Times New Roman"/>
              </a:rPr>
              <a:t>received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high school</a:t>
            </a:r>
            <a:r>
              <a:rPr dirty="0" sz="1200">
                <a:latin typeface="Times New Roman"/>
                <a:cs typeface="Times New Roman"/>
              </a:rPr>
              <a:t> diploma.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marL="238125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Research Findings</a:t>
            </a:r>
            <a:endParaRPr sz="1200">
              <a:latin typeface="Times New Roman"/>
              <a:cs typeface="Times New Roman"/>
            </a:endParaRPr>
          </a:p>
          <a:p>
            <a:pPr marL="12700" marR="18415" indent="228600">
              <a:lnSpc>
                <a:spcPts val="2760"/>
              </a:lnSpc>
              <a:spcBef>
                <a:spcPts val="290"/>
              </a:spcBef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data collected </a:t>
            </a:r>
            <a:r>
              <a:rPr dirty="0" sz="1200">
                <a:latin typeface="Times New Roman"/>
                <a:cs typeface="Times New Roman"/>
              </a:rPr>
              <a:t>from the </a:t>
            </a:r>
            <a:r>
              <a:rPr dirty="0" sz="1200" spc="-5">
                <a:latin typeface="Times New Roman"/>
                <a:cs typeface="Times New Roman"/>
              </a:rPr>
              <a:t>adult high school </a:t>
            </a:r>
            <a:r>
              <a:rPr dirty="0" sz="1200">
                <a:latin typeface="Times New Roman"/>
                <a:cs typeface="Times New Roman"/>
              </a:rPr>
              <a:t>students </a:t>
            </a:r>
            <a:r>
              <a:rPr dirty="0" sz="1200" spc="-5">
                <a:latin typeface="Times New Roman"/>
                <a:cs typeface="Times New Roman"/>
              </a:rPr>
              <a:t>were </a:t>
            </a:r>
            <a:r>
              <a:rPr dirty="0" sz="1200">
                <a:latin typeface="Times New Roman"/>
                <a:cs typeface="Times New Roman"/>
              </a:rPr>
              <a:t>statistically </a:t>
            </a:r>
            <a:r>
              <a:rPr dirty="0" sz="1200" spc="-5">
                <a:latin typeface="Times New Roman"/>
                <a:cs typeface="Times New Roman"/>
              </a:rPr>
              <a:t>analyzed </a:t>
            </a:r>
            <a:r>
              <a:rPr dirty="0" sz="1200">
                <a:latin typeface="Times New Roman"/>
                <a:cs typeface="Times New Roman"/>
              </a:rPr>
              <a:t>in order to  </a:t>
            </a:r>
            <a:r>
              <a:rPr dirty="0" sz="1200" spc="-5">
                <a:latin typeface="Times New Roman"/>
                <a:cs typeface="Times New Roman"/>
              </a:rPr>
              <a:t>determine similarities between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group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dropouts and </a:t>
            </a:r>
            <a:r>
              <a:rPr dirty="0" sz="1200" spc="-5">
                <a:latin typeface="Times New Roman"/>
                <a:cs typeface="Times New Roman"/>
              </a:rPr>
              <a:t>national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state  statistics. </a:t>
            </a:r>
            <a:r>
              <a:rPr dirty="0" sz="1200">
                <a:latin typeface="Times New Roman"/>
                <a:cs typeface="Times New Roman"/>
              </a:rPr>
              <a:t>Students’ </a:t>
            </a:r>
            <a:r>
              <a:rPr dirty="0" sz="1200" spc="-5">
                <a:latin typeface="Times New Roman"/>
                <a:cs typeface="Times New Roman"/>
              </a:rPr>
              <a:t>perceived values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their lives were also </a:t>
            </a:r>
            <a:r>
              <a:rPr dirty="0" sz="1200">
                <a:latin typeface="Times New Roman"/>
                <a:cs typeface="Times New Roman"/>
              </a:rPr>
              <a:t>examined. The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findings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dirty="0" sz="1200">
                <a:latin typeface="Times New Roman"/>
                <a:cs typeface="Times New Roman"/>
              </a:rPr>
              <a:t>of this </a:t>
            </a:r>
            <a:r>
              <a:rPr dirty="0" sz="1200" spc="-5">
                <a:latin typeface="Times New Roman"/>
                <a:cs typeface="Times New Roman"/>
              </a:rPr>
              <a:t>research </a:t>
            </a:r>
            <a:r>
              <a:rPr dirty="0" sz="1200">
                <a:latin typeface="Times New Roman"/>
                <a:cs typeface="Times New Roman"/>
              </a:rPr>
              <a:t>are briefly explained in this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section.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Comparison </a:t>
            </a:r>
            <a:r>
              <a:rPr dirty="0" sz="1200" b="1">
                <a:latin typeface="Times New Roman"/>
                <a:cs typeface="Times New Roman"/>
              </a:rPr>
              <a:t>to </a:t>
            </a:r>
            <a:r>
              <a:rPr dirty="0" sz="1200" spc="-5" b="1">
                <a:latin typeface="Times New Roman"/>
                <a:cs typeface="Times New Roman"/>
              </a:rPr>
              <a:t>State and National </a:t>
            </a:r>
            <a:r>
              <a:rPr dirty="0" sz="1200" b="1">
                <a:latin typeface="Times New Roman"/>
                <a:cs typeface="Times New Roman"/>
              </a:rPr>
              <a:t>High </a:t>
            </a:r>
            <a:r>
              <a:rPr dirty="0" sz="1200" spc="-5" b="1">
                <a:latin typeface="Times New Roman"/>
                <a:cs typeface="Times New Roman"/>
              </a:rPr>
              <a:t>School Dropout</a:t>
            </a:r>
            <a:r>
              <a:rPr dirty="0" sz="1200" spc="3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Characteristics</a:t>
            </a:r>
            <a:endParaRPr sz="1200">
              <a:latin typeface="Times New Roman"/>
              <a:cs typeface="Times New Roman"/>
            </a:endParaRPr>
          </a:p>
          <a:p>
            <a:pPr marL="12700" marR="66040" indent="228600">
              <a:lnSpc>
                <a:spcPts val="2760"/>
              </a:lnSpc>
              <a:spcBef>
                <a:spcPts val="290"/>
              </a:spcBef>
            </a:pPr>
            <a:r>
              <a:rPr dirty="0" sz="1200">
                <a:latin typeface="Times New Roman"/>
                <a:cs typeface="Times New Roman"/>
              </a:rPr>
              <a:t>Common </a:t>
            </a:r>
            <a:r>
              <a:rPr dirty="0" sz="1200" spc="-5">
                <a:latin typeface="Times New Roman"/>
                <a:cs typeface="Times New Roman"/>
              </a:rPr>
              <a:t>characteristics among high school </a:t>
            </a:r>
            <a:r>
              <a:rPr dirty="0" sz="1200">
                <a:latin typeface="Times New Roman"/>
                <a:cs typeface="Times New Roman"/>
              </a:rPr>
              <a:t>dropouts </a:t>
            </a:r>
            <a:r>
              <a:rPr dirty="0" sz="1200" spc="-5">
                <a:latin typeface="Times New Roman"/>
                <a:cs typeface="Times New Roman"/>
              </a:rPr>
              <a:t>include </a:t>
            </a:r>
            <a:r>
              <a:rPr dirty="0" sz="1200">
                <a:latin typeface="Times New Roman"/>
                <a:cs typeface="Times New Roman"/>
              </a:rPr>
              <a:t>minority status, </a:t>
            </a:r>
            <a:r>
              <a:rPr dirty="0" sz="1200" spc="-5">
                <a:latin typeface="Times New Roman"/>
                <a:cs typeface="Times New Roman"/>
              </a:rPr>
              <a:t>low  socioeconomic status, </a:t>
            </a:r>
            <a:r>
              <a:rPr dirty="0" sz="1200">
                <a:latin typeface="Times New Roman"/>
                <a:cs typeface="Times New Roman"/>
              </a:rPr>
              <a:t>and a </a:t>
            </a:r>
            <a:r>
              <a:rPr dirty="0" sz="1200" spc="-5">
                <a:latin typeface="Times New Roman"/>
                <a:cs typeface="Times New Roman"/>
              </a:rPr>
              <a:t>lack </a:t>
            </a:r>
            <a:r>
              <a:rPr dirty="0" sz="1200">
                <a:latin typeface="Times New Roman"/>
                <a:cs typeface="Times New Roman"/>
              </a:rPr>
              <a:t>of parental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(Bradley &amp; Corwyn, 2002; </a:t>
            </a:r>
            <a:r>
              <a:rPr dirty="0" sz="1200" spc="-5">
                <a:latin typeface="Times New Roman"/>
                <a:cs typeface="Times New Roman"/>
              </a:rPr>
              <a:t>Griffin, </a:t>
            </a:r>
            <a:r>
              <a:rPr dirty="0" sz="1200">
                <a:latin typeface="Times New Roman"/>
                <a:cs typeface="Times New Roman"/>
              </a:rPr>
              <a:t>2002;  </a:t>
            </a:r>
            <a:r>
              <a:rPr dirty="0" sz="1200" spc="-5">
                <a:latin typeface="Times New Roman"/>
                <a:cs typeface="Times New Roman"/>
              </a:rPr>
              <a:t>Ingrum, 2006).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findings </a:t>
            </a:r>
            <a:r>
              <a:rPr dirty="0" sz="1200">
                <a:latin typeface="Times New Roman"/>
                <a:cs typeface="Times New Roman"/>
              </a:rPr>
              <a:t>of this </a:t>
            </a:r>
            <a:r>
              <a:rPr dirty="0" sz="1200" spc="-5">
                <a:latin typeface="Times New Roman"/>
                <a:cs typeface="Times New Roman"/>
              </a:rPr>
              <a:t>research </a:t>
            </a:r>
            <a:r>
              <a:rPr dirty="0" sz="1200">
                <a:latin typeface="Times New Roman"/>
                <a:cs typeface="Times New Roman"/>
              </a:rPr>
              <a:t>concerning these three </a:t>
            </a:r>
            <a:r>
              <a:rPr dirty="0" sz="1200" spc="-5">
                <a:latin typeface="Times New Roman"/>
                <a:cs typeface="Times New Roman"/>
              </a:rPr>
              <a:t>characteristics are discussed  </a:t>
            </a:r>
            <a:r>
              <a:rPr dirty="0" sz="1200">
                <a:latin typeface="Times New Roman"/>
                <a:cs typeface="Times New Roman"/>
              </a:rPr>
              <a:t>in this</a:t>
            </a:r>
            <a:r>
              <a:rPr dirty="0" sz="1200" spc="-5">
                <a:latin typeface="Times New Roman"/>
                <a:cs typeface="Times New Roman"/>
              </a:rPr>
              <a:t> section.</a:t>
            </a:r>
            <a:endParaRPr sz="1200">
              <a:latin typeface="Times New Roman"/>
              <a:cs typeface="Times New Roman"/>
            </a:endParaRPr>
          </a:p>
          <a:p>
            <a:pPr marL="12700" marR="40640" indent="228600">
              <a:lnSpc>
                <a:spcPts val="2760"/>
              </a:lnSpc>
            </a:pPr>
            <a:r>
              <a:rPr dirty="0" sz="1200" spc="-5" b="1">
                <a:latin typeface="Times New Roman"/>
                <a:cs typeface="Times New Roman"/>
              </a:rPr>
              <a:t>Race. </a:t>
            </a:r>
            <a:r>
              <a:rPr dirty="0" sz="1200" spc="-5">
                <a:latin typeface="Times New Roman"/>
                <a:cs typeface="Times New Roman"/>
              </a:rPr>
              <a:t>On </a:t>
            </a:r>
            <a:r>
              <a:rPr dirty="0" sz="1200">
                <a:latin typeface="Times New Roman"/>
                <a:cs typeface="Times New Roman"/>
              </a:rPr>
              <a:t>both the </a:t>
            </a:r>
            <a:r>
              <a:rPr dirty="0" sz="1200" spc="-5">
                <a:latin typeface="Times New Roman"/>
                <a:cs typeface="Times New Roman"/>
              </a:rPr>
              <a:t>state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national level, </a:t>
            </a:r>
            <a:r>
              <a:rPr dirty="0" sz="1200">
                <a:latin typeface="Times New Roman"/>
                <a:cs typeface="Times New Roman"/>
              </a:rPr>
              <a:t>being </a:t>
            </a:r>
            <a:r>
              <a:rPr dirty="0" sz="1200" spc="-5">
                <a:latin typeface="Times New Roman"/>
                <a:cs typeface="Times New Roman"/>
              </a:rPr>
              <a:t>considered </a:t>
            </a:r>
            <a:r>
              <a:rPr dirty="0" sz="1200">
                <a:latin typeface="Times New Roman"/>
                <a:cs typeface="Times New Roman"/>
              </a:rPr>
              <a:t>a minority race, specifically  </a:t>
            </a:r>
            <a:r>
              <a:rPr dirty="0" sz="1200" spc="-5">
                <a:latin typeface="Times New Roman"/>
                <a:cs typeface="Times New Roman"/>
              </a:rPr>
              <a:t>African American and </a:t>
            </a:r>
            <a:r>
              <a:rPr dirty="0" sz="1200">
                <a:latin typeface="Times New Roman"/>
                <a:cs typeface="Times New Roman"/>
              </a:rPr>
              <a:t>Hispanic, </a:t>
            </a:r>
            <a:r>
              <a:rPr dirty="0" sz="1200" spc="-5">
                <a:latin typeface="Times New Roman"/>
                <a:cs typeface="Times New Roman"/>
              </a:rPr>
              <a:t>increases </a:t>
            </a:r>
            <a:r>
              <a:rPr dirty="0" sz="1200">
                <a:latin typeface="Times New Roman"/>
                <a:cs typeface="Times New Roman"/>
              </a:rPr>
              <a:t>the likelihood of </a:t>
            </a:r>
            <a:r>
              <a:rPr dirty="0" sz="1200" spc="-5">
                <a:latin typeface="Times New Roman"/>
                <a:cs typeface="Times New Roman"/>
              </a:rPr>
              <a:t>becoming </a:t>
            </a:r>
            <a:r>
              <a:rPr dirty="0" sz="1200">
                <a:latin typeface="Times New Roman"/>
                <a:cs typeface="Times New Roman"/>
              </a:rPr>
              <a:t>a high </a:t>
            </a:r>
            <a:r>
              <a:rPr dirty="0" sz="1200" spc="-5">
                <a:latin typeface="Times New Roman"/>
                <a:cs typeface="Times New Roman"/>
              </a:rPr>
              <a:t>school dropout (US  Department </a:t>
            </a:r>
            <a:r>
              <a:rPr dirty="0" sz="1200">
                <a:latin typeface="Times New Roman"/>
                <a:cs typeface="Times New Roman"/>
              </a:rPr>
              <a:t>of Education, </a:t>
            </a:r>
            <a:r>
              <a:rPr dirty="0" sz="1200" spc="-5">
                <a:latin typeface="Times New Roman"/>
                <a:cs typeface="Times New Roman"/>
              </a:rPr>
              <a:t>National Center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Statistics, </a:t>
            </a:r>
            <a:r>
              <a:rPr dirty="0" sz="1200" spc="-5">
                <a:latin typeface="Times New Roman"/>
                <a:cs typeface="Times New Roman"/>
              </a:rPr>
              <a:t>2011). Nationally, </a:t>
            </a:r>
            <a:r>
              <a:rPr dirty="0" sz="1200">
                <a:latin typeface="Times New Roman"/>
                <a:cs typeface="Times New Roman"/>
              </a:rPr>
              <a:t>17.6% </a:t>
            </a:r>
            <a:r>
              <a:rPr dirty="0" sz="1200" spc="5">
                <a:latin typeface="Times New Roman"/>
                <a:cs typeface="Times New Roman"/>
              </a:rPr>
              <a:t>of  </a:t>
            </a:r>
            <a:r>
              <a:rPr dirty="0" sz="1200" spc="-5">
                <a:latin typeface="Times New Roman"/>
                <a:cs typeface="Times New Roman"/>
              </a:rPr>
              <a:t>Hispanic </a:t>
            </a:r>
            <a:r>
              <a:rPr dirty="0" sz="1200">
                <a:latin typeface="Times New Roman"/>
                <a:cs typeface="Times New Roman"/>
              </a:rPr>
              <a:t>students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9.3% of </a:t>
            </a:r>
            <a:r>
              <a:rPr dirty="0" sz="1200" spc="-5">
                <a:latin typeface="Times New Roman"/>
                <a:cs typeface="Times New Roman"/>
              </a:rPr>
              <a:t>African American </a:t>
            </a:r>
            <a:r>
              <a:rPr dirty="0" sz="1200">
                <a:latin typeface="Times New Roman"/>
                <a:cs typeface="Times New Roman"/>
              </a:rPr>
              <a:t>students do not </a:t>
            </a:r>
            <a:r>
              <a:rPr dirty="0" sz="1200" spc="-5">
                <a:latin typeface="Times New Roman"/>
                <a:cs typeface="Times New Roman"/>
              </a:rPr>
              <a:t>graduate high </a:t>
            </a:r>
            <a:r>
              <a:rPr dirty="0" sz="1200">
                <a:latin typeface="Times New Roman"/>
                <a:cs typeface="Times New Roman"/>
              </a:rPr>
              <a:t>school. </a:t>
            </a:r>
            <a:r>
              <a:rPr dirty="0" sz="1200" spc="-10">
                <a:latin typeface="Times New Roman"/>
                <a:cs typeface="Times New Roman"/>
              </a:rPr>
              <a:t>In  </a:t>
            </a:r>
            <a:r>
              <a:rPr dirty="0" sz="1200" spc="-5">
                <a:latin typeface="Times New Roman"/>
                <a:cs typeface="Times New Roman"/>
              </a:rPr>
              <a:t>Tennessee,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dropout </a:t>
            </a:r>
            <a:r>
              <a:rPr dirty="0" sz="1200">
                <a:latin typeface="Times New Roman"/>
                <a:cs typeface="Times New Roman"/>
              </a:rPr>
              <a:t>rates </a:t>
            </a:r>
            <a:r>
              <a:rPr dirty="0" sz="1200" spc="-5">
                <a:latin typeface="Times New Roman"/>
                <a:cs typeface="Times New Roman"/>
              </a:rPr>
              <a:t>for African </a:t>
            </a:r>
            <a:r>
              <a:rPr dirty="0" sz="1200">
                <a:latin typeface="Times New Roman"/>
                <a:cs typeface="Times New Roman"/>
              </a:rPr>
              <a:t>American </a:t>
            </a:r>
            <a:r>
              <a:rPr dirty="0" sz="1200" spc="-5">
                <a:latin typeface="Times New Roman"/>
                <a:cs typeface="Times New Roman"/>
              </a:rPr>
              <a:t>and Hispanic students </a:t>
            </a:r>
            <a:r>
              <a:rPr dirty="0" sz="1200">
                <a:latin typeface="Times New Roman"/>
                <a:cs typeface="Times New Roman"/>
              </a:rPr>
              <a:t>are </a:t>
            </a:r>
            <a:r>
              <a:rPr dirty="0" sz="1200" spc="-5">
                <a:latin typeface="Times New Roman"/>
                <a:cs typeface="Times New Roman"/>
              </a:rPr>
              <a:t>greater </a:t>
            </a:r>
            <a:r>
              <a:rPr dirty="0" sz="1200">
                <a:latin typeface="Times New Roman"/>
                <a:cs typeface="Times New Roman"/>
              </a:rPr>
              <a:t>than 20%  </a:t>
            </a:r>
            <a:r>
              <a:rPr dirty="0" sz="1200" spc="-5">
                <a:latin typeface="Times New Roman"/>
                <a:cs typeface="Times New Roman"/>
              </a:rPr>
              <a:t>(Tennessee Department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Education, </a:t>
            </a:r>
            <a:r>
              <a:rPr dirty="0" sz="1200">
                <a:latin typeface="Times New Roman"/>
                <a:cs typeface="Times New Roman"/>
              </a:rPr>
              <a:t>2013). The </a:t>
            </a:r>
            <a:r>
              <a:rPr dirty="0" sz="1200" spc="-5">
                <a:latin typeface="Times New Roman"/>
                <a:cs typeface="Times New Roman"/>
              </a:rPr>
              <a:t>dropout rates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minorities </a:t>
            </a:r>
            <a:r>
              <a:rPr dirty="0" sz="1200">
                <a:latin typeface="Times New Roman"/>
                <a:cs typeface="Times New Roman"/>
              </a:rPr>
              <a:t>in the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researched</a:t>
            </a:r>
            <a:endParaRPr sz="1200">
              <a:latin typeface="Times New Roman"/>
              <a:cs typeface="Times New Roman"/>
            </a:endParaRPr>
          </a:p>
          <a:p>
            <a:pPr marL="12700" marR="100330">
              <a:lnSpc>
                <a:spcPts val="276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district </a:t>
            </a:r>
            <a:r>
              <a:rPr dirty="0" sz="1200" spc="-5">
                <a:latin typeface="Times New Roman"/>
                <a:cs typeface="Times New Roman"/>
              </a:rPr>
              <a:t>are </a:t>
            </a:r>
            <a:r>
              <a:rPr dirty="0" sz="1200">
                <a:latin typeface="Times New Roman"/>
                <a:cs typeface="Times New Roman"/>
              </a:rPr>
              <a:t>lower </a:t>
            </a:r>
            <a:r>
              <a:rPr dirty="0" sz="1200" spc="-5">
                <a:latin typeface="Times New Roman"/>
                <a:cs typeface="Times New Roman"/>
              </a:rPr>
              <a:t>than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state level; </a:t>
            </a:r>
            <a:r>
              <a:rPr dirty="0" sz="1200">
                <a:latin typeface="Times New Roman"/>
                <a:cs typeface="Times New Roman"/>
              </a:rPr>
              <a:t>however, the </a:t>
            </a:r>
            <a:r>
              <a:rPr dirty="0" sz="1200" spc="-5">
                <a:latin typeface="Times New Roman"/>
                <a:cs typeface="Times New Roman"/>
              </a:rPr>
              <a:t>percentage </a:t>
            </a:r>
            <a:r>
              <a:rPr dirty="0" sz="1200">
                <a:latin typeface="Times New Roman"/>
                <a:cs typeface="Times New Roman"/>
              </a:rPr>
              <a:t>of minorities that drop out  may </a:t>
            </a:r>
            <a:r>
              <a:rPr dirty="0" sz="1200" spc="5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irrelevant when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overall </a:t>
            </a:r>
            <a:r>
              <a:rPr dirty="0" sz="1200">
                <a:latin typeface="Times New Roman"/>
                <a:cs typeface="Times New Roman"/>
              </a:rPr>
              <a:t>population of this district </a:t>
            </a:r>
            <a:r>
              <a:rPr dirty="0" sz="1200" spc="-5">
                <a:latin typeface="Times New Roman"/>
                <a:cs typeface="Times New Roman"/>
              </a:rPr>
              <a:t>is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considered.</a:t>
            </a:r>
            <a:endParaRPr sz="1200">
              <a:latin typeface="Times New Roman"/>
              <a:cs typeface="Times New Roman"/>
            </a:endParaRPr>
          </a:p>
          <a:p>
            <a:pPr marL="12700" marR="209550" indent="228600">
              <a:lnSpc>
                <a:spcPts val="2760"/>
              </a:lnSpc>
            </a:pPr>
            <a:r>
              <a:rPr dirty="0" sz="1200" spc="-10">
                <a:latin typeface="Times New Roman"/>
                <a:cs typeface="Times New Roman"/>
              </a:rPr>
              <a:t>Less </a:t>
            </a:r>
            <a:r>
              <a:rPr dirty="0" sz="1200" spc="-5">
                <a:latin typeface="Times New Roman"/>
                <a:cs typeface="Times New Roman"/>
              </a:rPr>
              <a:t>than </a:t>
            </a:r>
            <a:r>
              <a:rPr dirty="0" sz="1200">
                <a:latin typeface="Times New Roman"/>
                <a:cs typeface="Times New Roman"/>
              </a:rPr>
              <a:t>2% of the students in the </a:t>
            </a:r>
            <a:r>
              <a:rPr dirty="0" sz="1200" spc="-5">
                <a:latin typeface="Times New Roman"/>
                <a:cs typeface="Times New Roman"/>
              </a:rPr>
              <a:t>researched </a:t>
            </a:r>
            <a:r>
              <a:rPr dirty="0" sz="1200">
                <a:latin typeface="Times New Roman"/>
                <a:cs typeface="Times New Roman"/>
              </a:rPr>
              <a:t>school district identified </a:t>
            </a:r>
            <a:r>
              <a:rPr dirty="0" sz="1200" spc="-5">
                <a:latin typeface="Times New Roman"/>
                <a:cs typeface="Times New Roman"/>
              </a:rPr>
              <a:t>themselves </a:t>
            </a:r>
            <a:r>
              <a:rPr dirty="0" sz="1200" spc="-10">
                <a:latin typeface="Times New Roman"/>
                <a:cs typeface="Times New Roman"/>
              </a:rPr>
              <a:t>as  </a:t>
            </a:r>
            <a:r>
              <a:rPr dirty="0" sz="1200" spc="-5">
                <a:latin typeface="Times New Roman"/>
                <a:cs typeface="Times New Roman"/>
              </a:rPr>
              <a:t>African American (Tennessee Department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– </a:t>
            </a:r>
            <a:r>
              <a:rPr dirty="0" sz="1200" spc="-5">
                <a:latin typeface="Times New Roman"/>
                <a:cs typeface="Times New Roman"/>
              </a:rPr>
              <a:t>Report Card, </a:t>
            </a:r>
            <a:r>
              <a:rPr dirty="0" sz="1200">
                <a:latin typeface="Times New Roman"/>
                <a:cs typeface="Times New Roman"/>
              </a:rPr>
              <a:t>2013). The </a:t>
            </a:r>
            <a:r>
              <a:rPr dirty="0" sz="1200" spc="-5">
                <a:latin typeface="Times New Roman"/>
                <a:cs typeface="Times New Roman"/>
              </a:rPr>
              <a:t>researched  </a:t>
            </a:r>
            <a:r>
              <a:rPr dirty="0" sz="1200">
                <a:latin typeface="Times New Roman"/>
                <a:cs typeface="Times New Roman"/>
              </a:rPr>
              <a:t>county </a:t>
            </a:r>
            <a:r>
              <a:rPr dirty="0" sz="1200" spc="-5">
                <a:latin typeface="Times New Roman"/>
                <a:cs typeface="Times New Roman"/>
              </a:rPr>
              <a:t>was over </a:t>
            </a:r>
            <a:r>
              <a:rPr dirty="0" sz="1200">
                <a:latin typeface="Times New Roman"/>
                <a:cs typeface="Times New Roman"/>
              </a:rPr>
              <a:t>91% white, but the </a:t>
            </a:r>
            <a:r>
              <a:rPr dirty="0" sz="1200" spc="-5">
                <a:latin typeface="Times New Roman"/>
                <a:cs typeface="Times New Roman"/>
              </a:rPr>
              <a:t>sample </a:t>
            </a:r>
            <a:r>
              <a:rPr dirty="0" sz="1200">
                <a:latin typeface="Times New Roman"/>
                <a:cs typeface="Times New Roman"/>
              </a:rPr>
              <a:t>population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only 71% white. The 19%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505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045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17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141605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students who listed </a:t>
            </a:r>
            <a:r>
              <a:rPr dirty="0" sz="1200" spc="-5">
                <a:latin typeface="Times New Roman"/>
                <a:cs typeface="Times New Roman"/>
              </a:rPr>
              <a:t>themselves as </a:t>
            </a:r>
            <a:r>
              <a:rPr dirty="0" sz="1200">
                <a:latin typeface="Times New Roman"/>
                <a:cs typeface="Times New Roman"/>
              </a:rPr>
              <a:t>non-white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more than the 9% of this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district. This  </a:t>
            </a:r>
            <a:r>
              <a:rPr dirty="0" sz="1200" spc="-5">
                <a:latin typeface="Times New Roman"/>
                <a:cs typeface="Times New Roman"/>
              </a:rPr>
              <a:t>data is inconclusive as </a:t>
            </a:r>
            <a:r>
              <a:rPr dirty="0" sz="1200">
                <a:latin typeface="Times New Roman"/>
                <a:cs typeface="Times New Roman"/>
              </a:rPr>
              <a:t>to the </a:t>
            </a:r>
            <a:r>
              <a:rPr dirty="0" sz="1200" spc="-5">
                <a:latin typeface="Times New Roman"/>
                <a:cs typeface="Times New Roman"/>
              </a:rPr>
              <a:t>effect </a:t>
            </a:r>
            <a:r>
              <a:rPr dirty="0" sz="1200">
                <a:latin typeface="Times New Roman"/>
                <a:cs typeface="Times New Roman"/>
              </a:rPr>
              <a:t>of race on high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dropouts in this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district,  </a:t>
            </a:r>
            <a:r>
              <a:rPr dirty="0" sz="1200" spc="-5">
                <a:latin typeface="Times New Roman"/>
                <a:cs typeface="Times New Roman"/>
              </a:rPr>
              <a:t>because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participants </a:t>
            </a:r>
            <a:r>
              <a:rPr dirty="0" sz="1200">
                <a:latin typeface="Times New Roman"/>
                <a:cs typeface="Times New Roman"/>
              </a:rPr>
              <a:t>only </a:t>
            </a:r>
            <a:r>
              <a:rPr dirty="0" sz="1200" spc="-5">
                <a:latin typeface="Times New Roman"/>
                <a:cs typeface="Times New Roman"/>
              </a:rPr>
              <a:t>represented students </a:t>
            </a:r>
            <a:r>
              <a:rPr dirty="0" sz="1200">
                <a:latin typeface="Times New Roman"/>
                <a:cs typeface="Times New Roman"/>
              </a:rPr>
              <a:t>who </a:t>
            </a:r>
            <a:r>
              <a:rPr dirty="0" sz="1200" spc="-5">
                <a:latin typeface="Times New Roman"/>
                <a:cs typeface="Times New Roman"/>
              </a:rPr>
              <a:t>dropped </a:t>
            </a:r>
            <a:r>
              <a:rPr dirty="0" sz="1200">
                <a:latin typeface="Times New Roman"/>
                <a:cs typeface="Times New Roman"/>
              </a:rPr>
              <a:t>out and then </a:t>
            </a:r>
            <a:r>
              <a:rPr dirty="0" sz="1200" spc="-5">
                <a:latin typeface="Times New Roman"/>
                <a:cs typeface="Times New Roman"/>
              </a:rPr>
              <a:t>returned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school  </a:t>
            </a:r>
            <a:r>
              <a:rPr dirty="0" sz="1200">
                <a:latin typeface="Times New Roman"/>
                <a:cs typeface="Times New Roman"/>
              </a:rPr>
              <a:t>to complete their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education.</a:t>
            </a:r>
            <a:endParaRPr sz="1200">
              <a:latin typeface="Times New Roman"/>
              <a:cs typeface="Times New Roman"/>
            </a:endParaRPr>
          </a:p>
          <a:p>
            <a:pPr marL="12700" marR="193040" indent="228600">
              <a:lnSpc>
                <a:spcPct val="191700"/>
              </a:lnSpc>
            </a:pPr>
            <a:r>
              <a:rPr dirty="0" sz="1200" spc="-5" b="1">
                <a:latin typeface="Times New Roman"/>
                <a:cs typeface="Times New Roman"/>
              </a:rPr>
              <a:t>Socioeconomic status</a:t>
            </a:r>
            <a:r>
              <a:rPr dirty="0" sz="1200" spc="-5">
                <a:latin typeface="Times New Roman"/>
                <a:cs typeface="Times New Roman"/>
              </a:rPr>
              <a:t>. </a:t>
            </a:r>
            <a:r>
              <a:rPr dirty="0" sz="1200">
                <a:latin typeface="Times New Roman"/>
                <a:cs typeface="Times New Roman"/>
              </a:rPr>
              <a:t>Low </a:t>
            </a:r>
            <a:r>
              <a:rPr dirty="0" sz="1200" spc="-5">
                <a:latin typeface="Times New Roman"/>
                <a:cs typeface="Times New Roman"/>
              </a:rPr>
              <a:t>socioeconomic status has been linked </a:t>
            </a:r>
            <a:r>
              <a:rPr dirty="0" sz="1200">
                <a:latin typeface="Times New Roman"/>
                <a:cs typeface="Times New Roman"/>
              </a:rPr>
              <a:t>to high school dropouts  </a:t>
            </a:r>
            <a:r>
              <a:rPr dirty="0" sz="1200" spc="-5">
                <a:latin typeface="Times New Roman"/>
                <a:cs typeface="Times New Roman"/>
              </a:rPr>
              <a:t>(Ingrum, 2006). </a:t>
            </a:r>
            <a:r>
              <a:rPr dirty="0" sz="1200">
                <a:latin typeface="Times New Roman"/>
                <a:cs typeface="Times New Roman"/>
              </a:rPr>
              <a:t>According to this </a:t>
            </a:r>
            <a:r>
              <a:rPr dirty="0" sz="1200" spc="-5">
                <a:latin typeface="Times New Roman"/>
                <a:cs typeface="Times New Roman"/>
              </a:rPr>
              <a:t>research, low socioeconomic status </a:t>
            </a:r>
            <a:r>
              <a:rPr dirty="0" sz="1200">
                <a:latin typeface="Times New Roman"/>
                <a:cs typeface="Times New Roman"/>
              </a:rPr>
              <a:t>was a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common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characteristic </a:t>
            </a:r>
            <a:r>
              <a:rPr dirty="0" sz="1200">
                <a:latin typeface="Times New Roman"/>
                <a:cs typeface="Times New Roman"/>
              </a:rPr>
              <a:t>among the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dropouts who </a:t>
            </a:r>
            <a:r>
              <a:rPr dirty="0" sz="1200" spc="-5">
                <a:latin typeface="Times New Roman"/>
                <a:cs typeface="Times New Roman"/>
              </a:rPr>
              <a:t>participated </a:t>
            </a:r>
            <a:r>
              <a:rPr dirty="0" sz="1200">
                <a:latin typeface="Times New Roman"/>
                <a:cs typeface="Times New Roman"/>
              </a:rPr>
              <a:t>in the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surveys.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dirty="0" sz="1200">
                <a:latin typeface="Times New Roman"/>
                <a:cs typeface="Times New Roman"/>
              </a:rPr>
              <a:t>Nearly 69%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the participants who </a:t>
            </a:r>
            <a:r>
              <a:rPr dirty="0" sz="1200" spc="-5">
                <a:latin typeface="Times New Roman"/>
                <a:cs typeface="Times New Roman"/>
              </a:rPr>
              <a:t>knew their </a:t>
            </a:r>
            <a:r>
              <a:rPr dirty="0" sz="1200">
                <a:latin typeface="Times New Roman"/>
                <a:cs typeface="Times New Roman"/>
              </a:rPr>
              <a:t>household </a:t>
            </a:r>
            <a:r>
              <a:rPr dirty="0" sz="1200" spc="-5">
                <a:latin typeface="Times New Roman"/>
                <a:cs typeface="Times New Roman"/>
              </a:rPr>
              <a:t>income said that </a:t>
            </a:r>
            <a:r>
              <a:rPr dirty="0" sz="1200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was less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than</a:t>
            </a:r>
            <a:endParaRPr sz="1200">
              <a:latin typeface="Times New Roman"/>
              <a:cs typeface="Times New Roman"/>
            </a:endParaRPr>
          </a:p>
          <a:p>
            <a:pPr marL="12700" marR="9144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$30,000. Therefore, </a:t>
            </a:r>
            <a:r>
              <a:rPr dirty="0" sz="1200">
                <a:latin typeface="Times New Roman"/>
                <a:cs typeface="Times New Roman"/>
              </a:rPr>
              <a:t>the majority of these students </a:t>
            </a:r>
            <a:r>
              <a:rPr dirty="0" sz="1200" spc="-5">
                <a:latin typeface="Times New Roman"/>
                <a:cs typeface="Times New Roman"/>
              </a:rPr>
              <a:t>fall </a:t>
            </a:r>
            <a:r>
              <a:rPr dirty="0" sz="1200">
                <a:latin typeface="Times New Roman"/>
                <a:cs typeface="Times New Roman"/>
              </a:rPr>
              <a:t>in the </a:t>
            </a:r>
            <a:r>
              <a:rPr dirty="0" sz="1200" spc="-5">
                <a:latin typeface="Times New Roman"/>
                <a:cs typeface="Times New Roman"/>
              </a:rPr>
              <a:t>low socioeconomic status. </a:t>
            </a:r>
            <a:r>
              <a:rPr dirty="0" sz="1200" spc="-15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fact,  </a:t>
            </a:r>
            <a:r>
              <a:rPr dirty="0" sz="1200">
                <a:latin typeface="Times New Roman"/>
                <a:cs typeface="Times New Roman"/>
              </a:rPr>
              <a:t>81% did not pay full price for lunch </a:t>
            </a:r>
            <a:r>
              <a:rPr dirty="0" sz="1200" spc="-5">
                <a:latin typeface="Times New Roman"/>
                <a:cs typeface="Times New Roman"/>
              </a:rPr>
              <a:t>while </a:t>
            </a:r>
            <a:r>
              <a:rPr dirty="0" sz="1200">
                <a:latin typeface="Times New Roman"/>
                <a:cs typeface="Times New Roman"/>
              </a:rPr>
              <a:t>in high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(67% </a:t>
            </a:r>
            <a:r>
              <a:rPr dirty="0" sz="1200" spc="-5">
                <a:latin typeface="Times New Roman"/>
                <a:cs typeface="Times New Roman"/>
              </a:rPr>
              <a:t>free and </a:t>
            </a:r>
            <a:r>
              <a:rPr dirty="0" sz="1200">
                <a:latin typeface="Times New Roman"/>
                <a:cs typeface="Times New Roman"/>
              </a:rPr>
              <a:t>14% </a:t>
            </a:r>
            <a:r>
              <a:rPr dirty="0" sz="1200" spc="-5">
                <a:latin typeface="Times New Roman"/>
                <a:cs typeface="Times New Roman"/>
              </a:rPr>
              <a:t>reduced). </a:t>
            </a: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order  to qualify for </a:t>
            </a:r>
            <a:r>
              <a:rPr dirty="0" sz="1200" spc="-5">
                <a:latin typeface="Times New Roman"/>
                <a:cs typeface="Times New Roman"/>
              </a:rPr>
              <a:t>free </a:t>
            </a:r>
            <a:r>
              <a:rPr dirty="0" sz="1200">
                <a:latin typeface="Times New Roman"/>
                <a:cs typeface="Times New Roman"/>
              </a:rPr>
              <a:t>or </a:t>
            </a:r>
            <a:r>
              <a:rPr dirty="0" sz="1200" spc="-5">
                <a:latin typeface="Times New Roman"/>
                <a:cs typeface="Times New Roman"/>
              </a:rPr>
              <a:t>reduced meals, </a:t>
            </a:r>
            <a:r>
              <a:rPr dirty="0" sz="1200">
                <a:latin typeface="Times New Roman"/>
                <a:cs typeface="Times New Roman"/>
              </a:rPr>
              <a:t>the student must </a:t>
            </a:r>
            <a:r>
              <a:rPr dirty="0" sz="1200" spc="-5">
                <a:latin typeface="Times New Roman"/>
                <a:cs typeface="Times New Roman"/>
              </a:rPr>
              <a:t>fall </a:t>
            </a:r>
            <a:r>
              <a:rPr dirty="0" sz="1200">
                <a:latin typeface="Times New Roman"/>
                <a:cs typeface="Times New Roman"/>
              </a:rPr>
              <a:t>into the </a:t>
            </a:r>
            <a:r>
              <a:rPr dirty="0" sz="1200" spc="-5">
                <a:latin typeface="Times New Roman"/>
                <a:cs typeface="Times New Roman"/>
              </a:rPr>
              <a:t>low socioeconomic </a:t>
            </a:r>
            <a:r>
              <a:rPr dirty="0" sz="1200">
                <a:latin typeface="Times New Roman"/>
                <a:cs typeface="Times New Roman"/>
              </a:rPr>
              <a:t>status. </a:t>
            </a:r>
            <a:r>
              <a:rPr dirty="0" sz="1200" spc="-5">
                <a:latin typeface="Times New Roman"/>
                <a:cs typeface="Times New Roman"/>
              </a:rPr>
              <a:t>As  reported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the State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Tennessee </a:t>
            </a:r>
            <a:r>
              <a:rPr dirty="0" sz="1200">
                <a:latin typeface="Times New Roman"/>
                <a:cs typeface="Times New Roman"/>
              </a:rPr>
              <a:t>in 2013 </a:t>
            </a:r>
            <a:r>
              <a:rPr dirty="0" sz="1200" spc="-5">
                <a:latin typeface="Times New Roman"/>
                <a:cs typeface="Times New Roman"/>
              </a:rPr>
              <a:t>(Tennessee Department </a:t>
            </a:r>
            <a:r>
              <a:rPr dirty="0" sz="1200">
                <a:latin typeface="Times New Roman"/>
                <a:cs typeface="Times New Roman"/>
              </a:rPr>
              <a:t>of Education, </a:t>
            </a:r>
            <a:r>
              <a:rPr dirty="0" sz="1200" spc="-5">
                <a:latin typeface="Times New Roman"/>
                <a:cs typeface="Times New Roman"/>
              </a:rPr>
              <a:t>2013), </a:t>
            </a:r>
            <a:r>
              <a:rPr dirty="0" sz="1200">
                <a:latin typeface="Times New Roman"/>
                <a:cs typeface="Times New Roman"/>
              </a:rPr>
              <a:t>64.1%  of the students in the </a:t>
            </a:r>
            <a:r>
              <a:rPr dirty="0" sz="1200" spc="-5">
                <a:latin typeface="Times New Roman"/>
                <a:cs typeface="Times New Roman"/>
              </a:rPr>
              <a:t>researched </a:t>
            </a:r>
            <a:r>
              <a:rPr dirty="0" sz="1200">
                <a:latin typeface="Times New Roman"/>
                <a:cs typeface="Times New Roman"/>
              </a:rPr>
              <a:t>county </a:t>
            </a:r>
            <a:r>
              <a:rPr dirty="0" sz="1200" spc="-5">
                <a:latin typeface="Times New Roman"/>
                <a:cs typeface="Times New Roman"/>
              </a:rPr>
              <a:t>were considered </a:t>
            </a:r>
            <a:r>
              <a:rPr dirty="0" sz="1200">
                <a:latin typeface="Times New Roman"/>
                <a:cs typeface="Times New Roman"/>
              </a:rPr>
              <a:t>“economically </a:t>
            </a:r>
            <a:r>
              <a:rPr dirty="0" sz="1200" spc="-5">
                <a:latin typeface="Times New Roman"/>
                <a:cs typeface="Times New Roman"/>
              </a:rPr>
              <a:t>disadvantaged.” A </a:t>
            </a:r>
            <a:r>
              <a:rPr dirty="0" sz="1200">
                <a:latin typeface="Times New Roman"/>
                <a:cs typeface="Times New Roman"/>
              </a:rPr>
              <a:t>link  </a:t>
            </a:r>
            <a:r>
              <a:rPr dirty="0" sz="1200" spc="-5">
                <a:latin typeface="Times New Roman"/>
                <a:cs typeface="Times New Roman"/>
              </a:rPr>
              <a:t>between socioeconomic </a:t>
            </a:r>
            <a:r>
              <a:rPr dirty="0" sz="1200">
                <a:latin typeface="Times New Roman"/>
                <a:cs typeface="Times New Roman"/>
              </a:rPr>
              <a:t>status </a:t>
            </a:r>
            <a:r>
              <a:rPr dirty="0" sz="1200" spc="-5">
                <a:latin typeface="Times New Roman"/>
                <a:cs typeface="Times New Roman"/>
              </a:rPr>
              <a:t>and high school </a:t>
            </a:r>
            <a:r>
              <a:rPr dirty="0" sz="1200">
                <a:latin typeface="Times New Roman"/>
                <a:cs typeface="Times New Roman"/>
              </a:rPr>
              <a:t>dropouts in this </a:t>
            </a:r>
            <a:r>
              <a:rPr dirty="0" sz="1200" spc="-5">
                <a:latin typeface="Times New Roman"/>
                <a:cs typeface="Times New Roman"/>
              </a:rPr>
              <a:t>school district was revealed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a  </a:t>
            </a:r>
            <a:r>
              <a:rPr dirty="0" sz="1200" spc="-5">
                <a:latin typeface="Times New Roman"/>
                <a:cs typeface="Times New Roman"/>
              </a:rPr>
              <a:t>higher </a:t>
            </a:r>
            <a:r>
              <a:rPr dirty="0" sz="1200">
                <a:latin typeface="Times New Roman"/>
                <a:cs typeface="Times New Roman"/>
              </a:rPr>
              <a:t>percentage of </a:t>
            </a:r>
            <a:r>
              <a:rPr dirty="0" sz="1200" spc="-5">
                <a:latin typeface="Times New Roman"/>
                <a:cs typeface="Times New Roman"/>
              </a:rPr>
              <a:t>low socioeconomic </a:t>
            </a:r>
            <a:r>
              <a:rPr dirty="0" sz="1200">
                <a:latin typeface="Times New Roman"/>
                <a:cs typeface="Times New Roman"/>
              </a:rPr>
              <a:t>students at the </a:t>
            </a:r>
            <a:r>
              <a:rPr dirty="0" sz="1200" spc="-5">
                <a:latin typeface="Times New Roman"/>
                <a:cs typeface="Times New Roman"/>
              </a:rPr>
              <a:t>adult high school </a:t>
            </a:r>
            <a:r>
              <a:rPr dirty="0" sz="1200">
                <a:latin typeface="Times New Roman"/>
                <a:cs typeface="Times New Roman"/>
              </a:rPr>
              <a:t>(as </a:t>
            </a:r>
            <a:r>
              <a:rPr dirty="0" sz="1200" spc="-5">
                <a:latin typeface="Times New Roman"/>
                <a:cs typeface="Times New Roman"/>
              </a:rPr>
              <a:t>compared </a:t>
            </a:r>
            <a:r>
              <a:rPr dirty="0" sz="1200">
                <a:latin typeface="Times New Roman"/>
                <a:cs typeface="Times New Roman"/>
              </a:rPr>
              <a:t>to the  </a:t>
            </a:r>
            <a:r>
              <a:rPr dirty="0" sz="1200" spc="-5">
                <a:latin typeface="Times New Roman"/>
                <a:cs typeface="Times New Roman"/>
              </a:rPr>
              <a:t>regular </a:t>
            </a:r>
            <a:r>
              <a:rPr dirty="0" sz="1200">
                <a:latin typeface="Times New Roman"/>
                <a:cs typeface="Times New Roman"/>
              </a:rPr>
              <a:t>K-12 </a:t>
            </a:r>
            <a:r>
              <a:rPr dirty="0" sz="1200" spc="-5">
                <a:latin typeface="Times New Roman"/>
                <a:cs typeface="Times New Roman"/>
              </a:rPr>
              <a:t>students). </a:t>
            </a:r>
            <a:r>
              <a:rPr dirty="0" sz="1200">
                <a:latin typeface="Times New Roman"/>
                <a:cs typeface="Times New Roman"/>
              </a:rPr>
              <a:t>These </a:t>
            </a:r>
            <a:r>
              <a:rPr dirty="0" sz="1200" spc="-5">
                <a:latin typeface="Times New Roman"/>
                <a:cs typeface="Times New Roman"/>
              </a:rPr>
              <a:t>findings reiterated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existence </a:t>
            </a:r>
            <a:r>
              <a:rPr dirty="0" sz="1200">
                <a:latin typeface="Times New Roman"/>
                <a:cs typeface="Times New Roman"/>
              </a:rPr>
              <a:t>of the link </a:t>
            </a:r>
            <a:r>
              <a:rPr dirty="0" sz="1200" spc="-5">
                <a:latin typeface="Times New Roman"/>
                <a:cs typeface="Times New Roman"/>
              </a:rPr>
              <a:t>between low </a:t>
            </a:r>
            <a:r>
              <a:rPr dirty="0" sz="1200">
                <a:latin typeface="Times New Roman"/>
                <a:cs typeface="Times New Roman"/>
              </a:rPr>
              <a:t>income  </a:t>
            </a:r>
            <a:r>
              <a:rPr dirty="0" sz="1200" spc="-5">
                <a:latin typeface="Times New Roman"/>
                <a:cs typeface="Times New Roman"/>
              </a:rPr>
              <a:t>and high </a:t>
            </a:r>
            <a:r>
              <a:rPr dirty="0" sz="1200">
                <a:latin typeface="Times New Roman"/>
                <a:cs typeface="Times New Roman"/>
              </a:rPr>
              <a:t>school dropouts </a:t>
            </a:r>
            <a:r>
              <a:rPr dirty="0" sz="1200" spc="-5">
                <a:latin typeface="Times New Roman"/>
                <a:cs typeface="Times New Roman"/>
              </a:rPr>
              <a:t>as discussed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 spc="-5">
                <a:latin typeface="Times New Roman"/>
                <a:cs typeface="Times New Roman"/>
              </a:rPr>
              <a:t>Ingrum </a:t>
            </a:r>
            <a:r>
              <a:rPr dirty="0" sz="1200">
                <a:latin typeface="Times New Roman"/>
                <a:cs typeface="Times New Roman"/>
              </a:rPr>
              <a:t>(2006), Bradley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Corwin </a:t>
            </a:r>
            <a:r>
              <a:rPr dirty="0" sz="1200" spc="-5">
                <a:latin typeface="Times New Roman"/>
                <a:cs typeface="Times New Roman"/>
              </a:rPr>
              <a:t>(2002), and  Christle, Jolivette, and Nelson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(2007).</a:t>
            </a:r>
            <a:endParaRPr sz="1200">
              <a:latin typeface="Times New Roman"/>
              <a:cs typeface="Times New Roman"/>
            </a:endParaRPr>
          </a:p>
          <a:p>
            <a:pPr marL="12700" marR="167005" indent="228600">
              <a:lnSpc>
                <a:spcPct val="191700"/>
              </a:lnSpc>
            </a:pPr>
            <a:r>
              <a:rPr dirty="0" sz="1200" spc="-5" b="1">
                <a:latin typeface="Times New Roman"/>
                <a:cs typeface="Times New Roman"/>
              </a:rPr>
              <a:t>Parental education </a:t>
            </a:r>
            <a:r>
              <a:rPr dirty="0" sz="1200" b="1">
                <a:latin typeface="Times New Roman"/>
                <a:cs typeface="Times New Roman"/>
              </a:rPr>
              <a:t>level</a:t>
            </a:r>
            <a:r>
              <a:rPr dirty="0" sz="1200">
                <a:latin typeface="Times New Roman"/>
                <a:cs typeface="Times New Roman"/>
              </a:rPr>
              <a:t>. The more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parent </a:t>
            </a:r>
            <a:r>
              <a:rPr dirty="0" sz="1200">
                <a:latin typeface="Times New Roman"/>
                <a:cs typeface="Times New Roman"/>
              </a:rPr>
              <a:t>has, the more likely the </a:t>
            </a:r>
            <a:r>
              <a:rPr dirty="0" sz="1200" spc="-5">
                <a:latin typeface="Times New Roman"/>
                <a:cs typeface="Times New Roman"/>
              </a:rPr>
              <a:t>child is </a:t>
            </a:r>
            <a:r>
              <a:rPr dirty="0" sz="1200">
                <a:latin typeface="Times New Roman"/>
                <a:cs typeface="Times New Roman"/>
              </a:rPr>
              <a:t>to  </a:t>
            </a:r>
            <a:r>
              <a:rPr dirty="0" sz="1200" spc="-5">
                <a:latin typeface="Times New Roman"/>
                <a:cs typeface="Times New Roman"/>
              </a:rPr>
              <a:t>complete K-12 education and </a:t>
            </a:r>
            <a:r>
              <a:rPr dirty="0" sz="1200" spc="-10">
                <a:latin typeface="Times New Roman"/>
                <a:cs typeface="Times New Roman"/>
              </a:rPr>
              <a:t>go </a:t>
            </a:r>
            <a:r>
              <a:rPr dirty="0" sz="1200">
                <a:latin typeface="Times New Roman"/>
                <a:cs typeface="Times New Roman"/>
              </a:rPr>
              <a:t>on to </a:t>
            </a:r>
            <a:r>
              <a:rPr dirty="0" sz="1200" spc="-5">
                <a:latin typeface="Times New Roman"/>
                <a:cs typeface="Times New Roman"/>
              </a:rPr>
              <a:t>receive </a:t>
            </a:r>
            <a:r>
              <a:rPr dirty="0" sz="1200">
                <a:latin typeface="Times New Roman"/>
                <a:cs typeface="Times New Roman"/>
              </a:rPr>
              <a:t>post-secondary </a:t>
            </a:r>
            <a:r>
              <a:rPr dirty="0" sz="1200" spc="-5">
                <a:latin typeface="Times New Roman"/>
                <a:cs typeface="Times New Roman"/>
              </a:rPr>
              <a:t>education (Parental education  attainment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higher education opportunities, </a:t>
            </a:r>
            <a:r>
              <a:rPr dirty="0" sz="1200">
                <a:latin typeface="Times New Roman"/>
                <a:cs typeface="Times New Roman"/>
              </a:rPr>
              <a:t>1999). </a:t>
            </a:r>
            <a:r>
              <a:rPr dirty="0" sz="1200" spc="-5">
                <a:latin typeface="Times New Roman"/>
                <a:cs typeface="Times New Roman"/>
              </a:rPr>
              <a:t>Coleman (1966) </a:t>
            </a:r>
            <a:r>
              <a:rPr dirty="0" sz="1200">
                <a:latin typeface="Times New Roman"/>
                <a:cs typeface="Times New Roman"/>
              </a:rPr>
              <a:t>found that one of the  major </a:t>
            </a:r>
            <a:r>
              <a:rPr dirty="0" sz="1200" spc="-5">
                <a:latin typeface="Times New Roman"/>
                <a:cs typeface="Times New Roman"/>
              </a:rPr>
              <a:t>factors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success </a:t>
            </a:r>
            <a:r>
              <a:rPr dirty="0" sz="1200" spc="5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school is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student’s </a:t>
            </a:r>
            <a:r>
              <a:rPr dirty="0" sz="1200">
                <a:latin typeface="Times New Roman"/>
                <a:cs typeface="Times New Roman"/>
              </a:rPr>
              <a:t>family background. </a:t>
            </a:r>
            <a:r>
              <a:rPr dirty="0" sz="1200" spc="-5">
                <a:latin typeface="Times New Roman"/>
                <a:cs typeface="Times New Roman"/>
              </a:rPr>
              <a:t>That </a:t>
            </a:r>
            <a:r>
              <a:rPr dirty="0" sz="1200">
                <a:latin typeface="Times New Roman"/>
                <a:cs typeface="Times New Roman"/>
              </a:rPr>
              <a:t>finding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still </a:t>
            </a:r>
            <a:r>
              <a:rPr dirty="0" sz="1200" spc="-5">
                <a:latin typeface="Times New Roman"/>
                <a:cs typeface="Times New Roman"/>
              </a:rPr>
              <a:t>valid  as indicated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 spc="-5">
                <a:latin typeface="Times New Roman"/>
                <a:cs typeface="Times New Roman"/>
              </a:rPr>
              <a:t>Ingrum </a:t>
            </a:r>
            <a:r>
              <a:rPr dirty="0" sz="1200">
                <a:latin typeface="Times New Roman"/>
                <a:cs typeface="Times New Roman"/>
              </a:rPr>
              <a:t>(2006),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current </a:t>
            </a:r>
            <a:r>
              <a:rPr dirty="0" sz="1200">
                <a:latin typeface="Times New Roman"/>
                <a:cs typeface="Times New Roman"/>
              </a:rPr>
              <a:t>study in which </a:t>
            </a:r>
            <a:r>
              <a:rPr dirty="0" sz="1200" spc="5">
                <a:latin typeface="Times New Roman"/>
                <a:cs typeface="Times New Roman"/>
              </a:rPr>
              <a:t>only </a:t>
            </a:r>
            <a:r>
              <a:rPr dirty="0" sz="1200">
                <a:latin typeface="Times New Roman"/>
                <a:cs typeface="Times New Roman"/>
              </a:rPr>
              <a:t>6.5% of </a:t>
            </a:r>
            <a:r>
              <a:rPr dirty="0" sz="1200" spc="-5">
                <a:latin typeface="Times New Roman"/>
                <a:cs typeface="Times New Roman"/>
              </a:rPr>
              <a:t>parents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these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1546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045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18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114935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students had </a:t>
            </a:r>
            <a:r>
              <a:rPr dirty="0" sz="1200" spc="-5">
                <a:latin typeface="Times New Roman"/>
                <a:cs typeface="Times New Roman"/>
              </a:rPr>
              <a:t>bachelor’s degrees, and </a:t>
            </a:r>
            <a:r>
              <a:rPr dirty="0" sz="1200">
                <a:latin typeface="Times New Roman"/>
                <a:cs typeface="Times New Roman"/>
              </a:rPr>
              <a:t>22.5% of the students </a:t>
            </a:r>
            <a:r>
              <a:rPr dirty="0" sz="1200" spc="-5">
                <a:latin typeface="Times New Roman"/>
                <a:cs typeface="Times New Roman"/>
              </a:rPr>
              <a:t>stated </a:t>
            </a:r>
            <a:r>
              <a:rPr dirty="0" sz="1200">
                <a:latin typeface="Times New Roman"/>
                <a:cs typeface="Times New Roman"/>
              </a:rPr>
              <a:t>that their </a:t>
            </a:r>
            <a:r>
              <a:rPr dirty="0" sz="1200" spc="-5">
                <a:latin typeface="Times New Roman"/>
                <a:cs typeface="Times New Roman"/>
              </a:rPr>
              <a:t>mothers </a:t>
            </a:r>
            <a:r>
              <a:rPr dirty="0" sz="1200">
                <a:latin typeface="Times New Roman"/>
                <a:cs typeface="Times New Roman"/>
              </a:rPr>
              <a:t>did not  </a:t>
            </a:r>
            <a:r>
              <a:rPr dirty="0" sz="1200" spc="-5">
                <a:latin typeface="Times New Roman"/>
                <a:cs typeface="Times New Roman"/>
              </a:rPr>
              <a:t>complete high </a:t>
            </a:r>
            <a:r>
              <a:rPr dirty="0" sz="1200">
                <a:latin typeface="Times New Roman"/>
                <a:cs typeface="Times New Roman"/>
              </a:rPr>
              <a:t>school. </a:t>
            </a:r>
            <a:r>
              <a:rPr dirty="0" sz="1200" spc="-5">
                <a:latin typeface="Times New Roman"/>
                <a:cs typeface="Times New Roman"/>
              </a:rPr>
              <a:t>From these numbers, </a:t>
            </a:r>
            <a:r>
              <a:rPr dirty="0" sz="1200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possible to </a:t>
            </a:r>
            <a:r>
              <a:rPr dirty="0" sz="1200" spc="-5">
                <a:latin typeface="Times New Roman"/>
                <a:cs typeface="Times New Roman"/>
              </a:rPr>
              <a:t>infer that parental education has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same effect </a:t>
            </a:r>
            <a:r>
              <a:rPr dirty="0" sz="1200">
                <a:latin typeface="Times New Roman"/>
                <a:cs typeface="Times New Roman"/>
              </a:rPr>
              <a:t>on the </a:t>
            </a:r>
            <a:r>
              <a:rPr dirty="0" sz="1200" spc="-5">
                <a:latin typeface="Times New Roman"/>
                <a:cs typeface="Times New Roman"/>
              </a:rPr>
              <a:t>researched school </a:t>
            </a:r>
            <a:r>
              <a:rPr dirty="0" sz="1200">
                <a:latin typeface="Times New Roman"/>
                <a:cs typeface="Times New Roman"/>
              </a:rPr>
              <a:t>district </a:t>
            </a:r>
            <a:r>
              <a:rPr dirty="0" sz="1200" spc="-5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does the </a:t>
            </a:r>
            <a:r>
              <a:rPr dirty="0" sz="1200" spc="-5">
                <a:latin typeface="Times New Roman"/>
                <a:cs typeface="Times New Roman"/>
              </a:rPr>
              <a:t>national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level.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Student Perceived </a:t>
            </a:r>
            <a:r>
              <a:rPr dirty="0" sz="1200" b="1">
                <a:latin typeface="Times New Roman"/>
                <a:cs typeface="Times New Roman"/>
              </a:rPr>
              <a:t>Value of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Education</a:t>
            </a:r>
            <a:endParaRPr sz="1200">
              <a:latin typeface="Times New Roman"/>
              <a:cs typeface="Times New Roman"/>
            </a:endParaRPr>
          </a:p>
          <a:p>
            <a:pPr marL="12700" marR="157480" indent="228600">
              <a:lnSpc>
                <a:spcPts val="2760"/>
              </a:lnSpc>
              <a:spcBef>
                <a:spcPts val="290"/>
              </a:spcBef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purpose </a:t>
            </a:r>
            <a:r>
              <a:rPr dirty="0" sz="1200">
                <a:latin typeface="Times New Roman"/>
                <a:cs typeface="Times New Roman"/>
              </a:rPr>
              <a:t>of this </a:t>
            </a:r>
            <a:r>
              <a:rPr dirty="0" sz="1200" spc="-5">
                <a:latin typeface="Times New Roman"/>
                <a:cs typeface="Times New Roman"/>
              </a:rPr>
              <a:t>research was </a:t>
            </a:r>
            <a:r>
              <a:rPr dirty="0" sz="1200">
                <a:latin typeface="Times New Roman"/>
                <a:cs typeface="Times New Roman"/>
              </a:rPr>
              <a:t>to determine </a:t>
            </a:r>
            <a:r>
              <a:rPr dirty="0" sz="1200" spc="-5">
                <a:latin typeface="Times New Roman"/>
                <a:cs typeface="Times New Roman"/>
              </a:rPr>
              <a:t>what effect (if any) student-perceived values 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have on students’ </a:t>
            </a:r>
            <a:r>
              <a:rPr dirty="0" sz="1200" spc="-5">
                <a:latin typeface="Times New Roman"/>
                <a:cs typeface="Times New Roman"/>
              </a:rPr>
              <a:t>decision </a:t>
            </a:r>
            <a:r>
              <a:rPr dirty="0" sz="1200">
                <a:latin typeface="Times New Roman"/>
                <a:cs typeface="Times New Roman"/>
              </a:rPr>
              <a:t>to drop out of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school. The conclusion </a:t>
            </a:r>
            <a:r>
              <a:rPr dirty="0" sz="1200" spc="-5">
                <a:latin typeface="Times New Roman"/>
                <a:cs typeface="Times New Roman"/>
              </a:rPr>
              <a:t>drawn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from</a:t>
            </a:r>
            <a:endParaRPr sz="1200">
              <a:latin typeface="Times New Roman"/>
              <a:cs typeface="Times New Roman"/>
            </a:endParaRPr>
          </a:p>
          <a:p>
            <a:pPr algn="just" marL="12700" marR="55880">
              <a:lnSpc>
                <a:spcPts val="2760"/>
              </a:lnSpc>
            </a:pP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research was </a:t>
            </a:r>
            <a:r>
              <a:rPr dirty="0" sz="1200">
                <a:latin typeface="Times New Roman"/>
                <a:cs typeface="Times New Roman"/>
              </a:rPr>
              <a:t>that the students who </a:t>
            </a:r>
            <a:r>
              <a:rPr dirty="0" sz="1200" spc="-5">
                <a:latin typeface="Times New Roman"/>
                <a:cs typeface="Times New Roman"/>
              </a:rPr>
              <a:t>dropped </a:t>
            </a:r>
            <a:r>
              <a:rPr dirty="0" sz="1200">
                <a:latin typeface="Times New Roman"/>
                <a:cs typeface="Times New Roman"/>
              </a:rPr>
              <a:t>out and </a:t>
            </a:r>
            <a:r>
              <a:rPr dirty="0" sz="1200" spc="-5">
                <a:latin typeface="Times New Roman"/>
                <a:cs typeface="Times New Roman"/>
              </a:rPr>
              <a:t>returned </a:t>
            </a:r>
            <a:r>
              <a:rPr dirty="0" sz="1200">
                <a:latin typeface="Times New Roman"/>
                <a:cs typeface="Times New Roman"/>
              </a:rPr>
              <a:t>to the adult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did </a:t>
            </a:r>
            <a:r>
              <a:rPr dirty="0" sz="1200" spc="-5">
                <a:latin typeface="Times New Roman"/>
                <a:cs typeface="Times New Roman"/>
              </a:rPr>
              <a:t>see  value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education. As </a:t>
            </a:r>
            <a:r>
              <a:rPr dirty="0" sz="1200">
                <a:latin typeface="Times New Roman"/>
                <a:cs typeface="Times New Roman"/>
              </a:rPr>
              <a:t>explained in </a:t>
            </a:r>
            <a:r>
              <a:rPr dirty="0" sz="1200" spc="-5">
                <a:latin typeface="Times New Roman"/>
                <a:cs typeface="Times New Roman"/>
              </a:rPr>
              <a:t>Chapter V, </a:t>
            </a:r>
            <a:r>
              <a:rPr dirty="0" sz="1200">
                <a:latin typeface="Times New Roman"/>
                <a:cs typeface="Times New Roman"/>
              </a:rPr>
              <a:t>there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not </a:t>
            </a:r>
            <a:r>
              <a:rPr dirty="0" sz="1200" spc="-5">
                <a:latin typeface="Times New Roman"/>
                <a:cs typeface="Times New Roman"/>
              </a:rPr>
              <a:t>enough data </a:t>
            </a:r>
            <a:r>
              <a:rPr dirty="0" sz="1200">
                <a:latin typeface="Times New Roman"/>
                <a:cs typeface="Times New Roman"/>
              </a:rPr>
              <a:t>to conclude </a:t>
            </a:r>
            <a:r>
              <a:rPr dirty="0" sz="1200" spc="-5">
                <a:latin typeface="Times New Roman"/>
                <a:cs typeface="Times New Roman"/>
              </a:rPr>
              <a:t>that </a:t>
            </a:r>
            <a:r>
              <a:rPr dirty="0" sz="1200">
                <a:latin typeface="Times New Roman"/>
                <a:cs typeface="Times New Roman"/>
              </a:rPr>
              <a:t>student-  </a:t>
            </a:r>
            <a:r>
              <a:rPr dirty="0" sz="1200" spc="-5">
                <a:latin typeface="Times New Roman"/>
                <a:cs typeface="Times New Roman"/>
              </a:rPr>
              <a:t>perceived value </a:t>
            </a:r>
            <a:r>
              <a:rPr dirty="0" sz="1200">
                <a:latin typeface="Times New Roman"/>
                <a:cs typeface="Times New Roman"/>
              </a:rPr>
              <a:t>of education </a:t>
            </a:r>
            <a:r>
              <a:rPr dirty="0" sz="1200" spc="-5">
                <a:latin typeface="Times New Roman"/>
                <a:cs typeface="Times New Roman"/>
              </a:rPr>
              <a:t>has </a:t>
            </a:r>
            <a:r>
              <a:rPr dirty="0" sz="1200">
                <a:latin typeface="Times New Roman"/>
                <a:cs typeface="Times New Roman"/>
              </a:rPr>
              <a:t>no </a:t>
            </a:r>
            <a:r>
              <a:rPr dirty="0" sz="1200" spc="-5">
                <a:latin typeface="Times New Roman"/>
                <a:cs typeface="Times New Roman"/>
              </a:rPr>
              <a:t>effect </a:t>
            </a:r>
            <a:r>
              <a:rPr dirty="0" sz="1200">
                <a:latin typeface="Times New Roman"/>
                <a:cs typeface="Times New Roman"/>
              </a:rPr>
              <a:t>on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dropout </a:t>
            </a:r>
            <a:r>
              <a:rPr dirty="0" sz="1200" spc="-5">
                <a:latin typeface="Times New Roman"/>
                <a:cs typeface="Times New Roman"/>
              </a:rPr>
              <a:t>rates </a:t>
            </a:r>
            <a:r>
              <a:rPr dirty="0" sz="1200">
                <a:latin typeface="Times New Roman"/>
                <a:cs typeface="Times New Roman"/>
              </a:rPr>
              <a:t>in the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district </a:t>
            </a:r>
            <a:r>
              <a:rPr dirty="0" sz="1200" spc="-5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a  </a:t>
            </a:r>
            <a:r>
              <a:rPr dirty="0" sz="1200" spc="-5">
                <a:latin typeface="Times New Roman"/>
                <a:cs typeface="Times New Roman"/>
              </a:rPr>
              <a:t>whole, because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5">
                <a:latin typeface="Times New Roman"/>
                <a:cs typeface="Times New Roman"/>
              </a:rPr>
              <a:t>only </a:t>
            </a:r>
            <a:r>
              <a:rPr dirty="0" sz="1200" spc="-5">
                <a:latin typeface="Times New Roman"/>
                <a:cs typeface="Times New Roman"/>
              </a:rPr>
              <a:t>persons surveyed were </a:t>
            </a:r>
            <a:r>
              <a:rPr dirty="0" sz="1200">
                <a:latin typeface="Times New Roman"/>
                <a:cs typeface="Times New Roman"/>
              </a:rPr>
              <a:t>those who </a:t>
            </a:r>
            <a:r>
              <a:rPr dirty="0" sz="1200" spc="-5">
                <a:latin typeface="Times New Roman"/>
                <a:cs typeface="Times New Roman"/>
              </a:rPr>
              <a:t>had returned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formal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education.</a:t>
            </a:r>
            <a:endParaRPr sz="1200">
              <a:latin typeface="Times New Roman"/>
              <a:cs typeface="Times New Roman"/>
            </a:endParaRPr>
          </a:p>
          <a:p>
            <a:pPr marL="2777490">
              <a:lnSpc>
                <a:spcPct val="100000"/>
              </a:lnSpc>
              <a:spcBef>
                <a:spcPts val="1035"/>
              </a:spcBef>
            </a:pPr>
            <a:r>
              <a:rPr dirty="0" sz="1200" spc="-5" b="1">
                <a:latin typeface="Times New Roman"/>
                <a:cs typeface="Times New Roman"/>
              </a:rPr>
              <a:t>Summary</a:t>
            </a:r>
            <a:endParaRPr sz="1200">
              <a:latin typeface="Times New Roman"/>
              <a:cs typeface="Times New Roman"/>
            </a:endParaRPr>
          </a:p>
          <a:p>
            <a:pPr marL="12700" marR="80645" indent="228600">
              <a:lnSpc>
                <a:spcPts val="2760"/>
              </a:lnSpc>
              <a:spcBef>
                <a:spcPts val="285"/>
              </a:spcBef>
            </a:pP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dropouts </a:t>
            </a:r>
            <a:r>
              <a:rPr dirty="0" sz="1200" spc="-5">
                <a:latin typeface="Times New Roman"/>
                <a:cs typeface="Times New Roman"/>
              </a:rPr>
              <a:t>are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problem </a:t>
            </a:r>
            <a:r>
              <a:rPr dirty="0" sz="1200">
                <a:latin typeface="Times New Roman"/>
                <a:cs typeface="Times New Roman"/>
              </a:rPr>
              <a:t>on a </a:t>
            </a:r>
            <a:r>
              <a:rPr dirty="0" sz="1200" spc="-5">
                <a:latin typeface="Times New Roman"/>
                <a:cs typeface="Times New Roman"/>
              </a:rPr>
              <a:t>national </a:t>
            </a:r>
            <a:r>
              <a:rPr dirty="0" sz="1200">
                <a:latin typeface="Times New Roman"/>
                <a:cs typeface="Times New Roman"/>
              </a:rPr>
              <a:t>level for both the dropouts </a:t>
            </a:r>
            <a:r>
              <a:rPr dirty="0" sz="1200" spc="-5">
                <a:latin typeface="Times New Roman"/>
                <a:cs typeface="Times New Roman"/>
              </a:rPr>
              <a:t>themselves and 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communities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which </a:t>
            </a:r>
            <a:r>
              <a:rPr dirty="0" sz="1200">
                <a:latin typeface="Times New Roman"/>
                <a:cs typeface="Times New Roman"/>
              </a:rPr>
              <a:t>they live </a:t>
            </a:r>
            <a:r>
              <a:rPr dirty="0" sz="1200" spc="-5">
                <a:latin typeface="Times New Roman"/>
                <a:cs typeface="Times New Roman"/>
              </a:rPr>
              <a:t>(Ingrum, </a:t>
            </a:r>
            <a:r>
              <a:rPr dirty="0" sz="1200">
                <a:latin typeface="Times New Roman"/>
                <a:cs typeface="Times New Roman"/>
              </a:rPr>
              <a:t>2006). </a:t>
            </a:r>
            <a:r>
              <a:rPr dirty="0" sz="1200" spc="-5">
                <a:latin typeface="Times New Roman"/>
                <a:cs typeface="Times New Roman"/>
              </a:rPr>
              <a:t>Before </a:t>
            </a:r>
            <a:r>
              <a:rPr dirty="0" sz="1200">
                <a:latin typeface="Times New Roman"/>
                <a:cs typeface="Times New Roman"/>
              </a:rPr>
              <a:t>a solution to this problem </a:t>
            </a:r>
            <a:r>
              <a:rPr dirty="0" sz="1200" spc="-5">
                <a:latin typeface="Times New Roman"/>
                <a:cs typeface="Times New Roman"/>
              </a:rPr>
              <a:t>can </a:t>
            </a:r>
            <a:r>
              <a:rPr dirty="0" sz="1200">
                <a:latin typeface="Times New Roman"/>
                <a:cs typeface="Times New Roman"/>
              </a:rPr>
              <a:t>be  </a:t>
            </a:r>
            <a:r>
              <a:rPr dirty="0" sz="1200" spc="-5">
                <a:latin typeface="Times New Roman"/>
                <a:cs typeface="Times New Roman"/>
              </a:rPr>
              <a:t>determined, </a:t>
            </a:r>
            <a:r>
              <a:rPr dirty="0" sz="1200">
                <a:latin typeface="Times New Roman"/>
                <a:cs typeface="Times New Roman"/>
              </a:rPr>
              <a:t>it </a:t>
            </a:r>
            <a:r>
              <a:rPr dirty="0" sz="1200" spc="5">
                <a:latin typeface="Times New Roman"/>
                <a:cs typeface="Times New Roman"/>
              </a:rPr>
              <a:t>may </a:t>
            </a:r>
            <a:r>
              <a:rPr dirty="0" sz="1200">
                <a:latin typeface="Times New Roman"/>
                <a:cs typeface="Times New Roman"/>
              </a:rPr>
              <a:t>be important </a:t>
            </a:r>
            <a:r>
              <a:rPr dirty="0" sz="1200" spc="-5">
                <a:latin typeface="Times New Roman"/>
                <a:cs typeface="Times New Roman"/>
              </a:rPr>
              <a:t>that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better </a:t>
            </a:r>
            <a:r>
              <a:rPr dirty="0" sz="1200">
                <a:latin typeface="Times New Roman"/>
                <a:cs typeface="Times New Roman"/>
              </a:rPr>
              <a:t>understanding </a:t>
            </a:r>
            <a:r>
              <a:rPr dirty="0" sz="1200" spc="5">
                <a:latin typeface="Times New Roman"/>
                <a:cs typeface="Times New Roman"/>
              </a:rPr>
              <a:t>of why </a:t>
            </a:r>
            <a:r>
              <a:rPr dirty="0" sz="1200">
                <a:latin typeface="Times New Roman"/>
                <a:cs typeface="Times New Roman"/>
              </a:rPr>
              <a:t>students drop be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acquired.</a:t>
            </a:r>
            <a:endParaRPr sz="1200">
              <a:latin typeface="Times New Roman"/>
              <a:cs typeface="Times New Roman"/>
            </a:endParaRPr>
          </a:p>
          <a:p>
            <a:pPr marL="12700" marR="380365">
              <a:lnSpc>
                <a:spcPts val="2760"/>
              </a:lnSpc>
              <a:spcBef>
                <a:spcPts val="5"/>
              </a:spcBef>
            </a:pPr>
            <a:r>
              <a:rPr dirty="0" sz="1200">
                <a:latin typeface="Times New Roman"/>
                <a:cs typeface="Times New Roman"/>
              </a:rPr>
              <a:t>Common </a:t>
            </a:r>
            <a:r>
              <a:rPr dirty="0" sz="1200" spc="-5">
                <a:latin typeface="Times New Roman"/>
                <a:cs typeface="Times New Roman"/>
              </a:rPr>
              <a:t>characteristics </a:t>
            </a:r>
            <a:r>
              <a:rPr dirty="0" sz="1200">
                <a:latin typeface="Times New Roman"/>
                <a:cs typeface="Times New Roman"/>
              </a:rPr>
              <a:t>such </a:t>
            </a:r>
            <a:r>
              <a:rPr dirty="0" sz="1200" spc="-10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socioeconomic </a:t>
            </a:r>
            <a:r>
              <a:rPr dirty="0" sz="1200" spc="-5">
                <a:latin typeface="Times New Roman"/>
                <a:cs typeface="Times New Roman"/>
              </a:rPr>
              <a:t>status, race, gender, and parental education  levels continue </a:t>
            </a:r>
            <a:r>
              <a:rPr dirty="0" sz="1200">
                <a:latin typeface="Times New Roman"/>
                <a:cs typeface="Times New Roman"/>
              </a:rPr>
              <a:t>to be </a:t>
            </a:r>
            <a:r>
              <a:rPr dirty="0" sz="1200" spc="-5">
                <a:latin typeface="Times New Roman"/>
                <a:cs typeface="Times New Roman"/>
              </a:rPr>
              <a:t>linked </a:t>
            </a:r>
            <a:r>
              <a:rPr dirty="0" sz="1200">
                <a:latin typeface="Times New Roman"/>
                <a:cs typeface="Times New Roman"/>
              </a:rPr>
              <a:t>to students </a:t>
            </a:r>
            <a:r>
              <a:rPr dirty="0" sz="1200" spc="-5">
                <a:latin typeface="Times New Roman"/>
                <a:cs typeface="Times New Roman"/>
              </a:rPr>
              <a:t>that </a:t>
            </a:r>
            <a:r>
              <a:rPr dirty="0" sz="1200">
                <a:latin typeface="Times New Roman"/>
                <a:cs typeface="Times New Roman"/>
              </a:rPr>
              <a:t>drop out of </a:t>
            </a:r>
            <a:r>
              <a:rPr dirty="0" sz="1200" spc="-5">
                <a:latin typeface="Times New Roman"/>
                <a:cs typeface="Times New Roman"/>
              </a:rPr>
              <a:t>high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school.</a:t>
            </a:r>
            <a:endParaRPr sz="1200">
              <a:latin typeface="Times New Roman"/>
              <a:cs typeface="Times New Roman"/>
            </a:endParaRPr>
          </a:p>
          <a:p>
            <a:pPr marL="12700" marR="173990" indent="228600">
              <a:lnSpc>
                <a:spcPts val="2760"/>
              </a:lnSpc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determination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an existence </a:t>
            </a:r>
            <a:r>
              <a:rPr dirty="0" sz="1200">
                <a:latin typeface="Times New Roman"/>
                <a:cs typeface="Times New Roman"/>
              </a:rPr>
              <a:t>of a </a:t>
            </a:r>
            <a:r>
              <a:rPr dirty="0" sz="1200" spc="-5">
                <a:latin typeface="Times New Roman"/>
                <a:cs typeface="Times New Roman"/>
              </a:rPr>
              <a:t>relationship between high school </a:t>
            </a:r>
            <a:r>
              <a:rPr dirty="0" sz="1200">
                <a:latin typeface="Times New Roman"/>
                <a:cs typeface="Times New Roman"/>
              </a:rPr>
              <a:t>dropouts </a:t>
            </a:r>
            <a:r>
              <a:rPr dirty="0" sz="1200" spc="-5">
                <a:latin typeface="Times New Roman"/>
                <a:cs typeface="Times New Roman"/>
              </a:rPr>
              <a:t>and  students’ perceived value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education, </a:t>
            </a:r>
            <a:r>
              <a:rPr dirty="0" sz="1200">
                <a:latin typeface="Times New Roman"/>
                <a:cs typeface="Times New Roman"/>
              </a:rPr>
              <a:t>in an East </a:t>
            </a:r>
            <a:r>
              <a:rPr dirty="0" sz="1200" spc="-5">
                <a:latin typeface="Times New Roman"/>
                <a:cs typeface="Times New Roman"/>
              </a:rPr>
              <a:t>Tennessee </a:t>
            </a:r>
            <a:r>
              <a:rPr dirty="0" sz="1200">
                <a:latin typeface="Times New Roman"/>
                <a:cs typeface="Times New Roman"/>
              </a:rPr>
              <a:t>school </a:t>
            </a:r>
            <a:r>
              <a:rPr dirty="0" sz="1200" spc="-5">
                <a:latin typeface="Times New Roman"/>
                <a:cs typeface="Times New Roman"/>
              </a:rPr>
              <a:t>district was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purpose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of</a:t>
            </a:r>
            <a:endParaRPr sz="1200">
              <a:latin typeface="Times New Roman"/>
              <a:cs typeface="Times New Roman"/>
            </a:endParaRPr>
          </a:p>
          <a:p>
            <a:pPr marL="12700" marR="26670">
              <a:lnSpc>
                <a:spcPts val="2760"/>
              </a:lnSpc>
            </a:pP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research.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using an </a:t>
            </a:r>
            <a:r>
              <a:rPr dirty="0" sz="1200" spc="-5">
                <a:latin typeface="Times New Roman"/>
                <a:cs typeface="Times New Roman"/>
              </a:rPr>
              <a:t>East Tennessee school district as </a:t>
            </a:r>
            <a:r>
              <a:rPr dirty="0" sz="1200">
                <a:latin typeface="Times New Roman"/>
                <a:cs typeface="Times New Roman"/>
              </a:rPr>
              <a:t>the population for this </a:t>
            </a:r>
            <a:r>
              <a:rPr dirty="0" sz="1200" spc="-5">
                <a:latin typeface="Times New Roman"/>
                <a:cs typeface="Times New Roman"/>
              </a:rPr>
              <a:t>study,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factor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race was </a:t>
            </a:r>
            <a:r>
              <a:rPr dirty="0" sz="1200">
                <a:latin typeface="Times New Roman"/>
                <a:cs typeface="Times New Roman"/>
              </a:rPr>
              <a:t>practically </a:t>
            </a:r>
            <a:r>
              <a:rPr dirty="0" sz="1200" spc="-5">
                <a:latin typeface="Times New Roman"/>
                <a:cs typeface="Times New Roman"/>
              </a:rPr>
              <a:t>eliminated </a:t>
            </a:r>
            <a:r>
              <a:rPr dirty="0" sz="1200">
                <a:latin typeface="Times New Roman"/>
                <a:cs typeface="Times New Roman"/>
              </a:rPr>
              <a:t>since over 90% of the students were white. </a:t>
            </a:r>
            <a:r>
              <a:rPr dirty="0" sz="1200" spc="-10">
                <a:latin typeface="Times New Roman"/>
                <a:cs typeface="Times New Roman"/>
              </a:rPr>
              <a:t>If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statistics about race and dropouts </a:t>
            </a:r>
            <a:r>
              <a:rPr dirty="0" sz="1200">
                <a:latin typeface="Times New Roman"/>
                <a:cs typeface="Times New Roman"/>
              </a:rPr>
              <a:t>held </a:t>
            </a:r>
            <a:r>
              <a:rPr dirty="0" sz="1200" spc="-5">
                <a:latin typeface="Times New Roman"/>
                <a:cs typeface="Times New Roman"/>
              </a:rPr>
              <a:t>true, </a:t>
            </a:r>
            <a:r>
              <a:rPr dirty="0" sz="1200">
                <a:latin typeface="Times New Roman"/>
                <a:cs typeface="Times New Roman"/>
              </a:rPr>
              <a:t>then a </a:t>
            </a:r>
            <a:r>
              <a:rPr dirty="0" sz="1200" spc="-5">
                <a:latin typeface="Times New Roman"/>
                <a:cs typeface="Times New Roman"/>
              </a:rPr>
              <a:t>school system </a:t>
            </a:r>
            <a:r>
              <a:rPr dirty="0" sz="1200">
                <a:latin typeface="Times New Roman"/>
                <a:cs typeface="Times New Roman"/>
              </a:rPr>
              <a:t>with very </a:t>
            </a:r>
            <a:r>
              <a:rPr dirty="0" sz="1200" spc="-5">
                <a:latin typeface="Times New Roman"/>
                <a:cs typeface="Times New Roman"/>
              </a:rPr>
              <a:t>few </a:t>
            </a:r>
            <a:r>
              <a:rPr dirty="0" sz="1200">
                <a:latin typeface="Times New Roman"/>
                <a:cs typeface="Times New Roman"/>
              </a:rPr>
              <a:t>minorities should  </a:t>
            </a:r>
            <a:r>
              <a:rPr dirty="0" sz="1200" spc="-5">
                <a:latin typeface="Times New Roman"/>
                <a:cs typeface="Times New Roman"/>
              </a:rPr>
              <a:t>have </a:t>
            </a:r>
            <a:r>
              <a:rPr dirty="0" sz="1200">
                <a:latin typeface="Times New Roman"/>
                <a:cs typeface="Times New Roman"/>
              </a:rPr>
              <a:t>a higher </a:t>
            </a:r>
            <a:r>
              <a:rPr dirty="0" sz="1200" spc="-5">
                <a:latin typeface="Times New Roman"/>
                <a:cs typeface="Times New Roman"/>
              </a:rPr>
              <a:t>graduation rate than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average. </a:t>
            </a:r>
            <a:r>
              <a:rPr dirty="0" sz="1200">
                <a:latin typeface="Times New Roman"/>
                <a:cs typeface="Times New Roman"/>
              </a:rPr>
              <a:t>Despite this statistical </a:t>
            </a:r>
            <a:r>
              <a:rPr dirty="0" sz="1200" spc="-5">
                <a:latin typeface="Times New Roman"/>
                <a:cs typeface="Times New Roman"/>
              </a:rPr>
              <a:t>assumption,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researched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4648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19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191135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county, according </a:t>
            </a:r>
            <a:r>
              <a:rPr dirty="0" sz="1200">
                <a:latin typeface="Times New Roman"/>
                <a:cs typeface="Times New Roman"/>
              </a:rPr>
              <a:t>to the </a:t>
            </a:r>
            <a:r>
              <a:rPr dirty="0" sz="1200" spc="-5">
                <a:latin typeface="Times New Roman"/>
                <a:cs typeface="Times New Roman"/>
              </a:rPr>
              <a:t>statistics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2010-2011 school year, </a:t>
            </a:r>
            <a:r>
              <a:rPr dirty="0" sz="1200">
                <a:latin typeface="Times New Roman"/>
                <a:cs typeface="Times New Roman"/>
              </a:rPr>
              <a:t>had a </a:t>
            </a:r>
            <a:r>
              <a:rPr dirty="0" sz="1200" spc="-5">
                <a:latin typeface="Times New Roman"/>
                <a:cs typeface="Times New Roman"/>
              </a:rPr>
              <a:t>graduation rate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was  lower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 spc="-5">
                <a:latin typeface="Times New Roman"/>
                <a:cs typeface="Times New Roman"/>
              </a:rPr>
              <a:t>5% </a:t>
            </a:r>
            <a:r>
              <a:rPr dirty="0" sz="1200">
                <a:latin typeface="Times New Roman"/>
                <a:cs typeface="Times New Roman"/>
              </a:rPr>
              <a:t>than the State of </a:t>
            </a:r>
            <a:r>
              <a:rPr dirty="0" sz="1200" spc="-5">
                <a:latin typeface="Times New Roman"/>
                <a:cs typeface="Times New Roman"/>
              </a:rPr>
              <a:t>Tennessee’s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average.</a:t>
            </a:r>
            <a:endParaRPr sz="1200">
              <a:latin typeface="Times New Roman"/>
              <a:cs typeface="Times New Roman"/>
            </a:endParaRPr>
          </a:p>
          <a:p>
            <a:pPr marL="12700" marR="24130" indent="228600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findings were </a:t>
            </a:r>
            <a:r>
              <a:rPr dirty="0" sz="1200">
                <a:latin typeface="Times New Roman"/>
                <a:cs typeface="Times New Roman"/>
              </a:rPr>
              <a:t>that the </a:t>
            </a:r>
            <a:r>
              <a:rPr dirty="0" sz="1200" spc="-5">
                <a:latin typeface="Times New Roman"/>
                <a:cs typeface="Times New Roman"/>
              </a:rPr>
              <a:t>adult high school </a:t>
            </a:r>
            <a:r>
              <a:rPr dirty="0" sz="1200">
                <a:latin typeface="Times New Roman"/>
                <a:cs typeface="Times New Roman"/>
              </a:rPr>
              <a:t>students in this county did display several  </a:t>
            </a:r>
            <a:r>
              <a:rPr dirty="0" sz="1200" spc="-5">
                <a:latin typeface="Times New Roman"/>
                <a:cs typeface="Times New Roman"/>
              </a:rPr>
              <a:t>characteristics associated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dropouts. </a:t>
            </a:r>
            <a:r>
              <a:rPr dirty="0" sz="1200" spc="-15">
                <a:latin typeface="Times New Roman"/>
                <a:cs typeface="Times New Roman"/>
              </a:rPr>
              <a:t>Low </a:t>
            </a:r>
            <a:r>
              <a:rPr dirty="0" sz="1200" spc="-5">
                <a:latin typeface="Times New Roman"/>
                <a:cs typeface="Times New Roman"/>
              </a:rPr>
              <a:t>socioeconomic </a:t>
            </a:r>
            <a:r>
              <a:rPr dirty="0" sz="1200">
                <a:latin typeface="Times New Roman"/>
                <a:cs typeface="Times New Roman"/>
              </a:rPr>
              <a:t>status and </a:t>
            </a:r>
            <a:r>
              <a:rPr dirty="0" sz="1200" spc="-5">
                <a:latin typeface="Times New Roman"/>
                <a:cs typeface="Times New Roman"/>
              </a:rPr>
              <a:t>lack </a:t>
            </a:r>
            <a:r>
              <a:rPr dirty="0" sz="1200">
                <a:latin typeface="Times New Roman"/>
                <a:cs typeface="Times New Roman"/>
              </a:rPr>
              <a:t>of  </a:t>
            </a:r>
            <a:r>
              <a:rPr dirty="0" sz="1200" spc="-5">
                <a:latin typeface="Times New Roman"/>
                <a:cs typeface="Times New Roman"/>
              </a:rPr>
              <a:t>parental educational </a:t>
            </a:r>
            <a:r>
              <a:rPr dirty="0" sz="1200">
                <a:latin typeface="Times New Roman"/>
                <a:cs typeface="Times New Roman"/>
              </a:rPr>
              <a:t>levels </a:t>
            </a:r>
            <a:r>
              <a:rPr dirty="0" sz="1200" spc="-5">
                <a:latin typeface="Times New Roman"/>
                <a:cs typeface="Times New Roman"/>
              </a:rPr>
              <a:t>were two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common characteristics that </a:t>
            </a:r>
            <a:r>
              <a:rPr dirty="0" sz="1200">
                <a:latin typeface="Times New Roman"/>
                <a:cs typeface="Times New Roman"/>
              </a:rPr>
              <a:t>have </a:t>
            </a:r>
            <a:r>
              <a:rPr dirty="0" sz="1200" spc="-5">
                <a:latin typeface="Times New Roman"/>
                <a:cs typeface="Times New Roman"/>
              </a:rPr>
              <a:t>been identified as  items </a:t>
            </a:r>
            <a:r>
              <a:rPr dirty="0" sz="1200">
                <a:latin typeface="Times New Roman"/>
                <a:cs typeface="Times New Roman"/>
              </a:rPr>
              <a:t>linked to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drop outs </a:t>
            </a:r>
            <a:r>
              <a:rPr dirty="0" sz="1200" spc="-5">
                <a:latin typeface="Times New Roman"/>
                <a:cs typeface="Times New Roman"/>
              </a:rPr>
              <a:t>(Ingrum, </a:t>
            </a:r>
            <a:r>
              <a:rPr dirty="0" sz="1200">
                <a:latin typeface="Times New Roman"/>
                <a:cs typeface="Times New Roman"/>
              </a:rPr>
              <a:t>2006). The conclusion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that, </a:t>
            </a:r>
            <a:r>
              <a:rPr dirty="0" sz="1200" spc="-5">
                <a:latin typeface="Times New Roman"/>
                <a:cs typeface="Times New Roman"/>
              </a:rPr>
              <a:t>although </a:t>
            </a:r>
            <a:r>
              <a:rPr dirty="0" sz="1200">
                <a:latin typeface="Times New Roman"/>
                <a:cs typeface="Times New Roman"/>
              </a:rPr>
              <a:t>there  </a:t>
            </a:r>
            <a:r>
              <a:rPr dirty="0" sz="1200" spc="-5">
                <a:latin typeface="Times New Roman"/>
                <a:cs typeface="Times New Roman"/>
              </a:rPr>
              <a:t>were similarities between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researched school </a:t>
            </a:r>
            <a:r>
              <a:rPr dirty="0" sz="1200">
                <a:latin typeface="Times New Roman"/>
                <a:cs typeface="Times New Roman"/>
              </a:rPr>
              <a:t>district </a:t>
            </a:r>
            <a:r>
              <a:rPr dirty="0" sz="1200" spc="-5">
                <a:latin typeface="Times New Roman"/>
                <a:cs typeface="Times New Roman"/>
              </a:rPr>
              <a:t>and national trends pertaining </a:t>
            </a:r>
            <a:r>
              <a:rPr dirty="0" sz="1200">
                <a:latin typeface="Times New Roman"/>
                <a:cs typeface="Times New Roman"/>
              </a:rPr>
              <a:t>to high 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dropouts, </a:t>
            </a:r>
            <a:r>
              <a:rPr dirty="0" sz="1200" spc="-5">
                <a:latin typeface="Times New Roman"/>
                <a:cs typeface="Times New Roman"/>
              </a:rPr>
              <a:t>students’ perceived </a:t>
            </a:r>
            <a:r>
              <a:rPr dirty="0" sz="1200">
                <a:latin typeface="Times New Roman"/>
                <a:cs typeface="Times New Roman"/>
              </a:rPr>
              <a:t>value of education in </a:t>
            </a:r>
            <a:r>
              <a:rPr dirty="0" sz="1200" spc="-5">
                <a:latin typeface="Times New Roman"/>
                <a:cs typeface="Times New Roman"/>
              </a:rPr>
              <a:t>their lives was </a:t>
            </a:r>
            <a:r>
              <a:rPr dirty="0" sz="1200">
                <a:latin typeface="Times New Roman"/>
                <a:cs typeface="Times New Roman"/>
              </a:rPr>
              <a:t>not a </a:t>
            </a:r>
            <a:r>
              <a:rPr dirty="0" sz="1200" spc="-5">
                <a:latin typeface="Times New Roman"/>
                <a:cs typeface="Times New Roman"/>
              </a:rPr>
              <a:t>reason </a:t>
            </a:r>
            <a:r>
              <a:rPr dirty="0" sz="1200">
                <a:latin typeface="Times New Roman"/>
                <a:cs typeface="Times New Roman"/>
              </a:rPr>
              <a:t>for these  students’ </a:t>
            </a:r>
            <a:r>
              <a:rPr dirty="0" sz="1200" spc="-5">
                <a:latin typeface="Times New Roman"/>
                <a:cs typeface="Times New Roman"/>
              </a:rPr>
              <a:t>decision </a:t>
            </a:r>
            <a:r>
              <a:rPr dirty="0" sz="1200">
                <a:latin typeface="Times New Roman"/>
                <a:cs typeface="Times New Roman"/>
              </a:rPr>
              <a:t>to have </a:t>
            </a:r>
            <a:r>
              <a:rPr dirty="0" sz="1200" spc="-5">
                <a:latin typeface="Times New Roman"/>
                <a:cs typeface="Times New Roman"/>
              </a:rPr>
              <a:t>dropped </a:t>
            </a:r>
            <a:r>
              <a:rPr dirty="0" sz="1200">
                <a:latin typeface="Times New Roman"/>
                <a:cs typeface="Times New Roman"/>
              </a:rPr>
              <a:t>out of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school. The majority of the </a:t>
            </a:r>
            <a:r>
              <a:rPr dirty="0" sz="1200" spc="-5">
                <a:latin typeface="Times New Roman"/>
                <a:cs typeface="Times New Roman"/>
              </a:rPr>
              <a:t>participants stated that  </a:t>
            </a:r>
            <a:r>
              <a:rPr dirty="0" sz="1200">
                <a:latin typeface="Times New Roman"/>
                <a:cs typeface="Times New Roman"/>
              </a:rPr>
              <a:t>they saw the </a:t>
            </a:r>
            <a:r>
              <a:rPr dirty="0" sz="1200" spc="-5">
                <a:latin typeface="Times New Roman"/>
                <a:cs typeface="Times New Roman"/>
              </a:rPr>
              <a:t>value </a:t>
            </a:r>
            <a:r>
              <a:rPr dirty="0" sz="1200">
                <a:latin typeface="Times New Roman"/>
                <a:cs typeface="Times New Roman"/>
              </a:rPr>
              <a:t>in education; </a:t>
            </a:r>
            <a:r>
              <a:rPr dirty="0" sz="1200" spc="-5">
                <a:latin typeface="Times New Roman"/>
                <a:cs typeface="Times New Roman"/>
              </a:rPr>
              <a:t>however,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>
                <a:latin typeface="Times New Roman"/>
                <a:cs typeface="Times New Roman"/>
              </a:rPr>
              <a:t>still </a:t>
            </a:r>
            <a:r>
              <a:rPr dirty="0" sz="1200" spc="-5">
                <a:latin typeface="Times New Roman"/>
                <a:cs typeface="Times New Roman"/>
              </a:rPr>
              <a:t>dropped </a:t>
            </a:r>
            <a:r>
              <a:rPr dirty="0" sz="1200">
                <a:latin typeface="Times New Roman"/>
                <a:cs typeface="Times New Roman"/>
              </a:rPr>
              <a:t>out of </a:t>
            </a:r>
            <a:r>
              <a:rPr dirty="0" sz="1200" spc="-5">
                <a:latin typeface="Times New Roman"/>
                <a:cs typeface="Times New Roman"/>
              </a:rPr>
              <a:t>school. Due </a:t>
            </a:r>
            <a:r>
              <a:rPr dirty="0" sz="1200">
                <a:latin typeface="Times New Roman"/>
                <a:cs typeface="Times New Roman"/>
              </a:rPr>
              <a:t>to the </a:t>
            </a:r>
            <a:r>
              <a:rPr dirty="0" sz="1200" spc="-5">
                <a:latin typeface="Times New Roman"/>
                <a:cs typeface="Times New Roman"/>
              </a:rPr>
              <a:t>nature </a:t>
            </a:r>
            <a:r>
              <a:rPr dirty="0" sz="1200" spc="5">
                <a:latin typeface="Times New Roman"/>
                <a:cs typeface="Times New Roman"/>
              </a:rPr>
              <a:t>of 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sample (students </a:t>
            </a:r>
            <a:r>
              <a:rPr dirty="0" sz="1200">
                <a:latin typeface="Times New Roman"/>
                <a:cs typeface="Times New Roman"/>
              </a:rPr>
              <a:t>who </a:t>
            </a:r>
            <a:r>
              <a:rPr dirty="0" sz="1200" spc="-5">
                <a:latin typeface="Times New Roman"/>
                <a:cs typeface="Times New Roman"/>
              </a:rPr>
              <a:t>returned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formal </a:t>
            </a:r>
            <a:r>
              <a:rPr dirty="0" sz="1200">
                <a:latin typeface="Times New Roman"/>
                <a:cs typeface="Times New Roman"/>
              </a:rPr>
              <a:t>education), </a:t>
            </a:r>
            <a:r>
              <a:rPr dirty="0" sz="1200" spc="-5">
                <a:latin typeface="Times New Roman"/>
                <a:cs typeface="Times New Roman"/>
              </a:rPr>
              <a:t>an overall </a:t>
            </a:r>
            <a:r>
              <a:rPr dirty="0" sz="1200">
                <a:latin typeface="Times New Roman"/>
                <a:cs typeface="Times New Roman"/>
              </a:rPr>
              <a:t>conclusion </a:t>
            </a:r>
            <a:r>
              <a:rPr dirty="0" sz="1200" spc="-5">
                <a:latin typeface="Times New Roman"/>
                <a:cs typeface="Times New Roman"/>
              </a:rPr>
              <a:t>cannot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drawn  about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dropouts in this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county.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94169" y="429259"/>
            <a:ext cx="1778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20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1013206"/>
            <a:ext cx="5947410" cy="78994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22225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Chapter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II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50">
              <a:latin typeface="Times New Roman"/>
              <a:cs typeface="Times New Roman"/>
            </a:endParaRPr>
          </a:p>
          <a:p>
            <a:pPr algn="ctr" marL="19685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Review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Literature</a:t>
            </a:r>
            <a:endParaRPr sz="1200">
              <a:latin typeface="Times New Roman"/>
              <a:cs typeface="Times New Roman"/>
            </a:endParaRPr>
          </a:p>
          <a:p>
            <a:pPr marL="12700" marR="80645" indent="228600">
              <a:lnSpc>
                <a:spcPts val="2760"/>
              </a:lnSpc>
              <a:spcBef>
                <a:spcPts val="110"/>
              </a:spcBef>
            </a:pPr>
            <a:r>
              <a:rPr dirty="0" sz="1200">
                <a:latin typeface="Times New Roman"/>
                <a:cs typeface="Times New Roman"/>
              </a:rPr>
              <a:t>This study </a:t>
            </a:r>
            <a:r>
              <a:rPr dirty="0" sz="1200" spc="-5">
                <a:latin typeface="Times New Roman"/>
                <a:cs typeface="Times New Roman"/>
              </a:rPr>
              <a:t>was designed </a:t>
            </a:r>
            <a:r>
              <a:rPr dirty="0" sz="1200">
                <a:latin typeface="Times New Roman"/>
                <a:cs typeface="Times New Roman"/>
              </a:rPr>
              <a:t>with the </a:t>
            </a:r>
            <a:r>
              <a:rPr dirty="0" sz="1200" spc="-5">
                <a:latin typeface="Times New Roman"/>
                <a:cs typeface="Times New Roman"/>
              </a:rPr>
              <a:t>purpose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gaining </a:t>
            </a:r>
            <a:r>
              <a:rPr dirty="0" sz="1200">
                <a:latin typeface="Times New Roman"/>
                <a:cs typeface="Times New Roman"/>
              </a:rPr>
              <a:t>a better understanding of the </a:t>
            </a:r>
            <a:r>
              <a:rPr dirty="0" sz="1200" spc="-5">
                <a:latin typeface="Times New Roman"/>
                <a:cs typeface="Times New Roman"/>
              </a:rPr>
              <a:t>issue </a:t>
            </a:r>
            <a:r>
              <a:rPr dirty="0" sz="1200">
                <a:latin typeface="Times New Roman"/>
                <a:cs typeface="Times New Roman"/>
              </a:rPr>
              <a:t>of 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dropouts in an </a:t>
            </a:r>
            <a:r>
              <a:rPr dirty="0" sz="1200" spc="-5">
                <a:latin typeface="Times New Roman"/>
                <a:cs typeface="Times New Roman"/>
              </a:rPr>
              <a:t>East Tennessee </a:t>
            </a:r>
            <a:r>
              <a:rPr dirty="0" sz="1200">
                <a:latin typeface="Times New Roman"/>
                <a:cs typeface="Times New Roman"/>
              </a:rPr>
              <a:t>county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means of establishing if </a:t>
            </a:r>
            <a:r>
              <a:rPr dirty="0" sz="1200" spc="-5">
                <a:latin typeface="Times New Roman"/>
                <a:cs typeface="Times New Roman"/>
              </a:rPr>
              <a:t>student-perceived  values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 have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direct effect </a:t>
            </a:r>
            <a:r>
              <a:rPr dirty="0" sz="1200">
                <a:latin typeface="Times New Roman"/>
                <a:cs typeface="Times New Roman"/>
              </a:rPr>
              <a:t>on the students’ </a:t>
            </a:r>
            <a:r>
              <a:rPr dirty="0" sz="1200" spc="-5">
                <a:latin typeface="Times New Roman"/>
                <a:cs typeface="Times New Roman"/>
              </a:rPr>
              <a:t>desire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graduate.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problem  statement </a:t>
            </a:r>
            <a:r>
              <a:rPr dirty="0" sz="1200">
                <a:latin typeface="Times New Roman"/>
                <a:cs typeface="Times New Roman"/>
              </a:rPr>
              <a:t>of this </a:t>
            </a:r>
            <a:r>
              <a:rPr dirty="0" sz="1200" spc="-5">
                <a:latin typeface="Times New Roman"/>
                <a:cs typeface="Times New Roman"/>
              </a:rPr>
              <a:t>research was: Does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relationship </a:t>
            </a:r>
            <a:r>
              <a:rPr dirty="0" sz="1200">
                <a:latin typeface="Times New Roman"/>
                <a:cs typeface="Times New Roman"/>
              </a:rPr>
              <a:t>exist </a:t>
            </a:r>
            <a:r>
              <a:rPr dirty="0" sz="1200" spc="-5">
                <a:latin typeface="Times New Roman"/>
                <a:cs typeface="Times New Roman"/>
              </a:rPr>
              <a:t>between student-perceived </a:t>
            </a:r>
            <a:r>
              <a:rPr dirty="0" sz="1200">
                <a:latin typeface="Times New Roman"/>
                <a:cs typeface="Times New Roman"/>
              </a:rPr>
              <a:t>values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endParaRPr sz="1200">
              <a:latin typeface="Times New Roman"/>
              <a:cs typeface="Times New Roman"/>
            </a:endParaRPr>
          </a:p>
          <a:p>
            <a:pPr marL="12700" marR="6350">
              <a:lnSpc>
                <a:spcPts val="276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education and </a:t>
            </a:r>
            <a:r>
              <a:rPr dirty="0" sz="1200">
                <a:latin typeface="Times New Roman"/>
                <a:cs typeface="Times New Roman"/>
              </a:rPr>
              <a:t>the decision to drop out of </a:t>
            </a:r>
            <a:r>
              <a:rPr dirty="0" sz="1200" spc="-5">
                <a:latin typeface="Times New Roman"/>
                <a:cs typeface="Times New Roman"/>
              </a:rPr>
              <a:t>high school? There are </a:t>
            </a:r>
            <a:r>
              <a:rPr dirty="0" sz="1200">
                <a:latin typeface="Times New Roman"/>
                <a:cs typeface="Times New Roman"/>
              </a:rPr>
              <a:t>correlations </a:t>
            </a:r>
            <a:r>
              <a:rPr dirty="0" sz="1200" spc="-5">
                <a:latin typeface="Times New Roman"/>
                <a:cs typeface="Times New Roman"/>
              </a:rPr>
              <a:t>among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statistics  concerning high school </a:t>
            </a:r>
            <a:r>
              <a:rPr dirty="0" sz="1200">
                <a:latin typeface="Times New Roman"/>
                <a:cs typeface="Times New Roman"/>
              </a:rPr>
              <a:t>dropouts, but </a:t>
            </a:r>
            <a:r>
              <a:rPr dirty="0" sz="1200" spc="-5">
                <a:latin typeface="Times New Roman"/>
                <a:cs typeface="Times New Roman"/>
              </a:rPr>
              <a:t>there is </a:t>
            </a:r>
            <a:r>
              <a:rPr dirty="0" sz="1200">
                <a:latin typeface="Times New Roman"/>
                <a:cs typeface="Times New Roman"/>
              </a:rPr>
              <a:t>not a </a:t>
            </a:r>
            <a:r>
              <a:rPr dirty="0" sz="1200" spc="-5">
                <a:latin typeface="Times New Roman"/>
                <a:cs typeface="Times New Roman"/>
              </a:rPr>
              <a:t>definitive causation </a:t>
            </a:r>
            <a:r>
              <a:rPr dirty="0" sz="1200">
                <a:latin typeface="Times New Roman"/>
                <a:cs typeface="Times New Roman"/>
              </a:rPr>
              <a:t>about why students do  not </a:t>
            </a:r>
            <a:r>
              <a:rPr dirty="0" sz="1200" spc="-5">
                <a:latin typeface="Times New Roman"/>
                <a:cs typeface="Times New Roman"/>
              </a:rPr>
              <a:t>graduate. </a:t>
            </a:r>
            <a:r>
              <a:rPr dirty="0" sz="1200">
                <a:latin typeface="Times New Roman"/>
                <a:cs typeface="Times New Roman"/>
              </a:rPr>
              <a:t>The research </a:t>
            </a:r>
            <a:r>
              <a:rPr dirty="0" sz="1200" spc="-5">
                <a:latin typeface="Times New Roman"/>
                <a:cs typeface="Times New Roman"/>
              </a:rPr>
              <a:t>question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was answered was: </a:t>
            </a:r>
            <a:r>
              <a:rPr dirty="0" sz="1200" spc="-5" i="1">
                <a:latin typeface="Times New Roman"/>
                <a:cs typeface="Times New Roman"/>
              </a:rPr>
              <a:t>In </a:t>
            </a:r>
            <a:r>
              <a:rPr dirty="0" sz="1200" i="1">
                <a:latin typeface="Times New Roman"/>
                <a:cs typeface="Times New Roman"/>
              </a:rPr>
              <a:t>a </a:t>
            </a:r>
            <a:r>
              <a:rPr dirty="0" sz="1200" spc="-5" i="1">
                <a:latin typeface="Times New Roman"/>
                <a:cs typeface="Times New Roman"/>
              </a:rPr>
              <a:t>school </a:t>
            </a:r>
            <a:r>
              <a:rPr dirty="0" sz="1200" i="1">
                <a:latin typeface="Times New Roman"/>
                <a:cs typeface="Times New Roman"/>
              </a:rPr>
              <a:t>system that </a:t>
            </a:r>
            <a:r>
              <a:rPr dirty="0" sz="1200" spc="-5" i="1">
                <a:latin typeface="Times New Roman"/>
                <a:cs typeface="Times New Roman"/>
              </a:rPr>
              <a:t>has </a:t>
            </a:r>
            <a:r>
              <a:rPr dirty="0" sz="1200" i="1">
                <a:latin typeface="Times New Roman"/>
                <a:cs typeface="Times New Roman"/>
              </a:rPr>
              <a:t>a large  </a:t>
            </a:r>
            <a:r>
              <a:rPr dirty="0" sz="1200" spc="-5" i="1">
                <a:latin typeface="Times New Roman"/>
                <a:cs typeface="Times New Roman"/>
              </a:rPr>
              <a:t>percentage </a:t>
            </a:r>
            <a:r>
              <a:rPr dirty="0" sz="1200" i="1">
                <a:latin typeface="Times New Roman"/>
                <a:cs typeface="Times New Roman"/>
              </a:rPr>
              <a:t>of </a:t>
            </a:r>
            <a:r>
              <a:rPr dirty="0" sz="1200" spc="-5" i="1">
                <a:latin typeface="Times New Roman"/>
                <a:cs typeface="Times New Roman"/>
              </a:rPr>
              <a:t>students </a:t>
            </a:r>
            <a:r>
              <a:rPr dirty="0" sz="1200" i="1">
                <a:latin typeface="Times New Roman"/>
                <a:cs typeface="Times New Roman"/>
              </a:rPr>
              <a:t>who drop out, to what </a:t>
            </a:r>
            <a:r>
              <a:rPr dirty="0" sz="1200" spc="-5" i="1">
                <a:latin typeface="Times New Roman"/>
                <a:cs typeface="Times New Roman"/>
              </a:rPr>
              <a:t>extent </a:t>
            </a:r>
            <a:r>
              <a:rPr dirty="0" sz="1200" i="1">
                <a:latin typeface="Times New Roman"/>
                <a:cs typeface="Times New Roman"/>
              </a:rPr>
              <a:t>do </a:t>
            </a:r>
            <a:r>
              <a:rPr dirty="0" sz="1200" spc="-5" i="1">
                <a:latin typeface="Times New Roman"/>
                <a:cs typeface="Times New Roman"/>
              </a:rPr>
              <a:t>students’ perceptions </a:t>
            </a:r>
            <a:r>
              <a:rPr dirty="0" sz="1200" i="1">
                <a:latin typeface="Times New Roman"/>
                <a:cs typeface="Times New Roman"/>
              </a:rPr>
              <a:t>on the </a:t>
            </a:r>
            <a:r>
              <a:rPr dirty="0" sz="1200" spc="-5" i="1">
                <a:latin typeface="Times New Roman"/>
                <a:cs typeface="Times New Roman"/>
              </a:rPr>
              <a:t>value </a:t>
            </a:r>
            <a:r>
              <a:rPr dirty="0" sz="1200" i="1">
                <a:latin typeface="Times New Roman"/>
                <a:cs typeface="Times New Roman"/>
              </a:rPr>
              <a:t>of  </a:t>
            </a:r>
            <a:r>
              <a:rPr dirty="0" sz="1200" spc="-5" i="1">
                <a:latin typeface="Times New Roman"/>
                <a:cs typeface="Times New Roman"/>
              </a:rPr>
              <a:t>education relate </a:t>
            </a:r>
            <a:r>
              <a:rPr dirty="0" sz="1200" i="1">
                <a:latin typeface="Times New Roman"/>
                <a:cs typeface="Times New Roman"/>
              </a:rPr>
              <a:t>to the desire to graduate </a:t>
            </a:r>
            <a:r>
              <a:rPr dirty="0" sz="1200" spc="-5" i="1">
                <a:latin typeface="Times New Roman"/>
                <a:cs typeface="Times New Roman"/>
              </a:rPr>
              <a:t>from </a:t>
            </a:r>
            <a:r>
              <a:rPr dirty="0" sz="1200" i="1">
                <a:latin typeface="Times New Roman"/>
                <a:cs typeface="Times New Roman"/>
              </a:rPr>
              <a:t>high</a:t>
            </a:r>
            <a:r>
              <a:rPr dirty="0" sz="1200" spc="-5" i="1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school?</a:t>
            </a:r>
            <a:endParaRPr sz="1200">
              <a:latin typeface="Times New Roman"/>
              <a:cs typeface="Times New Roman"/>
            </a:endParaRPr>
          </a:p>
          <a:p>
            <a:pPr marL="12700" marR="18415" indent="228600">
              <a:lnSpc>
                <a:spcPts val="2760"/>
              </a:lnSpc>
            </a:pP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literature, </a:t>
            </a:r>
            <a:r>
              <a:rPr dirty="0" sz="1200">
                <a:latin typeface="Times New Roman"/>
                <a:cs typeface="Times New Roman"/>
              </a:rPr>
              <a:t>there </a:t>
            </a:r>
            <a:r>
              <a:rPr dirty="0" sz="1200" spc="-5">
                <a:latin typeface="Times New Roman"/>
                <a:cs typeface="Times New Roman"/>
              </a:rPr>
              <a:t>are </a:t>
            </a:r>
            <a:r>
              <a:rPr dirty="0" sz="1200">
                <a:latin typeface="Times New Roman"/>
                <a:cs typeface="Times New Roman"/>
              </a:rPr>
              <a:t>many </a:t>
            </a:r>
            <a:r>
              <a:rPr dirty="0" sz="1200" spc="-5">
                <a:latin typeface="Times New Roman"/>
                <a:cs typeface="Times New Roman"/>
              </a:rPr>
              <a:t>common characteristics among </a:t>
            </a:r>
            <a:r>
              <a:rPr dirty="0" sz="1200">
                <a:latin typeface="Times New Roman"/>
                <a:cs typeface="Times New Roman"/>
              </a:rPr>
              <a:t>students who do not </a:t>
            </a:r>
            <a:r>
              <a:rPr dirty="0" sz="1200" spc="-5">
                <a:latin typeface="Times New Roman"/>
                <a:cs typeface="Times New Roman"/>
              </a:rPr>
              <a:t>graduate  from high </a:t>
            </a:r>
            <a:r>
              <a:rPr dirty="0" sz="1200">
                <a:latin typeface="Times New Roman"/>
                <a:cs typeface="Times New Roman"/>
              </a:rPr>
              <a:t>school, including minority status, male </a:t>
            </a:r>
            <a:r>
              <a:rPr dirty="0" sz="1200" spc="-5">
                <a:latin typeface="Times New Roman"/>
                <a:cs typeface="Times New Roman"/>
              </a:rPr>
              <a:t>gender, low </a:t>
            </a:r>
            <a:r>
              <a:rPr dirty="0" sz="1200">
                <a:latin typeface="Times New Roman"/>
                <a:cs typeface="Times New Roman"/>
              </a:rPr>
              <a:t>socioeconomic </a:t>
            </a:r>
            <a:r>
              <a:rPr dirty="0" sz="1200" spc="-5">
                <a:latin typeface="Times New Roman"/>
                <a:cs typeface="Times New Roman"/>
              </a:rPr>
              <a:t>status,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low</a:t>
            </a:r>
            <a:endParaRPr sz="1200">
              <a:latin typeface="Times New Roman"/>
              <a:cs typeface="Times New Roman"/>
            </a:endParaRPr>
          </a:p>
          <a:p>
            <a:pPr marL="12700" marR="5715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parental education (Bowers, </a:t>
            </a:r>
            <a:r>
              <a:rPr dirty="0" sz="1200">
                <a:latin typeface="Times New Roman"/>
                <a:cs typeface="Times New Roman"/>
              </a:rPr>
              <a:t>Sprott, &amp; </a:t>
            </a:r>
            <a:r>
              <a:rPr dirty="0" sz="1200" spc="-5">
                <a:latin typeface="Times New Roman"/>
                <a:cs typeface="Times New Roman"/>
              </a:rPr>
              <a:t>Taff, </a:t>
            </a:r>
            <a:r>
              <a:rPr dirty="0" sz="1200">
                <a:latin typeface="Times New Roman"/>
                <a:cs typeface="Times New Roman"/>
              </a:rPr>
              <a:t>2012; </a:t>
            </a:r>
            <a:r>
              <a:rPr dirty="0" sz="1200" spc="-5">
                <a:latin typeface="Times New Roman"/>
                <a:cs typeface="Times New Roman"/>
              </a:rPr>
              <a:t>Burzichelli, Mackey, </a:t>
            </a:r>
            <a:r>
              <a:rPr dirty="0" sz="1200">
                <a:latin typeface="Times New Roman"/>
                <a:cs typeface="Times New Roman"/>
              </a:rPr>
              <a:t>&amp; </a:t>
            </a:r>
            <a:r>
              <a:rPr dirty="0" sz="1200" spc="-5">
                <a:latin typeface="Times New Roman"/>
                <a:cs typeface="Times New Roman"/>
              </a:rPr>
              <a:t>Bausmith, </a:t>
            </a:r>
            <a:r>
              <a:rPr dirty="0" sz="1200">
                <a:latin typeface="Times New Roman"/>
                <a:cs typeface="Times New Roman"/>
              </a:rPr>
              <a:t>2011;  Chritle, </a:t>
            </a:r>
            <a:r>
              <a:rPr dirty="0" sz="1200" spc="-5">
                <a:latin typeface="Times New Roman"/>
                <a:cs typeface="Times New Roman"/>
              </a:rPr>
              <a:t>Jolivette, </a:t>
            </a:r>
            <a:r>
              <a:rPr dirty="0" sz="1200">
                <a:latin typeface="Times New Roman"/>
                <a:cs typeface="Times New Roman"/>
              </a:rPr>
              <a:t>&amp; </a:t>
            </a:r>
            <a:r>
              <a:rPr dirty="0" sz="1200" spc="-5">
                <a:latin typeface="Times New Roman"/>
                <a:cs typeface="Times New Roman"/>
              </a:rPr>
              <a:t>Nelson, </a:t>
            </a:r>
            <a:r>
              <a:rPr dirty="0" sz="1200">
                <a:latin typeface="Times New Roman"/>
                <a:cs typeface="Times New Roman"/>
              </a:rPr>
              <a:t>2007; </a:t>
            </a:r>
            <a:r>
              <a:rPr dirty="0" sz="1200" spc="-10">
                <a:latin typeface="Times New Roman"/>
                <a:cs typeface="Times New Roman"/>
              </a:rPr>
              <a:t>Ingrum </a:t>
            </a:r>
            <a:r>
              <a:rPr dirty="0" sz="1200">
                <a:latin typeface="Times New Roman"/>
                <a:cs typeface="Times New Roman"/>
              </a:rPr>
              <a:t>2006; </a:t>
            </a:r>
            <a:r>
              <a:rPr dirty="0" sz="1200" spc="-5">
                <a:latin typeface="Times New Roman"/>
                <a:cs typeface="Times New Roman"/>
              </a:rPr>
              <a:t>Lowe, </a:t>
            </a:r>
            <a:r>
              <a:rPr dirty="0" sz="1200">
                <a:latin typeface="Times New Roman"/>
                <a:cs typeface="Times New Roman"/>
              </a:rPr>
              <a:t>2010.). These </a:t>
            </a:r>
            <a:r>
              <a:rPr dirty="0" sz="1200" spc="-5">
                <a:latin typeface="Times New Roman"/>
                <a:cs typeface="Times New Roman"/>
              </a:rPr>
              <a:t>characteristics </a:t>
            </a:r>
            <a:r>
              <a:rPr dirty="0" sz="1200">
                <a:latin typeface="Times New Roman"/>
                <a:cs typeface="Times New Roman"/>
              </a:rPr>
              <a:t>are more </a:t>
            </a:r>
            <a:r>
              <a:rPr dirty="0" sz="1200" spc="5">
                <a:latin typeface="Times New Roman"/>
                <a:cs typeface="Times New Roman"/>
              </a:rPr>
              <a:t>of 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correlation </a:t>
            </a:r>
            <a:r>
              <a:rPr dirty="0" sz="1200">
                <a:latin typeface="Times New Roman"/>
                <a:cs typeface="Times New Roman"/>
              </a:rPr>
              <a:t>among those who drop out, </a:t>
            </a:r>
            <a:r>
              <a:rPr dirty="0" sz="1200" spc="-5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opposed to explaining </a:t>
            </a:r>
            <a:r>
              <a:rPr dirty="0" sz="1200" spc="5">
                <a:latin typeface="Times New Roman"/>
                <a:cs typeface="Times New Roman"/>
              </a:rPr>
              <a:t>why </a:t>
            </a:r>
            <a:r>
              <a:rPr dirty="0" sz="1200">
                <a:latin typeface="Times New Roman"/>
                <a:cs typeface="Times New Roman"/>
              </a:rPr>
              <a:t>they chose to drop</a:t>
            </a:r>
            <a:r>
              <a:rPr dirty="0" sz="1200" spc="-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out.</a:t>
            </a:r>
            <a:endParaRPr sz="1200">
              <a:latin typeface="Times New Roman"/>
              <a:cs typeface="Times New Roman"/>
            </a:endParaRPr>
          </a:p>
          <a:p>
            <a:pPr marL="12700" marR="36195">
              <a:lnSpc>
                <a:spcPts val="2760"/>
              </a:lnSpc>
            </a:pPr>
            <a:r>
              <a:rPr dirty="0" sz="1200">
                <a:latin typeface="Times New Roman"/>
                <a:cs typeface="Times New Roman"/>
              </a:rPr>
              <a:t>Some of the </a:t>
            </a:r>
            <a:r>
              <a:rPr dirty="0" sz="1200" spc="-5">
                <a:latin typeface="Times New Roman"/>
                <a:cs typeface="Times New Roman"/>
              </a:rPr>
              <a:t>common characteristics discussed within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chapter </a:t>
            </a:r>
            <a:r>
              <a:rPr dirty="0" sz="1200">
                <a:latin typeface="Times New Roman"/>
                <a:cs typeface="Times New Roman"/>
              </a:rPr>
              <a:t>are low-socioeconomic </a:t>
            </a:r>
            <a:r>
              <a:rPr dirty="0" sz="1200" spc="-5">
                <a:latin typeface="Times New Roman"/>
                <a:cs typeface="Times New Roman"/>
              </a:rPr>
              <a:t>status,  </a:t>
            </a:r>
            <a:r>
              <a:rPr dirty="0" sz="1200">
                <a:latin typeface="Times New Roman"/>
                <a:cs typeface="Times New Roman"/>
              </a:rPr>
              <a:t>minority </a:t>
            </a:r>
            <a:r>
              <a:rPr dirty="0" sz="1200" spc="-5">
                <a:latin typeface="Times New Roman"/>
                <a:cs typeface="Times New Roman"/>
              </a:rPr>
              <a:t>race (specifically African American and Hispanic), low parental education level,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endParaRPr sz="1200">
              <a:latin typeface="Times New Roman"/>
              <a:cs typeface="Times New Roman"/>
            </a:endParaRPr>
          </a:p>
          <a:p>
            <a:pPr marL="12700" marR="338455">
              <a:lnSpc>
                <a:spcPts val="276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low school attendance. </a:t>
            </a:r>
            <a:r>
              <a:rPr dirty="0" sz="1200">
                <a:latin typeface="Times New Roman"/>
                <a:cs typeface="Times New Roman"/>
              </a:rPr>
              <a:t>Many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traits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dropouts have in common </a:t>
            </a:r>
            <a:r>
              <a:rPr dirty="0" sz="1200" spc="-5">
                <a:latin typeface="Times New Roman"/>
                <a:cs typeface="Times New Roman"/>
              </a:rPr>
              <a:t>can </a:t>
            </a:r>
            <a:r>
              <a:rPr dirty="0" sz="1200">
                <a:latin typeface="Times New Roman"/>
                <a:cs typeface="Times New Roman"/>
              </a:rPr>
              <a:t>be  </a:t>
            </a:r>
            <a:r>
              <a:rPr dirty="0" sz="1200" spc="-5">
                <a:latin typeface="Times New Roman"/>
                <a:cs typeface="Times New Roman"/>
              </a:rPr>
              <a:t>linked </a:t>
            </a:r>
            <a:r>
              <a:rPr dirty="0" sz="1200">
                <a:latin typeface="Times New Roman"/>
                <a:cs typeface="Times New Roman"/>
              </a:rPr>
              <a:t>to one</a:t>
            </a:r>
            <a:r>
              <a:rPr dirty="0" sz="1200" spc="-5">
                <a:latin typeface="Times New Roman"/>
                <a:cs typeface="Times New Roman"/>
              </a:rPr>
              <a:t> another.</a:t>
            </a:r>
            <a:endParaRPr sz="1200">
              <a:latin typeface="Times New Roman"/>
              <a:cs typeface="Times New Roman"/>
            </a:endParaRPr>
          </a:p>
          <a:p>
            <a:pPr marL="12700" marR="5080" indent="228600">
              <a:lnSpc>
                <a:spcPts val="2760"/>
              </a:lnSpc>
            </a:pPr>
            <a:r>
              <a:rPr dirty="0" sz="1200" spc="-10">
                <a:latin typeface="Times New Roman"/>
                <a:cs typeface="Times New Roman"/>
              </a:rPr>
              <a:t>Low </a:t>
            </a:r>
            <a:r>
              <a:rPr dirty="0" sz="1200" spc="-5">
                <a:latin typeface="Times New Roman"/>
                <a:cs typeface="Times New Roman"/>
              </a:rPr>
              <a:t>parental education </a:t>
            </a:r>
            <a:r>
              <a:rPr dirty="0" sz="1200">
                <a:latin typeface="Times New Roman"/>
                <a:cs typeface="Times New Roman"/>
              </a:rPr>
              <a:t>levels </a:t>
            </a:r>
            <a:r>
              <a:rPr dirty="0" sz="1200" spc="-5">
                <a:latin typeface="Times New Roman"/>
                <a:cs typeface="Times New Roman"/>
              </a:rPr>
              <a:t>have </a:t>
            </a:r>
            <a:r>
              <a:rPr dirty="0" sz="1200">
                <a:latin typeface="Times New Roman"/>
                <a:cs typeface="Times New Roman"/>
              </a:rPr>
              <a:t>been </a:t>
            </a:r>
            <a:r>
              <a:rPr dirty="0" sz="1200" spc="-5">
                <a:latin typeface="Times New Roman"/>
                <a:cs typeface="Times New Roman"/>
              </a:rPr>
              <a:t>linked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low socioeconomic </a:t>
            </a:r>
            <a:r>
              <a:rPr dirty="0" sz="1200">
                <a:latin typeface="Times New Roman"/>
                <a:cs typeface="Times New Roman"/>
              </a:rPr>
              <a:t>status </a:t>
            </a:r>
            <a:r>
              <a:rPr dirty="0" sz="1200" spc="-5">
                <a:latin typeface="Times New Roman"/>
                <a:cs typeface="Times New Roman"/>
              </a:rPr>
              <a:t>(U.S. Bureau </a:t>
            </a:r>
            <a:r>
              <a:rPr dirty="0" sz="1200">
                <a:latin typeface="Times New Roman"/>
                <a:cs typeface="Times New Roman"/>
              </a:rPr>
              <a:t>of  </a:t>
            </a:r>
            <a:r>
              <a:rPr dirty="0" sz="1200" spc="-5">
                <a:latin typeface="Times New Roman"/>
                <a:cs typeface="Times New Roman"/>
              </a:rPr>
              <a:t>Labor Statistics, </a:t>
            </a:r>
            <a:r>
              <a:rPr dirty="0" sz="1200">
                <a:latin typeface="Times New Roman"/>
                <a:cs typeface="Times New Roman"/>
              </a:rPr>
              <a:t>2011), and a </a:t>
            </a:r>
            <a:r>
              <a:rPr dirty="0" sz="1200" spc="-5">
                <a:latin typeface="Times New Roman"/>
                <a:cs typeface="Times New Roman"/>
              </a:rPr>
              <a:t>larger percentage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minorities </a:t>
            </a:r>
            <a:r>
              <a:rPr dirty="0" sz="1200">
                <a:latin typeface="Times New Roman"/>
                <a:cs typeface="Times New Roman"/>
              </a:rPr>
              <a:t>live </a:t>
            </a:r>
            <a:r>
              <a:rPr dirty="0" sz="1200" spc="-5">
                <a:latin typeface="Times New Roman"/>
                <a:cs typeface="Times New Roman"/>
              </a:rPr>
              <a:t>under </a:t>
            </a:r>
            <a:r>
              <a:rPr dirty="0" sz="1200">
                <a:latin typeface="Times New Roman"/>
                <a:cs typeface="Times New Roman"/>
              </a:rPr>
              <a:t>the poverty line than do  white </a:t>
            </a:r>
            <a:r>
              <a:rPr dirty="0" sz="1200" spc="-5">
                <a:latin typeface="Times New Roman"/>
                <a:cs typeface="Times New Roman"/>
              </a:rPr>
              <a:t>Americans (McCartney, Bishaw, </a:t>
            </a:r>
            <a:r>
              <a:rPr dirty="0" sz="1200">
                <a:latin typeface="Times New Roman"/>
                <a:cs typeface="Times New Roman"/>
              </a:rPr>
              <a:t>&amp; </a:t>
            </a:r>
            <a:r>
              <a:rPr dirty="0" sz="1200" spc="-5">
                <a:latin typeface="Times New Roman"/>
                <a:cs typeface="Times New Roman"/>
              </a:rPr>
              <a:t>Fontenot, </a:t>
            </a:r>
            <a:r>
              <a:rPr dirty="0" sz="1200">
                <a:latin typeface="Times New Roman"/>
                <a:cs typeface="Times New Roman"/>
              </a:rPr>
              <a:t>2013). </a:t>
            </a:r>
            <a:r>
              <a:rPr dirty="0" sz="1200" spc="-5">
                <a:latin typeface="Times New Roman"/>
                <a:cs typeface="Times New Roman"/>
              </a:rPr>
              <a:t>According </a:t>
            </a:r>
            <a:r>
              <a:rPr dirty="0" sz="1200">
                <a:latin typeface="Times New Roman"/>
                <a:cs typeface="Times New Roman"/>
              </a:rPr>
              <a:t>to the </a:t>
            </a:r>
            <a:r>
              <a:rPr dirty="0" sz="1200" spc="-5">
                <a:latin typeface="Times New Roman"/>
                <a:cs typeface="Times New Roman"/>
              </a:rPr>
              <a:t>U.S. Census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(2012),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505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045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21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84455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in 2009 14.3% of </a:t>
            </a:r>
            <a:r>
              <a:rPr dirty="0" sz="1200" spc="-5">
                <a:latin typeface="Times New Roman"/>
                <a:cs typeface="Times New Roman"/>
              </a:rPr>
              <a:t>whites lived below </a:t>
            </a:r>
            <a:r>
              <a:rPr dirty="0" sz="1200">
                <a:latin typeface="Times New Roman"/>
                <a:cs typeface="Times New Roman"/>
              </a:rPr>
              <a:t>the poverty line, 25.8%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25.3%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African Americans  and Hispanics, respectively, lived under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same </a:t>
            </a:r>
            <a:r>
              <a:rPr dirty="0" sz="1200">
                <a:latin typeface="Times New Roman"/>
                <a:cs typeface="Times New Roman"/>
              </a:rPr>
              <a:t>poverty level. </a:t>
            </a:r>
            <a:r>
              <a:rPr dirty="0" sz="1200" spc="-5">
                <a:latin typeface="Times New Roman"/>
                <a:cs typeface="Times New Roman"/>
              </a:rPr>
              <a:t>Even though low parental  education levels and low socioeconomic status can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linked </a:t>
            </a:r>
            <a:r>
              <a:rPr dirty="0" sz="1200">
                <a:latin typeface="Times New Roman"/>
                <a:cs typeface="Times New Roman"/>
              </a:rPr>
              <a:t>to minorities </a:t>
            </a:r>
            <a:r>
              <a:rPr dirty="0" sz="1200" spc="-5">
                <a:latin typeface="Times New Roman"/>
                <a:cs typeface="Times New Roman"/>
              </a:rPr>
              <a:t>and high school  dropout rates, </a:t>
            </a:r>
            <a:r>
              <a:rPr dirty="0" sz="1200">
                <a:latin typeface="Times New Roman"/>
                <a:cs typeface="Times New Roman"/>
              </a:rPr>
              <a:t>this study intended to </a:t>
            </a:r>
            <a:r>
              <a:rPr dirty="0" sz="1200" spc="-5">
                <a:latin typeface="Times New Roman"/>
                <a:cs typeface="Times New Roman"/>
              </a:rPr>
              <a:t>discover </a:t>
            </a:r>
            <a:r>
              <a:rPr dirty="0" sz="1200" spc="-10">
                <a:latin typeface="Times New Roman"/>
                <a:cs typeface="Times New Roman"/>
              </a:rPr>
              <a:t>yet </a:t>
            </a:r>
            <a:r>
              <a:rPr dirty="0" sz="1200">
                <a:latin typeface="Times New Roman"/>
                <a:cs typeface="Times New Roman"/>
              </a:rPr>
              <a:t>another </a:t>
            </a:r>
            <a:r>
              <a:rPr dirty="0" sz="1200" spc="-5">
                <a:latin typeface="Times New Roman"/>
                <a:cs typeface="Times New Roman"/>
              </a:rPr>
              <a:t>common trait </a:t>
            </a:r>
            <a:r>
              <a:rPr dirty="0" sz="1200">
                <a:latin typeface="Times New Roman"/>
                <a:cs typeface="Times New Roman"/>
              </a:rPr>
              <a:t>that these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 </a:t>
            </a:r>
            <a:r>
              <a:rPr dirty="0" sz="1200" spc="-5">
                <a:latin typeface="Times New Roman"/>
                <a:cs typeface="Times New Roman"/>
              </a:rPr>
              <a:t>dropouts </a:t>
            </a:r>
            <a:r>
              <a:rPr dirty="0" sz="1200">
                <a:latin typeface="Times New Roman"/>
                <a:cs typeface="Times New Roman"/>
              </a:rPr>
              <a:t>may share—a </a:t>
            </a:r>
            <a:r>
              <a:rPr dirty="0" sz="1200" spc="-5">
                <a:latin typeface="Times New Roman"/>
                <a:cs typeface="Times New Roman"/>
              </a:rPr>
              <a:t>lack </a:t>
            </a:r>
            <a:r>
              <a:rPr dirty="0" sz="1200">
                <a:latin typeface="Times New Roman"/>
                <a:cs typeface="Times New Roman"/>
              </a:rPr>
              <a:t>of desire to complete </a:t>
            </a:r>
            <a:r>
              <a:rPr dirty="0" sz="1200" spc="-5">
                <a:latin typeface="Times New Roman"/>
                <a:cs typeface="Times New Roman"/>
              </a:rPr>
              <a:t>high school because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low </a:t>
            </a:r>
            <a:r>
              <a:rPr dirty="0" sz="1200">
                <a:latin typeface="Times New Roman"/>
                <a:cs typeface="Times New Roman"/>
              </a:rPr>
              <a:t>opinion of the  </a:t>
            </a:r>
            <a:r>
              <a:rPr dirty="0" sz="1200" spc="-5">
                <a:latin typeface="Times New Roman"/>
                <a:cs typeface="Times New Roman"/>
              </a:rPr>
              <a:t>value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formal </a:t>
            </a:r>
            <a:r>
              <a:rPr dirty="0" sz="1200">
                <a:latin typeface="Times New Roman"/>
                <a:cs typeface="Times New Roman"/>
              </a:rPr>
              <a:t>education. The </a:t>
            </a:r>
            <a:r>
              <a:rPr dirty="0" sz="1200" spc="-5">
                <a:latin typeface="Times New Roman"/>
                <a:cs typeface="Times New Roman"/>
              </a:rPr>
              <a:t>implications </a:t>
            </a:r>
            <a:r>
              <a:rPr dirty="0" sz="1200">
                <a:latin typeface="Times New Roman"/>
                <a:cs typeface="Times New Roman"/>
              </a:rPr>
              <a:t>of how </a:t>
            </a:r>
            <a:r>
              <a:rPr dirty="0" sz="1200" spc="-5">
                <a:latin typeface="Times New Roman"/>
                <a:cs typeface="Times New Roman"/>
              </a:rPr>
              <a:t>values and </a:t>
            </a:r>
            <a:r>
              <a:rPr dirty="0" sz="1200">
                <a:latin typeface="Times New Roman"/>
                <a:cs typeface="Times New Roman"/>
              </a:rPr>
              <a:t>beliefs </a:t>
            </a:r>
            <a:r>
              <a:rPr dirty="0" sz="1200" spc="-5">
                <a:latin typeface="Times New Roman"/>
                <a:cs typeface="Times New Roman"/>
              </a:rPr>
              <a:t>affect human behavior is  also discussed,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show </a:t>
            </a:r>
            <a:r>
              <a:rPr dirty="0" sz="1200">
                <a:latin typeface="Times New Roman"/>
                <a:cs typeface="Times New Roman"/>
              </a:rPr>
              <a:t>how this link </a:t>
            </a:r>
            <a:r>
              <a:rPr dirty="0" sz="1200" spc="-5">
                <a:latin typeface="Times New Roman"/>
                <a:cs typeface="Times New Roman"/>
              </a:rPr>
              <a:t>between </a:t>
            </a:r>
            <a:r>
              <a:rPr dirty="0" sz="1200">
                <a:latin typeface="Times New Roman"/>
                <a:cs typeface="Times New Roman"/>
              </a:rPr>
              <a:t>a student’s opinion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his/her </a:t>
            </a:r>
            <a:r>
              <a:rPr dirty="0" sz="1200" spc="-5">
                <a:latin typeface="Times New Roman"/>
                <a:cs typeface="Times New Roman"/>
              </a:rPr>
              <a:t>desire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complete  high school </a:t>
            </a:r>
            <a:r>
              <a:rPr dirty="0" sz="1200">
                <a:latin typeface="Times New Roman"/>
                <a:cs typeface="Times New Roman"/>
              </a:rPr>
              <a:t>can </a:t>
            </a:r>
            <a:r>
              <a:rPr dirty="0" sz="1200" spc="-5">
                <a:latin typeface="Times New Roman"/>
                <a:cs typeface="Times New Roman"/>
              </a:rPr>
              <a:t>affect </a:t>
            </a:r>
            <a:r>
              <a:rPr dirty="0" sz="1200">
                <a:latin typeface="Times New Roman"/>
                <a:cs typeface="Times New Roman"/>
              </a:rPr>
              <a:t>his/her </a:t>
            </a:r>
            <a:r>
              <a:rPr dirty="0" sz="1200" spc="-5">
                <a:latin typeface="Times New Roman"/>
                <a:cs typeface="Times New Roman"/>
              </a:rPr>
              <a:t>chances </a:t>
            </a:r>
            <a:r>
              <a:rPr dirty="0" sz="1200">
                <a:latin typeface="Times New Roman"/>
                <a:cs typeface="Times New Roman"/>
              </a:rPr>
              <a:t>of dropping out.</a:t>
            </a:r>
            <a:endParaRPr sz="1200">
              <a:latin typeface="Times New Roman"/>
              <a:cs typeface="Times New Roman"/>
            </a:endParaRPr>
          </a:p>
          <a:p>
            <a:pPr marL="12700" marR="41910" indent="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One section </a:t>
            </a:r>
            <a:r>
              <a:rPr dirty="0" sz="1200">
                <a:latin typeface="Times New Roman"/>
                <a:cs typeface="Times New Roman"/>
              </a:rPr>
              <a:t>of this </a:t>
            </a:r>
            <a:r>
              <a:rPr dirty="0" sz="1200" spc="-5">
                <a:latin typeface="Times New Roman"/>
                <a:cs typeface="Times New Roman"/>
              </a:rPr>
              <a:t>chapter </a:t>
            </a:r>
            <a:r>
              <a:rPr dirty="0" sz="1200">
                <a:latin typeface="Times New Roman"/>
                <a:cs typeface="Times New Roman"/>
              </a:rPr>
              <a:t>specifically focuses on the </a:t>
            </a:r>
            <a:r>
              <a:rPr dirty="0" sz="1200" spc="-5">
                <a:latin typeface="Times New Roman"/>
                <a:cs typeface="Times New Roman"/>
              </a:rPr>
              <a:t>issue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race as </a:t>
            </a:r>
            <a:r>
              <a:rPr dirty="0" sz="1200">
                <a:latin typeface="Times New Roman"/>
                <a:cs typeface="Times New Roman"/>
              </a:rPr>
              <a:t>a reason to </a:t>
            </a:r>
            <a:r>
              <a:rPr dirty="0" sz="1200" spc="-5">
                <a:latin typeface="Times New Roman"/>
                <a:cs typeface="Times New Roman"/>
              </a:rPr>
              <a:t>drop </a:t>
            </a:r>
            <a:r>
              <a:rPr dirty="0" sz="1200">
                <a:latin typeface="Times New Roman"/>
                <a:cs typeface="Times New Roman"/>
              </a:rPr>
              <a:t>out of  </a:t>
            </a:r>
            <a:r>
              <a:rPr dirty="0" sz="1200" spc="-5">
                <a:latin typeface="Times New Roman"/>
                <a:cs typeface="Times New Roman"/>
              </a:rPr>
              <a:t>high school. </a:t>
            </a:r>
            <a:r>
              <a:rPr dirty="0" sz="1200">
                <a:latin typeface="Times New Roman"/>
                <a:cs typeface="Times New Roman"/>
              </a:rPr>
              <a:t>Understanding the </a:t>
            </a:r>
            <a:r>
              <a:rPr dirty="0" sz="1200" spc="-5">
                <a:latin typeface="Times New Roman"/>
                <a:cs typeface="Times New Roman"/>
              </a:rPr>
              <a:t>implications </a:t>
            </a:r>
            <a:r>
              <a:rPr dirty="0" sz="1200">
                <a:latin typeface="Times New Roman"/>
                <a:cs typeface="Times New Roman"/>
              </a:rPr>
              <a:t>discussed by the </a:t>
            </a:r>
            <a:r>
              <a:rPr dirty="0" sz="1200" spc="-5">
                <a:latin typeface="Times New Roman"/>
                <a:cs typeface="Times New Roman"/>
              </a:rPr>
              <a:t>literature (Griffin, </a:t>
            </a:r>
            <a:r>
              <a:rPr dirty="0" sz="1200">
                <a:latin typeface="Times New Roman"/>
                <a:cs typeface="Times New Roman"/>
              </a:rPr>
              <a:t>2002; </a:t>
            </a:r>
            <a:r>
              <a:rPr dirty="0" sz="1200" spc="-5">
                <a:latin typeface="Times New Roman"/>
                <a:cs typeface="Times New Roman"/>
              </a:rPr>
              <a:t>Peguero,  </a:t>
            </a:r>
            <a:r>
              <a:rPr dirty="0" sz="1200">
                <a:latin typeface="Times New Roman"/>
                <a:cs typeface="Times New Roman"/>
              </a:rPr>
              <a:t>2011; Woo &amp; </a:t>
            </a:r>
            <a:r>
              <a:rPr dirty="0" sz="1200" spc="-5">
                <a:latin typeface="Times New Roman"/>
                <a:cs typeface="Times New Roman"/>
              </a:rPr>
              <a:t>Sakamoto, </a:t>
            </a:r>
            <a:r>
              <a:rPr dirty="0" sz="1200">
                <a:latin typeface="Times New Roman"/>
                <a:cs typeface="Times New Roman"/>
              </a:rPr>
              <a:t>2010) </a:t>
            </a:r>
            <a:r>
              <a:rPr dirty="0" sz="1200" spc="-5">
                <a:latin typeface="Times New Roman"/>
                <a:cs typeface="Times New Roman"/>
              </a:rPr>
              <a:t>about racial issues and success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</a:t>
            </a:r>
            <a:r>
              <a:rPr dirty="0" sz="1200" spc="-5">
                <a:latin typeface="Times New Roman"/>
                <a:cs typeface="Times New Roman"/>
              </a:rPr>
              <a:t>is pertinent </a:t>
            </a:r>
            <a:r>
              <a:rPr dirty="0" sz="1200">
                <a:latin typeface="Times New Roman"/>
                <a:cs typeface="Times New Roman"/>
              </a:rPr>
              <a:t>to the  </a:t>
            </a:r>
            <a:r>
              <a:rPr dirty="0" sz="1200" spc="-5">
                <a:latin typeface="Times New Roman"/>
                <a:cs typeface="Times New Roman"/>
              </a:rPr>
              <a:t>argument </a:t>
            </a:r>
            <a:r>
              <a:rPr dirty="0" sz="1200">
                <a:latin typeface="Times New Roman"/>
                <a:cs typeface="Times New Roman"/>
              </a:rPr>
              <a:t>made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study: although race </a:t>
            </a:r>
            <a:r>
              <a:rPr dirty="0" sz="1200" spc="5">
                <a:latin typeface="Times New Roman"/>
                <a:cs typeface="Times New Roman"/>
              </a:rPr>
              <a:t>may be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factor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drop outs, </a:t>
            </a:r>
            <a:r>
              <a:rPr dirty="0" sz="1200" spc="-5">
                <a:latin typeface="Times New Roman"/>
                <a:cs typeface="Times New Roman"/>
              </a:rPr>
              <a:t>there </a:t>
            </a:r>
            <a:r>
              <a:rPr dirty="0" sz="1200" spc="5">
                <a:latin typeface="Times New Roman"/>
                <a:cs typeface="Times New Roman"/>
              </a:rPr>
              <a:t>may 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an </a:t>
            </a:r>
            <a:r>
              <a:rPr dirty="0" sz="1200">
                <a:latin typeface="Times New Roman"/>
                <a:cs typeface="Times New Roman"/>
              </a:rPr>
              <a:t>underlying </a:t>
            </a:r>
            <a:r>
              <a:rPr dirty="0" sz="1200" spc="-5">
                <a:latin typeface="Times New Roman"/>
                <a:cs typeface="Times New Roman"/>
              </a:rPr>
              <a:t>reason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students </a:t>
            </a:r>
            <a:r>
              <a:rPr dirty="0" sz="1200">
                <a:latin typeface="Times New Roman"/>
                <a:cs typeface="Times New Roman"/>
              </a:rPr>
              <a:t>drop out that </a:t>
            </a:r>
            <a:r>
              <a:rPr dirty="0" sz="1200" spc="-5">
                <a:latin typeface="Times New Roman"/>
                <a:cs typeface="Times New Roman"/>
              </a:rPr>
              <a:t>has </a:t>
            </a:r>
            <a:r>
              <a:rPr dirty="0" sz="1200">
                <a:latin typeface="Times New Roman"/>
                <a:cs typeface="Times New Roman"/>
              </a:rPr>
              <a:t>nothing to do with being a </a:t>
            </a:r>
            <a:r>
              <a:rPr dirty="0" sz="1200" spc="-5">
                <a:latin typeface="Times New Roman"/>
                <a:cs typeface="Times New Roman"/>
              </a:rPr>
              <a:t>low-income  minority.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not to </a:t>
            </a:r>
            <a:r>
              <a:rPr dirty="0" sz="1200" spc="-5">
                <a:latin typeface="Times New Roman"/>
                <a:cs typeface="Times New Roman"/>
              </a:rPr>
              <a:t>say </a:t>
            </a:r>
            <a:r>
              <a:rPr dirty="0" sz="1200">
                <a:latin typeface="Times New Roman"/>
                <a:cs typeface="Times New Roman"/>
              </a:rPr>
              <a:t>that the </a:t>
            </a:r>
            <a:r>
              <a:rPr dirty="0" sz="1200" spc="-5">
                <a:latin typeface="Times New Roman"/>
                <a:cs typeface="Times New Roman"/>
              </a:rPr>
              <a:t>literature </a:t>
            </a:r>
            <a:r>
              <a:rPr dirty="0" sz="1200">
                <a:latin typeface="Times New Roman"/>
                <a:cs typeface="Times New Roman"/>
              </a:rPr>
              <a:t>on </a:t>
            </a:r>
            <a:r>
              <a:rPr dirty="0" sz="1200" spc="-5">
                <a:latin typeface="Times New Roman"/>
                <a:cs typeface="Times New Roman"/>
              </a:rPr>
              <a:t>African American </a:t>
            </a:r>
            <a:r>
              <a:rPr dirty="0" sz="1200">
                <a:latin typeface="Times New Roman"/>
                <a:cs typeface="Times New Roman"/>
              </a:rPr>
              <a:t>students </a:t>
            </a:r>
            <a:r>
              <a:rPr dirty="0" sz="1200" spc="-5">
                <a:latin typeface="Times New Roman"/>
                <a:cs typeface="Times New Roman"/>
              </a:rPr>
              <a:t>is incorrect; rather, </a:t>
            </a:r>
            <a:r>
              <a:rPr dirty="0" sz="1200">
                <a:latin typeface="Times New Roman"/>
                <a:cs typeface="Times New Roman"/>
              </a:rPr>
              <a:t>it  </a:t>
            </a:r>
            <a:r>
              <a:rPr dirty="0" sz="1200" spc="-5">
                <a:latin typeface="Times New Roman"/>
                <a:cs typeface="Times New Roman"/>
              </a:rPr>
              <a:t>attempts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reveal </a:t>
            </a:r>
            <a:r>
              <a:rPr dirty="0" sz="1200">
                <a:latin typeface="Times New Roman"/>
                <a:cs typeface="Times New Roman"/>
              </a:rPr>
              <a:t>another </a:t>
            </a:r>
            <a:r>
              <a:rPr dirty="0" sz="1200" spc="-5">
                <a:latin typeface="Times New Roman"/>
                <a:cs typeface="Times New Roman"/>
              </a:rPr>
              <a:t>interpretation </a:t>
            </a:r>
            <a:r>
              <a:rPr dirty="0" sz="1200">
                <a:latin typeface="Times New Roman"/>
                <a:cs typeface="Times New Roman"/>
              </a:rPr>
              <a:t>of their </a:t>
            </a:r>
            <a:r>
              <a:rPr dirty="0" sz="1200" spc="-5">
                <a:latin typeface="Times New Roman"/>
                <a:cs typeface="Times New Roman"/>
              </a:rPr>
              <a:t>findings, and perhaps </a:t>
            </a:r>
            <a:r>
              <a:rPr dirty="0" sz="1200">
                <a:latin typeface="Times New Roman"/>
                <a:cs typeface="Times New Roman"/>
              </a:rPr>
              <a:t>emphasize that </a:t>
            </a:r>
            <a:r>
              <a:rPr dirty="0" sz="1200" spc="-5">
                <a:latin typeface="Times New Roman"/>
                <a:cs typeface="Times New Roman"/>
              </a:rPr>
              <a:t>race is </a:t>
            </a:r>
            <a:r>
              <a:rPr dirty="0" sz="1200">
                <a:latin typeface="Times New Roman"/>
                <a:cs typeface="Times New Roman"/>
              </a:rPr>
              <a:t>an  easy excuse for some students to </a:t>
            </a:r>
            <a:r>
              <a:rPr dirty="0" sz="1200" spc="-5">
                <a:latin typeface="Times New Roman"/>
                <a:cs typeface="Times New Roman"/>
              </a:rPr>
              <a:t>use as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their reason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drop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out.</a:t>
            </a:r>
            <a:endParaRPr sz="1200">
              <a:latin typeface="Times New Roman"/>
              <a:cs typeface="Times New Roman"/>
            </a:endParaRPr>
          </a:p>
          <a:p>
            <a:pPr marL="12700" marR="192405" indent="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There is </a:t>
            </a:r>
            <a:r>
              <a:rPr dirty="0" sz="1200">
                <a:latin typeface="Times New Roman"/>
                <a:cs typeface="Times New Roman"/>
              </a:rPr>
              <a:t>a paucity of </a:t>
            </a:r>
            <a:r>
              <a:rPr dirty="0" sz="1200" spc="-5">
                <a:latin typeface="Times New Roman"/>
                <a:cs typeface="Times New Roman"/>
              </a:rPr>
              <a:t>literature </a:t>
            </a:r>
            <a:r>
              <a:rPr dirty="0" sz="1200">
                <a:latin typeface="Times New Roman"/>
                <a:cs typeface="Times New Roman"/>
              </a:rPr>
              <a:t>concerning student opinions </a:t>
            </a:r>
            <a:r>
              <a:rPr dirty="0" sz="1200" spc="-5">
                <a:latin typeface="Times New Roman"/>
                <a:cs typeface="Times New Roman"/>
              </a:rPr>
              <a:t>and dropout </a:t>
            </a:r>
            <a:r>
              <a:rPr dirty="0" sz="1200">
                <a:latin typeface="Times New Roman"/>
                <a:cs typeface="Times New Roman"/>
              </a:rPr>
              <a:t>rates. This paucity  </a:t>
            </a:r>
            <a:r>
              <a:rPr dirty="0" sz="1200" spc="-5">
                <a:latin typeface="Times New Roman"/>
                <a:cs typeface="Times New Roman"/>
              </a:rPr>
              <a:t>can </a:t>
            </a:r>
            <a:r>
              <a:rPr dirty="0" sz="1200">
                <a:latin typeface="Times New Roman"/>
                <a:cs typeface="Times New Roman"/>
              </a:rPr>
              <a:t>potentially be </a:t>
            </a:r>
            <a:r>
              <a:rPr dirty="0" sz="1200" spc="-5">
                <a:latin typeface="Times New Roman"/>
                <a:cs typeface="Times New Roman"/>
              </a:rPr>
              <a:t>filled </a:t>
            </a:r>
            <a:r>
              <a:rPr dirty="0" sz="1200">
                <a:latin typeface="Times New Roman"/>
                <a:cs typeface="Times New Roman"/>
              </a:rPr>
              <a:t>as a </a:t>
            </a:r>
            <a:r>
              <a:rPr dirty="0" sz="1200" spc="-5">
                <a:latin typeface="Times New Roman"/>
                <a:cs typeface="Times New Roman"/>
              </a:rPr>
              <a:t>result </a:t>
            </a:r>
            <a:r>
              <a:rPr dirty="0" sz="1200">
                <a:latin typeface="Times New Roman"/>
                <a:cs typeface="Times New Roman"/>
              </a:rPr>
              <a:t>of this </a:t>
            </a:r>
            <a:r>
              <a:rPr dirty="0" sz="1200" spc="-5">
                <a:latin typeface="Times New Roman"/>
                <a:cs typeface="Times New Roman"/>
              </a:rPr>
              <a:t>research. Even though </a:t>
            </a:r>
            <a:r>
              <a:rPr dirty="0" sz="1200" spc="5">
                <a:latin typeface="Times New Roman"/>
                <a:cs typeface="Times New Roman"/>
              </a:rPr>
              <a:t>only </a:t>
            </a:r>
            <a:r>
              <a:rPr dirty="0" sz="1200">
                <a:latin typeface="Times New Roman"/>
                <a:cs typeface="Times New Roman"/>
              </a:rPr>
              <a:t>one school </a:t>
            </a:r>
            <a:r>
              <a:rPr dirty="0" sz="1200" spc="-5">
                <a:latin typeface="Times New Roman"/>
                <a:cs typeface="Times New Roman"/>
              </a:rPr>
              <a:t>system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was</a:t>
            </a:r>
            <a:endParaRPr sz="1200">
              <a:latin typeface="Times New Roman"/>
              <a:cs typeface="Times New Roman"/>
            </a:endParaRPr>
          </a:p>
          <a:p>
            <a:pPr marL="12700" marR="474345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studied,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results could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extrapolated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other </a:t>
            </a:r>
            <a:r>
              <a:rPr dirty="0" sz="1200">
                <a:latin typeface="Times New Roman"/>
                <a:cs typeface="Times New Roman"/>
              </a:rPr>
              <a:t>similar </a:t>
            </a:r>
            <a:r>
              <a:rPr dirty="0" sz="1200" spc="-5">
                <a:latin typeface="Times New Roman"/>
                <a:cs typeface="Times New Roman"/>
              </a:rPr>
              <a:t>school systems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order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find </a:t>
            </a:r>
            <a:r>
              <a:rPr dirty="0" sz="1200">
                <a:latin typeface="Times New Roman"/>
                <a:cs typeface="Times New Roman"/>
              </a:rPr>
              <a:t>a  solution to the </a:t>
            </a:r>
            <a:r>
              <a:rPr dirty="0" sz="1200" spc="-5">
                <a:latin typeface="Times New Roman"/>
                <a:cs typeface="Times New Roman"/>
              </a:rPr>
              <a:t>problem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high school</a:t>
            </a:r>
            <a:r>
              <a:rPr dirty="0" sz="1200">
                <a:latin typeface="Times New Roman"/>
                <a:cs typeface="Times New Roman"/>
              </a:rPr>
              <a:t> dropouts.</a:t>
            </a:r>
            <a:endParaRPr sz="1200">
              <a:latin typeface="Times New Roman"/>
              <a:cs typeface="Times New Roman"/>
            </a:endParaRPr>
          </a:p>
          <a:p>
            <a:pPr marL="12700" marR="105410" indent="228600">
              <a:lnSpc>
                <a:spcPct val="191700"/>
              </a:lnSpc>
            </a:pP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this chapter, several aspects </a:t>
            </a:r>
            <a:r>
              <a:rPr dirty="0" sz="1200">
                <a:latin typeface="Times New Roman"/>
                <a:cs typeface="Times New Roman"/>
              </a:rPr>
              <a:t>concerning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dropouts and how this </a:t>
            </a:r>
            <a:r>
              <a:rPr dirty="0" sz="1200" spc="-5">
                <a:latin typeface="Times New Roman"/>
                <a:cs typeface="Times New Roman"/>
              </a:rPr>
              <a:t>issue has been  portrayed </a:t>
            </a:r>
            <a:r>
              <a:rPr dirty="0" sz="1200">
                <a:latin typeface="Times New Roman"/>
                <a:cs typeface="Times New Roman"/>
              </a:rPr>
              <a:t>in the </a:t>
            </a:r>
            <a:r>
              <a:rPr dirty="0" sz="1200" spc="-5">
                <a:latin typeface="Times New Roman"/>
                <a:cs typeface="Times New Roman"/>
              </a:rPr>
              <a:t>literature are presented. A brief </a:t>
            </a:r>
            <a:r>
              <a:rPr dirty="0" sz="1200">
                <a:latin typeface="Times New Roman"/>
                <a:cs typeface="Times New Roman"/>
              </a:rPr>
              <a:t>history </a:t>
            </a:r>
            <a:r>
              <a:rPr dirty="0" sz="1200" spc="-5">
                <a:latin typeface="Times New Roman"/>
                <a:cs typeface="Times New Roman"/>
              </a:rPr>
              <a:t>is discussed, </a:t>
            </a:r>
            <a:r>
              <a:rPr dirty="0" sz="1200">
                <a:latin typeface="Times New Roman"/>
                <a:cs typeface="Times New Roman"/>
              </a:rPr>
              <a:t>followed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how the  </a:t>
            </a:r>
            <a:r>
              <a:rPr dirty="0" sz="1200" spc="-5">
                <a:latin typeface="Times New Roman"/>
                <a:cs typeface="Times New Roman"/>
              </a:rPr>
              <a:t>concept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dropouts </a:t>
            </a:r>
            <a:r>
              <a:rPr dirty="0" sz="1200" spc="-5">
                <a:latin typeface="Times New Roman"/>
                <a:cs typeface="Times New Roman"/>
              </a:rPr>
              <a:t>is defined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modern </a:t>
            </a:r>
            <a:r>
              <a:rPr dirty="0" sz="1200">
                <a:latin typeface="Times New Roman"/>
                <a:cs typeface="Times New Roman"/>
              </a:rPr>
              <a:t>schools. </a:t>
            </a:r>
            <a:r>
              <a:rPr dirty="0" sz="1200" spc="-5">
                <a:latin typeface="Times New Roman"/>
                <a:cs typeface="Times New Roman"/>
              </a:rPr>
              <a:t>Common characteristics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among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505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045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22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80645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dropouts, </a:t>
            </a:r>
            <a:r>
              <a:rPr dirty="0" sz="1200">
                <a:latin typeface="Times New Roman"/>
                <a:cs typeface="Times New Roman"/>
              </a:rPr>
              <a:t>minority </a:t>
            </a:r>
            <a:r>
              <a:rPr dirty="0" sz="1200" spc="-5">
                <a:latin typeface="Times New Roman"/>
                <a:cs typeface="Times New Roman"/>
              </a:rPr>
              <a:t>psychological implications,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personality </a:t>
            </a:r>
            <a:r>
              <a:rPr dirty="0" sz="1200">
                <a:latin typeface="Times New Roman"/>
                <a:cs typeface="Times New Roman"/>
              </a:rPr>
              <a:t>traits of high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dropouts </a:t>
            </a:r>
            <a:r>
              <a:rPr dirty="0" sz="1200" spc="-5">
                <a:latin typeface="Times New Roman"/>
                <a:cs typeface="Times New Roman"/>
              </a:rPr>
              <a:t>are  </a:t>
            </a:r>
            <a:r>
              <a:rPr dirty="0" sz="1200">
                <a:latin typeface="Times New Roman"/>
                <a:cs typeface="Times New Roman"/>
              </a:rPr>
              <a:t>then </a:t>
            </a:r>
            <a:r>
              <a:rPr dirty="0" sz="1200" spc="-5">
                <a:latin typeface="Times New Roman"/>
                <a:cs typeface="Times New Roman"/>
              </a:rPr>
              <a:t>discussed.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consequences </a:t>
            </a:r>
            <a:r>
              <a:rPr dirty="0" sz="1200">
                <a:latin typeface="Times New Roman"/>
                <a:cs typeface="Times New Roman"/>
              </a:rPr>
              <a:t>for both </a:t>
            </a:r>
            <a:r>
              <a:rPr dirty="0" sz="1200" spc="-5">
                <a:latin typeface="Times New Roman"/>
                <a:cs typeface="Times New Roman"/>
              </a:rPr>
              <a:t>individuals </a:t>
            </a:r>
            <a:r>
              <a:rPr dirty="0" sz="1200">
                <a:latin typeface="Times New Roman"/>
                <a:cs typeface="Times New Roman"/>
              </a:rPr>
              <a:t>and society </a:t>
            </a:r>
            <a:r>
              <a:rPr dirty="0" sz="1200" spc="-5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a whole </a:t>
            </a:r>
            <a:r>
              <a:rPr dirty="0" sz="1200" spc="-5">
                <a:latin typeface="Times New Roman"/>
                <a:cs typeface="Times New Roman"/>
              </a:rPr>
              <a:t>are examined </a:t>
            </a:r>
            <a:r>
              <a:rPr dirty="0" sz="1200">
                <a:latin typeface="Times New Roman"/>
                <a:cs typeface="Times New Roman"/>
              </a:rPr>
              <a:t>in  the next </a:t>
            </a:r>
            <a:r>
              <a:rPr dirty="0" sz="1200" spc="-5">
                <a:latin typeface="Times New Roman"/>
                <a:cs typeface="Times New Roman"/>
              </a:rPr>
              <a:t>section. Following </a:t>
            </a:r>
            <a:r>
              <a:rPr dirty="0" sz="1200">
                <a:latin typeface="Times New Roman"/>
                <a:cs typeface="Times New Roman"/>
              </a:rPr>
              <a:t>this, the </a:t>
            </a:r>
            <a:r>
              <a:rPr dirty="0" sz="1200" spc="-5">
                <a:latin typeface="Times New Roman"/>
                <a:cs typeface="Times New Roman"/>
              </a:rPr>
              <a:t>implementation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programs aimed at decreasing </a:t>
            </a:r>
            <a:r>
              <a:rPr dirty="0" sz="1200">
                <a:latin typeface="Times New Roman"/>
                <a:cs typeface="Times New Roman"/>
              </a:rPr>
              <a:t>dropout  </a:t>
            </a:r>
            <a:r>
              <a:rPr dirty="0" sz="1200" spc="-5">
                <a:latin typeface="Times New Roman"/>
                <a:cs typeface="Times New Roman"/>
              </a:rPr>
              <a:t>rates, and Tennessee’s </a:t>
            </a:r>
            <a:r>
              <a:rPr dirty="0" sz="1200">
                <a:latin typeface="Times New Roman"/>
                <a:cs typeface="Times New Roman"/>
              </a:rPr>
              <a:t>specific </a:t>
            </a:r>
            <a:r>
              <a:rPr dirty="0" sz="1200" spc="-5">
                <a:latin typeface="Times New Roman"/>
                <a:cs typeface="Times New Roman"/>
              </a:rPr>
              <a:t>statistics about </a:t>
            </a:r>
            <a:r>
              <a:rPr dirty="0" sz="1200">
                <a:latin typeface="Times New Roman"/>
                <a:cs typeface="Times New Roman"/>
              </a:rPr>
              <a:t>high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dropouts </a:t>
            </a:r>
            <a:r>
              <a:rPr dirty="0" sz="1200" spc="-5">
                <a:latin typeface="Times New Roman"/>
                <a:cs typeface="Times New Roman"/>
              </a:rPr>
              <a:t>are </a:t>
            </a:r>
            <a:r>
              <a:rPr dirty="0" sz="1200">
                <a:latin typeface="Times New Roman"/>
                <a:cs typeface="Times New Roman"/>
              </a:rPr>
              <a:t>discussed. </a:t>
            </a:r>
            <a:r>
              <a:rPr dirty="0" sz="1200" spc="-5">
                <a:latin typeface="Times New Roman"/>
                <a:cs typeface="Times New Roman"/>
              </a:rPr>
              <a:t>Finally,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gaps </a:t>
            </a:r>
            <a:r>
              <a:rPr dirty="0" sz="1200">
                <a:latin typeface="Times New Roman"/>
                <a:cs typeface="Times New Roman"/>
              </a:rPr>
              <a:t>in the </a:t>
            </a:r>
            <a:r>
              <a:rPr dirty="0" sz="1200" spc="-5">
                <a:latin typeface="Times New Roman"/>
                <a:cs typeface="Times New Roman"/>
              </a:rPr>
              <a:t>literature as well as related values, beliefs, and </a:t>
            </a:r>
            <a:r>
              <a:rPr dirty="0" sz="1200">
                <a:latin typeface="Times New Roman"/>
                <a:cs typeface="Times New Roman"/>
              </a:rPr>
              <a:t>human </a:t>
            </a:r>
            <a:r>
              <a:rPr dirty="0" sz="1200" spc="-5">
                <a:latin typeface="Times New Roman"/>
                <a:cs typeface="Times New Roman"/>
              </a:rPr>
              <a:t>behavior concerning high  school </a:t>
            </a:r>
            <a:r>
              <a:rPr dirty="0" sz="1200">
                <a:latin typeface="Times New Roman"/>
                <a:cs typeface="Times New Roman"/>
              </a:rPr>
              <a:t>dropouts </a:t>
            </a:r>
            <a:r>
              <a:rPr dirty="0" sz="1200" spc="-5">
                <a:latin typeface="Times New Roman"/>
                <a:cs typeface="Times New Roman"/>
              </a:rPr>
              <a:t>are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explained.</a:t>
            </a:r>
            <a:endParaRPr sz="1200">
              <a:latin typeface="Times New Roman"/>
              <a:cs typeface="Times New Roman"/>
            </a:endParaRPr>
          </a:p>
          <a:p>
            <a:pPr marL="12700" marR="36830" indent="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The </a:t>
            </a:r>
            <a:r>
              <a:rPr dirty="0" sz="1200">
                <a:latin typeface="Times New Roman"/>
                <a:cs typeface="Times New Roman"/>
              </a:rPr>
              <a:t>following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the order of the </a:t>
            </a:r>
            <a:r>
              <a:rPr dirty="0" sz="1200" spc="-5">
                <a:latin typeface="Times New Roman"/>
                <a:cs typeface="Times New Roman"/>
              </a:rPr>
              <a:t>topics </a:t>
            </a:r>
            <a:r>
              <a:rPr dirty="0" sz="1200">
                <a:latin typeface="Times New Roman"/>
                <a:cs typeface="Times New Roman"/>
              </a:rPr>
              <a:t>discussed—historic </a:t>
            </a:r>
            <a:r>
              <a:rPr dirty="0" sz="1200" spc="-5">
                <a:latin typeface="Times New Roman"/>
                <a:cs typeface="Times New Roman"/>
              </a:rPr>
              <a:t>overview, comparison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dropout  rates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other countries, </a:t>
            </a:r>
            <a:r>
              <a:rPr dirty="0" sz="1200">
                <a:latin typeface="Times New Roman"/>
                <a:cs typeface="Times New Roman"/>
              </a:rPr>
              <a:t>high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dropouts, </a:t>
            </a:r>
            <a:r>
              <a:rPr dirty="0" sz="1200" spc="-5">
                <a:latin typeface="Times New Roman"/>
                <a:cs typeface="Times New Roman"/>
              </a:rPr>
              <a:t>consequences </a:t>
            </a:r>
            <a:r>
              <a:rPr dirty="0" sz="1200">
                <a:latin typeface="Times New Roman"/>
                <a:cs typeface="Times New Roman"/>
              </a:rPr>
              <a:t>of dropping out, </a:t>
            </a:r>
            <a:r>
              <a:rPr dirty="0" sz="1200" spc="-5">
                <a:latin typeface="Times New Roman"/>
                <a:cs typeface="Times New Roman"/>
              </a:rPr>
              <a:t>dropout prevention  programs, </a:t>
            </a:r>
            <a:r>
              <a:rPr dirty="0" sz="1200">
                <a:latin typeface="Times New Roman"/>
                <a:cs typeface="Times New Roman"/>
              </a:rPr>
              <a:t>Tennessee schools and </a:t>
            </a:r>
            <a:r>
              <a:rPr dirty="0" sz="1200" spc="-5">
                <a:latin typeface="Times New Roman"/>
                <a:cs typeface="Times New Roman"/>
              </a:rPr>
              <a:t>dropout rates, gaps </a:t>
            </a:r>
            <a:r>
              <a:rPr dirty="0" sz="1200">
                <a:latin typeface="Times New Roman"/>
                <a:cs typeface="Times New Roman"/>
              </a:rPr>
              <a:t>in the </a:t>
            </a:r>
            <a:r>
              <a:rPr dirty="0" sz="1200" spc="-5">
                <a:latin typeface="Times New Roman"/>
                <a:cs typeface="Times New Roman"/>
              </a:rPr>
              <a:t>literature, and values, beliefs, </a:t>
            </a:r>
            <a:r>
              <a:rPr dirty="0" sz="1200">
                <a:latin typeface="Times New Roman"/>
                <a:cs typeface="Times New Roman"/>
              </a:rPr>
              <a:t>and  human </a:t>
            </a:r>
            <a:r>
              <a:rPr dirty="0" sz="1200" spc="-5">
                <a:latin typeface="Times New Roman"/>
                <a:cs typeface="Times New Roman"/>
              </a:rPr>
              <a:t>behavior. </a:t>
            </a:r>
            <a:r>
              <a:rPr dirty="0" sz="1200">
                <a:latin typeface="Times New Roman"/>
                <a:cs typeface="Times New Roman"/>
              </a:rPr>
              <a:t>The section </a:t>
            </a:r>
            <a:r>
              <a:rPr dirty="0" sz="1200" spc="-5">
                <a:latin typeface="Times New Roman"/>
                <a:cs typeface="Times New Roman"/>
              </a:rPr>
              <a:t>pertaining </a:t>
            </a:r>
            <a:r>
              <a:rPr dirty="0" sz="1200">
                <a:latin typeface="Times New Roman"/>
                <a:cs typeface="Times New Roman"/>
              </a:rPr>
              <a:t>to high school dropouts </a:t>
            </a:r>
            <a:r>
              <a:rPr dirty="0" sz="1200" spc="-5">
                <a:latin typeface="Times New Roman"/>
                <a:cs typeface="Times New Roman"/>
              </a:rPr>
              <a:t>includes sub-sections </a:t>
            </a:r>
            <a:r>
              <a:rPr dirty="0" sz="1200">
                <a:latin typeface="Times New Roman"/>
                <a:cs typeface="Times New Roman"/>
              </a:rPr>
              <a:t>that cover  </a:t>
            </a:r>
            <a:r>
              <a:rPr dirty="0" sz="1200" spc="-5">
                <a:latin typeface="Times New Roman"/>
                <a:cs typeface="Times New Roman"/>
              </a:rPr>
              <a:t>common characteristics, </a:t>
            </a:r>
            <a:r>
              <a:rPr dirty="0" sz="1200">
                <a:latin typeface="Times New Roman"/>
                <a:cs typeface="Times New Roman"/>
              </a:rPr>
              <a:t>minority </a:t>
            </a:r>
            <a:r>
              <a:rPr dirty="0" sz="1200" spc="-5">
                <a:latin typeface="Times New Roman"/>
                <a:cs typeface="Times New Roman"/>
              </a:rPr>
              <a:t>psychological </a:t>
            </a:r>
            <a:r>
              <a:rPr dirty="0" sz="1200">
                <a:latin typeface="Times New Roman"/>
                <a:cs typeface="Times New Roman"/>
              </a:rPr>
              <a:t>implications,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personality traits relating to  </a:t>
            </a:r>
            <a:r>
              <a:rPr dirty="0" sz="1200" spc="-5">
                <a:latin typeface="Times New Roman"/>
                <a:cs typeface="Times New Roman"/>
              </a:rPr>
              <a:t>high school</a:t>
            </a:r>
            <a:r>
              <a:rPr dirty="0" sz="1200">
                <a:latin typeface="Times New Roman"/>
                <a:cs typeface="Times New Roman"/>
              </a:rPr>
              <a:t> dropouts.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>
              <a:latin typeface="Times New Roman"/>
              <a:cs typeface="Times New Roman"/>
            </a:endParaRPr>
          </a:p>
          <a:p>
            <a:pPr marL="156845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Historic Overview </a:t>
            </a:r>
            <a:r>
              <a:rPr dirty="0" sz="1200" b="1">
                <a:latin typeface="Times New Roman"/>
                <a:cs typeface="Times New Roman"/>
              </a:rPr>
              <a:t>of </a:t>
            </a:r>
            <a:r>
              <a:rPr dirty="0" sz="1200" spc="-5" b="1">
                <a:latin typeface="Times New Roman"/>
                <a:cs typeface="Times New Roman"/>
              </a:rPr>
              <a:t>High School</a:t>
            </a:r>
            <a:r>
              <a:rPr dirty="0" sz="1200" spc="3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Dropouts</a:t>
            </a:r>
            <a:endParaRPr sz="1200">
              <a:latin typeface="Times New Roman"/>
              <a:cs typeface="Times New Roman"/>
            </a:endParaRPr>
          </a:p>
          <a:p>
            <a:pPr marL="12700" marR="94615" indent="228600">
              <a:lnSpc>
                <a:spcPts val="2760"/>
              </a:lnSpc>
              <a:spcBef>
                <a:spcPts val="290"/>
              </a:spcBef>
            </a:pPr>
            <a:r>
              <a:rPr dirty="0" sz="1200" spc="-5">
                <a:latin typeface="Times New Roman"/>
                <a:cs typeface="Times New Roman"/>
              </a:rPr>
              <a:t>A brief </a:t>
            </a:r>
            <a:r>
              <a:rPr dirty="0" sz="1200">
                <a:latin typeface="Times New Roman"/>
                <a:cs typeface="Times New Roman"/>
              </a:rPr>
              <a:t>history of twentieth-century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in the United </a:t>
            </a:r>
            <a:r>
              <a:rPr dirty="0" sz="1200" spc="-5">
                <a:latin typeface="Times New Roman"/>
                <a:cs typeface="Times New Roman"/>
              </a:rPr>
              <a:t>States is discussed </a:t>
            </a:r>
            <a:r>
              <a:rPr dirty="0" sz="1200">
                <a:latin typeface="Times New Roman"/>
                <a:cs typeface="Times New Roman"/>
              </a:rPr>
              <a:t>in this  </a:t>
            </a:r>
            <a:r>
              <a:rPr dirty="0" sz="1200" spc="-5">
                <a:latin typeface="Times New Roman"/>
                <a:cs typeface="Times New Roman"/>
              </a:rPr>
              <a:t>section.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better understand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concept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dropouts, the </a:t>
            </a:r>
            <a:r>
              <a:rPr dirty="0" sz="1200" spc="-5">
                <a:latin typeface="Times New Roman"/>
                <a:cs typeface="Times New Roman"/>
              </a:rPr>
              <a:t>law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required children  </a:t>
            </a:r>
            <a:r>
              <a:rPr dirty="0" sz="1200">
                <a:latin typeface="Times New Roman"/>
                <a:cs typeface="Times New Roman"/>
              </a:rPr>
              <a:t>to attend </a:t>
            </a:r>
            <a:r>
              <a:rPr dirty="0" sz="1200" spc="-5">
                <a:latin typeface="Times New Roman"/>
                <a:cs typeface="Times New Roman"/>
              </a:rPr>
              <a:t>school is explained. This explanation will enable </a:t>
            </a:r>
            <a:r>
              <a:rPr dirty="0" sz="1200">
                <a:latin typeface="Times New Roman"/>
                <a:cs typeface="Times New Roman"/>
              </a:rPr>
              <a:t>a link to the steps </a:t>
            </a:r>
            <a:r>
              <a:rPr dirty="0" sz="1200" spc="-5">
                <a:latin typeface="Times New Roman"/>
                <a:cs typeface="Times New Roman"/>
              </a:rPr>
              <a:t>leading </a:t>
            </a:r>
            <a:r>
              <a:rPr dirty="0" sz="1200">
                <a:latin typeface="Times New Roman"/>
                <a:cs typeface="Times New Roman"/>
              </a:rPr>
              <a:t>to the </a:t>
            </a:r>
            <a:r>
              <a:rPr dirty="0" sz="1200" spc="-5">
                <a:latin typeface="Times New Roman"/>
                <a:cs typeface="Times New Roman"/>
              </a:rPr>
              <a:t>first  high school </a:t>
            </a:r>
            <a:r>
              <a:rPr dirty="0" sz="1200">
                <a:latin typeface="Times New Roman"/>
                <a:cs typeface="Times New Roman"/>
              </a:rPr>
              <a:t>dropout to be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seen.</a:t>
            </a:r>
            <a:endParaRPr sz="12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1005"/>
              </a:spcBef>
            </a:pP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year 1919,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Progressive Education Association was founded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Stanwood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Cobb</a:t>
            </a:r>
            <a:endParaRPr sz="1200">
              <a:latin typeface="Times New Roman"/>
              <a:cs typeface="Times New Roman"/>
            </a:endParaRPr>
          </a:p>
          <a:p>
            <a:pPr marL="12700" marR="67945">
              <a:lnSpc>
                <a:spcPct val="1917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(Schugurensky, </a:t>
            </a:r>
            <a:r>
              <a:rPr dirty="0" sz="1200">
                <a:latin typeface="Times New Roman"/>
                <a:cs typeface="Times New Roman"/>
              </a:rPr>
              <a:t>Daniel, &amp; </a:t>
            </a:r>
            <a:r>
              <a:rPr dirty="0" sz="1200" spc="-5">
                <a:latin typeface="Times New Roman"/>
                <a:cs typeface="Times New Roman"/>
              </a:rPr>
              <a:t>Aguirre, 2002). </a:t>
            </a:r>
            <a:r>
              <a:rPr dirty="0" sz="1200">
                <a:latin typeface="Times New Roman"/>
                <a:cs typeface="Times New Roman"/>
              </a:rPr>
              <a:t>The founding of the Progressive </a:t>
            </a:r>
            <a:r>
              <a:rPr dirty="0" sz="1200" spc="-5">
                <a:latin typeface="Times New Roman"/>
                <a:cs typeface="Times New Roman"/>
              </a:rPr>
              <a:t>Education  Association began what </a:t>
            </a:r>
            <a:r>
              <a:rPr dirty="0" sz="1200">
                <a:latin typeface="Times New Roman"/>
                <a:cs typeface="Times New Roman"/>
              </a:rPr>
              <a:t>could be </a:t>
            </a:r>
            <a:r>
              <a:rPr dirty="0" sz="1200" spc="-5">
                <a:latin typeface="Times New Roman"/>
                <a:cs typeface="Times New Roman"/>
              </a:rPr>
              <a:t>considered </a:t>
            </a:r>
            <a:r>
              <a:rPr dirty="0" sz="1200">
                <a:latin typeface="Times New Roman"/>
                <a:cs typeface="Times New Roman"/>
              </a:rPr>
              <a:t>modern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in the United States. </a:t>
            </a:r>
            <a:r>
              <a:rPr dirty="0" sz="1200" spc="-5">
                <a:latin typeface="Times New Roman"/>
                <a:cs typeface="Times New Roman"/>
              </a:rPr>
              <a:t>Informal  schooling was </a:t>
            </a:r>
            <a:r>
              <a:rPr dirty="0" sz="1200">
                <a:latin typeface="Times New Roman"/>
                <a:cs typeface="Times New Roman"/>
              </a:rPr>
              <a:t>no </a:t>
            </a:r>
            <a:r>
              <a:rPr dirty="0" sz="1200" spc="-5">
                <a:latin typeface="Times New Roman"/>
                <a:cs typeface="Times New Roman"/>
              </a:rPr>
              <a:t>longer an </a:t>
            </a:r>
            <a:r>
              <a:rPr dirty="0" sz="1200">
                <a:latin typeface="Times New Roman"/>
                <a:cs typeface="Times New Roman"/>
              </a:rPr>
              <a:t>option, since it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now the </a:t>
            </a:r>
            <a:r>
              <a:rPr dirty="0" sz="1200" spc="-5">
                <a:latin typeface="Times New Roman"/>
                <a:cs typeface="Times New Roman"/>
              </a:rPr>
              <a:t>law </a:t>
            </a:r>
            <a:r>
              <a:rPr dirty="0" sz="1200">
                <a:latin typeface="Times New Roman"/>
                <a:cs typeface="Times New Roman"/>
              </a:rPr>
              <a:t>in every state </a:t>
            </a:r>
            <a:r>
              <a:rPr dirty="0" sz="1200" spc="5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United </a:t>
            </a:r>
            <a:r>
              <a:rPr dirty="0" sz="1200">
                <a:latin typeface="Times New Roman"/>
                <a:cs typeface="Times New Roman"/>
              </a:rPr>
              <a:t>States.  </a:t>
            </a:r>
            <a:r>
              <a:rPr dirty="0" sz="1200" spc="-5">
                <a:latin typeface="Times New Roman"/>
                <a:cs typeface="Times New Roman"/>
              </a:rPr>
              <a:t>Education was </a:t>
            </a:r>
            <a:r>
              <a:rPr dirty="0" sz="1200">
                <a:latin typeface="Times New Roman"/>
                <a:cs typeface="Times New Roman"/>
              </a:rPr>
              <a:t>taking on a </a:t>
            </a:r>
            <a:r>
              <a:rPr dirty="0" sz="1200" spc="-5">
                <a:latin typeface="Times New Roman"/>
                <a:cs typeface="Times New Roman"/>
              </a:rPr>
              <a:t>new concept </a:t>
            </a:r>
            <a:r>
              <a:rPr dirty="0" sz="1200">
                <a:latin typeface="Times New Roman"/>
                <a:cs typeface="Times New Roman"/>
              </a:rPr>
              <a:t>as </a:t>
            </a:r>
            <a:r>
              <a:rPr dirty="0" sz="1200" spc="-5">
                <a:latin typeface="Times New Roman"/>
                <a:cs typeface="Times New Roman"/>
              </a:rPr>
              <a:t>“child-centered curriculum emerged” (Schugurensky,  Daniel, </a:t>
            </a:r>
            <a:r>
              <a:rPr dirty="0" sz="1200">
                <a:latin typeface="Times New Roman"/>
                <a:cs typeface="Times New Roman"/>
              </a:rPr>
              <a:t>&amp; </a:t>
            </a:r>
            <a:r>
              <a:rPr dirty="0" sz="1200" spc="-5">
                <a:latin typeface="Times New Roman"/>
                <a:cs typeface="Times New Roman"/>
              </a:rPr>
              <a:t>Aguirre, </a:t>
            </a:r>
            <a:r>
              <a:rPr dirty="0" sz="1200">
                <a:latin typeface="Times New Roman"/>
                <a:cs typeface="Times New Roman"/>
              </a:rPr>
              <a:t>2002, p.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2).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6601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045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23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26034" indent="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Funding </a:t>
            </a:r>
            <a:r>
              <a:rPr dirty="0" sz="1200">
                <a:latin typeface="Times New Roman"/>
                <a:cs typeface="Times New Roman"/>
              </a:rPr>
              <a:t>for public schools </a:t>
            </a:r>
            <a:r>
              <a:rPr dirty="0" sz="1200" spc="-5">
                <a:latin typeface="Times New Roman"/>
                <a:cs typeface="Times New Roman"/>
              </a:rPr>
              <a:t>was expanded </a:t>
            </a:r>
            <a:r>
              <a:rPr dirty="0" sz="1200">
                <a:latin typeface="Times New Roman"/>
                <a:cs typeface="Times New Roman"/>
              </a:rPr>
              <a:t>in 1958 with the </a:t>
            </a:r>
            <a:r>
              <a:rPr dirty="0" sz="1200" spc="-5">
                <a:latin typeface="Times New Roman"/>
                <a:cs typeface="Times New Roman"/>
              </a:rPr>
              <a:t>passing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National Defense  Education Act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1958 (P.L. </a:t>
            </a:r>
            <a:r>
              <a:rPr dirty="0" sz="1200">
                <a:latin typeface="Times New Roman"/>
                <a:cs typeface="Times New Roman"/>
              </a:rPr>
              <a:t>85-864; 72 Stat. 1580). This </a:t>
            </a:r>
            <a:r>
              <a:rPr dirty="0" sz="1200" spc="-5">
                <a:latin typeface="Times New Roman"/>
                <a:cs typeface="Times New Roman"/>
              </a:rPr>
              <a:t>new law </a:t>
            </a:r>
            <a:r>
              <a:rPr dirty="0" sz="1200">
                <a:latin typeface="Times New Roman"/>
                <a:cs typeface="Times New Roman"/>
              </a:rPr>
              <a:t>provided </a:t>
            </a:r>
            <a:r>
              <a:rPr dirty="0" sz="1200" spc="-5">
                <a:latin typeface="Times New Roman"/>
                <a:cs typeface="Times New Roman"/>
              </a:rPr>
              <a:t>federal </a:t>
            </a:r>
            <a:r>
              <a:rPr dirty="0" sz="1200">
                <a:latin typeface="Times New Roman"/>
                <a:cs typeface="Times New Roman"/>
              </a:rPr>
              <a:t>funds </a:t>
            </a:r>
            <a:r>
              <a:rPr dirty="0" sz="1200" spc="-5">
                <a:latin typeface="Times New Roman"/>
                <a:cs typeface="Times New Roman"/>
              </a:rPr>
              <a:t>for  </a:t>
            </a:r>
            <a:r>
              <a:rPr dirty="0" sz="1200">
                <a:latin typeface="Times New Roman"/>
                <a:cs typeface="Times New Roman"/>
              </a:rPr>
              <a:t>math, </a:t>
            </a:r>
            <a:r>
              <a:rPr dirty="0" sz="1200" spc="-5">
                <a:latin typeface="Times New Roman"/>
                <a:cs typeface="Times New Roman"/>
              </a:rPr>
              <a:t>science, and foreign languages (Ornstein </a:t>
            </a:r>
            <a:r>
              <a:rPr dirty="0" sz="1200">
                <a:latin typeface="Times New Roman"/>
                <a:cs typeface="Times New Roman"/>
              </a:rPr>
              <a:t>&amp; </a:t>
            </a:r>
            <a:r>
              <a:rPr dirty="0" sz="1200" spc="-5">
                <a:latin typeface="Times New Roman"/>
                <a:cs typeface="Times New Roman"/>
              </a:rPr>
              <a:t>Levine, 1984). </a:t>
            </a:r>
            <a:r>
              <a:rPr dirty="0" sz="1200">
                <a:latin typeface="Times New Roman"/>
                <a:cs typeface="Times New Roman"/>
              </a:rPr>
              <a:t>This funding came </a:t>
            </a:r>
            <a:r>
              <a:rPr dirty="0" sz="1200" spc="-5">
                <a:latin typeface="Times New Roman"/>
                <a:cs typeface="Times New Roman"/>
              </a:rPr>
              <a:t>four years  after </a:t>
            </a:r>
            <a:r>
              <a:rPr dirty="0" sz="1200">
                <a:latin typeface="Times New Roman"/>
                <a:cs typeface="Times New Roman"/>
              </a:rPr>
              <a:t>the Supreme Court </a:t>
            </a:r>
            <a:r>
              <a:rPr dirty="0" sz="1200" spc="-5">
                <a:latin typeface="Times New Roman"/>
                <a:cs typeface="Times New Roman"/>
              </a:rPr>
              <a:t>case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i="1">
                <a:latin typeface="Times New Roman"/>
                <a:cs typeface="Times New Roman"/>
              </a:rPr>
              <a:t>Brown </a:t>
            </a:r>
            <a:r>
              <a:rPr dirty="0" sz="1200" spc="-5" i="1">
                <a:latin typeface="Times New Roman"/>
                <a:cs typeface="Times New Roman"/>
              </a:rPr>
              <a:t>v. </a:t>
            </a:r>
            <a:r>
              <a:rPr dirty="0" sz="1200" i="1">
                <a:latin typeface="Times New Roman"/>
                <a:cs typeface="Times New Roman"/>
              </a:rPr>
              <a:t>Board </a:t>
            </a:r>
            <a:r>
              <a:rPr dirty="0" sz="1200" spc="5" i="1">
                <a:latin typeface="Times New Roman"/>
                <a:cs typeface="Times New Roman"/>
              </a:rPr>
              <a:t>of </a:t>
            </a:r>
            <a:r>
              <a:rPr dirty="0" sz="1200" spc="-5" i="1">
                <a:latin typeface="Times New Roman"/>
                <a:cs typeface="Times New Roman"/>
              </a:rPr>
              <a:t>Education </a:t>
            </a:r>
            <a:r>
              <a:rPr dirty="0" sz="1200" i="1">
                <a:latin typeface="Times New Roman"/>
                <a:cs typeface="Times New Roman"/>
              </a:rPr>
              <a:t>of </a:t>
            </a:r>
            <a:r>
              <a:rPr dirty="0" sz="1200" spc="-5" i="1">
                <a:latin typeface="Times New Roman"/>
                <a:cs typeface="Times New Roman"/>
              </a:rPr>
              <a:t>Topeka </a:t>
            </a:r>
            <a:r>
              <a:rPr dirty="0" sz="1200">
                <a:latin typeface="Times New Roman"/>
                <a:cs typeface="Times New Roman"/>
              </a:rPr>
              <a:t>(347 </a:t>
            </a:r>
            <a:r>
              <a:rPr dirty="0" sz="1200" spc="-5">
                <a:latin typeface="Times New Roman"/>
                <a:cs typeface="Times New Roman"/>
              </a:rPr>
              <a:t>U.S. </a:t>
            </a:r>
            <a:r>
              <a:rPr dirty="0" sz="1200">
                <a:latin typeface="Times New Roman"/>
                <a:cs typeface="Times New Roman"/>
              </a:rPr>
              <a:t>483) in </a:t>
            </a:r>
            <a:r>
              <a:rPr dirty="0" sz="1200" spc="-5">
                <a:latin typeface="Times New Roman"/>
                <a:cs typeface="Times New Roman"/>
              </a:rPr>
              <a:t>which  </a:t>
            </a:r>
            <a:r>
              <a:rPr dirty="0" sz="1200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was ruled </a:t>
            </a:r>
            <a:r>
              <a:rPr dirty="0" sz="1200">
                <a:latin typeface="Times New Roman"/>
                <a:cs typeface="Times New Roman"/>
              </a:rPr>
              <a:t>that public </a:t>
            </a:r>
            <a:r>
              <a:rPr dirty="0" sz="1200" spc="-5">
                <a:latin typeface="Times New Roman"/>
                <a:cs typeface="Times New Roman"/>
              </a:rPr>
              <a:t>schools </a:t>
            </a:r>
            <a:r>
              <a:rPr dirty="0" sz="1200">
                <a:latin typeface="Times New Roman"/>
                <a:cs typeface="Times New Roman"/>
              </a:rPr>
              <a:t>must be </a:t>
            </a:r>
            <a:r>
              <a:rPr dirty="0" sz="1200" spc="-5">
                <a:latin typeface="Times New Roman"/>
                <a:cs typeface="Times New Roman"/>
              </a:rPr>
              <a:t>desegregated (Ornstein &amp; Levine, </a:t>
            </a:r>
            <a:r>
              <a:rPr dirty="0" sz="1200">
                <a:latin typeface="Times New Roman"/>
                <a:cs typeface="Times New Roman"/>
              </a:rPr>
              <a:t>1984). With these  </a:t>
            </a:r>
            <a:r>
              <a:rPr dirty="0" sz="1200" spc="-5">
                <a:latin typeface="Times New Roman"/>
                <a:cs typeface="Times New Roman"/>
              </a:rPr>
              <a:t>changes </a:t>
            </a:r>
            <a:r>
              <a:rPr dirty="0" sz="1200">
                <a:latin typeface="Times New Roman"/>
                <a:cs typeface="Times New Roman"/>
              </a:rPr>
              <a:t>in the </a:t>
            </a:r>
            <a:r>
              <a:rPr dirty="0" sz="1200" spc="-5">
                <a:latin typeface="Times New Roman"/>
                <a:cs typeface="Times New Roman"/>
              </a:rPr>
              <a:t>laws, </a:t>
            </a:r>
            <a:r>
              <a:rPr dirty="0" sz="1200">
                <a:latin typeface="Times New Roman"/>
                <a:cs typeface="Times New Roman"/>
              </a:rPr>
              <a:t>public </a:t>
            </a:r>
            <a:r>
              <a:rPr dirty="0" sz="1200" spc="-5">
                <a:latin typeface="Times New Roman"/>
                <a:cs typeface="Times New Roman"/>
              </a:rPr>
              <a:t>school became </a:t>
            </a:r>
            <a:r>
              <a:rPr dirty="0" sz="1200">
                <a:latin typeface="Times New Roman"/>
                <a:cs typeface="Times New Roman"/>
              </a:rPr>
              <a:t>a place </a:t>
            </a:r>
            <a:r>
              <a:rPr dirty="0" sz="1200" spc="-5">
                <a:latin typeface="Times New Roman"/>
                <a:cs typeface="Times New Roman"/>
              </a:rPr>
              <a:t>where </a:t>
            </a:r>
            <a:r>
              <a:rPr dirty="0" sz="1200">
                <a:latin typeface="Times New Roman"/>
                <a:cs typeface="Times New Roman"/>
              </a:rPr>
              <a:t>every </a:t>
            </a:r>
            <a:r>
              <a:rPr dirty="0" sz="1200" spc="-5">
                <a:latin typeface="Times New Roman"/>
                <a:cs typeface="Times New Roman"/>
              </a:rPr>
              <a:t>child could receive an education  </a:t>
            </a:r>
            <a:r>
              <a:rPr dirty="0" sz="1200">
                <a:latin typeface="Times New Roman"/>
                <a:cs typeface="Times New Roman"/>
              </a:rPr>
              <a:t>equally with the </a:t>
            </a:r>
            <a:r>
              <a:rPr dirty="0" sz="1200" spc="-5">
                <a:latin typeface="Times New Roman"/>
                <a:cs typeface="Times New Roman"/>
              </a:rPr>
              <a:t>help </a:t>
            </a:r>
            <a:r>
              <a:rPr dirty="0" sz="1200">
                <a:latin typeface="Times New Roman"/>
                <a:cs typeface="Times New Roman"/>
              </a:rPr>
              <a:t>of public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funds.</a:t>
            </a:r>
            <a:endParaRPr sz="1200">
              <a:latin typeface="Times New Roman"/>
              <a:cs typeface="Times New Roman"/>
            </a:endParaRPr>
          </a:p>
          <a:p>
            <a:pPr marL="12700" marR="14604" indent="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High school graduation </a:t>
            </a:r>
            <a:r>
              <a:rPr dirty="0" sz="1200">
                <a:latin typeface="Times New Roman"/>
                <a:cs typeface="Times New Roman"/>
              </a:rPr>
              <a:t>rates </a:t>
            </a:r>
            <a:r>
              <a:rPr dirty="0" sz="1200" spc="-5">
                <a:latin typeface="Times New Roman"/>
                <a:cs typeface="Times New Roman"/>
              </a:rPr>
              <a:t>have </a:t>
            </a:r>
            <a:r>
              <a:rPr dirty="0" sz="1200">
                <a:latin typeface="Times New Roman"/>
                <a:cs typeface="Times New Roman"/>
              </a:rPr>
              <a:t>been on the decline since the 1960s (Heckman &amp;  </a:t>
            </a:r>
            <a:r>
              <a:rPr dirty="0" sz="1200" spc="-5">
                <a:latin typeface="Times New Roman"/>
                <a:cs typeface="Times New Roman"/>
              </a:rPr>
              <a:t>LaFontaine, </a:t>
            </a:r>
            <a:r>
              <a:rPr dirty="0" sz="1200">
                <a:latin typeface="Times New Roman"/>
                <a:cs typeface="Times New Roman"/>
              </a:rPr>
              <a:t>2010). </a:t>
            </a:r>
            <a:r>
              <a:rPr dirty="0" sz="1200" spc="-5">
                <a:latin typeface="Times New Roman"/>
                <a:cs typeface="Times New Roman"/>
              </a:rPr>
              <a:t>As graduation rates decreased, high school </a:t>
            </a:r>
            <a:r>
              <a:rPr dirty="0" sz="1200">
                <a:latin typeface="Times New Roman"/>
                <a:cs typeface="Times New Roman"/>
              </a:rPr>
              <a:t>dropout rates </a:t>
            </a:r>
            <a:r>
              <a:rPr dirty="0" sz="1200" spc="-5">
                <a:latin typeface="Times New Roman"/>
                <a:cs typeface="Times New Roman"/>
              </a:rPr>
              <a:t>increased. </a:t>
            </a:r>
            <a:r>
              <a:rPr dirty="0" sz="1200">
                <a:latin typeface="Times New Roman"/>
                <a:cs typeface="Times New Roman"/>
              </a:rPr>
              <a:t>This  </a:t>
            </a:r>
            <a:r>
              <a:rPr dirty="0" sz="1200" spc="-5">
                <a:latin typeface="Times New Roman"/>
                <a:cs typeface="Times New Roman"/>
              </a:rPr>
              <a:t>increase is </a:t>
            </a:r>
            <a:r>
              <a:rPr dirty="0" sz="1200">
                <a:latin typeface="Times New Roman"/>
                <a:cs typeface="Times New Roman"/>
              </a:rPr>
              <a:t>one of the factors </a:t>
            </a:r>
            <a:r>
              <a:rPr dirty="0" sz="1200" spc="-5">
                <a:latin typeface="Times New Roman"/>
                <a:cs typeface="Times New Roman"/>
              </a:rPr>
              <a:t>that </a:t>
            </a:r>
            <a:r>
              <a:rPr dirty="0" sz="1200">
                <a:latin typeface="Times New Roman"/>
                <a:cs typeface="Times New Roman"/>
              </a:rPr>
              <a:t>eventually led to the </a:t>
            </a:r>
            <a:r>
              <a:rPr dirty="0" sz="1200" spc="-5">
                <a:latin typeface="Times New Roman"/>
                <a:cs typeface="Times New Roman"/>
              </a:rPr>
              <a:t>No </a:t>
            </a:r>
            <a:r>
              <a:rPr dirty="0" sz="1200">
                <a:latin typeface="Times New Roman"/>
                <a:cs typeface="Times New Roman"/>
              </a:rPr>
              <a:t>Child </a:t>
            </a:r>
            <a:r>
              <a:rPr dirty="0" sz="1200" spc="-10">
                <a:latin typeface="Times New Roman"/>
                <a:cs typeface="Times New Roman"/>
              </a:rPr>
              <a:t>Left </a:t>
            </a:r>
            <a:r>
              <a:rPr dirty="0" sz="1200" spc="-5">
                <a:latin typeface="Times New Roman"/>
                <a:cs typeface="Times New Roman"/>
              </a:rPr>
              <a:t>Behind (NCLB) Act </a:t>
            </a:r>
            <a:r>
              <a:rPr dirty="0" sz="1200">
                <a:latin typeface="Times New Roman"/>
                <a:cs typeface="Times New Roman"/>
              </a:rPr>
              <a:t>of  2001 </a:t>
            </a:r>
            <a:r>
              <a:rPr dirty="0" sz="1200" spc="-5">
                <a:latin typeface="Times New Roman"/>
                <a:cs typeface="Times New Roman"/>
              </a:rPr>
              <a:t>(Pub. </a:t>
            </a:r>
            <a:r>
              <a:rPr dirty="0" sz="1200" spc="-15">
                <a:latin typeface="Times New Roman"/>
                <a:cs typeface="Times New Roman"/>
              </a:rPr>
              <a:t>L. </a:t>
            </a:r>
            <a:r>
              <a:rPr dirty="0" sz="1200" spc="-5">
                <a:latin typeface="Times New Roman"/>
                <a:cs typeface="Times New Roman"/>
              </a:rPr>
              <a:t>No. </a:t>
            </a:r>
            <a:r>
              <a:rPr dirty="0" sz="1200">
                <a:latin typeface="Times New Roman"/>
                <a:cs typeface="Times New Roman"/>
              </a:rPr>
              <a:t>107-110, </a:t>
            </a:r>
            <a:r>
              <a:rPr dirty="0" sz="1300" spc="-5">
                <a:latin typeface="Times New Roman"/>
                <a:cs typeface="Times New Roman"/>
              </a:rPr>
              <a:t>§ 115) </a:t>
            </a:r>
            <a:r>
              <a:rPr dirty="0" sz="1200" spc="-5">
                <a:latin typeface="Times New Roman"/>
                <a:cs typeface="Times New Roman"/>
              </a:rPr>
              <a:t>which </a:t>
            </a:r>
            <a:r>
              <a:rPr dirty="0" sz="1200">
                <a:latin typeface="Times New Roman"/>
                <a:cs typeface="Times New Roman"/>
              </a:rPr>
              <a:t>had major </a:t>
            </a:r>
            <a:r>
              <a:rPr dirty="0" sz="1200" spc="-5">
                <a:latin typeface="Times New Roman"/>
                <a:cs typeface="Times New Roman"/>
              </a:rPr>
              <a:t>effects </a:t>
            </a:r>
            <a:r>
              <a:rPr dirty="0" sz="1200">
                <a:latin typeface="Times New Roman"/>
                <a:cs typeface="Times New Roman"/>
              </a:rPr>
              <a:t>on the </a:t>
            </a:r>
            <a:r>
              <a:rPr dirty="0" sz="1200" spc="-5">
                <a:latin typeface="Times New Roman"/>
                <a:cs typeface="Times New Roman"/>
              </a:rPr>
              <a:t>US educational system  (Meier, 2004). </a:t>
            </a: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addition </a:t>
            </a:r>
            <a:r>
              <a:rPr dirty="0" sz="1200">
                <a:latin typeface="Times New Roman"/>
                <a:cs typeface="Times New Roman"/>
              </a:rPr>
              <a:t>to new </a:t>
            </a:r>
            <a:r>
              <a:rPr dirty="0" sz="1200" spc="-5">
                <a:latin typeface="Times New Roman"/>
                <a:cs typeface="Times New Roman"/>
              </a:rPr>
              <a:t>laws governing education, dropout </a:t>
            </a:r>
            <a:r>
              <a:rPr dirty="0" sz="1200">
                <a:latin typeface="Times New Roman"/>
                <a:cs typeface="Times New Roman"/>
              </a:rPr>
              <a:t>prevention </a:t>
            </a:r>
            <a:r>
              <a:rPr dirty="0" sz="1200" spc="-5">
                <a:latin typeface="Times New Roman"/>
                <a:cs typeface="Times New Roman"/>
              </a:rPr>
              <a:t>programs started 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become important </a:t>
            </a:r>
            <a:r>
              <a:rPr dirty="0" sz="1200">
                <a:latin typeface="Times New Roman"/>
                <a:cs typeface="Times New Roman"/>
              </a:rPr>
              <a:t>concepts, </a:t>
            </a:r>
            <a:r>
              <a:rPr dirty="0" sz="1200" spc="-5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keeping students in </a:t>
            </a:r>
            <a:r>
              <a:rPr dirty="0" sz="1200" spc="-5">
                <a:latin typeface="Times New Roman"/>
                <a:cs typeface="Times New Roman"/>
              </a:rPr>
              <a:t>school was </a:t>
            </a:r>
            <a:r>
              <a:rPr dirty="0" sz="1200">
                <a:latin typeface="Times New Roman"/>
                <a:cs typeface="Times New Roman"/>
              </a:rPr>
              <a:t>considered a priority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among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educators (Burzichelli, Mackey, </a:t>
            </a:r>
            <a:r>
              <a:rPr dirty="0" sz="1200">
                <a:latin typeface="Times New Roman"/>
                <a:cs typeface="Times New Roman"/>
              </a:rPr>
              <a:t>&amp; </a:t>
            </a:r>
            <a:r>
              <a:rPr dirty="0" sz="1200" spc="-5">
                <a:latin typeface="Times New Roman"/>
                <a:cs typeface="Times New Roman"/>
              </a:rPr>
              <a:t>Bausmith,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2011).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5"/>
              </a:spcBef>
            </a:pPr>
            <a:r>
              <a:rPr dirty="0" sz="1200" spc="-5" b="1">
                <a:latin typeface="Times New Roman"/>
                <a:cs typeface="Times New Roman"/>
              </a:rPr>
              <a:t>Comparisons </a:t>
            </a:r>
            <a:r>
              <a:rPr dirty="0" sz="1200" b="1">
                <a:latin typeface="Times New Roman"/>
                <a:cs typeface="Times New Roman"/>
              </a:rPr>
              <a:t>of </a:t>
            </a:r>
            <a:r>
              <a:rPr dirty="0" sz="1200" spc="-5" b="1">
                <a:latin typeface="Times New Roman"/>
                <a:cs typeface="Times New Roman"/>
              </a:rPr>
              <a:t>the </a:t>
            </a:r>
            <a:r>
              <a:rPr dirty="0" sz="1200" spc="-10" b="1">
                <a:latin typeface="Times New Roman"/>
                <a:cs typeface="Times New Roman"/>
              </a:rPr>
              <a:t>US </a:t>
            </a:r>
            <a:r>
              <a:rPr dirty="0" sz="1200" spc="-5" b="1">
                <a:latin typeface="Times New Roman"/>
                <a:cs typeface="Times New Roman"/>
              </a:rPr>
              <a:t>Educational System to </a:t>
            </a:r>
            <a:r>
              <a:rPr dirty="0" sz="1200" b="1">
                <a:latin typeface="Times New Roman"/>
                <a:cs typeface="Times New Roman"/>
              </a:rPr>
              <a:t>other</a:t>
            </a:r>
            <a:r>
              <a:rPr dirty="0" sz="1200" spc="3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Countries</a:t>
            </a:r>
            <a:endParaRPr sz="1200">
              <a:latin typeface="Times New Roman"/>
              <a:cs typeface="Times New Roman"/>
            </a:endParaRPr>
          </a:p>
          <a:p>
            <a:pPr marL="12700" marR="6350" indent="228600">
              <a:lnSpc>
                <a:spcPts val="2760"/>
              </a:lnSpc>
              <a:spcBef>
                <a:spcPts val="285"/>
              </a:spcBef>
            </a:pPr>
            <a:r>
              <a:rPr dirty="0" sz="1200" spc="-5">
                <a:latin typeface="Times New Roman"/>
                <a:cs typeface="Times New Roman"/>
              </a:rPr>
              <a:t>According </a:t>
            </a:r>
            <a:r>
              <a:rPr dirty="0" sz="1200">
                <a:latin typeface="Times New Roman"/>
                <a:cs typeface="Times New Roman"/>
              </a:rPr>
              <a:t>to the </a:t>
            </a:r>
            <a:r>
              <a:rPr dirty="0" sz="1200" spc="-5">
                <a:latin typeface="Times New Roman"/>
                <a:cs typeface="Times New Roman"/>
              </a:rPr>
              <a:t>results </a:t>
            </a:r>
            <a:r>
              <a:rPr dirty="0" sz="1200">
                <a:latin typeface="Times New Roman"/>
                <a:cs typeface="Times New Roman"/>
              </a:rPr>
              <a:t>of the 2009 </a:t>
            </a:r>
            <a:r>
              <a:rPr dirty="0" sz="1200" spc="-5">
                <a:latin typeface="Times New Roman"/>
                <a:cs typeface="Times New Roman"/>
              </a:rPr>
              <a:t>Program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International </a:t>
            </a:r>
            <a:r>
              <a:rPr dirty="0" sz="1200">
                <a:latin typeface="Times New Roman"/>
                <a:cs typeface="Times New Roman"/>
              </a:rPr>
              <a:t>Student </a:t>
            </a:r>
            <a:r>
              <a:rPr dirty="0" sz="1200" spc="-5">
                <a:latin typeface="Times New Roman"/>
                <a:cs typeface="Times New Roman"/>
              </a:rPr>
              <a:t>Assessment (PISA)  conducted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the Organization </a:t>
            </a:r>
            <a:r>
              <a:rPr dirty="0" sz="1200" spc="-5">
                <a:latin typeface="Times New Roman"/>
                <a:cs typeface="Times New Roman"/>
              </a:rPr>
              <a:t>for Economic Cooperation and </a:t>
            </a:r>
            <a:r>
              <a:rPr dirty="0" sz="1200">
                <a:latin typeface="Times New Roman"/>
                <a:cs typeface="Times New Roman"/>
              </a:rPr>
              <a:t>Development </a:t>
            </a:r>
            <a:r>
              <a:rPr dirty="0" sz="1200" spc="-5">
                <a:latin typeface="Times New Roman"/>
                <a:cs typeface="Times New Roman"/>
              </a:rPr>
              <a:t>(OECD) </a:t>
            </a:r>
            <a:r>
              <a:rPr dirty="0" sz="1200">
                <a:latin typeface="Times New Roman"/>
                <a:cs typeface="Times New Roman"/>
              </a:rPr>
              <a:t>every three  </a:t>
            </a:r>
            <a:r>
              <a:rPr dirty="0" sz="1200" spc="-5">
                <a:latin typeface="Times New Roman"/>
                <a:cs typeface="Times New Roman"/>
              </a:rPr>
              <a:t>years, </a:t>
            </a:r>
            <a:r>
              <a:rPr dirty="0" sz="1200">
                <a:latin typeface="Times New Roman"/>
                <a:cs typeface="Times New Roman"/>
              </a:rPr>
              <a:t>the United </a:t>
            </a:r>
            <a:r>
              <a:rPr dirty="0" sz="1200" spc="-5">
                <a:latin typeface="Times New Roman"/>
                <a:cs typeface="Times New Roman"/>
              </a:rPr>
              <a:t>States </a:t>
            </a:r>
            <a:r>
              <a:rPr dirty="0" sz="1200">
                <a:latin typeface="Times New Roman"/>
                <a:cs typeface="Times New Roman"/>
              </a:rPr>
              <a:t>students </a:t>
            </a:r>
            <a:r>
              <a:rPr dirty="0" sz="1200" spc="-5">
                <a:latin typeface="Times New Roman"/>
                <a:cs typeface="Times New Roman"/>
              </a:rPr>
              <a:t>ranked </a:t>
            </a:r>
            <a:r>
              <a:rPr dirty="0" sz="1200">
                <a:latin typeface="Times New Roman"/>
                <a:cs typeface="Times New Roman"/>
              </a:rPr>
              <a:t>17th in </a:t>
            </a:r>
            <a:r>
              <a:rPr dirty="0" sz="1200" spc="-5">
                <a:latin typeface="Times New Roman"/>
                <a:cs typeface="Times New Roman"/>
              </a:rPr>
              <a:t>reading, </a:t>
            </a:r>
            <a:r>
              <a:rPr dirty="0" sz="1200">
                <a:latin typeface="Times New Roman"/>
                <a:cs typeface="Times New Roman"/>
              </a:rPr>
              <a:t>23rd in </a:t>
            </a:r>
            <a:r>
              <a:rPr dirty="0" sz="1200" spc="-5">
                <a:latin typeface="Times New Roman"/>
                <a:cs typeface="Times New Roman"/>
              </a:rPr>
              <a:t>science, </a:t>
            </a:r>
            <a:r>
              <a:rPr dirty="0" sz="1200">
                <a:latin typeface="Times New Roman"/>
                <a:cs typeface="Times New Roman"/>
              </a:rPr>
              <a:t>and 31st in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mathematics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dirty="0" sz="1200" spc="-5">
                <a:latin typeface="Times New Roman"/>
                <a:cs typeface="Times New Roman"/>
              </a:rPr>
              <a:t>(OECD, 2013). As compared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other industrialized countries,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United States falls </a:t>
            </a:r>
            <a:r>
              <a:rPr dirty="0" sz="1200">
                <a:latin typeface="Times New Roman"/>
                <a:cs typeface="Times New Roman"/>
              </a:rPr>
              <a:t>short in</a:t>
            </a:r>
            <a:r>
              <a:rPr dirty="0" sz="1200" spc="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endParaRPr sz="1200">
              <a:latin typeface="Times New Roman"/>
              <a:cs typeface="Times New Roman"/>
            </a:endParaRPr>
          </a:p>
          <a:p>
            <a:pPr marL="12700" marR="12700">
              <a:lnSpc>
                <a:spcPct val="1914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area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public </a:t>
            </a:r>
            <a:r>
              <a:rPr dirty="0" sz="1200" spc="-5">
                <a:latin typeface="Times New Roman"/>
                <a:cs typeface="Times New Roman"/>
              </a:rPr>
              <a:t>education. According </a:t>
            </a:r>
            <a:r>
              <a:rPr dirty="0" sz="1200">
                <a:latin typeface="Times New Roman"/>
                <a:cs typeface="Times New Roman"/>
              </a:rPr>
              <a:t>to a publication </a:t>
            </a:r>
            <a:r>
              <a:rPr dirty="0" sz="1200" spc="-5">
                <a:latin typeface="Times New Roman"/>
                <a:cs typeface="Times New Roman"/>
              </a:rPr>
              <a:t>entitled, “International Test Scores: </a:t>
            </a:r>
            <a:r>
              <a:rPr dirty="0" sz="1200">
                <a:latin typeface="Times New Roman"/>
                <a:cs typeface="Times New Roman"/>
              </a:rPr>
              <a:t>Poor </a:t>
            </a:r>
            <a:r>
              <a:rPr dirty="0" sz="1200" spc="-10">
                <a:latin typeface="Times New Roman"/>
                <a:cs typeface="Times New Roman"/>
              </a:rPr>
              <a:t>US  </a:t>
            </a:r>
            <a:r>
              <a:rPr dirty="0" sz="1200" spc="-5">
                <a:latin typeface="Times New Roman"/>
                <a:cs typeface="Times New Roman"/>
              </a:rPr>
              <a:t>Test Results </a:t>
            </a:r>
            <a:r>
              <a:rPr dirty="0" sz="1200">
                <a:latin typeface="Times New Roman"/>
                <a:cs typeface="Times New Roman"/>
              </a:rPr>
              <a:t>Tied to </a:t>
            </a:r>
            <a:r>
              <a:rPr dirty="0" sz="1200" spc="-5">
                <a:latin typeface="Times New Roman"/>
                <a:cs typeface="Times New Roman"/>
              </a:rPr>
              <a:t>Weak Curriculum” (2011), </a:t>
            </a:r>
            <a:r>
              <a:rPr dirty="0" sz="1200">
                <a:latin typeface="Times New Roman"/>
                <a:cs typeface="Times New Roman"/>
              </a:rPr>
              <a:t>the United </a:t>
            </a:r>
            <a:r>
              <a:rPr dirty="0" sz="1200" spc="-5">
                <a:latin typeface="Times New Roman"/>
                <a:cs typeface="Times New Roman"/>
              </a:rPr>
              <a:t>States scored </a:t>
            </a:r>
            <a:r>
              <a:rPr dirty="0" sz="1200">
                <a:latin typeface="Times New Roman"/>
                <a:cs typeface="Times New Roman"/>
              </a:rPr>
              <a:t>in the bottom third of  the 26 </a:t>
            </a:r>
            <a:r>
              <a:rPr dirty="0" sz="1200" spc="-5">
                <a:latin typeface="Times New Roman"/>
                <a:cs typeface="Times New Roman"/>
              </a:rPr>
              <a:t>countries </a:t>
            </a:r>
            <a:r>
              <a:rPr dirty="0" sz="1200">
                <a:latin typeface="Times New Roman"/>
                <a:cs typeface="Times New Roman"/>
              </a:rPr>
              <a:t>studied in the </a:t>
            </a:r>
            <a:r>
              <a:rPr dirty="0" sz="1200" spc="-5">
                <a:latin typeface="Times New Roman"/>
                <a:cs typeface="Times New Roman"/>
              </a:rPr>
              <a:t>Third International Mathematics and Science Study. </a:t>
            </a: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addition, 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United States also </a:t>
            </a:r>
            <a:r>
              <a:rPr dirty="0" sz="1200">
                <a:latin typeface="Times New Roman"/>
                <a:cs typeface="Times New Roman"/>
              </a:rPr>
              <a:t>has </a:t>
            </a:r>
            <a:r>
              <a:rPr dirty="0" sz="1200" spc="-5">
                <a:latin typeface="Times New Roman"/>
                <a:cs typeface="Times New Roman"/>
              </a:rPr>
              <a:t>lower graduation rates </a:t>
            </a:r>
            <a:r>
              <a:rPr dirty="0" sz="1200">
                <a:latin typeface="Times New Roman"/>
                <a:cs typeface="Times New Roman"/>
              </a:rPr>
              <a:t>than </a:t>
            </a:r>
            <a:r>
              <a:rPr dirty="0" sz="1200" spc="5">
                <a:latin typeface="Times New Roman"/>
                <a:cs typeface="Times New Roman"/>
              </a:rPr>
              <a:t>many </a:t>
            </a:r>
            <a:r>
              <a:rPr dirty="0" sz="1200" spc="-5">
                <a:latin typeface="Times New Roman"/>
                <a:cs typeface="Times New Roman"/>
              </a:rPr>
              <a:t>developed </a:t>
            </a:r>
            <a:r>
              <a:rPr dirty="0" sz="1200">
                <a:latin typeface="Times New Roman"/>
                <a:cs typeface="Times New Roman"/>
              </a:rPr>
              <a:t>nations. Cookson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(2011)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631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045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24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23495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mentioned that the </a:t>
            </a:r>
            <a:r>
              <a:rPr dirty="0" sz="1200" spc="-5">
                <a:latin typeface="Times New Roman"/>
                <a:cs typeface="Times New Roman"/>
              </a:rPr>
              <a:t>US </a:t>
            </a:r>
            <a:r>
              <a:rPr dirty="0" sz="1200">
                <a:latin typeface="Times New Roman"/>
                <a:cs typeface="Times New Roman"/>
              </a:rPr>
              <a:t>had </a:t>
            </a:r>
            <a:r>
              <a:rPr dirty="0" sz="1200" spc="-5">
                <a:latin typeface="Times New Roman"/>
                <a:cs typeface="Times New Roman"/>
              </a:rPr>
              <a:t>graduation rates lower </a:t>
            </a:r>
            <a:r>
              <a:rPr dirty="0" sz="1200">
                <a:latin typeface="Times New Roman"/>
                <a:cs typeface="Times New Roman"/>
              </a:rPr>
              <a:t>than 10 other developed </a:t>
            </a:r>
            <a:r>
              <a:rPr dirty="0" sz="1200" spc="-5">
                <a:latin typeface="Times New Roman"/>
                <a:cs typeface="Times New Roman"/>
              </a:rPr>
              <a:t>countries (United  Kingdom, Switzerland, Norway, </a:t>
            </a:r>
            <a:r>
              <a:rPr dirty="0" sz="1200">
                <a:latin typeface="Times New Roman"/>
                <a:cs typeface="Times New Roman"/>
              </a:rPr>
              <a:t>South </a:t>
            </a:r>
            <a:r>
              <a:rPr dirty="0" sz="1200" spc="-5">
                <a:latin typeface="Times New Roman"/>
                <a:cs typeface="Times New Roman"/>
              </a:rPr>
              <a:t>Korea, </a:t>
            </a:r>
            <a:r>
              <a:rPr dirty="0" sz="1200">
                <a:latin typeface="Times New Roman"/>
                <a:cs typeface="Times New Roman"/>
              </a:rPr>
              <a:t>Japan, </a:t>
            </a:r>
            <a:r>
              <a:rPr dirty="0" sz="1200" spc="-5">
                <a:latin typeface="Times New Roman"/>
                <a:cs typeface="Times New Roman"/>
              </a:rPr>
              <a:t>Italy, Ireland, Germany, Finland and  Denmark). Finland </a:t>
            </a:r>
            <a:r>
              <a:rPr dirty="0" sz="1200">
                <a:latin typeface="Times New Roman"/>
                <a:cs typeface="Times New Roman"/>
              </a:rPr>
              <a:t>(which reportedly </a:t>
            </a:r>
            <a:r>
              <a:rPr dirty="0" sz="1200" spc="-5">
                <a:latin typeface="Times New Roman"/>
                <a:cs typeface="Times New Roman"/>
              </a:rPr>
              <a:t>has </a:t>
            </a:r>
            <a:r>
              <a:rPr dirty="0" sz="1200">
                <a:latin typeface="Times New Roman"/>
                <a:cs typeface="Times New Roman"/>
              </a:rPr>
              <a:t>the best </a:t>
            </a:r>
            <a:r>
              <a:rPr dirty="0" sz="1200" spc="-5">
                <a:latin typeface="Times New Roman"/>
                <a:cs typeface="Times New Roman"/>
              </a:rPr>
              <a:t>schools </a:t>
            </a:r>
            <a:r>
              <a:rPr dirty="0" sz="1200">
                <a:latin typeface="Times New Roman"/>
                <a:cs typeface="Times New Roman"/>
              </a:rPr>
              <a:t>in the world), has many </a:t>
            </a:r>
            <a:r>
              <a:rPr dirty="0" sz="1200" spc="-5">
                <a:latin typeface="Times New Roman"/>
                <a:cs typeface="Times New Roman"/>
              </a:rPr>
              <a:t>cultural </a:t>
            </a:r>
            <a:r>
              <a:rPr dirty="0" sz="1200">
                <a:latin typeface="Times New Roman"/>
                <a:cs typeface="Times New Roman"/>
              </a:rPr>
              <a:t>and  </a:t>
            </a:r>
            <a:r>
              <a:rPr dirty="0" sz="1200" spc="-5">
                <a:latin typeface="Times New Roman"/>
                <a:cs typeface="Times New Roman"/>
              </a:rPr>
              <a:t>social differences when compared </a:t>
            </a:r>
            <a:r>
              <a:rPr dirty="0" sz="1200">
                <a:latin typeface="Times New Roman"/>
                <a:cs typeface="Times New Roman"/>
              </a:rPr>
              <a:t>to the United </a:t>
            </a:r>
            <a:r>
              <a:rPr dirty="0" sz="1200" spc="-5">
                <a:latin typeface="Times New Roman"/>
                <a:cs typeface="Times New Roman"/>
              </a:rPr>
              <a:t>States. These cultural </a:t>
            </a:r>
            <a:r>
              <a:rPr dirty="0" sz="1200">
                <a:latin typeface="Times New Roman"/>
                <a:cs typeface="Times New Roman"/>
              </a:rPr>
              <a:t>and social </a:t>
            </a:r>
            <a:r>
              <a:rPr dirty="0" sz="1200" spc="-5">
                <a:latin typeface="Times New Roman"/>
                <a:cs typeface="Times New Roman"/>
              </a:rPr>
              <a:t>differences </a:t>
            </a:r>
            <a:r>
              <a:rPr dirty="0" sz="1200" spc="5">
                <a:latin typeface="Times New Roman"/>
                <a:cs typeface="Times New Roman"/>
              </a:rPr>
              <a:t>may  </a:t>
            </a:r>
            <a:r>
              <a:rPr dirty="0" sz="1200" spc="-5">
                <a:latin typeface="Times New Roman"/>
                <a:cs typeface="Times New Roman"/>
              </a:rPr>
              <a:t>contribute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Finland’s </a:t>
            </a:r>
            <a:r>
              <a:rPr dirty="0" sz="1200">
                <a:latin typeface="Times New Roman"/>
                <a:cs typeface="Times New Roman"/>
              </a:rPr>
              <a:t>higher rate of </a:t>
            </a:r>
            <a:r>
              <a:rPr dirty="0" sz="1200" spc="-5">
                <a:latin typeface="Times New Roman"/>
                <a:cs typeface="Times New Roman"/>
              </a:rPr>
              <a:t>high school graduation as compared </a:t>
            </a:r>
            <a:r>
              <a:rPr dirty="0" sz="1200" spc="5">
                <a:latin typeface="Times New Roman"/>
                <a:cs typeface="Times New Roman"/>
              </a:rPr>
              <a:t>to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United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States.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Hogan (2011) pointed </a:t>
            </a:r>
            <a:r>
              <a:rPr dirty="0" sz="1200">
                <a:latin typeface="Times New Roman"/>
                <a:cs typeface="Times New Roman"/>
              </a:rPr>
              <a:t>out </a:t>
            </a:r>
            <a:r>
              <a:rPr dirty="0" sz="1200" spc="-5">
                <a:latin typeface="Times New Roman"/>
                <a:cs typeface="Times New Roman"/>
              </a:rPr>
              <a:t>that Finland’s social programs </a:t>
            </a:r>
            <a:r>
              <a:rPr dirty="0" sz="1200">
                <a:latin typeface="Times New Roman"/>
                <a:cs typeface="Times New Roman"/>
              </a:rPr>
              <a:t>provide </a:t>
            </a:r>
            <a:r>
              <a:rPr dirty="0" sz="1200" spc="-5">
                <a:latin typeface="Times New Roman"/>
                <a:cs typeface="Times New Roman"/>
              </a:rPr>
              <a:t>children </a:t>
            </a:r>
            <a:r>
              <a:rPr dirty="0" sz="1200">
                <a:latin typeface="Times New Roman"/>
                <a:cs typeface="Times New Roman"/>
              </a:rPr>
              <a:t>with food,</a:t>
            </a:r>
            <a:r>
              <a:rPr dirty="0" sz="1200" spc="1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clothing,</a:t>
            </a:r>
            <a:endParaRPr sz="1200">
              <a:latin typeface="Times New Roman"/>
              <a:cs typeface="Times New Roman"/>
            </a:endParaRPr>
          </a:p>
          <a:p>
            <a:pPr marL="12700" marR="393065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housing that, more </a:t>
            </a:r>
            <a:r>
              <a:rPr dirty="0" sz="1200" spc="5">
                <a:latin typeface="Times New Roman"/>
                <a:cs typeface="Times New Roman"/>
              </a:rPr>
              <a:t>or </a:t>
            </a:r>
            <a:r>
              <a:rPr dirty="0" sz="1200" spc="-5">
                <a:latin typeface="Times New Roman"/>
                <a:cs typeface="Times New Roman"/>
              </a:rPr>
              <a:t>less, </a:t>
            </a:r>
            <a:r>
              <a:rPr dirty="0" sz="1200">
                <a:latin typeface="Times New Roman"/>
                <a:cs typeface="Times New Roman"/>
              </a:rPr>
              <a:t>eliminate the </a:t>
            </a:r>
            <a:r>
              <a:rPr dirty="0" sz="1200" spc="-5">
                <a:latin typeface="Times New Roman"/>
                <a:cs typeface="Times New Roman"/>
              </a:rPr>
              <a:t>low socioeconomic </a:t>
            </a:r>
            <a:r>
              <a:rPr dirty="0" sz="1200">
                <a:latin typeface="Times New Roman"/>
                <a:cs typeface="Times New Roman"/>
              </a:rPr>
              <a:t>environment </a:t>
            </a:r>
            <a:r>
              <a:rPr dirty="0" sz="1200" spc="-5">
                <a:latin typeface="Times New Roman"/>
                <a:cs typeface="Times New Roman"/>
              </a:rPr>
              <a:t>that has been  linked </a:t>
            </a:r>
            <a:r>
              <a:rPr dirty="0" sz="1200">
                <a:latin typeface="Times New Roman"/>
                <a:cs typeface="Times New Roman"/>
              </a:rPr>
              <a:t>in the </a:t>
            </a:r>
            <a:r>
              <a:rPr dirty="0" sz="1200" spc="-5">
                <a:latin typeface="Times New Roman"/>
                <a:cs typeface="Times New Roman"/>
              </a:rPr>
              <a:t>US </a:t>
            </a:r>
            <a:r>
              <a:rPr dirty="0" sz="1200">
                <a:latin typeface="Times New Roman"/>
                <a:cs typeface="Times New Roman"/>
              </a:rPr>
              <a:t>to a </a:t>
            </a:r>
            <a:r>
              <a:rPr dirty="0" sz="1200" spc="-5">
                <a:latin typeface="Times New Roman"/>
                <a:cs typeface="Times New Roman"/>
              </a:rPr>
              <a:t>lower chance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educational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success.</a:t>
            </a:r>
            <a:endParaRPr sz="1200">
              <a:latin typeface="Times New Roman"/>
              <a:cs typeface="Times New Roman"/>
            </a:endParaRPr>
          </a:p>
          <a:p>
            <a:pPr marL="12700" marR="142875" indent="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Teachers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Finland are </a:t>
            </a:r>
            <a:r>
              <a:rPr dirty="0" sz="1200">
                <a:latin typeface="Times New Roman"/>
                <a:cs typeface="Times New Roman"/>
              </a:rPr>
              <a:t>paid in a </a:t>
            </a:r>
            <a:r>
              <a:rPr dirty="0" sz="1200" spc="-5">
                <a:latin typeface="Times New Roman"/>
                <a:cs typeface="Times New Roman"/>
              </a:rPr>
              <a:t>similar manner </a:t>
            </a:r>
            <a:r>
              <a:rPr dirty="0" sz="1200">
                <a:latin typeface="Times New Roman"/>
                <a:cs typeface="Times New Roman"/>
              </a:rPr>
              <a:t>as </a:t>
            </a:r>
            <a:r>
              <a:rPr dirty="0" sz="1200" spc="-5">
                <a:latin typeface="Times New Roman"/>
                <a:cs typeface="Times New Roman"/>
              </a:rPr>
              <a:t>US teachers. </a:t>
            </a:r>
            <a:r>
              <a:rPr dirty="0" sz="1200">
                <a:latin typeface="Times New Roman"/>
                <a:cs typeface="Times New Roman"/>
              </a:rPr>
              <a:t>Even without a </a:t>
            </a:r>
            <a:r>
              <a:rPr dirty="0" sz="1200" spc="-5">
                <a:latin typeface="Times New Roman"/>
                <a:cs typeface="Times New Roman"/>
              </a:rPr>
              <a:t>higher  salary, </a:t>
            </a:r>
            <a:r>
              <a:rPr dirty="0" sz="1200" spc="5">
                <a:latin typeface="Times New Roman"/>
                <a:cs typeface="Times New Roman"/>
              </a:rPr>
              <a:t>only </a:t>
            </a:r>
            <a:r>
              <a:rPr dirty="0" sz="1200" spc="-5">
                <a:latin typeface="Times New Roman"/>
                <a:cs typeface="Times New Roman"/>
              </a:rPr>
              <a:t>about </a:t>
            </a:r>
            <a:r>
              <a:rPr dirty="0" sz="1200">
                <a:latin typeface="Times New Roman"/>
                <a:cs typeface="Times New Roman"/>
              </a:rPr>
              <a:t>10% of the </a:t>
            </a:r>
            <a:r>
              <a:rPr dirty="0" sz="1200" spc="-5">
                <a:latin typeface="Times New Roman"/>
                <a:cs typeface="Times New Roman"/>
              </a:rPr>
              <a:t>college graduates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Finland </a:t>
            </a:r>
            <a:r>
              <a:rPr dirty="0" sz="1200">
                <a:latin typeface="Times New Roman"/>
                <a:cs typeface="Times New Roman"/>
              </a:rPr>
              <a:t>are </a:t>
            </a:r>
            <a:r>
              <a:rPr dirty="0" sz="1200" spc="-5">
                <a:latin typeface="Times New Roman"/>
                <a:cs typeface="Times New Roman"/>
              </a:rPr>
              <a:t>accepted as </a:t>
            </a:r>
            <a:r>
              <a:rPr dirty="0" sz="1200">
                <a:latin typeface="Times New Roman"/>
                <a:cs typeface="Times New Roman"/>
              </a:rPr>
              <a:t>teachers </a:t>
            </a:r>
            <a:r>
              <a:rPr dirty="0" sz="1200" spc="-5">
                <a:latin typeface="Times New Roman"/>
                <a:cs typeface="Times New Roman"/>
              </a:rPr>
              <a:t>(Wilde,  2012). Finland offered free preschool that was </a:t>
            </a:r>
            <a:r>
              <a:rPr dirty="0" sz="1200">
                <a:latin typeface="Times New Roman"/>
                <a:cs typeface="Times New Roman"/>
              </a:rPr>
              <a:t>focused on </a:t>
            </a:r>
            <a:r>
              <a:rPr dirty="0" sz="1200" spc="-5">
                <a:latin typeface="Times New Roman"/>
                <a:cs typeface="Times New Roman"/>
              </a:rPr>
              <a:t>non-academics, </a:t>
            </a:r>
            <a:r>
              <a:rPr dirty="0" sz="1200">
                <a:latin typeface="Times New Roman"/>
                <a:cs typeface="Times New Roman"/>
              </a:rPr>
              <a:t>such </a:t>
            </a:r>
            <a:r>
              <a:rPr dirty="0" sz="1200" spc="-5">
                <a:latin typeface="Times New Roman"/>
                <a:cs typeface="Times New Roman"/>
              </a:rPr>
              <a:t>as socialization  and self-reflection.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type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environment </a:t>
            </a:r>
            <a:r>
              <a:rPr dirty="0" sz="1200" spc="5">
                <a:latin typeface="Times New Roman"/>
                <a:cs typeface="Times New Roman"/>
              </a:rPr>
              <a:t>may </a:t>
            </a:r>
            <a:r>
              <a:rPr dirty="0" sz="1200" spc="-5">
                <a:latin typeface="Times New Roman"/>
                <a:cs typeface="Times New Roman"/>
              </a:rPr>
              <a:t>aid </a:t>
            </a:r>
            <a:r>
              <a:rPr dirty="0" sz="1200">
                <a:latin typeface="Times New Roman"/>
                <a:cs typeface="Times New Roman"/>
              </a:rPr>
              <a:t>in these </a:t>
            </a:r>
            <a:r>
              <a:rPr dirty="0" sz="1200" spc="-5">
                <a:latin typeface="Times New Roman"/>
                <a:cs typeface="Times New Roman"/>
              </a:rPr>
              <a:t>students’ further personal  development, which </a:t>
            </a:r>
            <a:r>
              <a:rPr dirty="0" sz="1200">
                <a:latin typeface="Times New Roman"/>
                <a:cs typeface="Times New Roman"/>
              </a:rPr>
              <a:t>can then be </a:t>
            </a:r>
            <a:r>
              <a:rPr dirty="0" sz="1200" spc="-5">
                <a:latin typeface="Times New Roman"/>
                <a:cs typeface="Times New Roman"/>
              </a:rPr>
              <a:t>linked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higher graduation rates (Wilde, </a:t>
            </a:r>
            <a:r>
              <a:rPr dirty="0" sz="1200">
                <a:latin typeface="Times New Roman"/>
                <a:cs typeface="Times New Roman"/>
              </a:rPr>
              <a:t>2012; Bradley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&amp;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Corwyn, </a:t>
            </a:r>
            <a:r>
              <a:rPr dirty="0" sz="1200">
                <a:latin typeface="Times New Roman"/>
                <a:cs typeface="Times New Roman"/>
              </a:rPr>
              <a:t>2002)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2263775">
              <a:lnSpc>
                <a:spcPct val="100000"/>
              </a:lnSpc>
              <a:spcBef>
                <a:spcPts val="835"/>
              </a:spcBef>
            </a:pPr>
            <a:r>
              <a:rPr dirty="0" sz="1200" b="1">
                <a:latin typeface="Times New Roman"/>
                <a:cs typeface="Times New Roman"/>
              </a:rPr>
              <a:t>High </a:t>
            </a:r>
            <a:r>
              <a:rPr dirty="0" sz="1200" spc="-5" b="1">
                <a:latin typeface="Times New Roman"/>
                <a:cs typeface="Times New Roman"/>
              </a:rPr>
              <a:t>School Dropouts</a:t>
            </a:r>
            <a:endParaRPr sz="1200">
              <a:latin typeface="Times New Roman"/>
              <a:cs typeface="Times New Roman"/>
            </a:endParaRPr>
          </a:p>
          <a:p>
            <a:pPr marL="12700" marR="41275" indent="228600">
              <a:lnSpc>
                <a:spcPts val="2760"/>
              </a:lnSpc>
              <a:spcBef>
                <a:spcPts val="285"/>
              </a:spcBef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concept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dropouts </a:t>
            </a:r>
            <a:r>
              <a:rPr dirty="0" sz="1200" spc="-5">
                <a:latin typeface="Times New Roman"/>
                <a:cs typeface="Times New Roman"/>
              </a:rPr>
              <a:t>is discussed </a:t>
            </a:r>
            <a:r>
              <a:rPr dirty="0" sz="1200">
                <a:latin typeface="Times New Roman"/>
                <a:cs typeface="Times New Roman"/>
              </a:rPr>
              <a:t>in this section, </a:t>
            </a:r>
            <a:r>
              <a:rPr dirty="0" sz="1200" spc="-5">
                <a:latin typeface="Times New Roman"/>
                <a:cs typeface="Times New Roman"/>
              </a:rPr>
              <a:t>and includes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definition,  common characteristics, implication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minorities, and </a:t>
            </a:r>
            <a:r>
              <a:rPr dirty="0" sz="1200">
                <a:latin typeface="Times New Roman"/>
                <a:cs typeface="Times New Roman"/>
              </a:rPr>
              <a:t>personality </a:t>
            </a:r>
            <a:r>
              <a:rPr dirty="0" sz="1200" spc="-5">
                <a:latin typeface="Times New Roman"/>
                <a:cs typeface="Times New Roman"/>
              </a:rPr>
              <a:t>traits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dropouts.  </a:t>
            </a:r>
            <a:r>
              <a:rPr dirty="0" sz="1200" spc="-5">
                <a:latin typeface="Times New Roman"/>
                <a:cs typeface="Times New Roman"/>
              </a:rPr>
              <a:t>Understanding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commonalities shared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students who </a:t>
            </a:r>
            <a:r>
              <a:rPr dirty="0" sz="1200" spc="-5">
                <a:latin typeface="Times New Roman"/>
                <a:cs typeface="Times New Roman"/>
              </a:rPr>
              <a:t>fail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graduate high school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is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15"/>
              </a:spcBef>
            </a:pPr>
            <a:r>
              <a:rPr dirty="0" sz="1200" spc="-5">
                <a:latin typeface="Times New Roman"/>
                <a:cs typeface="Times New Roman"/>
              </a:rPr>
              <a:t>important </a:t>
            </a:r>
            <a:r>
              <a:rPr dirty="0" sz="1200">
                <a:latin typeface="Times New Roman"/>
                <a:cs typeface="Times New Roman"/>
              </a:rPr>
              <a:t>to this </a:t>
            </a:r>
            <a:r>
              <a:rPr dirty="0" sz="1200" spc="-5">
                <a:latin typeface="Times New Roman"/>
                <a:cs typeface="Times New Roman"/>
              </a:rPr>
              <a:t>research.</a:t>
            </a:r>
            <a:endParaRPr sz="1200">
              <a:latin typeface="Times New Roman"/>
              <a:cs typeface="Times New Roman"/>
            </a:endParaRPr>
          </a:p>
          <a:p>
            <a:pPr marL="12700" marR="186055" indent="228600">
              <a:lnSpc>
                <a:spcPct val="191700"/>
              </a:lnSpc>
            </a:pP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Tennessee,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dropout </a:t>
            </a:r>
            <a:r>
              <a:rPr dirty="0" sz="1200" spc="-5">
                <a:latin typeface="Times New Roman"/>
                <a:cs typeface="Times New Roman"/>
              </a:rPr>
              <a:t>has been defined as </a:t>
            </a:r>
            <a:r>
              <a:rPr dirty="0" sz="1200">
                <a:latin typeface="Times New Roman"/>
                <a:cs typeface="Times New Roman"/>
              </a:rPr>
              <a:t>a student who does not </a:t>
            </a:r>
            <a:r>
              <a:rPr dirty="0" sz="1200" spc="-5">
                <a:latin typeface="Times New Roman"/>
                <a:cs typeface="Times New Roman"/>
              </a:rPr>
              <a:t>complete  high school </a:t>
            </a:r>
            <a:r>
              <a:rPr dirty="0" sz="1200">
                <a:latin typeface="Times New Roman"/>
                <a:cs typeface="Times New Roman"/>
              </a:rPr>
              <a:t>in the legally </a:t>
            </a:r>
            <a:r>
              <a:rPr dirty="0" sz="1200" spc="-5">
                <a:latin typeface="Times New Roman"/>
                <a:cs typeface="Times New Roman"/>
              </a:rPr>
              <a:t>allotted </a:t>
            </a:r>
            <a:r>
              <a:rPr dirty="0" sz="1200">
                <a:latin typeface="Times New Roman"/>
                <a:cs typeface="Times New Roman"/>
              </a:rPr>
              <a:t>time of four </a:t>
            </a:r>
            <a:r>
              <a:rPr dirty="0" sz="1200" spc="-5">
                <a:latin typeface="Times New Roman"/>
                <a:cs typeface="Times New Roman"/>
              </a:rPr>
              <a:t>years and </a:t>
            </a:r>
            <a:r>
              <a:rPr dirty="0" sz="1200">
                <a:latin typeface="Times New Roman"/>
                <a:cs typeface="Times New Roman"/>
              </a:rPr>
              <a:t>a summer </a:t>
            </a:r>
            <a:r>
              <a:rPr dirty="0" sz="1200" spc="-5">
                <a:latin typeface="Times New Roman"/>
                <a:cs typeface="Times New Roman"/>
              </a:rPr>
              <a:t>(Tennessee Department </a:t>
            </a:r>
            <a:r>
              <a:rPr dirty="0" sz="1200">
                <a:latin typeface="Times New Roman"/>
                <a:cs typeface="Times New Roman"/>
              </a:rPr>
              <a:t>of  </a:t>
            </a:r>
            <a:r>
              <a:rPr dirty="0" sz="1200" spc="-5">
                <a:latin typeface="Times New Roman"/>
                <a:cs typeface="Times New Roman"/>
              </a:rPr>
              <a:t>Education, 2013). </a:t>
            </a:r>
            <a:r>
              <a:rPr dirty="0" sz="1200" spc="-10">
                <a:latin typeface="Times New Roman"/>
                <a:cs typeface="Times New Roman"/>
              </a:rPr>
              <a:t>If </a:t>
            </a:r>
            <a:r>
              <a:rPr dirty="0" sz="1200">
                <a:latin typeface="Times New Roman"/>
                <a:cs typeface="Times New Roman"/>
              </a:rPr>
              <a:t>a student </a:t>
            </a:r>
            <a:r>
              <a:rPr dirty="0" sz="1200" spc="-5">
                <a:latin typeface="Times New Roman"/>
                <a:cs typeface="Times New Roman"/>
              </a:rPr>
              <a:t>attends another </a:t>
            </a:r>
            <a:r>
              <a:rPr dirty="0" sz="1200">
                <a:latin typeface="Times New Roman"/>
                <a:cs typeface="Times New Roman"/>
              </a:rPr>
              <a:t>establishment </a:t>
            </a:r>
            <a:r>
              <a:rPr dirty="0" sz="1200" spc="-5">
                <a:latin typeface="Times New Roman"/>
                <a:cs typeface="Times New Roman"/>
              </a:rPr>
              <a:t>(such as an </a:t>
            </a:r>
            <a:r>
              <a:rPr dirty="0" sz="1200">
                <a:latin typeface="Times New Roman"/>
                <a:cs typeface="Times New Roman"/>
              </a:rPr>
              <a:t>adult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school) </a:t>
            </a:r>
            <a:r>
              <a:rPr dirty="0" sz="1200" spc="-5">
                <a:latin typeface="Times New Roman"/>
                <a:cs typeface="Times New Roman"/>
              </a:rPr>
              <a:t>and  receives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General </a:t>
            </a:r>
            <a:r>
              <a:rPr dirty="0" sz="1200">
                <a:latin typeface="Times New Roman"/>
                <a:cs typeface="Times New Roman"/>
              </a:rPr>
              <a:t>Equivalency Diploma </a:t>
            </a:r>
            <a:r>
              <a:rPr dirty="0" sz="1200" spc="-5">
                <a:latin typeface="Times New Roman"/>
                <a:cs typeface="Times New Roman"/>
              </a:rPr>
              <a:t>(GED), </a:t>
            </a:r>
            <a:r>
              <a:rPr dirty="0" sz="1200">
                <a:latin typeface="Times New Roman"/>
                <a:cs typeface="Times New Roman"/>
              </a:rPr>
              <a:t>he or </a:t>
            </a:r>
            <a:r>
              <a:rPr dirty="0" sz="1200" spc="-5">
                <a:latin typeface="Times New Roman"/>
                <a:cs typeface="Times New Roman"/>
              </a:rPr>
              <a:t>she is </a:t>
            </a:r>
            <a:r>
              <a:rPr dirty="0" sz="1200">
                <a:latin typeface="Times New Roman"/>
                <a:cs typeface="Times New Roman"/>
              </a:rPr>
              <a:t>not considered a </a:t>
            </a:r>
            <a:r>
              <a:rPr dirty="0" sz="1200" spc="-5">
                <a:latin typeface="Times New Roman"/>
                <a:cs typeface="Times New Roman"/>
              </a:rPr>
              <a:t>high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school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631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045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25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114935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graduate. </a:t>
            </a:r>
            <a:r>
              <a:rPr dirty="0" sz="1200">
                <a:latin typeface="Times New Roman"/>
                <a:cs typeface="Times New Roman"/>
              </a:rPr>
              <a:t>Special </a:t>
            </a:r>
            <a:r>
              <a:rPr dirty="0" sz="1200" spc="-5">
                <a:latin typeface="Times New Roman"/>
                <a:cs typeface="Times New Roman"/>
              </a:rPr>
              <a:t>education students </a:t>
            </a:r>
            <a:r>
              <a:rPr dirty="0" sz="1200">
                <a:latin typeface="Times New Roman"/>
                <a:cs typeface="Times New Roman"/>
              </a:rPr>
              <a:t>who </a:t>
            </a:r>
            <a:r>
              <a:rPr dirty="0" sz="1200" spc="-5">
                <a:latin typeface="Times New Roman"/>
                <a:cs typeface="Times New Roman"/>
              </a:rPr>
              <a:t>receive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Certificate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Attendance </a:t>
            </a:r>
            <a:r>
              <a:rPr dirty="0" sz="1200">
                <a:latin typeface="Times New Roman"/>
                <a:cs typeface="Times New Roman"/>
              </a:rPr>
              <a:t>are not </a:t>
            </a:r>
            <a:r>
              <a:rPr dirty="0" sz="1200" spc="-5">
                <a:latin typeface="Times New Roman"/>
                <a:cs typeface="Times New Roman"/>
              </a:rPr>
              <a:t>considered  </a:t>
            </a:r>
            <a:r>
              <a:rPr dirty="0" sz="1200">
                <a:latin typeface="Times New Roman"/>
                <a:cs typeface="Times New Roman"/>
              </a:rPr>
              <a:t>to be </a:t>
            </a:r>
            <a:r>
              <a:rPr dirty="0" sz="1200" spc="-5">
                <a:latin typeface="Times New Roman"/>
                <a:cs typeface="Times New Roman"/>
              </a:rPr>
              <a:t>high school graduates either. For </a:t>
            </a:r>
            <a:r>
              <a:rPr dirty="0" sz="1200">
                <a:latin typeface="Times New Roman"/>
                <a:cs typeface="Times New Roman"/>
              </a:rPr>
              <a:t>the purpose of this </a:t>
            </a:r>
            <a:r>
              <a:rPr dirty="0" sz="1200" spc="-5">
                <a:latin typeface="Times New Roman"/>
                <a:cs typeface="Times New Roman"/>
              </a:rPr>
              <a:t>study, Tennessee’s definition </a:t>
            </a:r>
            <a:r>
              <a:rPr dirty="0" sz="1200">
                <a:latin typeface="Times New Roman"/>
                <a:cs typeface="Times New Roman"/>
              </a:rPr>
              <a:t>of  </a:t>
            </a:r>
            <a:r>
              <a:rPr dirty="0" sz="1200" spc="-5">
                <a:latin typeface="Times New Roman"/>
                <a:cs typeface="Times New Roman"/>
              </a:rPr>
              <a:t>“dropout” has </a:t>
            </a:r>
            <a:r>
              <a:rPr dirty="0" sz="1200">
                <a:latin typeface="Times New Roman"/>
                <a:cs typeface="Times New Roman"/>
              </a:rPr>
              <a:t>been </a:t>
            </a:r>
            <a:r>
              <a:rPr dirty="0" sz="1200" spc="-5">
                <a:latin typeface="Times New Roman"/>
                <a:cs typeface="Times New Roman"/>
              </a:rPr>
              <a:t>used.</a:t>
            </a:r>
            <a:endParaRPr sz="1200">
              <a:latin typeface="Times New Roman"/>
              <a:cs typeface="Times New Roman"/>
            </a:endParaRPr>
          </a:p>
          <a:p>
            <a:pPr marL="12700" marR="24765" indent="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Students </a:t>
            </a:r>
            <a:r>
              <a:rPr dirty="0" sz="1200">
                <a:latin typeface="Times New Roman"/>
                <a:cs typeface="Times New Roman"/>
              </a:rPr>
              <a:t>who </a:t>
            </a:r>
            <a:r>
              <a:rPr dirty="0" sz="1200" spc="-5">
                <a:latin typeface="Times New Roman"/>
                <a:cs typeface="Times New Roman"/>
              </a:rPr>
              <a:t>are </a:t>
            </a:r>
            <a:r>
              <a:rPr dirty="0" sz="1200">
                <a:latin typeface="Times New Roman"/>
                <a:cs typeface="Times New Roman"/>
              </a:rPr>
              <a:t>no longer in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</a:t>
            </a:r>
            <a:r>
              <a:rPr dirty="0" sz="1200" spc="-5">
                <a:latin typeface="Times New Roman"/>
                <a:cs typeface="Times New Roman"/>
              </a:rPr>
              <a:t>are </a:t>
            </a:r>
            <a:r>
              <a:rPr dirty="0" sz="1200">
                <a:latin typeface="Times New Roman"/>
                <a:cs typeface="Times New Roman"/>
              </a:rPr>
              <a:t>in one of </a:t>
            </a:r>
            <a:r>
              <a:rPr dirty="0" sz="1200" spc="-5">
                <a:latin typeface="Times New Roman"/>
                <a:cs typeface="Times New Roman"/>
              </a:rPr>
              <a:t>two categories: </a:t>
            </a:r>
            <a:r>
              <a:rPr dirty="0" sz="1200">
                <a:latin typeface="Times New Roman"/>
                <a:cs typeface="Times New Roman"/>
              </a:rPr>
              <a:t>either they </a:t>
            </a:r>
            <a:r>
              <a:rPr dirty="0" sz="1200" spc="-5">
                <a:latin typeface="Times New Roman"/>
                <a:cs typeface="Times New Roman"/>
              </a:rPr>
              <a:t>completed  high school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 spc="-5">
                <a:latin typeface="Times New Roman"/>
                <a:cs typeface="Times New Roman"/>
              </a:rPr>
              <a:t>getting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state-required </a:t>
            </a:r>
            <a:r>
              <a:rPr dirty="0" sz="1200">
                <a:latin typeface="Times New Roman"/>
                <a:cs typeface="Times New Roman"/>
              </a:rPr>
              <a:t>number of </a:t>
            </a:r>
            <a:r>
              <a:rPr dirty="0" sz="1200" spc="-5">
                <a:latin typeface="Times New Roman"/>
                <a:cs typeface="Times New Roman"/>
              </a:rPr>
              <a:t>credits </a:t>
            </a:r>
            <a:r>
              <a:rPr dirty="0" sz="1200">
                <a:latin typeface="Times New Roman"/>
                <a:cs typeface="Times New Roman"/>
              </a:rPr>
              <a:t>in the </a:t>
            </a:r>
            <a:r>
              <a:rPr dirty="0" sz="1200" spc="-5">
                <a:latin typeface="Times New Roman"/>
                <a:cs typeface="Times New Roman"/>
              </a:rPr>
              <a:t>four-year and </a:t>
            </a:r>
            <a:r>
              <a:rPr dirty="0" sz="1200">
                <a:latin typeface="Times New Roman"/>
                <a:cs typeface="Times New Roman"/>
              </a:rPr>
              <a:t>a summer  </a:t>
            </a:r>
            <a:r>
              <a:rPr dirty="0" sz="1200" spc="-5">
                <a:latin typeface="Times New Roman"/>
                <a:cs typeface="Times New Roman"/>
              </a:rPr>
              <a:t>timeframe and are considered </a:t>
            </a:r>
            <a:r>
              <a:rPr dirty="0" sz="1200">
                <a:latin typeface="Times New Roman"/>
                <a:cs typeface="Times New Roman"/>
              </a:rPr>
              <a:t>a graduate, or they did not </a:t>
            </a:r>
            <a:r>
              <a:rPr dirty="0" sz="1200" spc="-5">
                <a:latin typeface="Times New Roman"/>
                <a:cs typeface="Times New Roman"/>
              </a:rPr>
              <a:t>meet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graduation requirements and  are considered high </a:t>
            </a:r>
            <a:r>
              <a:rPr dirty="0" sz="1200">
                <a:latin typeface="Times New Roman"/>
                <a:cs typeface="Times New Roman"/>
              </a:rPr>
              <a:t>school dropouts. </a:t>
            </a:r>
            <a:r>
              <a:rPr dirty="0" sz="1200" spc="-5">
                <a:latin typeface="Times New Roman"/>
                <a:cs typeface="Times New Roman"/>
              </a:rPr>
              <a:t>Although </a:t>
            </a:r>
            <a:r>
              <a:rPr dirty="0" sz="1200">
                <a:latin typeface="Times New Roman"/>
                <a:cs typeface="Times New Roman"/>
              </a:rPr>
              <a:t>some of the </a:t>
            </a:r>
            <a:r>
              <a:rPr dirty="0" sz="1200" spc="-5">
                <a:latin typeface="Times New Roman"/>
                <a:cs typeface="Times New Roman"/>
              </a:rPr>
              <a:t>data </a:t>
            </a:r>
            <a:r>
              <a:rPr dirty="0" sz="1200">
                <a:latin typeface="Times New Roman"/>
                <a:cs typeface="Times New Roman"/>
              </a:rPr>
              <a:t>discussed within this </a:t>
            </a:r>
            <a:r>
              <a:rPr dirty="0" sz="1200" spc="-5">
                <a:latin typeface="Times New Roman"/>
                <a:cs typeface="Times New Roman"/>
              </a:rPr>
              <a:t>chapter  does </a:t>
            </a:r>
            <a:r>
              <a:rPr dirty="0" sz="1200">
                <a:latin typeface="Times New Roman"/>
                <a:cs typeface="Times New Roman"/>
              </a:rPr>
              <a:t>not specify on the </a:t>
            </a:r>
            <a:r>
              <a:rPr dirty="0" sz="1200" spc="-5">
                <a:latin typeface="Times New Roman"/>
                <a:cs typeface="Times New Roman"/>
              </a:rPr>
              <a:t>researchers’ definitions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dropouts, </a:t>
            </a:r>
            <a:r>
              <a:rPr dirty="0" sz="1200">
                <a:latin typeface="Times New Roman"/>
                <a:cs typeface="Times New Roman"/>
              </a:rPr>
              <a:t>using the </a:t>
            </a:r>
            <a:r>
              <a:rPr dirty="0" sz="1200" spc="-5">
                <a:latin typeface="Times New Roman"/>
                <a:cs typeface="Times New Roman"/>
              </a:rPr>
              <a:t>simplified categories </a:t>
            </a:r>
            <a:r>
              <a:rPr dirty="0" sz="1200" spc="5">
                <a:latin typeface="Times New Roman"/>
                <a:cs typeface="Times New Roman"/>
              </a:rPr>
              <a:t>of  </a:t>
            </a:r>
            <a:r>
              <a:rPr dirty="0" sz="1200" spc="-5">
                <a:latin typeface="Times New Roman"/>
                <a:cs typeface="Times New Roman"/>
              </a:rPr>
              <a:t>either high </a:t>
            </a:r>
            <a:r>
              <a:rPr dirty="0" sz="1200">
                <a:latin typeface="Times New Roman"/>
                <a:cs typeface="Times New Roman"/>
              </a:rPr>
              <a:t>school </a:t>
            </a:r>
            <a:r>
              <a:rPr dirty="0" sz="1200" spc="-5">
                <a:latin typeface="Times New Roman"/>
                <a:cs typeface="Times New Roman"/>
              </a:rPr>
              <a:t>graduate </a:t>
            </a:r>
            <a:r>
              <a:rPr dirty="0" sz="1200">
                <a:latin typeface="Times New Roman"/>
                <a:cs typeface="Times New Roman"/>
              </a:rPr>
              <a:t>or </a:t>
            </a:r>
            <a:r>
              <a:rPr dirty="0" sz="1200" spc="-5">
                <a:latin typeface="Times New Roman"/>
                <a:cs typeface="Times New Roman"/>
              </a:rPr>
              <a:t>dropout will allow </a:t>
            </a:r>
            <a:r>
              <a:rPr dirty="0" sz="1200">
                <a:latin typeface="Times New Roman"/>
                <a:cs typeface="Times New Roman"/>
              </a:rPr>
              <a:t>for a clearer </a:t>
            </a:r>
            <a:r>
              <a:rPr dirty="0" sz="1200" spc="-5">
                <a:latin typeface="Times New Roman"/>
                <a:cs typeface="Times New Roman"/>
              </a:rPr>
              <a:t>estimation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graduation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and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dropout rates.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5"/>
              </a:spcBef>
            </a:pPr>
            <a:r>
              <a:rPr dirty="0" sz="1200" spc="-5" b="1">
                <a:latin typeface="Times New Roman"/>
                <a:cs typeface="Times New Roman"/>
              </a:rPr>
              <a:t>Common Characteristics </a:t>
            </a:r>
            <a:r>
              <a:rPr dirty="0" sz="1200" b="1">
                <a:latin typeface="Times New Roman"/>
                <a:cs typeface="Times New Roman"/>
              </a:rPr>
              <a:t>of High </a:t>
            </a:r>
            <a:r>
              <a:rPr dirty="0" sz="1200" spc="-5" b="1">
                <a:latin typeface="Times New Roman"/>
                <a:cs typeface="Times New Roman"/>
              </a:rPr>
              <a:t>School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Dropouts</a:t>
            </a:r>
            <a:endParaRPr sz="1200">
              <a:latin typeface="Times New Roman"/>
              <a:cs typeface="Times New Roman"/>
            </a:endParaRPr>
          </a:p>
          <a:p>
            <a:pPr marL="12700" marR="83820" indent="228600">
              <a:lnSpc>
                <a:spcPts val="2750"/>
              </a:lnSpc>
              <a:spcBef>
                <a:spcPts val="295"/>
              </a:spcBef>
            </a:pPr>
            <a:r>
              <a:rPr dirty="0" sz="1200">
                <a:latin typeface="Times New Roman"/>
                <a:cs typeface="Times New Roman"/>
              </a:rPr>
              <a:t>Some of the </a:t>
            </a:r>
            <a:r>
              <a:rPr dirty="0" sz="1200" spc="-5">
                <a:latin typeface="Times New Roman"/>
                <a:cs typeface="Times New Roman"/>
              </a:rPr>
              <a:t>common characteristics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dropouts </a:t>
            </a:r>
            <a:r>
              <a:rPr dirty="0" sz="1200" spc="-5">
                <a:latin typeface="Times New Roman"/>
                <a:cs typeface="Times New Roman"/>
              </a:rPr>
              <a:t>share </a:t>
            </a:r>
            <a:r>
              <a:rPr dirty="0" sz="1200">
                <a:latin typeface="Times New Roman"/>
                <a:cs typeface="Times New Roman"/>
              </a:rPr>
              <a:t>include </a:t>
            </a:r>
            <a:r>
              <a:rPr dirty="0" sz="1200" spc="-5">
                <a:latin typeface="Times New Roman"/>
                <a:cs typeface="Times New Roman"/>
              </a:rPr>
              <a:t>low  socioeconomic status </a:t>
            </a:r>
            <a:r>
              <a:rPr dirty="0" sz="1200">
                <a:latin typeface="Times New Roman"/>
                <a:cs typeface="Times New Roman"/>
              </a:rPr>
              <a:t>and minority </a:t>
            </a:r>
            <a:r>
              <a:rPr dirty="0" sz="1200" spc="-5">
                <a:latin typeface="Times New Roman"/>
                <a:cs typeface="Times New Roman"/>
              </a:rPr>
              <a:t>race -specifically, African American and Hispanic-</a:t>
            </a:r>
            <a:r>
              <a:rPr dirty="0" sz="1200" spc="2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(Bowers,</a:t>
            </a:r>
            <a:endParaRPr sz="1200">
              <a:latin typeface="Times New Roman"/>
              <a:cs typeface="Times New Roman"/>
            </a:endParaRPr>
          </a:p>
          <a:p>
            <a:pPr marL="12700" marR="55244">
              <a:lnSpc>
                <a:spcPts val="2760"/>
              </a:lnSpc>
            </a:pPr>
            <a:r>
              <a:rPr dirty="0" sz="1200">
                <a:latin typeface="Times New Roman"/>
                <a:cs typeface="Times New Roman"/>
              </a:rPr>
              <a:t>Sprott, &amp; </a:t>
            </a:r>
            <a:r>
              <a:rPr dirty="0" sz="1200" spc="-5">
                <a:latin typeface="Times New Roman"/>
                <a:cs typeface="Times New Roman"/>
              </a:rPr>
              <a:t>Taff, </a:t>
            </a:r>
            <a:r>
              <a:rPr dirty="0" sz="1200">
                <a:latin typeface="Times New Roman"/>
                <a:cs typeface="Times New Roman"/>
              </a:rPr>
              <a:t>2012). </a:t>
            </a:r>
            <a:r>
              <a:rPr dirty="0" sz="1200" spc="-5">
                <a:latin typeface="Times New Roman"/>
                <a:cs typeface="Times New Roman"/>
              </a:rPr>
              <a:t>Although </a:t>
            </a:r>
            <a:r>
              <a:rPr dirty="0" sz="1200">
                <a:latin typeface="Times New Roman"/>
                <a:cs typeface="Times New Roman"/>
              </a:rPr>
              <a:t>these </a:t>
            </a:r>
            <a:r>
              <a:rPr dirty="0" sz="1200" spc="-5">
                <a:latin typeface="Times New Roman"/>
                <a:cs typeface="Times New Roman"/>
              </a:rPr>
              <a:t>two characteristics are </a:t>
            </a:r>
            <a:r>
              <a:rPr dirty="0" sz="1200">
                <a:latin typeface="Times New Roman"/>
                <a:cs typeface="Times New Roman"/>
              </a:rPr>
              <a:t>prevalent in the majority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research </a:t>
            </a:r>
            <a:r>
              <a:rPr dirty="0" sz="1200">
                <a:latin typeface="Times New Roman"/>
                <a:cs typeface="Times New Roman"/>
              </a:rPr>
              <a:t>on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dropouts </a:t>
            </a:r>
            <a:r>
              <a:rPr dirty="0" sz="1200" spc="-5">
                <a:latin typeface="Times New Roman"/>
                <a:cs typeface="Times New Roman"/>
              </a:rPr>
              <a:t>(Ingrum, </a:t>
            </a:r>
            <a:r>
              <a:rPr dirty="0" sz="1200">
                <a:latin typeface="Times New Roman"/>
                <a:cs typeface="Times New Roman"/>
              </a:rPr>
              <a:t>2006; </a:t>
            </a:r>
            <a:r>
              <a:rPr dirty="0" sz="1200" spc="-5">
                <a:latin typeface="Times New Roman"/>
                <a:cs typeface="Times New Roman"/>
              </a:rPr>
              <a:t>Lowe, </a:t>
            </a:r>
            <a:r>
              <a:rPr dirty="0" sz="1200">
                <a:latin typeface="Times New Roman"/>
                <a:cs typeface="Times New Roman"/>
              </a:rPr>
              <a:t>2010; Suh, Suh, &amp; Houston, 2007), they  </a:t>
            </a:r>
            <a:r>
              <a:rPr dirty="0" sz="1200" spc="-5">
                <a:latin typeface="Times New Roman"/>
                <a:cs typeface="Times New Roman"/>
              </a:rPr>
              <a:t>are </a:t>
            </a:r>
            <a:r>
              <a:rPr dirty="0" sz="1200">
                <a:latin typeface="Times New Roman"/>
                <a:cs typeface="Times New Roman"/>
              </a:rPr>
              <a:t>not the </a:t>
            </a:r>
            <a:r>
              <a:rPr dirty="0" sz="1200" spc="5">
                <a:latin typeface="Times New Roman"/>
                <a:cs typeface="Times New Roman"/>
              </a:rPr>
              <a:t>only </a:t>
            </a:r>
            <a:r>
              <a:rPr dirty="0" sz="1200" spc="-5">
                <a:latin typeface="Times New Roman"/>
                <a:cs typeface="Times New Roman"/>
              </a:rPr>
              <a:t>common characteristics that </a:t>
            </a:r>
            <a:r>
              <a:rPr dirty="0" sz="1200">
                <a:latin typeface="Times New Roman"/>
                <a:cs typeface="Times New Roman"/>
              </a:rPr>
              <a:t>are </a:t>
            </a:r>
            <a:r>
              <a:rPr dirty="0" sz="1200" spc="-5">
                <a:latin typeface="Times New Roman"/>
                <a:cs typeface="Times New Roman"/>
              </a:rPr>
              <a:t>shared </a:t>
            </a:r>
            <a:r>
              <a:rPr dirty="0" sz="1200">
                <a:latin typeface="Times New Roman"/>
                <a:cs typeface="Times New Roman"/>
              </a:rPr>
              <a:t>among students who do not </a:t>
            </a:r>
            <a:r>
              <a:rPr dirty="0" sz="1200" spc="-5">
                <a:latin typeface="Times New Roman"/>
                <a:cs typeface="Times New Roman"/>
              </a:rPr>
              <a:t>graduate  high school. </a:t>
            </a:r>
            <a:r>
              <a:rPr dirty="0" sz="1200">
                <a:latin typeface="Times New Roman"/>
                <a:cs typeface="Times New Roman"/>
              </a:rPr>
              <a:t>Other </a:t>
            </a:r>
            <a:r>
              <a:rPr dirty="0" sz="1200" spc="-5">
                <a:latin typeface="Times New Roman"/>
                <a:cs typeface="Times New Roman"/>
              </a:rPr>
              <a:t>characteristics that </a:t>
            </a:r>
            <a:r>
              <a:rPr dirty="0" sz="1200" spc="5">
                <a:latin typeface="Times New Roman"/>
                <a:cs typeface="Times New Roman"/>
              </a:rPr>
              <a:t>may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associated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dropouts </a:t>
            </a:r>
            <a:r>
              <a:rPr dirty="0" sz="1200" spc="-5">
                <a:latin typeface="Times New Roman"/>
                <a:cs typeface="Times New Roman"/>
              </a:rPr>
              <a:t>include  special education, parental education, gender, and school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attendance.</a:t>
            </a:r>
            <a:endParaRPr sz="1200">
              <a:latin typeface="Times New Roman"/>
              <a:cs typeface="Times New Roman"/>
            </a:endParaRPr>
          </a:p>
          <a:p>
            <a:pPr marL="12700" marR="89535" indent="228600">
              <a:lnSpc>
                <a:spcPts val="2760"/>
              </a:lnSpc>
              <a:spcBef>
                <a:spcPts val="5"/>
              </a:spcBef>
            </a:pPr>
            <a:r>
              <a:rPr dirty="0" sz="1200" spc="-5" b="1">
                <a:latin typeface="Times New Roman"/>
                <a:cs typeface="Times New Roman"/>
              </a:rPr>
              <a:t>Low </a:t>
            </a:r>
            <a:r>
              <a:rPr dirty="0" sz="1200" spc="-10" b="1">
                <a:latin typeface="Times New Roman"/>
                <a:cs typeface="Times New Roman"/>
              </a:rPr>
              <a:t>income, </a:t>
            </a:r>
            <a:r>
              <a:rPr dirty="0" sz="1200" b="1">
                <a:latin typeface="Times New Roman"/>
                <a:cs typeface="Times New Roman"/>
              </a:rPr>
              <a:t>learning </a:t>
            </a:r>
            <a:r>
              <a:rPr dirty="0" sz="1200" spc="-5" b="1">
                <a:latin typeface="Times New Roman"/>
                <a:cs typeface="Times New Roman"/>
              </a:rPr>
              <a:t>disabilities, and parental education. </a:t>
            </a:r>
            <a:r>
              <a:rPr dirty="0" sz="1200" spc="-5">
                <a:latin typeface="Times New Roman"/>
                <a:cs typeface="Times New Roman"/>
              </a:rPr>
              <a:t>Ingrum’s research </a:t>
            </a:r>
            <a:r>
              <a:rPr dirty="0" sz="1200">
                <a:latin typeface="Times New Roman"/>
                <a:cs typeface="Times New Roman"/>
              </a:rPr>
              <a:t>(2006)  </a:t>
            </a:r>
            <a:r>
              <a:rPr dirty="0" sz="1200" spc="-5">
                <a:latin typeface="Times New Roman"/>
                <a:cs typeface="Times New Roman"/>
              </a:rPr>
              <a:t>focused </a:t>
            </a:r>
            <a:r>
              <a:rPr dirty="0" sz="1200">
                <a:latin typeface="Times New Roman"/>
                <a:cs typeface="Times New Roman"/>
              </a:rPr>
              <a:t>on low-income students, students with </a:t>
            </a:r>
            <a:r>
              <a:rPr dirty="0" sz="1200" spc="-5">
                <a:latin typeface="Times New Roman"/>
                <a:cs typeface="Times New Roman"/>
              </a:rPr>
              <a:t>learning </a:t>
            </a:r>
            <a:r>
              <a:rPr dirty="0" sz="1200">
                <a:latin typeface="Times New Roman"/>
                <a:cs typeface="Times New Roman"/>
              </a:rPr>
              <a:t>disabilities,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minority students </a:t>
            </a:r>
            <a:r>
              <a:rPr dirty="0" sz="1200" spc="-5">
                <a:latin typeface="Times New Roman"/>
                <a:cs typeface="Times New Roman"/>
              </a:rPr>
              <a:t>as  common traits among </a:t>
            </a:r>
            <a:r>
              <a:rPr dirty="0" sz="1200">
                <a:latin typeface="Times New Roman"/>
                <a:cs typeface="Times New Roman"/>
              </a:rPr>
              <a:t>the majority of </a:t>
            </a:r>
            <a:r>
              <a:rPr dirty="0" sz="1200" spc="-5">
                <a:latin typeface="Times New Roman"/>
                <a:cs typeface="Times New Roman"/>
              </a:rPr>
              <a:t>dropouts. Ingrum’s </a:t>
            </a:r>
            <a:r>
              <a:rPr dirty="0" sz="1200" spc="5">
                <a:latin typeface="Times New Roman"/>
                <a:cs typeface="Times New Roman"/>
              </a:rPr>
              <a:t>study </a:t>
            </a:r>
            <a:r>
              <a:rPr dirty="0" sz="1200" spc="-5">
                <a:latin typeface="Times New Roman"/>
                <a:cs typeface="Times New Roman"/>
              </a:rPr>
              <a:t>hypothesized </a:t>
            </a:r>
            <a:r>
              <a:rPr dirty="0" sz="1200">
                <a:latin typeface="Times New Roman"/>
                <a:cs typeface="Times New Roman"/>
              </a:rPr>
              <a:t>that students who  </a:t>
            </a:r>
            <a:r>
              <a:rPr dirty="0" sz="1200" spc="-5">
                <a:latin typeface="Times New Roman"/>
                <a:cs typeface="Times New Roman"/>
              </a:rPr>
              <a:t>come from </a:t>
            </a:r>
            <a:r>
              <a:rPr dirty="0" sz="1200">
                <a:latin typeface="Times New Roman"/>
                <a:cs typeface="Times New Roman"/>
              </a:rPr>
              <a:t>low-income families,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who </a:t>
            </a:r>
            <a:r>
              <a:rPr dirty="0" sz="1200" spc="-5">
                <a:latin typeface="Times New Roman"/>
                <a:cs typeface="Times New Roman"/>
              </a:rPr>
              <a:t>have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learning </a:t>
            </a:r>
            <a:r>
              <a:rPr dirty="0" sz="1200">
                <a:latin typeface="Times New Roman"/>
                <a:cs typeface="Times New Roman"/>
              </a:rPr>
              <a:t>disability </a:t>
            </a:r>
            <a:r>
              <a:rPr dirty="0" sz="1200" spc="-5">
                <a:latin typeface="Times New Roman"/>
                <a:cs typeface="Times New Roman"/>
              </a:rPr>
              <a:t>will </a:t>
            </a:r>
            <a:r>
              <a:rPr dirty="0" sz="1200">
                <a:latin typeface="Times New Roman"/>
                <a:cs typeface="Times New Roman"/>
              </a:rPr>
              <a:t>be more likely to drop  out of </a:t>
            </a:r>
            <a:r>
              <a:rPr dirty="0" sz="1200" spc="-5">
                <a:latin typeface="Times New Roman"/>
                <a:cs typeface="Times New Roman"/>
              </a:rPr>
              <a:t>school because </a:t>
            </a:r>
            <a:r>
              <a:rPr dirty="0" sz="1200">
                <a:latin typeface="Times New Roman"/>
                <a:cs typeface="Times New Roman"/>
              </a:rPr>
              <a:t>these students do not </a:t>
            </a:r>
            <a:r>
              <a:rPr dirty="0" sz="1200" spc="-5">
                <a:latin typeface="Times New Roman"/>
                <a:cs typeface="Times New Roman"/>
              </a:rPr>
              <a:t>feel </a:t>
            </a:r>
            <a:r>
              <a:rPr dirty="0" sz="1200">
                <a:latin typeface="Times New Roman"/>
                <a:cs typeface="Times New Roman"/>
              </a:rPr>
              <a:t>like they fit in with the </a:t>
            </a:r>
            <a:r>
              <a:rPr dirty="0" sz="1200" spc="-5">
                <a:latin typeface="Times New Roman"/>
                <a:cs typeface="Times New Roman"/>
              </a:rPr>
              <a:t>concept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27697" y="429259"/>
            <a:ext cx="1447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iv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1014730"/>
            <a:ext cx="5968365" cy="56241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93645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Acknowledgements</a:t>
            </a:r>
            <a:endParaRPr sz="1200">
              <a:latin typeface="Times New Roman"/>
              <a:cs typeface="Times New Roman"/>
            </a:endParaRPr>
          </a:p>
          <a:p>
            <a:pPr marL="12700" marR="142240" indent="228600">
              <a:lnSpc>
                <a:spcPct val="192100"/>
              </a:lnSpc>
              <a:spcBef>
                <a:spcPts val="990"/>
              </a:spcBef>
            </a:pPr>
            <a:r>
              <a:rPr dirty="0" sz="1200">
                <a:latin typeface="Times New Roman"/>
                <a:cs typeface="Times New Roman"/>
              </a:rPr>
              <a:t>Without the support, </a:t>
            </a:r>
            <a:r>
              <a:rPr dirty="0" sz="1200" spc="-5">
                <a:latin typeface="Times New Roman"/>
                <a:cs typeface="Times New Roman"/>
              </a:rPr>
              <a:t>suggestions, and advice </a:t>
            </a:r>
            <a:r>
              <a:rPr dirty="0" sz="1200">
                <a:latin typeface="Times New Roman"/>
                <a:cs typeface="Times New Roman"/>
              </a:rPr>
              <a:t>from </a:t>
            </a:r>
            <a:r>
              <a:rPr dirty="0" sz="1200" spc="-5">
                <a:latin typeface="Times New Roman"/>
                <a:cs typeface="Times New Roman"/>
              </a:rPr>
              <a:t>Dr. Sanchez, </a:t>
            </a:r>
            <a:r>
              <a:rPr dirty="0" sz="1200">
                <a:latin typeface="Times New Roman"/>
                <a:cs typeface="Times New Roman"/>
              </a:rPr>
              <a:t>I would not have </a:t>
            </a:r>
            <a:r>
              <a:rPr dirty="0" sz="1200" spc="-5">
                <a:latin typeface="Times New Roman"/>
                <a:cs typeface="Times New Roman"/>
              </a:rPr>
              <a:t>been able 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produce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dissertation. She has been </a:t>
            </a:r>
            <a:r>
              <a:rPr dirty="0" sz="1200">
                <a:latin typeface="Times New Roman"/>
                <a:cs typeface="Times New Roman"/>
              </a:rPr>
              <a:t>nothing but kind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understanding </a:t>
            </a:r>
            <a:r>
              <a:rPr dirty="0" sz="1200" spc="-5">
                <a:latin typeface="Times New Roman"/>
                <a:cs typeface="Times New Roman"/>
              </a:rPr>
              <a:t>throughout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entire </a:t>
            </a:r>
            <a:r>
              <a:rPr dirty="0" sz="1200">
                <a:latin typeface="Times New Roman"/>
                <a:cs typeface="Times New Roman"/>
              </a:rPr>
              <a:t>process. To </a:t>
            </a:r>
            <a:r>
              <a:rPr dirty="0" sz="1200" spc="-5">
                <a:latin typeface="Times New Roman"/>
                <a:cs typeface="Times New Roman"/>
              </a:rPr>
              <a:t>her </a:t>
            </a:r>
            <a:r>
              <a:rPr dirty="0" sz="1200">
                <a:latin typeface="Times New Roman"/>
                <a:cs typeface="Times New Roman"/>
              </a:rPr>
              <a:t>I simply </a:t>
            </a:r>
            <a:r>
              <a:rPr dirty="0" sz="1200" spc="-5">
                <a:latin typeface="Times New Roman"/>
                <a:cs typeface="Times New Roman"/>
              </a:rPr>
              <a:t>say, Thank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You.</a:t>
            </a:r>
            <a:endParaRPr sz="1200">
              <a:latin typeface="Times New Roman"/>
              <a:cs typeface="Times New Roman"/>
            </a:endParaRPr>
          </a:p>
          <a:p>
            <a:pPr marL="12700" marR="79375" indent="228600">
              <a:lnSpc>
                <a:spcPct val="192200"/>
              </a:lnSpc>
              <a:spcBef>
                <a:spcPts val="975"/>
              </a:spcBef>
            </a:pPr>
            <a:r>
              <a:rPr dirty="0" sz="1200">
                <a:latin typeface="Times New Roman"/>
                <a:cs typeface="Times New Roman"/>
              </a:rPr>
              <a:t>I would </a:t>
            </a:r>
            <a:r>
              <a:rPr dirty="0" sz="1200" spc="-5">
                <a:latin typeface="Times New Roman"/>
                <a:cs typeface="Times New Roman"/>
              </a:rPr>
              <a:t>also </a:t>
            </a:r>
            <a:r>
              <a:rPr dirty="0" sz="1200">
                <a:latin typeface="Times New Roman"/>
                <a:cs typeface="Times New Roman"/>
              </a:rPr>
              <a:t>like to thank </a:t>
            </a:r>
            <a:r>
              <a:rPr dirty="0" sz="1200" spc="-5">
                <a:latin typeface="Times New Roman"/>
                <a:cs typeface="Times New Roman"/>
              </a:rPr>
              <a:t>Dr. </a:t>
            </a:r>
            <a:r>
              <a:rPr dirty="0" sz="1200">
                <a:latin typeface="Times New Roman"/>
                <a:cs typeface="Times New Roman"/>
              </a:rPr>
              <a:t>Armosky for his input and </a:t>
            </a:r>
            <a:r>
              <a:rPr dirty="0" sz="1200" spc="-5">
                <a:latin typeface="Times New Roman"/>
                <a:cs typeface="Times New Roman"/>
              </a:rPr>
              <a:t>advice </a:t>
            </a:r>
            <a:r>
              <a:rPr dirty="0" sz="1200">
                <a:latin typeface="Times New Roman"/>
                <a:cs typeface="Times New Roman"/>
              </a:rPr>
              <a:t>over </a:t>
            </a:r>
            <a:r>
              <a:rPr dirty="0" sz="1200" spc="-5">
                <a:latin typeface="Times New Roman"/>
                <a:cs typeface="Times New Roman"/>
              </a:rPr>
              <a:t>these past </a:t>
            </a:r>
            <a:r>
              <a:rPr dirty="0" sz="1200">
                <a:latin typeface="Times New Roman"/>
                <a:cs typeface="Times New Roman"/>
              </a:rPr>
              <a:t>many  months. </a:t>
            </a:r>
            <a:r>
              <a:rPr dirty="0" sz="1200" spc="-5">
                <a:latin typeface="Times New Roman"/>
                <a:cs typeface="Times New Roman"/>
              </a:rPr>
              <a:t>His guidance </a:t>
            </a:r>
            <a:r>
              <a:rPr dirty="0" sz="1200">
                <a:latin typeface="Times New Roman"/>
                <a:cs typeface="Times New Roman"/>
              </a:rPr>
              <a:t>has </a:t>
            </a:r>
            <a:r>
              <a:rPr dirty="0" sz="1200" spc="-5">
                <a:latin typeface="Times New Roman"/>
                <a:cs typeface="Times New Roman"/>
              </a:rPr>
              <a:t>been </a:t>
            </a:r>
            <a:r>
              <a:rPr dirty="0" sz="1200">
                <a:latin typeface="Times New Roman"/>
                <a:cs typeface="Times New Roman"/>
              </a:rPr>
              <a:t>very much appreciated. With a </a:t>
            </a:r>
            <a:r>
              <a:rPr dirty="0" sz="1200" spc="-5">
                <a:latin typeface="Times New Roman"/>
                <a:cs typeface="Times New Roman"/>
              </a:rPr>
              <a:t>distance learning program, </a:t>
            </a:r>
            <a:r>
              <a:rPr dirty="0" sz="1200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was  good </a:t>
            </a:r>
            <a:r>
              <a:rPr dirty="0" sz="1200">
                <a:latin typeface="Times New Roman"/>
                <a:cs typeface="Times New Roman"/>
              </a:rPr>
              <a:t>to know that he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only a phone </a:t>
            </a:r>
            <a:r>
              <a:rPr dirty="0" sz="1200" spc="-5">
                <a:latin typeface="Times New Roman"/>
                <a:cs typeface="Times New Roman"/>
              </a:rPr>
              <a:t>call </a:t>
            </a:r>
            <a:r>
              <a:rPr dirty="0" sz="1200">
                <a:latin typeface="Times New Roman"/>
                <a:cs typeface="Times New Roman"/>
              </a:rPr>
              <a:t>away </a:t>
            </a:r>
            <a:r>
              <a:rPr dirty="0" sz="1200" spc="-5">
                <a:latin typeface="Times New Roman"/>
                <a:cs typeface="Times New Roman"/>
              </a:rPr>
              <a:t>at </a:t>
            </a:r>
            <a:r>
              <a:rPr dirty="0" sz="1200" spc="5">
                <a:latin typeface="Times New Roman"/>
                <a:cs typeface="Times New Roman"/>
              </a:rPr>
              <a:t>any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time.</a:t>
            </a:r>
            <a:endParaRPr sz="1200">
              <a:latin typeface="Times New Roman"/>
              <a:cs typeface="Times New Roman"/>
            </a:endParaRPr>
          </a:p>
          <a:p>
            <a:pPr marL="12700" marR="5080" indent="228600">
              <a:lnSpc>
                <a:spcPct val="191900"/>
              </a:lnSpc>
              <a:spcBef>
                <a:spcPts val="980"/>
              </a:spcBef>
            </a:pPr>
            <a:r>
              <a:rPr dirty="0" sz="1200" spc="-5">
                <a:latin typeface="Times New Roman"/>
                <a:cs typeface="Times New Roman"/>
              </a:rPr>
              <a:t>Additionally, </a:t>
            </a:r>
            <a:r>
              <a:rPr dirty="0" sz="1200">
                <a:latin typeface="Times New Roman"/>
                <a:cs typeface="Times New Roman"/>
              </a:rPr>
              <a:t>I would like to </a:t>
            </a:r>
            <a:r>
              <a:rPr dirty="0" sz="1200" spc="-5">
                <a:latin typeface="Times New Roman"/>
                <a:cs typeface="Times New Roman"/>
              </a:rPr>
              <a:t>thank Dr. Mims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her </a:t>
            </a:r>
            <a:r>
              <a:rPr dirty="0" sz="1200">
                <a:latin typeface="Times New Roman"/>
                <a:cs typeface="Times New Roman"/>
              </a:rPr>
              <a:t>time </a:t>
            </a:r>
            <a:r>
              <a:rPr dirty="0" sz="1200" spc="-5">
                <a:latin typeface="Times New Roman"/>
                <a:cs typeface="Times New Roman"/>
              </a:rPr>
              <a:t>and effort </a:t>
            </a:r>
            <a:r>
              <a:rPr dirty="0" sz="1200">
                <a:latin typeface="Times New Roman"/>
                <a:cs typeface="Times New Roman"/>
              </a:rPr>
              <a:t>in making this  </a:t>
            </a:r>
            <a:r>
              <a:rPr dirty="0" sz="1200" spc="-5">
                <a:latin typeface="Times New Roman"/>
                <a:cs typeface="Times New Roman"/>
              </a:rPr>
              <a:t>dissertation become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reality. </a:t>
            </a:r>
            <a:r>
              <a:rPr dirty="0" sz="1200" spc="-15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rather convenient </a:t>
            </a:r>
            <a:r>
              <a:rPr dirty="0" sz="1200" spc="-5">
                <a:latin typeface="Times New Roman"/>
                <a:cs typeface="Times New Roman"/>
              </a:rPr>
              <a:t>for her </a:t>
            </a:r>
            <a:r>
              <a:rPr dirty="0" sz="1200">
                <a:latin typeface="Times New Roman"/>
                <a:cs typeface="Times New Roman"/>
              </a:rPr>
              <a:t>to live </a:t>
            </a:r>
            <a:r>
              <a:rPr dirty="0" sz="1200" spc="5">
                <a:latin typeface="Times New Roman"/>
                <a:cs typeface="Times New Roman"/>
              </a:rPr>
              <a:t>only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few hours </a:t>
            </a:r>
            <a:r>
              <a:rPr dirty="0" sz="1200">
                <a:latin typeface="Times New Roman"/>
                <a:cs typeface="Times New Roman"/>
              </a:rPr>
              <a:t>from me. I  </a:t>
            </a:r>
            <a:r>
              <a:rPr dirty="0" sz="1200" spc="-5">
                <a:latin typeface="Times New Roman"/>
                <a:cs typeface="Times New Roman"/>
              </a:rPr>
              <a:t>rather enjoyed </a:t>
            </a:r>
            <a:r>
              <a:rPr dirty="0" sz="1200">
                <a:latin typeface="Times New Roman"/>
                <a:cs typeface="Times New Roman"/>
              </a:rPr>
              <a:t>our </a:t>
            </a:r>
            <a:r>
              <a:rPr dirty="0" sz="1200" spc="-5">
                <a:latin typeface="Times New Roman"/>
                <a:cs typeface="Times New Roman"/>
              </a:rPr>
              <a:t>meetings at </a:t>
            </a:r>
            <a:r>
              <a:rPr dirty="0" sz="1200">
                <a:latin typeface="Times New Roman"/>
                <a:cs typeface="Times New Roman"/>
              </a:rPr>
              <a:t>her </a:t>
            </a:r>
            <a:r>
              <a:rPr dirty="0" sz="1200" spc="-5">
                <a:latin typeface="Times New Roman"/>
                <a:cs typeface="Times New Roman"/>
              </a:rPr>
              <a:t>house and </a:t>
            </a:r>
            <a:r>
              <a:rPr dirty="0" sz="1200">
                <a:latin typeface="Times New Roman"/>
                <a:cs typeface="Times New Roman"/>
              </a:rPr>
              <a:t>found them very productive. </a:t>
            </a:r>
            <a:r>
              <a:rPr dirty="0" sz="1200" spc="-15">
                <a:latin typeface="Times New Roman"/>
                <a:cs typeface="Times New Roman"/>
              </a:rPr>
              <a:t>It </a:t>
            </a:r>
            <a:r>
              <a:rPr dirty="0" sz="1200">
                <a:latin typeface="Times New Roman"/>
                <a:cs typeface="Times New Roman"/>
              </a:rPr>
              <a:t>really took the  </a:t>
            </a:r>
            <a:r>
              <a:rPr dirty="0" sz="1200" spc="-5">
                <a:latin typeface="Times New Roman"/>
                <a:cs typeface="Times New Roman"/>
              </a:rPr>
              <a:t>distance </a:t>
            </a:r>
            <a:r>
              <a:rPr dirty="0" sz="1200">
                <a:latin typeface="Times New Roman"/>
                <a:cs typeface="Times New Roman"/>
              </a:rPr>
              <a:t>out of </a:t>
            </a:r>
            <a:r>
              <a:rPr dirty="0" sz="1200" spc="-5">
                <a:latin typeface="Times New Roman"/>
                <a:cs typeface="Times New Roman"/>
              </a:rPr>
              <a:t>distance </a:t>
            </a:r>
            <a:r>
              <a:rPr dirty="0" sz="1200">
                <a:latin typeface="Times New Roman"/>
                <a:cs typeface="Times New Roman"/>
              </a:rPr>
              <a:t>learning to be able to </a:t>
            </a:r>
            <a:r>
              <a:rPr dirty="0" sz="1200" spc="-5">
                <a:latin typeface="Times New Roman"/>
                <a:cs typeface="Times New Roman"/>
              </a:rPr>
              <a:t>sit </a:t>
            </a:r>
            <a:r>
              <a:rPr dirty="0" sz="1200">
                <a:latin typeface="Times New Roman"/>
                <a:cs typeface="Times New Roman"/>
              </a:rPr>
              <a:t>down with her one on one. </a:t>
            </a:r>
            <a:r>
              <a:rPr dirty="0" sz="1200" spc="-5">
                <a:latin typeface="Times New Roman"/>
                <a:cs typeface="Times New Roman"/>
              </a:rPr>
              <a:t>Thanks ever so </a:t>
            </a:r>
            <a:r>
              <a:rPr dirty="0" sz="1200">
                <a:latin typeface="Times New Roman"/>
                <a:cs typeface="Times New Roman"/>
              </a:rPr>
              <a:t>much  for </a:t>
            </a:r>
            <a:r>
              <a:rPr dirty="0" sz="1200" spc="-10">
                <a:latin typeface="Times New Roman"/>
                <a:cs typeface="Times New Roman"/>
              </a:rPr>
              <a:t>you </a:t>
            </a:r>
            <a:r>
              <a:rPr dirty="0" sz="1200">
                <a:latin typeface="Times New Roman"/>
                <a:cs typeface="Times New Roman"/>
              </a:rPr>
              <a:t>input on this </a:t>
            </a:r>
            <a:r>
              <a:rPr dirty="0" sz="1200" spc="-5">
                <a:latin typeface="Times New Roman"/>
                <a:cs typeface="Times New Roman"/>
              </a:rPr>
              <a:t>project, Dr.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Mims.</a:t>
            </a:r>
            <a:endParaRPr sz="1200">
              <a:latin typeface="Times New Roman"/>
              <a:cs typeface="Times New Roman"/>
            </a:endParaRPr>
          </a:p>
          <a:p>
            <a:pPr marL="12700" marR="22225" indent="228600">
              <a:lnSpc>
                <a:spcPct val="192100"/>
              </a:lnSpc>
              <a:spcBef>
                <a:spcPts val="980"/>
              </a:spcBef>
            </a:pPr>
            <a:r>
              <a:rPr dirty="0" sz="1200" spc="-5">
                <a:latin typeface="Times New Roman"/>
                <a:cs typeface="Times New Roman"/>
              </a:rPr>
              <a:t>Finally, </a:t>
            </a:r>
            <a:r>
              <a:rPr dirty="0" sz="1200">
                <a:latin typeface="Times New Roman"/>
                <a:cs typeface="Times New Roman"/>
              </a:rPr>
              <a:t>I </a:t>
            </a:r>
            <a:r>
              <a:rPr dirty="0" sz="1200" spc="-5">
                <a:latin typeface="Times New Roman"/>
                <a:cs typeface="Times New Roman"/>
              </a:rPr>
              <a:t>want </a:t>
            </a:r>
            <a:r>
              <a:rPr dirty="0" sz="1200">
                <a:latin typeface="Times New Roman"/>
                <a:cs typeface="Times New Roman"/>
              </a:rPr>
              <a:t>to acknowledge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thank </a:t>
            </a:r>
            <a:r>
              <a:rPr dirty="0" sz="1200" spc="-5">
                <a:latin typeface="Times New Roman"/>
                <a:cs typeface="Times New Roman"/>
              </a:rPr>
              <a:t>Nate </a:t>
            </a:r>
            <a:r>
              <a:rPr dirty="0" sz="1200">
                <a:latin typeface="Times New Roman"/>
                <a:cs typeface="Times New Roman"/>
              </a:rPr>
              <a:t>De Jong for </a:t>
            </a:r>
            <a:r>
              <a:rPr dirty="0" sz="1200" spc="-5">
                <a:latin typeface="Times New Roman"/>
                <a:cs typeface="Times New Roman"/>
              </a:rPr>
              <a:t>his mathematical </a:t>
            </a:r>
            <a:r>
              <a:rPr dirty="0" sz="1200">
                <a:latin typeface="Times New Roman"/>
                <a:cs typeface="Times New Roman"/>
              </a:rPr>
              <a:t>genius. </a:t>
            </a:r>
            <a:r>
              <a:rPr dirty="0" sz="1200" spc="-5">
                <a:latin typeface="Times New Roman"/>
                <a:cs typeface="Times New Roman"/>
              </a:rPr>
              <a:t>He is </a:t>
            </a:r>
            <a:r>
              <a:rPr dirty="0" sz="1200">
                <a:latin typeface="Times New Roman"/>
                <a:cs typeface="Times New Roman"/>
              </a:rPr>
              <a:t>an  </a:t>
            </a:r>
            <a:r>
              <a:rPr dirty="0" sz="1200" spc="-5">
                <a:latin typeface="Times New Roman"/>
                <a:cs typeface="Times New Roman"/>
              </a:rPr>
              <a:t>amazing statistician and his advice and </a:t>
            </a:r>
            <a:r>
              <a:rPr dirty="0" sz="1200">
                <a:latin typeface="Times New Roman"/>
                <a:cs typeface="Times New Roman"/>
              </a:rPr>
              <a:t>number </a:t>
            </a:r>
            <a:r>
              <a:rPr dirty="0" sz="1200" spc="-5">
                <a:latin typeface="Times New Roman"/>
                <a:cs typeface="Times New Roman"/>
              </a:rPr>
              <a:t>crunching </a:t>
            </a:r>
            <a:r>
              <a:rPr dirty="0" sz="1200">
                <a:latin typeface="Times New Roman"/>
                <a:cs typeface="Times New Roman"/>
              </a:rPr>
              <a:t>were </a:t>
            </a:r>
            <a:r>
              <a:rPr dirty="0" sz="1200" spc="-5">
                <a:latin typeface="Times New Roman"/>
                <a:cs typeface="Times New Roman"/>
              </a:rPr>
              <a:t>an </a:t>
            </a:r>
            <a:r>
              <a:rPr dirty="0" sz="1200">
                <a:latin typeface="Times New Roman"/>
                <a:cs typeface="Times New Roman"/>
              </a:rPr>
              <a:t>important </a:t>
            </a:r>
            <a:r>
              <a:rPr dirty="0" sz="1200" spc="-5">
                <a:latin typeface="Times New Roman"/>
                <a:cs typeface="Times New Roman"/>
              </a:rPr>
              <a:t>part </a:t>
            </a:r>
            <a:r>
              <a:rPr dirty="0" sz="1200">
                <a:latin typeface="Times New Roman"/>
                <a:cs typeface="Times New Roman"/>
              </a:rPr>
              <a:t>of this  </a:t>
            </a:r>
            <a:r>
              <a:rPr dirty="0" sz="1200" spc="-5">
                <a:latin typeface="Times New Roman"/>
                <a:cs typeface="Times New Roman"/>
              </a:rPr>
              <a:t>research.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1546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26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161925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education. </a:t>
            </a:r>
            <a:r>
              <a:rPr dirty="0" sz="1200">
                <a:latin typeface="Times New Roman"/>
                <a:cs typeface="Times New Roman"/>
              </a:rPr>
              <a:t>The same study </a:t>
            </a:r>
            <a:r>
              <a:rPr dirty="0" sz="1200" spc="-5">
                <a:latin typeface="Times New Roman"/>
                <a:cs typeface="Times New Roman"/>
              </a:rPr>
              <a:t>also </a:t>
            </a:r>
            <a:r>
              <a:rPr dirty="0" sz="1200">
                <a:latin typeface="Times New Roman"/>
                <a:cs typeface="Times New Roman"/>
              </a:rPr>
              <a:t>related the </a:t>
            </a:r>
            <a:r>
              <a:rPr dirty="0" sz="1200" spc="-5">
                <a:latin typeface="Times New Roman"/>
                <a:cs typeface="Times New Roman"/>
              </a:rPr>
              <a:t>concept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Human Capital </a:t>
            </a:r>
            <a:r>
              <a:rPr dirty="0" sz="1200">
                <a:latin typeface="Times New Roman"/>
                <a:cs typeface="Times New Roman"/>
              </a:rPr>
              <a:t>Theory to </a:t>
            </a:r>
            <a:r>
              <a:rPr dirty="0" sz="1200" spc="5">
                <a:latin typeface="Times New Roman"/>
                <a:cs typeface="Times New Roman"/>
              </a:rPr>
              <a:t>why </a:t>
            </a:r>
            <a:r>
              <a:rPr dirty="0" sz="1200">
                <a:latin typeface="Times New Roman"/>
                <a:cs typeface="Times New Roman"/>
              </a:rPr>
              <a:t>students  drop out. The </a:t>
            </a:r>
            <a:r>
              <a:rPr dirty="0" sz="1200" spc="-5">
                <a:latin typeface="Times New Roman"/>
                <a:cs typeface="Times New Roman"/>
              </a:rPr>
              <a:t>researcher </a:t>
            </a:r>
            <a:r>
              <a:rPr dirty="0" sz="1200">
                <a:latin typeface="Times New Roman"/>
                <a:cs typeface="Times New Roman"/>
              </a:rPr>
              <a:t>explained that some students </a:t>
            </a:r>
            <a:r>
              <a:rPr dirty="0" sz="1200" spc="-5">
                <a:latin typeface="Times New Roman"/>
                <a:cs typeface="Times New Roman"/>
              </a:rPr>
              <a:t>realize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will </a:t>
            </a:r>
            <a:r>
              <a:rPr dirty="0" sz="1200">
                <a:latin typeface="Times New Roman"/>
                <a:cs typeface="Times New Roman"/>
              </a:rPr>
              <a:t>make </a:t>
            </a:r>
            <a:r>
              <a:rPr dirty="0" sz="1200" spc="-5">
                <a:latin typeface="Times New Roman"/>
                <a:cs typeface="Times New Roman"/>
              </a:rPr>
              <a:t>less </a:t>
            </a:r>
            <a:r>
              <a:rPr dirty="0" sz="1200">
                <a:latin typeface="Times New Roman"/>
                <a:cs typeface="Times New Roman"/>
              </a:rPr>
              <a:t>money if  they drop out of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school, but the </a:t>
            </a:r>
            <a:r>
              <a:rPr dirty="0" sz="1200" spc="-5">
                <a:latin typeface="Times New Roman"/>
                <a:cs typeface="Times New Roman"/>
              </a:rPr>
              <a:t>amount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effort required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graduate </a:t>
            </a:r>
            <a:r>
              <a:rPr dirty="0" sz="1200">
                <a:latin typeface="Times New Roman"/>
                <a:cs typeface="Times New Roman"/>
              </a:rPr>
              <a:t>is too high for the  </a:t>
            </a:r>
            <a:r>
              <a:rPr dirty="0" sz="1200" spc="-5">
                <a:latin typeface="Times New Roman"/>
                <a:cs typeface="Times New Roman"/>
              </a:rPr>
              <a:t>foreseen </a:t>
            </a:r>
            <a:r>
              <a:rPr dirty="0" sz="1200">
                <a:latin typeface="Times New Roman"/>
                <a:cs typeface="Times New Roman"/>
              </a:rPr>
              <a:t>potential income that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will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earn.</a:t>
            </a:r>
            <a:endParaRPr sz="1200">
              <a:latin typeface="Times New Roman"/>
              <a:cs typeface="Times New Roman"/>
            </a:endParaRPr>
          </a:p>
          <a:p>
            <a:pPr marL="12700" marR="207010" indent="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Ingrum (2006) also researched several factors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added </a:t>
            </a:r>
            <a:r>
              <a:rPr dirty="0" sz="1200">
                <a:latin typeface="Times New Roman"/>
                <a:cs typeface="Times New Roman"/>
              </a:rPr>
              <a:t>to a </a:t>
            </a:r>
            <a:r>
              <a:rPr dirty="0" sz="1200" spc="-5">
                <a:latin typeface="Times New Roman"/>
                <a:cs typeface="Times New Roman"/>
              </a:rPr>
              <a:t>student’s </a:t>
            </a:r>
            <a:r>
              <a:rPr dirty="0" sz="1200">
                <a:latin typeface="Times New Roman"/>
                <a:cs typeface="Times New Roman"/>
              </a:rPr>
              <a:t>likelihood of </a:t>
            </a:r>
            <a:r>
              <a:rPr dirty="0" sz="1200" spc="-5">
                <a:latin typeface="Times New Roman"/>
                <a:cs typeface="Times New Roman"/>
              </a:rPr>
              <a:t>either  graduating </a:t>
            </a:r>
            <a:r>
              <a:rPr dirty="0" sz="1200">
                <a:latin typeface="Times New Roman"/>
                <a:cs typeface="Times New Roman"/>
              </a:rPr>
              <a:t>or dropping out of school. </a:t>
            </a:r>
            <a:r>
              <a:rPr dirty="0" sz="1200" spc="-5">
                <a:latin typeface="Times New Roman"/>
                <a:cs typeface="Times New Roman"/>
              </a:rPr>
              <a:t>Two </a:t>
            </a:r>
            <a:r>
              <a:rPr dirty="0" sz="1200">
                <a:latin typeface="Times New Roman"/>
                <a:cs typeface="Times New Roman"/>
              </a:rPr>
              <a:t>of the major </a:t>
            </a:r>
            <a:r>
              <a:rPr dirty="0" sz="1200" spc="-5">
                <a:latin typeface="Times New Roman"/>
                <a:cs typeface="Times New Roman"/>
              </a:rPr>
              <a:t>factors considered were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students’</a:t>
            </a:r>
            <a:endParaRPr sz="1200">
              <a:latin typeface="Times New Roman"/>
              <a:cs typeface="Times New Roman"/>
            </a:endParaRPr>
          </a:p>
          <a:p>
            <a:pPr marL="12700" marR="1270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mothers’ level </a:t>
            </a:r>
            <a:r>
              <a:rPr dirty="0" sz="1200">
                <a:latin typeface="Times New Roman"/>
                <a:cs typeface="Times New Roman"/>
              </a:rPr>
              <a:t>of education, </a:t>
            </a:r>
            <a:r>
              <a:rPr dirty="0" sz="1200" spc="-5">
                <a:latin typeface="Times New Roman"/>
                <a:cs typeface="Times New Roman"/>
              </a:rPr>
              <a:t>and whether </a:t>
            </a:r>
            <a:r>
              <a:rPr dirty="0" sz="1200">
                <a:latin typeface="Times New Roman"/>
                <a:cs typeface="Times New Roman"/>
              </a:rPr>
              <a:t>the student </a:t>
            </a:r>
            <a:r>
              <a:rPr dirty="0" sz="1200" spc="-5">
                <a:latin typeface="Times New Roman"/>
                <a:cs typeface="Times New Roman"/>
              </a:rPr>
              <a:t>had </a:t>
            </a:r>
            <a:r>
              <a:rPr dirty="0" sz="1200">
                <a:latin typeface="Times New Roman"/>
                <a:cs typeface="Times New Roman"/>
              </a:rPr>
              <a:t>a learning disability or not. </a:t>
            </a:r>
            <a:r>
              <a:rPr dirty="0" sz="1200" spc="-5">
                <a:latin typeface="Times New Roman"/>
                <a:cs typeface="Times New Roman"/>
              </a:rPr>
              <a:t>Ingrum  </a:t>
            </a:r>
            <a:r>
              <a:rPr dirty="0" sz="1200">
                <a:latin typeface="Times New Roman"/>
                <a:cs typeface="Times New Roman"/>
              </a:rPr>
              <a:t>found that the </a:t>
            </a:r>
            <a:r>
              <a:rPr dirty="0" sz="1200" spc="-5">
                <a:latin typeface="Times New Roman"/>
                <a:cs typeface="Times New Roman"/>
              </a:rPr>
              <a:t>more </a:t>
            </a:r>
            <a:r>
              <a:rPr dirty="0" sz="1200">
                <a:latin typeface="Times New Roman"/>
                <a:cs typeface="Times New Roman"/>
              </a:rPr>
              <a:t>education the mother </a:t>
            </a:r>
            <a:r>
              <a:rPr dirty="0" sz="1200" spc="-5">
                <a:latin typeface="Times New Roman"/>
                <a:cs typeface="Times New Roman"/>
              </a:rPr>
              <a:t>had, </a:t>
            </a:r>
            <a:r>
              <a:rPr dirty="0" sz="1200">
                <a:latin typeface="Times New Roman"/>
                <a:cs typeface="Times New Roman"/>
              </a:rPr>
              <a:t>the more likely the student was to </a:t>
            </a:r>
            <a:r>
              <a:rPr dirty="0" sz="1200" spc="-5">
                <a:latin typeface="Times New Roman"/>
                <a:cs typeface="Times New Roman"/>
              </a:rPr>
              <a:t>graduate high  school. The data suggested </a:t>
            </a:r>
            <a:r>
              <a:rPr dirty="0" sz="1200">
                <a:latin typeface="Times New Roman"/>
                <a:cs typeface="Times New Roman"/>
              </a:rPr>
              <a:t>that, </a:t>
            </a:r>
            <a:r>
              <a:rPr dirty="0" sz="1200" spc="-5">
                <a:latin typeface="Times New Roman"/>
                <a:cs typeface="Times New Roman"/>
              </a:rPr>
              <a:t>“each additional grade completed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biological mother,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student </a:t>
            </a:r>
            <a:r>
              <a:rPr dirty="0" sz="1200">
                <a:latin typeface="Times New Roman"/>
                <a:cs typeface="Times New Roman"/>
              </a:rPr>
              <a:t>is 2.72% </a:t>
            </a:r>
            <a:r>
              <a:rPr dirty="0" sz="1200" spc="-5">
                <a:latin typeface="Times New Roman"/>
                <a:cs typeface="Times New Roman"/>
              </a:rPr>
              <a:t>less </a:t>
            </a:r>
            <a:r>
              <a:rPr dirty="0" sz="1200">
                <a:latin typeface="Times New Roman"/>
                <a:cs typeface="Times New Roman"/>
              </a:rPr>
              <a:t>likely to drop out of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school” </a:t>
            </a:r>
            <a:r>
              <a:rPr dirty="0" sz="1200" spc="-5">
                <a:latin typeface="Times New Roman"/>
                <a:cs typeface="Times New Roman"/>
              </a:rPr>
              <a:t>(Ingrum, </a:t>
            </a:r>
            <a:r>
              <a:rPr dirty="0" sz="1200">
                <a:latin typeface="Times New Roman"/>
                <a:cs typeface="Times New Roman"/>
              </a:rPr>
              <a:t>2006, pp. </a:t>
            </a:r>
            <a:r>
              <a:rPr dirty="0" sz="1200" spc="-5">
                <a:latin typeface="Times New Roman"/>
                <a:cs typeface="Times New Roman"/>
              </a:rPr>
              <a:t>77-78).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researcher determined </a:t>
            </a:r>
            <a:r>
              <a:rPr dirty="0" sz="1200">
                <a:latin typeface="Times New Roman"/>
                <a:cs typeface="Times New Roman"/>
              </a:rPr>
              <a:t>that students with a </a:t>
            </a:r>
            <a:r>
              <a:rPr dirty="0" sz="1200" spc="-5">
                <a:latin typeface="Times New Roman"/>
                <a:cs typeface="Times New Roman"/>
              </a:rPr>
              <a:t>learning </a:t>
            </a:r>
            <a:r>
              <a:rPr dirty="0" sz="1200">
                <a:latin typeface="Times New Roman"/>
                <a:cs typeface="Times New Roman"/>
              </a:rPr>
              <a:t>disability have a 47.7% </a:t>
            </a:r>
            <a:r>
              <a:rPr dirty="0" sz="1200" spc="-5">
                <a:latin typeface="Times New Roman"/>
                <a:cs typeface="Times New Roman"/>
              </a:rPr>
              <a:t>greater chance </a:t>
            </a:r>
            <a:r>
              <a:rPr dirty="0" sz="1200">
                <a:latin typeface="Times New Roman"/>
                <a:cs typeface="Times New Roman"/>
              </a:rPr>
              <a:t>of  </a:t>
            </a:r>
            <a:r>
              <a:rPr dirty="0" sz="1200" spc="-5">
                <a:latin typeface="Times New Roman"/>
                <a:cs typeface="Times New Roman"/>
              </a:rPr>
              <a:t>dropping </a:t>
            </a:r>
            <a:r>
              <a:rPr dirty="0" sz="1200">
                <a:latin typeface="Times New Roman"/>
                <a:cs typeface="Times New Roman"/>
              </a:rPr>
              <a:t>out than a student </a:t>
            </a:r>
            <a:r>
              <a:rPr dirty="0" sz="1200" spc="-5">
                <a:latin typeface="Times New Roman"/>
                <a:cs typeface="Times New Roman"/>
              </a:rPr>
              <a:t>displaying average </a:t>
            </a:r>
            <a:r>
              <a:rPr dirty="0" sz="1200">
                <a:latin typeface="Times New Roman"/>
                <a:cs typeface="Times New Roman"/>
              </a:rPr>
              <a:t>education </a:t>
            </a:r>
            <a:r>
              <a:rPr dirty="0" sz="1200" spc="-5">
                <a:latin typeface="Times New Roman"/>
                <a:cs typeface="Times New Roman"/>
              </a:rPr>
              <a:t>capabilities. </a:t>
            </a:r>
            <a:r>
              <a:rPr dirty="0" sz="1200" spc="-15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conclusion, </a:t>
            </a:r>
            <a:r>
              <a:rPr dirty="0" sz="1200" spc="-5">
                <a:latin typeface="Times New Roman"/>
                <a:cs typeface="Times New Roman"/>
              </a:rPr>
              <a:t>Ingrum  (2006) indicated </a:t>
            </a:r>
            <a:r>
              <a:rPr dirty="0" sz="1200">
                <a:latin typeface="Times New Roman"/>
                <a:cs typeface="Times New Roman"/>
              </a:rPr>
              <a:t>that not only do the </a:t>
            </a:r>
            <a:r>
              <a:rPr dirty="0" sz="1200" spc="-5">
                <a:latin typeface="Times New Roman"/>
                <a:cs typeface="Times New Roman"/>
              </a:rPr>
              <a:t>factors </a:t>
            </a:r>
            <a:r>
              <a:rPr dirty="0" sz="1200">
                <a:latin typeface="Times New Roman"/>
                <a:cs typeface="Times New Roman"/>
              </a:rPr>
              <a:t>of income </a:t>
            </a:r>
            <a:r>
              <a:rPr dirty="0" sz="1200" spc="-5">
                <a:latin typeface="Times New Roman"/>
                <a:cs typeface="Times New Roman"/>
              </a:rPr>
              <a:t>level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special education impact </a:t>
            </a:r>
            <a:r>
              <a:rPr dirty="0" sz="1200">
                <a:latin typeface="Times New Roman"/>
                <a:cs typeface="Times New Roman"/>
              </a:rPr>
              <a:t>a  </a:t>
            </a:r>
            <a:r>
              <a:rPr dirty="0" sz="1200" spc="-5">
                <a:latin typeface="Times New Roman"/>
                <a:cs typeface="Times New Roman"/>
              </a:rPr>
              <a:t>student’s chances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graduating </a:t>
            </a:r>
            <a:r>
              <a:rPr dirty="0" sz="1200">
                <a:latin typeface="Times New Roman"/>
                <a:cs typeface="Times New Roman"/>
              </a:rPr>
              <a:t>from </a:t>
            </a:r>
            <a:r>
              <a:rPr dirty="0" sz="1200" spc="-5">
                <a:latin typeface="Times New Roman"/>
                <a:cs typeface="Times New Roman"/>
              </a:rPr>
              <a:t>high school, </a:t>
            </a:r>
            <a:r>
              <a:rPr dirty="0" sz="1200">
                <a:latin typeface="Times New Roman"/>
                <a:cs typeface="Times New Roman"/>
              </a:rPr>
              <a:t>but </a:t>
            </a:r>
            <a:r>
              <a:rPr dirty="0" sz="1200" spc="-5">
                <a:latin typeface="Times New Roman"/>
                <a:cs typeface="Times New Roman"/>
              </a:rPr>
              <a:t>these indicators can </a:t>
            </a:r>
            <a:r>
              <a:rPr dirty="0" sz="1200" spc="5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compounded,  creating </a:t>
            </a:r>
            <a:r>
              <a:rPr dirty="0" sz="1200">
                <a:latin typeface="Times New Roman"/>
                <a:cs typeface="Times New Roman"/>
              </a:rPr>
              <a:t>a more devastating </a:t>
            </a:r>
            <a:r>
              <a:rPr dirty="0" sz="1200" spc="-5">
                <a:latin typeface="Times New Roman"/>
                <a:cs typeface="Times New Roman"/>
              </a:rPr>
              <a:t>factor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students </a:t>
            </a:r>
            <a:r>
              <a:rPr dirty="0" sz="1200">
                <a:latin typeface="Times New Roman"/>
                <a:cs typeface="Times New Roman"/>
              </a:rPr>
              <a:t>who </a:t>
            </a:r>
            <a:r>
              <a:rPr dirty="0" sz="1200" spc="-5">
                <a:latin typeface="Times New Roman"/>
                <a:cs typeface="Times New Roman"/>
              </a:rPr>
              <a:t>have </a:t>
            </a:r>
            <a:r>
              <a:rPr dirty="0" sz="1200">
                <a:latin typeface="Times New Roman"/>
                <a:cs typeface="Times New Roman"/>
              </a:rPr>
              <a:t>both of </a:t>
            </a:r>
            <a:r>
              <a:rPr dirty="0" sz="1200" spc="-5">
                <a:latin typeface="Times New Roman"/>
                <a:cs typeface="Times New Roman"/>
              </a:rPr>
              <a:t>these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traits.</a:t>
            </a:r>
            <a:endParaRPr sz="1200">
              <a:latin typeface="Times New Roman"/>
              <a:cs typeface="Times New Roman"/>
            </a:endParaRPr>
          </a:p>
          <a:p>
            <a:pPr marL="12700" marR="23495" indent="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The </a:t>
            </a:r>
            <a:r>
              <a:rPr dirty="0" sz="1200">
                <a:latin typeface="Times New Roman"/>
                <a:cs typeface="Times New Roman"/>
              </a:rPr>
              <a:t>main topic </a:t>
            </a:r>
            <a:r>
              <a:rPr dirty="0" sz="1200" spc="-5">
                <a:latin typeface="Times New Roman"/>
                <a:cs typeface="Times New Roman"/>
              </a:rPr>
              <a:t>analyzed concerning </a:t>
            </a:r>
            <a:r>
              <a:rPr dirty="0" sz="1200">
                <a:latin typeface="Times New Roman"/>
                <a:cs typeface="Times New Roman"/>
              </a:rPr>
              <a:t>socioeconomic </a:t>
            </a:r>
            <a:r>
              <a:rPr dirty="0" sz="1200" spc="-5">
                <a:latin typeface="Times New Roman"/>
                <a:cs typeface="Times New Roman"/>
              </a:rPr>
              <a:t>status (SES) was </a:t>
            </a:r>
            <a:r>
              <a:rPr dirty="0" sz="1200">
                <a:latin typeface="Times New Roman"/>
                <a:cs typeface="Times New Roman"/>
              </a:rPr>
              <a:t>income </a:t>
            </a:r>
            <a:r>
              <a:rPr dirty="0" sz="1200" spc="-5">
                <a:latin typeface="Times New Roman"/>
                <a:cs typeface="Times New Roman"/>
              </a:rPr>
              <a:t>level; however,  </a:t>
            </a:r>
            <a:r>
              <a:rPr dirty="0" sz="1200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actually a much more </a:t>
            </a:r>
            <a:r>
              <a:rPr dirty="0" sz="1200" spc="-5">
                <a:latin typeface="Times New Roman"/>
                <a:cs typeface="Times New Roman"/>
              </a:rPr>
              <a:t>complicated concept </a:t>
            </a:r>
            <a:r>
              <a:rPr dirty="0" sz="1200">
                <a:latin typeface="Times New Roman"/>
                <a:cs typeface="Times New Roman"/>
              </a:rPr>
              <a:t>than just </a:t>
            </a:r>
            <a:r>
              <a:rPr dirty="0" sz="1200" spc="-5">
                <a:latin typeface="Times New Roman"/>
                <a:cs typeface="Times New Roman"/>
              </a:rPr>
              <a:t>money.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level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an individual’s  SES has </a:t>
            </a:r>
            <a:r>
              <a:rPr dirty="0" sz="1200">
                <a:latin typeface="Times New Roman"/>
                <a:cs typeface="Times New Roman"/>
              </a:rPr>
              <a:t>many contributing factors, including “family income, </a:t>
            </a:r>
            <a:r>
              <a:rPr dirty="0" sz="1200" spc="-5">
                <a:latin typeface="Times New Roman"/>
                <a:cs typeface="Times New Roman"/>
              </a:rPr>
              <a:t>parental education, and  occupational status” </a:t>
            </a:r>
            <a:r>
              <a:rPr dirty="0" sz="1200">
                <a:latin typeface="Times New Roman"/>
                <a:cs typeface="Times New Roman"/>
              </a:rPr>
              <a:t>(Bradley &amp; </a:t>
            </a:r>
            <a:r>
              <a:rPr dirty="0" sz="1200" spc="-5">
                <a:latin typeface="Times New Roman"/>
                <a:cs typeface="Times New Roman"/>
              </a:rPr>
              <a:t>Corwyn, </a:t>
            </a:r>
            <a:r>
              <a:rPr dirty="0" sz="1200">
                <a:latin typeface="Times New Roman"/>
                <a:cs typeface="Times New Roman"/>
              </a:rPr>
              <a:t>2002, p. </a:t>
            </a:r>
            <a:r>
              <a:rPr dirty="0" sz="1200" spc="-5">
                <a:latin typeface="Times New Roman"/>
                <a:cs typeface="Times New Roman"/>
              </a:rPr>
              <a:t>371). </a:t>
            </a:r>
            <a:r>
              <a:rPr dirty="0" sz="1200">
                <a:latin typeface="Times New Roman"/>
                <a:cs typeface="Times New Roman"/>
              </a:rPr>
              <a:t>Since </a:t>
            </a:r>
            <a:r>
              <a:rPr dirty="0" sz="1200" spc="-5">
                <a:latin typeface="Times New Roman"/>
                <a:cs typeface="Times New Roman"/>
              </a:rPr>
              <a:t>SES is such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complex concept, </a:t>
            </a:r>
            <a:r>
              <a:rPr dirty="0" sz="1200">
                <a:latin typeface="Times New Roman"/>
                <a:cs typeface="Times New Roman"/>
              </a:rPr>
              <a:t>it  </a:t>
            </a:r>
            <a:r>
              <a:rPr dirty="0" sz="1200" spc="-5">
                <a:latin typeface="Times New Roman"/>
                <a:cs typeface="Times New Roman"/>
              </a:rPr>
              <a:t>has </a:t>
            </a:r>
            <a:r>
              <a:rPr dirty="0" sz="1200">
                <a:latin typeface="Times New Roman"/>
                <a:cs typeface="Times New Roman"/>
              </a:rPr>
              <a:t>many </a:t>
            </a:r>
            <a:r>
              <a:rPr dirty="0" sz="1200" spc="-5">
                <a:latin typeface="Times New Roman"/>
                <a:cs typeface="Times New Roman"/>
              </a:rPr>
              <a:t>effects </a:t>
            </a:r>
            <a:r>
              <a:rPr dirty="0" sz="1200">
                <a:latin typeface="Times New Roman"/>
                <a:cs typeface="Times New Roman"/>
              </a:rPr>
              <a:t>on </a:t>
            </a:r>
            <a:r>
              <a:rPr dirty="0" sz="1200" spc="-5">
                <a:latin typeface="Times New Roman"/>
                <a:cs typeface="Times New Roman"/>
              </a:rPr>
              <a:t>all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members </a:t>
            </a:r>
            <a:r>
              <a:rPr dirty="0" sz="1200">
                <a:latin typeface="Times New Roman"/>
                <a:cs typeface="Times New Roman"/>
              </a:rPr>
              <a:t>of a </a:t>
            </a:r>
            <a:r>
              <a:rPr dirty="0" sz="1200" spc="-5">
                <a:latin typeface="Times New Roman"/>
                <a:cs typeface="Times New Roman"/>
              </a:rPr>
              <a:t>family. </a:t>
            </a:r>
            <a:r>
              <a:rPr dirty="0" sz="1200">
                <a:latin typeface="Times New Roman"/>
                <a:cs typeface="Times New Roman"/>
              </a:rPr>
              <a:t>Bradley </a:t>
            </a:r>
            <a:r>
              <a:rPr dirty="0" sz="1200" spc="-5">
                <a:latin typeface="Times New Roman"/>
                <a:cs typeface="Times New Roman"/>
              </a:rPr>
              <a:t>and Corwyn </a:t>
            </a:r>
            <a:r>
              <a:rPr dirty="0" sz="1200">
                <a:latin typeface="Times New Roman"/>
                <a:cs typeface="Times New Roman"/>
              </a:rPr>
              <a:t>(2002) </a:t>
            </a:r>
            <a:r>
              <a:rPr dirty="0" sz="1200" spc="-5">
                <a:latin typeface="Times New Roman"/>
                <a:cs typeface="Times New Roman"/>
              </a:rPr>
              <a:t>suggested </a:t>
            </a:r>
            <a:r>
              <a:rPr dirty="0" sz="1200">
                <a:latin typeface="Times New Roman"/>
                <a:cs typeface="Times New Roman"/>
              </a:rPr>
              <a:t>that  these </a:t>
            </a:r>
            <a:r>
              <a:rPr dirty="0" sz="1200" spc="-5">
                <a:latin typeface="Times New Roman"/>
                <a:cs typeface="Times New Roman"/>
              </a:rPr>
              <a:t>effects,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children, start </a:t>
            </a:r>
            <a:r>
              <a:rPr dirty="0" sz="1200">
                <a:latin typeface="Times New Roman"/>
                <a:cs typeface="Times New Roman"/>
              </a:rPr>
              <a:t>prior to their birth </a:t>
            </a:r>
            <a:r>
              <a:rPr dirty="0" sz="1200" spc="-5">
                <a:latin typeface="Times New Roman"/>
                <a:cs typeface="Times New Roman"/>
              </a:rPr>
              <a:t>and continue well </a:t>
            </a:r>
            <a:r>
              <a:rPr dirty="0" sz="1200">
                <a:latin typeface="Times New Roman"/>
                <a:cs typeface="Times New Roman"/>
              </a:rPr>
              <a:t>into their </a:t>
            </a:r>
            <a:r>
              <a:rPr dirty="0" sz="1200" spc="-5">
                <a:latin typeface="Times New Roman"/>
                <a:cs typeface="Times New Roman"/>
              </a:rPr>
              <a:t>adult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lives.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Further,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SES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their families </a:t>
            </a:r>
            <a:r>
              <a:rPr dirty="0" sz="1200">
                <a:latin typeface="Times New Roman"/>
                <a:cs typeface="Times New Roman"/>
              </a:rPr>
              <a:t>directly </a:t>
            </a:r>
            <a:r>
              <a:rPr dirty="0" sz="1200" spc="-5">
                <a:latin typeface="Times New Roman"/>
                <a:cs typeface="Times New Roman"/>
              </a:rPr>
              <a:t>affects </a:t>
            </a:r>
            <a:r>
              <a:rPr dirty="0" sz="1200" spc="5">
                <a:latin typeface="Times New Roman"/>
                <a:cs typeface="Times New Roman"/>
              </a:rPr>
              <a:t>the </a:t>
            </a:r>
            <a:r>
              <a:rPr dirty="0" sz="1200">
                <a:latin typeface="Times New Roman"/>
                <a:cs typeface="Times New Roman"/>
              </a:rPr>
              <a:t>way the </a:t>
            </a:r>
            <a:r>
              <a:rPr dirty="0" sz="1200" spc="-5">
                <a:latin typeface="Times New Roman"/>
                <a:cs typeface="Times New Roman"/>
              </a:rPr>
              <a:t>children </a:t>
            </a:r>
            <a:r>
              <a:rPr dirty="0" sz="1200">
                <a:latin typeface="Times New Roman"/>
                <a:cs typeface="Times New Roman"/>
              </a:rPr>
              <a:t>develop </a:t>
            </a:r>
            <a:r>
              <a:rPr dirty="0" sz="1200" spc="-5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they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age.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5280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27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282575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Children </a:t>
            </a:r>
            <a:r>
              <a:rPr dirty="0" sz="1200">
                <a:latin typeface="Times New Roman"/>
                <a:cs typeface="Times New Roman"/>
              </a:rPr>
              <a:t>who </a:t>
            </a:r>
            <a:r>
              <a:rPr dirty="0" sz="1200" spc="-5">
                <a:latin typeface="Times New Roman"/>
                <a:cs typeface="Times New Roman"/>
              </a:rPr>
              <a:t>come from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low-income SES level are </a:t>
            </a:r>
            <a:r>
              <a:rPr dirty="0" sz="1200">
                <a:latin typeface="Times New Roman"/>
                <a:cs typeface="Times New Roman"/>
              </a:rPr>
              <a:t>more likely to possess </a:t>
            </a:r>
            <a:r>
              <a:rPr dirty="0" sz="1200" spc="-5">
                <a:latin typeface="Times New Roman"/>
                <a:cs typeface="Times New Roman"/>
              </a:rPr>
              <a:t>underdeveloped  cognitive </a:t>
            </a:r>
            <a:r>
              <a:rPr dirty="0" sz="1200">
                <a:latin typeface="Times New Roman"/>
                <a:cs typeface="Times New Roman"/>
              </a:rPr>
              <a:t>skills, </a:t>
            </a:r>
            <a:r>
              <a:rPr dirty="0" sz="1200" spc="-5">
                <a:latin typeface="Times New Roman"/>
                <a:cs typeface="Times New Roman"/>
              </a:rPr>
              <a:t>which </a:t>
            </a:r>
            <a:r>
              <a:rPr dirty="0" sz="1200">
                <a:latin typeface="Times New Roman"/>
                <a:cs typeface="Times New Roman"/>
              </a:rPr>
              <a:t>then </a:t>
            </a:r>
            <a:r>
              <a:rPr dirty="0" sz="1200" spc="-5">
                <a:latin typeface="Times New Roman"/>
                <a:cs typeface="Times New Roman"/>
              </a:rPr>
              <a:t>develop </a:t>
            </a:r>
            <a:r>
              <a:rPr dirty="0" sz="1200">
                <a:latin typeface="Times New Roman"/>
                <a:cs typeface="Times New Roman"/>
              </a:rPr>
              <a:t>into poor </a:t>
            </a:r>
            <a:r>
              <a:rPr dirty="0" sz="1200" spc="-5">
                <a:latin typeface="Times New Roman"/>
                <a:cs typeface="Times New Roman"/>
              </a:rPr>
              <a:t>performance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school.</a:t>
            </a:r>
            <a:endParaRPr sz="1200">
              <a:latin typeface="Times New Roman"/>
              <a:cs typeface="Times New Roman"/>
            </a:endParaRPr>
          </a:p>
          <a:p>
            <a:pPr marL="12700" marR="43815" indent="228600">
              <a:lnSpc>
                <a:spcPct val="192400"/>
              </a:lnSpc>
              <a:spcBef>
                <a:spcPts val="85"/>
              </a:spcBef>
            </a:pPr>
            <a:r>
              <a:rPr dirty="0" sz="1200" spc="-5" b="1">
                <a:latin typeface="Times New Roman"/>
                <a:cs typeface="Times New Roman"/>
              </a:rPr>
              <a:t>School </a:t>
            </a:r>
            <a:r>
              <a:rPr dirty="0" sz="1200" spc="-15" b="1">
                <a:latin typeface="Times New Roman"/>
                <a:cs typeface="Times New Roman"/>
              </a:rPr>
              <a:t>attendance</a:t>
            </a:r>
            <a:r>
              <a:rPr dirty="0" sz="1200" spc="-15" b="1">
                <a:latin typeface="Verdana"/>
                <a:cs typeface="Verdana"/>
              </a:rPr>
              <a:t>. </a:t>
            </a:r>
            <a:r>
              <a:rPr dirty="0" sz="1200" spc="-15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addition to </a:t>
            </a:r>
            <a:r>
              <a:rPr dirty="0" sz="1200" spc="-5">
                <a:latin typeface="Times New Roman"/>
                <a:cs typeface="Times New Roman"/>
              </a:rPr>
              <a:t>underdeveloped skills, students </a:t>
            </a:r>
            <a:r>
              <a:rPr dirty="0" sz="1200">
                <a:latin typeface="Times New Roman"/>
                <a:cs typeface="Times New Roman"/>
              </a:rPr>
              <a:t>who </a:t>
            </a:r>
            <a:r>
              <a:rPr dirty="0" sz="1200" spc="-5">
                <a:latin typeface="Times New Roman"/>
                <a:cs typeface="Times New Roman"/>
              </a:rPr>
              <a:t>come from low-  </a:t>
            </a:r>
            <a:r>
              <a:rPr dirty="0" sz="1200">
                <a:latin typeface="Times New Roman"/>
                <a:cs typeface="Times New Roman"/>
              </a:rPr>
              <a:t>income </a:t>
            </a:r>
            <a:r>
              <a:rPr dirty="0" sz="1200" spc="-5">
                <a:latin typeface="Times New Roman"/>
                <a:cs typeface="Times New Roman"/>
              </a:rPr>
              <a:t>families </a:t>
            </a:r>
            <a:r>
              <a:rPr dirty="0" sz="1200">
                <a:latin typeface="Times New Roman"/>
                <a:cs typeface="Times New Roman"/>
              </a:rPr>
              <a:t>are more likely to have a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number of </a:t>
            </a:r>
            <a:r>
              <a:rPr dirty="0" sz="1200" spc="-5">
                <a:latin typeface="Times New Roman"/>
                <a:cs typeface="Times New Roman"/>
              </a:rPr>
              <a:t>absences (Bradley </a:t>
            </a:r>
            <a:r>
              <a:rPr dirty="0" sz="1200">
                <a:latin typeface="Times New Roman"/>
                <a:cs typeface="Times New Roman"/>
              </a:rPr>
              <a:t>&amp; </a:t>
            </a:r>
            <a:r>
              <a:rPr dirty="0" sz="1200" spc="-5">
                <a:latin typeface="Times New Roman"/>
                <a:cs typeface="Times New Roman"/>
              </a:rPr>
              <a:t>Corwyn, 2002).  For </a:t>
            </a:r>
            <a:r>
              <a:rPr dirty="0" sz="1200">
                <a:latin typeface="Times New Roman"/>
                <a:cs typeface="Times New Roman"/>
              </a:rPr>
              <a:t>some students, being </a:t>
            </a:r>
            <a:r>
              <a:rPr dirty="0" sz="1200" spc="-5">
                <a:latin typeface="Times New Roman"/>
                <a:cs typeface="Times New Roman"/>
              </a:rPr>
              <a:t>absent from </a:t>
            </a:r>
            <a:r>
              <a:rPr dirty="0" sz="1200">
                <a:latin typeface="Times New Roman"/>
                <a:cs typeface="Times New Roman"/>
              </a:rPr>
              <a:t>school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not a big concern, because they not </a:t>
            </a:r>
            <a:r>
              <a:rPr dirty="0" sz="1200" spc="5">
                <a:latin typeface="Times New Roman"/>
                <a:cs typeface="Times New Roman"/>
              </a:rPr>
              <a:t>only </a:t>
            </a:r>
            <a:r>
              <a:rPr dirty="0" sz="1200">
                <a:latin typeface="Times New Roman"/>
                <a:cs typeface="Times New Roman"/>
              </a:rPr>
              <a:t>have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intelligence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catch back </a:t>
            </a:r>
            <a:r>
              <a:rPr dirty="0" sz="1200">
                <a:latin typeface="Times New Roman"/>
                <a:cs typeface="Times New Roman"/>
              </a:rPr>
              <a:t>up to </a:t>
            </a:r>
            <a:r>
              <a:rPr dirty="0" sz="1200" spc="-5">
                <a:latin typeface="Times New Roman"/>
                <a:cs typeface="Times New Roman"/>
              </a:rPr>
              <a:t>their classmates, </a:t>
            </a:r>
            <a:r>
              <a:rPr dirty="0" sz="1200">
                <a:latin typeface="Times New Roman"/>
                <a:cs typeface="Times New Roman"/>
              </a:rPr>
              <a:t>but they </a:t>
            </a:r>
            <a:r>
              <a:rPr dirty="0" sz="1200" spc="-5">
                <a:latin typeface="Times New Roman"/>
                <a:cs typeface="Times New Roman"/>
              </a:rPr>
              <a:t>also </a:t>
            </a:r>
            <a:r>
              <a:rPr dirty="0" sz="1200">
                <a:latin typeface="Times New Roman"/>
                <a:cs typeface="Times New Roman"/>
              </a:rPr>
              <a:t>have educated </a:t>
            </a:r>
            <a:r>
              <a:rPr dirty="0" sz="1200" spc="-5">
                <a:latin typeface="Times New Roman"/>
                <a:cs typeface="Times New Roman"/>
              </a:rPr>
              <a:t>parents </a:t>
            </a:r>
            <a:r>
              <a:rPr dirty="0" sz="1200">
                <a:latin typeface="Times New Roman"/>
                <a:cs typeface="Times New Roman"/>
              </a:rPr>
              <a:t>at home  who </a:t>
            </a:r>
            <a:r>
              <a:rPr dirty="0" sz="1200" spc="-5">
                <a:latin typeface="Times New Roman"/>
                <a:cs typeface="Times New Roman"/>
              </a:rPr>
              <a:t>can </a:t>
            </a:r>
            <a:r>
              <a:rPr dirty="0" sz="1200">
                <a:latin typeface="Times New Roman"/>
                <a:cs typeface="Times New Roman"/>
              </a:rPr>
              <a:t>support them. </a:t>
            </a:r>
            <a:r>
              <a:rPr dirty="0" sz="1200" spc="-5">
                <a:latin typeface="Times New Roman"/>
                <a:cs typeface="Times New Roman"/>
              </a:rPr>
              <a:t>Although </a:t>
            </a:r>
            <a:r>
              <a:rPr dirty="0" sz="1200">
                <a:latin typeface="Times New Roman"/>
                <a:cs typeface="Times New Roman"/>
              </a:rPr>
              <a:t>students </a:t>
            </a:r>
            <a:r>
              <a:rPr dirty="0" sz="1200" spc="-5">
                <a:latin typeface="Times New Roman"/>
                <a:cs typeface="Times New Roman"/>
              </a:rPr>
              <a:t>from </a:t>
            </a:r>
            <a:r>
              <a:rPr dirty="0" sz="1200">
                <a:latin typeface="Times New Roman"/>
                <a:cs typeface="Times New Roman"/>
              </a:rPr>
              <a:t>a low </a:t>
            </a:r>
            <a:r>
              <a:rPr dirty="0" sz="1200" spc="-5">
                <a:latin typeface="Times New Roman"/>
                <a:cs typeface="Times New Roman"/>
              </a:rPr>
              <a:t>SES </a:t>
            </a:r>
            <a:r>
              <a:rPr dirty="0" sz="1200">
                <a:latin typeface="Times New Roman"/>
                <a:cs typeface="Times New Roman"/>
              </a:rPr>
              <a:t>family </a:t>
            </a:r>
            <a:r>
              <a:rPr dirty="0" sz="1200" spc="5">
                <a:latin typeface="Times New Roman"/>
                <a:cs typeface="Times New Roman"/>
              </a:rPr>
              <a:t>may </a:t>
            </a:r>
            <a:r>
              <a:rPr dirty="0" sz="1200">
                <a:latin typeface="Times New Roman"/>
                <a:cs typeface="Times New Roman"/>
              </a:rPr>
              <a:t>have a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level of  </a:t>
            </a:r>
            <a:r>
              <a:rPr dirty="0" sz="1200" spc="-5">
                <a:latin typeface="Times New Roman"/>
                <a:cs typeface="Times New Roman"/>
              </a:rPr>
              <a:t>intelligence,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often </a:t>
            </a:r>
            <a:r>
              <a:rPr dirty="0" sz="1200" spc="5">
                <a:latin typeface="Times New Roman"/>
                <a:cs typeface="Times New Roman"/>
              </a:rPr>
              <a:t>do </a:t>
            </a:r>
            <a:r>
              <a:rPr dirty="0" sz="1200">
                <a:latin typeface="Times New Roman"/>
                <a:cs typeface="Times New Roman"/>
              </a:rPr>
              <a:t>not have </a:t>
            </a:r>
            <a:r>
              <a:rPr dirty="0" sz="1200" spc="-5">
                <a:latin typeface="Times New Roman"/>
                <a:cs typeface="Times New Roman"/>
              </a:rPr>
              <a:t>parents </a:t>
            </a:r>
            <a:r>
              <a:rPr dirty="0" sz="1200">
                <a:latin typeface="Times New Roman"/>
                <a:cs typeface="Times New Roman"/>
              </a:rPr>
              <a:t>at home who </a:t>
            </a:r>
            <a:r>
              <a:rPr dirty="0" sz="1200" spc="-5">
                <a:latin typeface="Times New Roman"/>
                <a:cs typeface="Times New Roman"/>
              </a:rPr>
              <a:t>can </a:t>
            </a:r>
            <a:r>
              <a:rPr dirty="0" sz="1200">
                <a:latin typeface="Times New Roman"/>
                <a:cs typeface="Times New Roman"/>
              </a:rPr>
              <a:t>help them, since the </a:t>
            </a:r>
            <a:r>
              <a:rPr dirty="0" sz="1200" spc="-5">
                <a:latin typeface="Times New Roman"/>
                <a:cs typeface="Times New Roman"/>
              </a:rPr>
              <a:t>parents </a:t>
            </a:r>
            <a:r>
              <a:rPr dirty="0" sz="1200">
                <a:latin typeface="Times New Roman"/>
                <a:cs typeface="Times New Roman"/>
              </a:rPr>
              <a:t>are  likely lacking </a:t>
            </a:r>
            <a:r>
              <a:rPr dirty="0" sz="1200" spc="-5">
                <a:latin typeface="Times New Roman"/>
                <a:cs typeface="Times New Roman"/>
              </a:rPr>
              <a:t>formal </a:t>
            </a:r>
            <a:r>
              <a:rPr dirty="0" sz="1200">
                <a:latin typeface="Times New Roman"/>
                <a:cs typeface="Times New Roman"/>
              </a:rPr>
              <a:t>education. </a:t>
            </a:r>
            <a:r>
              <a:rPr dirty="0" sz="1200" spc="-5">
                <a:latin typeface="Times New Roman"/>
                <a:cs typeface="Times New Roman"/>
              </a:rPr>
              <a:t>Therefore, </a:t>
            </a:r>
            <a:r>
              <a:rPr dirty="0" sz="1200">
                <a:latin typeface="Times New Roman"/>
                <a:cs typeface="Times New Roman"/>
              </a:rPr>
              <a:t>it may </a:t>
            </a:r>
            <a:r>
              <a:rPr dirty="0" sz="1200" spc="-5">
                <a:latin typeface="Times New Roman"/>
                <a:cs typeface="Times New Roman"/>
              </a:rPr>
              <a:t>seem that there is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cycle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uneducated  families falling </a:t>
            </a:r>
            <a:r>
              <a:rPr dirty="0" sz="1200">
                <a:latin typeface="Times New Roman"/>
                <a:cs typeface="Times New Roman"/>
              </a:rPr>
              <a:t>into </a:t>
            </a:r>
            <a:r>
              <a:rPr dirty="0" sz="1200" spc="-5">
                <a:latin typeface="Times New Roman"/>
                <a:cs typeface="Times New Roman"/>
              </a:rPr>
              <a:t>poverty, and </a:t>
            </a:r>
            <a:r>
              <a:rPr dirty="0" sz="1200">
                <a:latin typeface="Times New Roman"/>
                <a:cs typeface="Times New Roman"/>
              </a:rPr>
              <a:t>thus their </a:t>
            </a:r>
            <a:r>
              <a:rPr dirty="0" sz="1200" spc="-5">
                <a:latin typeface="Times New Roman"/>
                <a:cs typeface="Times New Roman"/>
              </a:rPr>
              <a:t>children </a:t>
            </a:r>
            <a:r>
              <a:rPr dirty="0" sz="1200">
                <a:latin typeface="Times New Roman"/>
                <a:cs typeface="Times New Roman"/>
              </a:rPr>
              <a:t>may </a:t>
            </a:r>
            <a:r>
              <a:rPr dirty="0" sz="1200" spc="5">
                <a:latin typeface="Times New Roman"/>
                <a:cs typeface="Times New Roman"/>
              </a:rPr>
              <a:t>be </a:t>
            </a:r>
            <a:r>
              <a:rPr dirty="0" sz="1200">
                <a:latin typeface="Times New Roman"/>
                <a:cs typeface="Times New Roman"/>
              </a:rPr>
              <a:t>more likely to fail to </a:t>
            </a:r>
            <a:r>
              <a:rPr dirty="0" sz="1200" spc="-5">
                <a:latin typeface="Times New Roman"/>
                <a:cs typeface="Times New Roman"/>
              </a:rPr>
              <a:t>complete high  school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post-secondary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education.</a:t>
            </a:r>
            <a:endParaRPr sz="1200">
              <a:latin typeface="Times New Roman"/>
              <a:cs typeface="Times New Roman"/>
            </a:endParaRPr>
          </a:p>
          <a:p>
            <a:pPr marL="12700" marR="22860" indent="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According </a:t>
            </a:r>
            <a:r>
              <a:rPr dirty="0" sz="1200">
                <a:latin typeface="Times New Roman"/>
                <a:cs typeface="Times New Roman"/>
              </a:rPr>
              <a:t>to Weitzeman </a:t>
            </a:r>
            <a:r>
              <a:rPr dirty="0" sz="1200" spc="-5">
                <a:latin typeface="Times New Roman"/>
                <a:cs typeface="Times New Roman"/>
              </a:rPr>
              <a:t>et </a:t>
            </a:r>
            <a:r>
              <a:rPr dirty="0" sz="1200">
                <a:latin typeface="Times New Roman"/>
                <a:cs typeface="Times New Roman"/>
              </a:rPr>
              <a:t>al. </a:t>
            </a:r>
            <a:r>
              <a:rPr dirty="0" sz="1200" spc="-5">
                <a:latin typeface="Times New Roman"/>
                <a:cs typeface="Times New Roman"/>
              </a:rPr>
              <a:t>(1982), students </a:t>
            </a:r>
            <a:r>
              <a:rPr dirty="0" sz="1200">
                <a:latin typeface="Times New Roman"/>
                <a:cs typeface="Times New Roman"/>
              </a:rPr>
              <a:t>who </a:t>
            </a:r>
            <a:r>
              <a:rPr dirty="0" sz="1200" spc="-5">
                <a:latin typeface="Times New Roman"/>
                <a:cs typeface="Times New Roman"/>
              </a:rPr>
              <a:t>miss </a:t>
            </a:r>
            <a:r>
              <a:rPr dirty="0" sz="1200">
                <a:latin typeface="Times New Roman"/>
                <a:cs typeface="Times New Roman"/>
              </a:rPr>
              <a:t>a lot of </a:t>
            </a:r>
            <a:r>
              <a:rPr dirty="0" sz="1200" spc="-5">
                <a:latin typeface="Times New Roman"/>
                <a:cs typeface="Times New Roman"/>
              </a:rPr>
              <a:t>school are </a:t>
            </a:r>
            <a:r>
              <a:rPr dirty="0" sz="1200">
                <a:latin typeface="Times New Roman"/>
                <a:cs typeface="Times New Roman"/>
              </a:rPr>
              <a:t>much </a:t>
            </a:r>
            <a:r>
              <a:rPr dirty="0" sz="1200" spc="-5">
                <a:latin typeface="Times New Roman"/>
                <a:cs typeface="Times New Roman"/>
              </a:rPr>
              <a:t>more  </a:t>
            </a:r>
            <a:r>
              <a:rPr dirty="0" sz="1200">
                <a:latin typeface="Times New Roman"/>
                <a:cs typeface="Times New Roman"/>
              </a:rPr>
              <a:t>likely to </a:t>
            </a:r>
            <a:r>
              <a:rPr dirty="0" sz="1200" spc="-5">
                <a:latin typeface="Times New Roman"/>
                <a:cs typeface="Times New Roman"/>
              </a:rPr>
              <a:t>fall behind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5">
                <a:latin typeface="Times New Roman"/>
                <a:cs typeface="Times New Roman"/>
              </a:rPr>
              <a:t>to </a:t>
            </a:r>
            <a:r>
              <a:rPr dirty="0" sz="1200">
                <a:latin typeface="Times New Roman"/>
                <a:cs typeface="Times New Roman"/>
              </a:rPr>
              <a:t>drop out of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before </a:t>
            </a:r>
            <a:r>
              <a:rPr dirty="0" sz="1200" spc="-5">
                <a:latin typeface="Times New Roman"/>
                <a:cs typeface="Times New Roman"/>
              </a:rPr>
              <a:t>graduation. Weitzeman’s </a:t>
            </a:r>
            <a:r>
              <a:rPr dirty="0" sz="1200">
                <a:latin typeface="Times New Roman"/>
                <a:cs typeface="Times New Roman"/>
              </a:rPr>
              <a:t>study </a:t>
            </a:r>
            <a:r>
              <a:rPr dirty="0" sz="1200" spc="-5">
                <a:latin typeface="Times New Roman"/>
                <a:cs typeface="Times New Roman"/>
              </a:rPr>
              <a:t>focused </a:t>
            </a:r>
            <a:r>
              <a:rPr dirty="0" sz="1200">
                <a:latin typeface="Times New Roman"/>
                <a:cs typeface="Times New Roman"/>
              </a:rPr>
              <a:t>on  </a:t>
            </a:r>
            <a:r>
              <a:rPr dirty="0" sz="1200" spc="-5">
                <a:latin typeface="Times New Roman"/>
                <a:cs typeface="Times New Roman"/>
              </a:rPr>
              <a:t>children’s health and revealed that </a:t>
            </a:r>
            <a:r>
              <a:rPr dirty="0" sz="1200">
                <a:latin typeface="Times New Roman"/>
                <a:cs typeface="Times New Roman"/>
              </a:rPr>
              <a:t>students who </a:t>
            </a:r>
            <a:r>
              <a:rPr dirty="0" sz="1200" spc="-5">
                <a:latin typeface="Times New Roman"/>
                <a:cs typeface="Times New Roman"/>
              </a:rPr>
              <a:t>miss </a:t>
            </a:r>
            <a:r>
              <a:rPr dirty="0" sz="1200">
                <a:latin typeface="Times New Roman"/>
                <a:cs typeface="Times New Roman"/>
              </a:rPr>
              <a:t>a lot of </a:t>
            </a:r>
            <a:r>
              <a:rPr dirty="0" sz="1200" spc="-5">
                <a:latin typeface="Times New Roman"/>
                <a:cs typeface="Times New Roman"/>
              </a:rPr>
              <a:t>school,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whatever reason,  </a:t>
            </a:r>
            <a:r>
              <a:rPr dirty="0" sz="1200">
                <a:latin typeface="Times New Roman"/>
                <a:cs typeface="Times New Roman"/>
              </a:rPr>
              <a:t>usually fall </a:t>
            </a:r>
            <a:r>
              <a:rPr dirty="0" sz="1200" spc="-5">
                <a:latin typeface="Times New Roman"/>
                <a:cs typeface="Times New Roman"/>
              </a:rPr>
              <a:t>behind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their </a:t>
            </a:r>
            <a:r>
              <a:rPr dirty="0" sz="1200">
                <a:latin typeface="Times New Roman"/>
                <a:cs typeface="Times New Roman"/>
              </a:rPr>
              <a:t>studies. </a:t>
            </a:r>
            <a:r>
              <a:rPr dirty="0" sz="1200" spc="-5">
                <a:latin typeface="Times New Roman"/>
                <a:cs typeface="Times New Roman"/>
              </a:rPr>
              <a:t>According </a:t>
            </a:r>
            <a:r>
              <a:rPr dirty="0" sz="1200">
                <a:latin typeface="Times New Roman"/>
                <a:cs typeface="Times New Roman"/>
              </a:rPr>
              <a:t>to Bradley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Corwyn (2002), </a:t>
            </a:r>
            <a:r>
              <a:rPr dirty="0" sz="1200" spc="-5">
                <a:latin typeface="Times New Roman"/>
                <a:cs typeface="Times New Roman"/>
              </a:rPr>
              <a:t>students from low  SES families </a:t>
            </a:r>
            <a:r>
              <a:rPr dirty="0" sz="1200">
                <a:latin typeface="Times New Roman"/>
                <a:cs typeface="Times New Roman"/>
              </a:rPr>
              <a:t>are more likely to </a:t>
            </a:r>
            <a:r>
              <a:rPr dirty="0" sz="1200" spc="-5">
                <a:latin typeface="Times New Roman"/>
                <a:cs typeface="Times New Roman"/>
              </a:rPr>
              <a:t>miss </a:t>
            </a:r>
            <a:r>
              <a:rPr dirty="0" sz="1200">
                <a:latin typeface="Times New Roman"/>
                <a:cs typeface="Times New Roman"/>
              </a:rPr>
              <a:t>school,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 spc="5">
                <a:latin typeface="Times New Roman"/>
                <a:cs typeface="Times New Roman"/>
              </a:rPr>
              <a:t>it </a:t>
            </a:r>
            <a:r>
              <a:rPr dirty="0" sz="1200">
                <a:latin typeface="Times New Roman"/>
                <a:cs typeface="Times New Roman"/>
              </a:rPr>
              <a:t>does not </a:t>
            </a:r>
            <a:r>
              <a:rPr dirty="0" sz="1200" spc="-5">
                <a:latin typeface="Times New Roman"/>
                <a:cs typeface="Times New Roman"/>
              </a:rPr>
              <a:t>matter whether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child is </a:t>
            </a:r>
            <a:r>
              <a:rPr dirty="0" sz="1200">
                <a:latin typeface="Times New Roman"/>
                <a:cs typeface="Times New Roman"/>
              </a:rPr>
              <a:t>ill or  simply lacks motivation </a:t>
            </a:r>
            <a:r>
              <a:rPr dirty="0" sz="1200" spc="-5">
                <a:latin typeface="Times New Roman"/>
                <a:cs typeface="Times New Roman"/>
              </a:rPr>
              <a:t>from </a:t>
            </a:r>
            <a:r>
              <a:rPr dirty="0" sz="1200">
                <a:latin typeface="Times New Roman"/>
                <a:cs typeface="Times New Roman"/>
              </a:rPr>
              <a:t>their </a:t>
            </a:r>
            <a:r>
              <a:rPr dirty="0" sz="1200" spc="-5">
                <a:latin typeface="Times New Roman"/>
                <a:cs typeface="Times New Roman"/>
              </a:rPr>
              <a:t>parents. </a:t>
            </a:r>
            <a:r>
              <a:rPr dirty="0" sz="1200">
                <a:latin typeface="Times New Roman"/>
                <a:cs typeface="Times New Roman"/>
              </a:rPr>
              <a:t>Students </a:t>
            </a:r>
            <a:r>
              <a:rPr dirty="0" sz="1200" spc="-5">
                <a:latin typeface="Times New Roman"/>
                <a:cs typeface="Times New Roman"/>
              </a:rPr>
              <a:t>have an increased chance </a:t>
            </a:r>
            <a:r>
              <a:rPr dirty="0" sz="1200">
                <a:latin typeface="Times New Roman"/>
                <a:cs typeface="Times New Roman"/>
              </a:rPr>
              <a:t>of dropping out of  </a:t>
            </a:r>
            <a:r>
              <a:rPr dirty="0" sz="1200" spc="-5">
                <a:latin typeface="Times New Roman"/>
                <a:cs typeface="Times New Roman"/>
              </a:rPr>
              <a:t>school regardless </a:t>
            </a:r>
            <a:r>
              <a:rPr dirty="0" sz="1200">
                <a:latin typeface="Times New Roman"/>
                <a:cs typeface="Times New Roman"/>
              </a:rPr>
              <a:t>of the number of </a:t>
            </a:r>
            <a:r>
              <a:rPr dirty="0" sz="1200" spc="-5">
                <a:latin typeface="Times New Roman"/>
                <a:cs typeface="Times New Roman"/>
              </a:rPr>
              <a:t>absences </a:t>
            </a:r>
            <a:r>
              <a:rPr dirty="0" sz="1200">
                <a:latin typeface="Times New Roman"/>
                <a:cs typeface="Times New Roman"/>
              </a:rPr>
              <a:t>in high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if they did not </a:t>
            </a:r>
            <a:r>
              <a:rPr dirty="0" sz="1200" spc="5">
                <a:latin typeface="Times New Roman"/>
                <a:cs typeface="Times New Roman"/>
              </a:rPr>
              <a:t>do </a:t>
            </a:r>
            <a:r>
              <a:rPr dirty="0" sz="1200" spc="-5">
                <a:latin typeface="Times New Roman"/>
                <a:cs typeface="Times New Roman"/>
              </a:rPr>
              <a:t>well </a:t>
            </a:r>
            <a:r>
              <a:rPr dirty="0" sz="1200">
                <a:latin typeface="Times New Roman"/>
                <a:cs typeface="Times New Roman"/>
              </a:rPr>
              <a:t>in  </a:t>
            </a:r>
            <a:r>
              <a:rPr dirty="0" sz="1200" spc="-5">
                <a:latin typeface="Times New Roman"/>
                <a:cs typeface="Times New Roman"/>
              </a:rPr>
              <a:t>kindergarten through </a:t>
            </a:r>
            <a:r>
              <a:rPr dirty="0" sz="1200">
                <a:latin typeface="Times New Roman"/>
                <a:cs typeface="Times New Roman"/>
              </a:rPr>
              <a:t>eighth </a:t>
            </a:r>
            <a:r>
              <a:rPr dirty="0" sz="1200" spc="-5">
                <a:latin typeface="Times New Roman"/>
                <a:cs typeface="Times New Roman"/>
              </a:rPr>
              <a:t>grades, </a:t>
            </a:r>
            <a:r>
              <a:rPr dirty="0" sz="1200">
                <a:latin typeface="Times New Roman"/>
                <a:cs typeface="Times New Roman"/>
              </a:rPr>
              <a:t>or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>
                <a:latin typeface="Times New Roman"/>
                <a:cs typeface="Times New Roman"/>
              </a:rPr>
              <a:t>missed too many </a:t>
            </a:r>
            <a:r>
              <a:rPr dirty="0" sz="1200" spc="-5">
                <a:latin typeface="Times New Roman"/>
                <a:cs typeface="Times New Roman"/>
              </a:rPr>
              <a:t>days </a:t>
            </a:r>
            <a:r>
              <a:rPr dirty="0" sz="1200">
                <a:latin typeface="Times New Roman"/>
                <a:cs typeface="Times New Roman"/>
              </a:rPr>
              <a:t>during the elementary </a:t>
            </a:r>
            <a:r>
              <a:rPr dirty="0" sz="1200" spc="-5">
                <a:latin typeface="Times New Roman"/>
                <a:cs typeface="Times New Roman"/>
              </a:rPr>
              <a:t>school  years </a:t>
            </a:r>
            <a:r>
              <a:rPr dirty="0" sz="1200">
                <a:latin typeface="Times New Roman"/>
                <a:cs typeface="Times New Roman"/>
              </a:rPr>
              <a:t>(Stearns, </a:t>
            </a:r>
            <a:r>
              <a:rPr dirty="0" sz="1200" spc="-5">
                <a:latin typeface="Times New Roman"/>
                <a:cs typeface="Times New Roman"/>
              </a:rPr>
              <a:t>Moller, </a:t>
            </a:r>
            <a:r>
              <a:rPr dirty="0" sz="1200">
                <a:latin typeface="Times New Roman"/>
                <a:cs typeface="Times New Roman"/>
              </a:rPr>
              <a:t>Blau, &amp; </a:t>
            </a:r>
            <a:r>
              <a:rPr dirty="0" sz="1200" spc="-5">
                <a:latin typeface="Times New Roman"/>
                <a:cs typeface="Times New Roman"/>
              </a:rPr>
              <a:t>Ptochnick,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2007).</a:t>
            </a:r>
            <a:endParaRPr sz="1200">
              <a:latin typeface="Times New Roman"/>
              <a:cs typeface="Times New Roman"/>
            </a:endParaRPr>
          </a:p>
          <a:p>
            <a:pPr marL="12700" marR="61594" indent="228600">
              <a:lnSpc>
                <a:spcPct val="191700"/>
              </a:lnSpc>
            </a:pPr>
            <a:r>
              <a:rPr dirty="0" sz="1200" spc="-5" b="1">
                <a:latin typeface="Times New Roman"/>
                <a:cs typeface="Times New Roman"/>
              </a:rPr>
              <a:t>Importance </a:t>
            </a:r>
            <a:r>
              <a:rPr dirty="0" sz="1200" b="1">
                <a:latin typeface="Times New Roman"/>
                <a:cs typeface="Times New Roman"/>
              </a:rPr>
              <a:t>of </a:t>
            </a:r>
            <a:r>
              <a:rPr dirty="0" sz="1200" spc="-5" b="1">
                <a:latin typeface="Times New Roman"/>
                <a:cs typeface="Times New Roman"/>
              </a:rPr>
              <a:t>K-8. </a:t>
            </a:r>
            <a:r>
              <a:rPr dirty="0" sz="1200">
                <a:latin typeface="Times New Roman"/>
                <a:cs typeface="Times New Roman"/>
              </a:rPr>
              <a:t>There are </a:t>
            </a:r>
            <a:r>
              <a:rPr dirty="0" sz="1200" spc="-5">
                <a:latin typeface="Times New Roman"/>
                <a:cs typeface="Times New Roman"/>
              </a:rPr>
              <a:t>several reasons </a:t>
            </a:r>
            <a:r>
              <a:rPr dirty="0" sz="1200">
                <a:latin typeface="Times New Roman"/>
                <a:cs typeface="Times New Roman"/>
              </a:rPr>
              <a:t>why the </a:t>
            </a:r>
            <a:r>
              <a:rPr dirty="0" sz="1200" spc="-5">
                <a:latin typeface="Times New Roman"/>
                <a:cs typeface="Times New Roman"/>
              </a:rPr>
              <a:t>younger years </a:t>
            </a:r>
            <a:r>
              <a:rPr dirty="0" sz="1200">
                <a:latin typeface="Times New Roman"/>
                <a:cs typeface="Times New Roman"/>
              </a:rPr>
              <a:t>of a </a:t>
            </a:r>
            <a:r>
              <a:rPr dirty="0" sz="1200" spc="-5">
                <a:latin typeface="Times New Roman"/>
                <a:cs typeface="Times New Roman"/>
              </a:rPr>
              <a:t>student’s  education </a:t>
            </a:r>
            <a:r>
              <a:rPr dirty="0" sz="1200">
                <a:latin typeface="Times New Roman"/>
                <a:cs typeface="Times New Roman"/>
              </a:rPr>
              <a:t>are </a:t>
            </a:r>
            <a:r>
              <a:rPr dirty="0" sz="1200" spc="-5">
                <a:latin typeface="Times New Roman"/>
                <a:cs typeface="Times New Roman"/>
              </a:rPr>
              <a:t>important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his/her attainment </a:t>
            </a:r>
            <a:r>
              <a:rPr dirty="0" sz="1200">
                <a:latin typeface="Times New Roman"/>
                <a:cs typeface="Times New Roman"/>
              </a:rPr>
              <a:t>of a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diploma. </a:t>
            </a:r>
            <a:r>
              <a:rPr dirty="0" sz="1200" spc="-5">
                <a:latin typeface="Times New Roman"/>
                <a:cs typeface="Times New Roman"/>
              </a:rPr>
              <a:t>For example, </a:t>
            </a:r>
            <a:r>
              <a:rPr dirty="0" sz="1200" spc="5">
                <a:latin typeface="Times New Roman"/>
                <a:cs typeface="Times New Roman"/>
              </a:rPr>
              <a:t>if </a:t>
            </a:r>
            <a:r>
              <a:rPr dirty="0" sz="1200">
                <a:latin typeface="Times New Roman"/>
                <a:cs typeface="Times New Roman"/>
              </a:rPr>
              <a:t>a student  </a:t>
            </a:r>
            <a:r>
              <a:rPr dirty="0" sz="1200" spc="-5">
                <a:latin typeface="Times New Roman"/>
                <a:cs typeface="Times New Roman"/>
              </a:rPr>
              <a:t>has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repeat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grade, </a:t>
            </a:r>
            <a:r>
              <a:rPr dirty="0" sz="1200">
                <a:latin typeface="Times New Roman"/>
                <a:cs typeface="Times New Roman"/>
              </a:rPr>
              <a:t>whether it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due to </a:t>
            </a:r>
            <a:r>
              <a:rPr dirty="0" sz="1200" spc="-5">
                <a:latin typeface="Times New Roman"/>
                <a:cs typeface="Times New Roman"/>
              </a:rPr>
              <a:t>excessive absences </a:t>
            </a:r>
            <a:r>
              <a:rPr dirty="0" sz="1200">
                <a:latin typeface="Times New Roman"/>
                <a:cs typeface="Times New Roman"/>
              </a:rPr>
              <a:t>or failure in acquiring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passing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1546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045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28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635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grades, </a:t>
            </a:r>
            <a:r>
              <a:rPr dirty="0" sz="1200">
                <a:latin typeface="Times New Roman"/>
                <a:cs typeface="Times New Roman"/>
              </a:rPr>
              <a:t>then </a:t>
            </a:r>
            <a:r>
              <a:rPr dirty="0" sz="1200" spc="-5">
                <a:latin typeface="Times New Roman"/>
                <a:cs typeface="Times New Roman"/>
              </a:rPr>
              <a:t>that student has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better chance </a:t>
            </a:r>
            <a:r>
              <a:rPr dirty="0" sz="1200">
                <a:latin typeface="Times New Roman"/>
                <a:cs typeface="Times New Roman"/>
              </a:rPr>
              <a:t>of dropping out of high school. </a:t>
            </a:r>
            <a:r>
              <a:rPr dirty="0" sz="1200" spc="-5">
                <a:latin typeface="Times New Roman"/>
                <a:cs typeface="Times New Roman"/>
              </a:rPr>
              <a:t>Social promotion is  seen as </a:t>
            </a:r>
            <a:r>
              <a:rPr dirty="0" sz="1200">
                <a:latin typeface="Times New Roman"/>
                <a:cs typeface="Times New Roman"/>
              </a:rPr>
              <a:t>a better </a:t>
            </a:r>
            <a:r>
              <a:rPr dirty="0" sz="1200" spc="-5">
                <a:latin typeface="Times New Roman"/>
                <a:cs typeface="Times New Roman"/>
              </a:rPr>
              <a:t>method </a:t>
            </a:r>
            <a:r>
              <a:rPr dirty="0" sz="1200" spc="5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keep students </a:t>
            </a:r>
            <a:r>
              <a:rPr dirty="0" sz="1200">
                <a:latin typeface="Times New Roman"/>
                <a:cs typeface="Times New Roman"/>
              </a:rPr>
              <a:t>on </a:t>
            </a:r>
            <a:r>
              <a:rPr dirty="0" sz="1200" spc="-5">
                <a:latin typeface="Times New Roman"/>
                <a:cs typeface="Times New Roman"/>
              </a:rPr>
              <a:t>track </a:t>
            </a:r>
            <a:r>
              <a:rPr dirty="0" sz="1200" spc="5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graduate (Stearns, Moller, Blau, </a:t>
            </a:r>
            <a:r>
              <a:rPr dirty="0" sz="1200">
                <a:latin typeface="Times New Roman"/>
                <a:cs typeface="Times New Roman"/>
              </a:rPr>
              <a:t>&amp;  </a:t>
            </a:r>
            <a:r>
              <a:rPr dirty="0" sz="1200" spc="-5">
                <a:latin typeface="Times New Roman"/>
                <a:cs typeface="Times New Roman"/>
              </a:rPr>
              <a:t>Ptochnick, 2007). However, social promotion </a:t>
            </a:r>
            <a:r>
              <a:rPr dirty="0" sz="1200" spc="5">
                <a:latin typeface="Times New Roman"/>
                <a:cs typeface="Times New Roman"/>
              </a:rPr>
              <a:t>may </a:t>
            </a:r>
            <a:r>
              <a:rPr dirty="0" sz="1200" spc="-5">
                <a:latin typeface="Times New Roman"/>
                <a:cs typeface="Times New Roman"/>
              </a:rPr>
              <a:t>lead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other reasons </a:t>
            </a:r>
            <a:r>
              <a:rPr dirty="0" sz="1200">
                <a:latin typeface="Times New Roman"/>
                <a:cs typeface="Times New Roman"/>
              </a:rPr>
              <a:t>for a student to drop out  of </a:t>
            </a:r>
            <a:r>
              <a:rPr dirty="0" sz="1200" spc="-5">
                <a:latin typeface="Times New Roman"/>
                <a:cs typeface="Times New Roman"/>
              </a:rPr>
              <a:t>high school. For example, </a:t>
            </a:r>
            <a:r>
              <a:rPr dirty="0" sz="1200">
                <a:latin typeface="Times New Roman"/>
                <a:cs typeface="Times New Roman"/>
              </a:rPr>
              <a:t>the student may not be </a:t>
            </a:r>
            <a:r>
              <a:rPr dirty="0" sz="1200" spc="-5">
                <a:latin typeface="Times New Roman"/>
                <a:cs typeface="Times New Roman"/>
              </a:rPr>
              <a:t>prepared </a:t>
            </a:r>
            <a:r>
              <a:rPr dirty="0" sz="1200">
                <a:latin typeface="Times New Roman"/>
                <a:cs typeface="Times New Roman"/>
              </a:rPr>
              <a:t>for the </a:t>
            </a:r>
            <a:r>
              <a:rPr dirty="0" sz="1200" spc="-5">
                <a:latin typeface="Times New Roman"/>
                <a:cs typeface="Times New Roman"/>
              </a:rPr>
              <a:t>rigor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classes </a:t>
            </a:r>
            <a:r>
              <a:rPr dirty="0" sz="1200">
                <a:latin typeface="Times New Roman"/>
                <a:cs typeface="Times New Roman"/>
              </a:rPr>
              <a:t>that will be  </a:t>
            </a:r>
            <a:r>
              <a:rPr dirty="0" sz="1200" spc="-5">
                <a:latin typeface="Times New Roman"/>
                <a:cs typeface="Times New Roman"/>
              </a:rPr>
              <a:t>required </a:t>
            </a:r>
            <a:r>
              <a:rPr dirty="0" sz="1200">
                <a:latin typeface="Times New Roman"/>
                <a:cs typeface="Times New Roman"/>
              </a:rPr>
              <a:t>in high </a:t>
            </a:r>
            <a:r>
              <a:rPr dirty="0" sz="1200" spc="-5">
                <a:latin typeface="Times New Roman"/>
                <a:cs typeface="Times New Roman"/>
              </a:rPr>
              <a:t>school. Sparks, </a:t>
            </a:r>
            <a:r>
              <a:rPr dirty="0" sz="1200">
                <a:latin typeface="Times New Roman"/>
                <a:cs typeface="Times New Roman"/>
              </a:rPr>
              <a:t>Johnson, &amp; </a:t>
            </a:r>
            <a:r>
              <a:rPr dirty="0" sz="1200" spc="-5">
                <a:latin typeface="Times New Roman"/>
                <a:cs typeface="Times New Roman"/>
              </a:rPr>
              <a:t>Akos (2010) found </a:t>
            </a:r>
            <a:r>
              <a:rPr dirty="0" sz="1200">
                <a:latin typeface="Times New Roman"/>
                <a:cs typeface="Times New Roman"/>
              </a:rPr>
              <a:t>that there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direct  correlation between an eighth grade standardized </a:t>
            </a:r>
            <a:r>
              <a:rPr dirty="0" sz="1200">
                <a:latin typeface="Times New Roman"/>
                <a:cs typeface="Times New Roman"/>
              </a:rPr>
              <a:t>math test and </a:t>
            </a:r>
            <a:r>
              <a:rPr dirty="0" sz="1200" spc="-5">
                <a:latin typeface="Times New Roman"/>
                <a:cs typeface="Times New Roman"/>
              </a:rPr>
              <a:t>dropping </a:t>
            </a:r>
            <a:r>
              <a:rPr dirty="0" sz="1200">
                <a:latin typeface="Times New Roman"/>
                <a:cs typeface="Times New Roman"/>
              </a:rPr>
              <a:t>out in the ninth </a:t>
            </a:r>
            <a:r>
              <a:rPr dirty="0" sz="1200" spc="-5">
                <a:latin typeface="Times New Roman"/>
                <a:cs typeface="Times New Roman"/>
              </a:rPr>
              <a:t>grade </a:t>
            </a:r>
            <a:r>
              <a:rPr dirty="0" sz="1200">
                <a:latin typeface="Times New Roman"/>
                <a:cs typeface="Times New Roman"/>
              </a:rPr>
              <a:t>–  approximately one third of the ninth </a:t>
            </a:r>
            <a:r>
              <a:rPr dirty="0" sz="1200" spc="-5">
                <a:latin typeface="Times New Roman"/>
                <a:cs typeface="Times New Roman"/>
              </a:rPr>
              <a:t>grade </a:t>
            </a:r>
            <a:r>
              <a:rPr dirty="0" sz="1200">
                <a:latin typeface="Times New Roman"/>
                <a:cs typeface="Times New Roman"/>
              </a:rPr>
              <a:t>dropouts </a:t>
            </a:r>
            <a:r>
              <a:rPr dirty="0" sz="1200" spc="-5">
                <a:latin typeface="Times New Roman"/>
                <a:cs typeface="Times New Roman"/>
              </a:rPr>
              <a:t>scored below grade </a:t>
            </a:r>
            <a:r>
              <a:rPr dirty="0" sz="1200">
                <a:latin typeface="Times New Roman"/>
                <a:cs typeface="Times New Roman"/>
              </a:rPr>
              <a:t>level </a:t>
            </a:r>
            <a:r>
              <a:rPr dirty="0" sz="1200" spc="-5">
                <a:latin typeface="Times New Roman"/>
                <a:cs typeface="Times New Roman"/>
              </a:rPr>
              <a:t>as opposed </a:t>
            </a:r>
            <a:r>
              <a:rPr dirty="0" sz="1200">
                <a:latin typeface="Times New Roman"/>
                <a:cs typeface="Times New Roman"/>
              </a:rPr>
              <a:t>to only  15.4% of those that did not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dropout.</a:t>
            </a:r>
            <a:endParaRPr sz="1200">
              <a:latin typeface="Times New Roman"/>
              <a:cs typeface="Times New Roman"/>
            </a:endParaRPr>
          </a:p>
          <a:p>
            <a:pPr marL="12700" marR="15875" indent="228600">
              <a:lnSpc>
                <a:spcPct val="191700"/>
              </a:lnSpc>
            </a:pPr>
            <a:r>
              <a:rPr dirty="0" sz="1200" spc="-5" b="1">
                <a:latin typeface="Times New Roman"/>
                <a:cs typeface="Times New Roman"/>
              </a:rPr>
              <a:t>Effects </a:t>
            </a:r>
            <a:r>
              <a:rPr dirty="0" sz="1200" b="1">
                <a:latin typeface="Times New Roman"/>
                <a:cs typeface="Times New Roman"/>
              </a:rPr>
              <a:t>of </a:t>
            </a:r>
            <a:r>
              <a:rPr dirty="0" sz="1200" spc="-5" b="1">
                <a:latin typeface="Times New Roman"/>
                <a:cs typeface="Times New Roman"/>
              </a:rPr>
              <a:t>NCLB.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No </a:t>
            </a:r>
            <a:r>
              <a:rPr dirty="0" sz="1200">
                <a:latin typeface="Times New Roman"/>
                <a:cs typeface="Times New Roman"/>
              </a:rPr>
              <a:t>Child </a:t>
            </a:r>
            <a:r>
              <a:rPr dirty="0" sz="1200" spc="-5">
                <a:latin typeface="Times New Roman"/>
                <a:cs typeface="Times New Roman"/>
              </a:rPr>
              <a:t>Left Behind (NCLB) </a:t>
            </a:r>
            <a:r>
              <a:rPr dirty="0" sz="1200">
                <a:latin typeface="Times New Roman"/>
                <a:cs typeface="Times New Roman"/>
              </a:rPr>
              <a:t>act drastically </a:t>
            </a:r>
            <a:r>
              <a:rPr dirty="0" sz="1200" spc="-5">
                <a:latin typeface="Times New Roman"/>
                <a:cs typeface="Times New Roman"/>
              </a:rPr>
              <a:t>changed </a:t>
            </a:r>
            <a:r>
              <a:rPr dirty="0" sz="1200" spc="5">
                <a:latin typeface="Times New Roman"/>
                <a:cs typeface="Times New Roman"/>
              </a:rPr>
              <a:t>many </a:t>
            </a:r>
            <a:r>
              <a:rPr dirty="0" sz="1200" spc="-5">
                <a:latin typeface="Times New Roman"/>
                <a:cs typeface="Times New Roman"/>
              </a:rPr>
              <a:t>things  about education </a:t>
            </a:r>
            <a:r>
              <a:rPr dirty="0" sz="1200">
                <a:latin typeface="Times New Roman"/>
                <a:cs typeface="Times New Roman"/>
              </a:rPr>
              <a:t>in the United </a:t>
            </a:r>
            <a:r>
              <a:rPr dirty="0" sz="1200" spc="-5">
                <a:latin typeface="Times New Roman"/>
                <a:cs typeface="Times New Roman"/>
              </a:rPr>
              <a:t>States. Two </a:t>
            </a:r>
            <a:r>
              <a:rPr dirty="0" sz="1200">
                <a:latin typeface="Times New Roman"/>
                <a:cs typeface="Times New Roman"/>
              </a:rPr>
              <a:t>of the act’s major </a:t>
            </a:r>
            <a:r>
              <a:rPr dirty="0" sz="1200" spc="-5">
                <a:latin typeface="Times New Roman"/>
                <a:cs typeface="Times New Roman"/>
              </a:rPr>
              <a:t>goals </a:t>
            </a:r>
            <a:r>
              <a:rPr dirty="0" sz="1200">
                <a:latin typeface="Times New Roman"/>
                <a:cs typeface="Times New Roman"/>
              </a:rPr>
              <a:t>were to raise the </a:t>
            </a:r>
            <a:r>
              <a:rPr dirty="0" sz="1200" spc="-5">
                <a:latin typeface="Times New Roman"/>
                <a:cs typeface="Times New Roman"/>
              </a:rPr>
              <a:t>rigor </a:t>
            </a:r>
            <a:r>
              <a:rPr dirty="0" sz="1200">
                <a:latin typeface="Times New Roman"/>
                <a:cs typeface="Times New Roman"/>
              </a:rPr>
              <a:t>of  public </a:t>
            </a:r>
            <a:r>
              <a:rPr dirty="0" sz="1200" spc="-5">
                <a:latin typeface="Times New Roman"/>
                <a:cs typeface="Times New Roman"/>
              </a:rPr>
              <a:t>education, and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close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achievement gap </a:t>
            </a:r>
            <a:r>
              <a:rPr dirty="0" sz="1200">
                <a:latin typeface="Times New Roman"/>
                <a:cs typeface="Times New Roman"/>
              </a:rPr>
              <a:t>of minority students and white students </a:t>
            </a:r>
            <a:r>
              <a:rPr dirty="0" sz="1200" spc="-5">
                <a:latin typeface="Times New Roman"/>
                <a:cs typeface="Times New Roman"/>
              </a:rPr>
              <a:t>(Meir  </a:t>
            </a:r>
            <a:r>
              <a:rPr dirty="0" sz="1200">
                <a:latin typeface="Times New Roman"/>
                <a:cs typeface="Times New Roman"/>
              </a:rPr>
              <a:t>&amp; Wood, </a:t>
            </a:r>
            <a:r>
              <a:rPr dirty="0" sz="1200" spc="-5">
                <a:latin typeface="Times New Roman"/>
                <a:cs typeface="Times New Roman"/>
              </a:rPr>
              <a:t>2004). Hahnel (2009) </a:t>
            </a:r>
            <a:r>
              <a:rPr dirty="0" sz="1200">
                <a:latin typeface="Times New Roman"/>
                <a:cs typeface="Times New Roman"/>
              </a:rPr>
              <a:t>explained that the </a:t>
            </a:r>
            <a:r>
              <a:rPr dirty="0" sz="1200" spc="-5">
                <a:latin typeface="Times New Roman"/>
                <a:cs typeface="Times New Roman"/>
              </a:rPr>
              <a:t>NCLB </a:t>
            </a:r>
            <a:r>
              <a:rPr dirty="0" sz="1200">
                <a:latin typeface="Times New Roman"/>
                <a:cs typeface="Times New Roman"/>
              </a:rPr>
              <a:t>act had some </a:t>
            </a:r>
            <a:r>
              <a:rPr dirty="0" sz="1200" spc="-5">
                <a:latin typeface="Times New Roman"/>
                <a:cs typeface="Times New Roman"/>
              </a:rPr>
              <a:t>success </a:t>
            </a:r>
            <a:r>
              <a:rPr dirty="0" sz="1200">
                <a:latin typeface="Times New Roman"/>
                <a:cs typeface="Times New Roman"/>
              </a:rPr>
              <a:t>in raising  </a:t>
            </a:r>
            <a:r>
              <a:rPr dirty="0" sz="1200" spc="-5">
                <a:latin typeface="Times New Roman"/>
                <a:cs typeface="Times New Roman"/>
              </a:rPr>
              <a:t>achievement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all </a:t>
            </a:r>
            <a:r>
              <a:rPr dirty="0" sz="1200">
                <a:latin typeface="Times New Roman"/>
                <a:cs typeface="Times New Roman"/>
              </a:rPr>
              <a:t>students, but it did not </a:t>
            </a:r>
            <a:r>
              <a:rPr dirty="0" sz="1200" spc="-5">
                <a:latin typeface="Times New Roman"/>
                <a:cs typeface="Times New Roman"/>
              </a:rPr>
              <a:t>lessen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gap between </a:t>
            </a:r>
            <a:r>
              <a:rPr dirty="0" sz="1200">
                <a:latin typeface="Times New Roman"/>
                <a:cs typeface="Times New Roman"/>
              </a:rPr>
              <a:t>minorities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white students.  Since </a:t>
            </a:r>
            <a:r>
              <a:rPr dirty="0" sz="1200" spc="-5">
                <a:latin typeface="Times New Roman"/>
                <a:cs typeface="Times New Roman"/>
              </a:rPr>
              <a:t>there is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high percentage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minorities </a:t>
            </a:r>
            <a:r>
              <a:rPr dirty="0" sz="1200">
                <a:latin typeface="Times New Roman"/>
                <a:cs typeface="Times New Roman"/>
              </a:rPr>
              <a:t>who </a:t>
            </a:r>
            <a:r>
              <a:rPr dirty="0" sz="1200" spc="-5">
                <a:latin typeface="Times New Roman"/>
                <a:cs typeface="Times New Roman"/>
              </a:rPr>
              <a:t>fall </a:t>
            </a:r>
            <a:r>
              <a:rPr dirty="0" sz="1200">
                <a:latin typeface="Times New Roman"/>
                <a:cs typeface="Times New Roman"/>
              </a:rPr>
              <a:t>into </a:t>
            </a:r>
            <a:r>
              <a:rPr dirty="0" sz="1200" spc="-5">
                <a:latin typeface="Times New Roman"/>
                <a:cs typeface="Times New Roman"/>
              </a:rPr>
              <a:t>low SES families, </a:t>
            </a:r>
            <a:r>
              <a:rPr dirty="0" sz="1200">
                <a:latin typeface="Times New Roman"/>
                <a:cs typeface="Times New Roman"/>
              </a:rPr>
              <a:t>these </a:t>
            </a:r>
            <a:r>
              <a:rPr dirty="0" sz="1200" spc="-5">
                <a:latin typeface="Times New Roman"/>
                <a:cs typeface="Times New Roman"/>
              </a:rPr>
              <a:t>concepts can 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related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reveal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low SES </a:t>
            </a:r>
            <a:r>
              <a:rPr dirty="0" sz="1200">
                <a:latin typeface="Times New Roman"/>
                <a:cs typeface="Times New Roman"/>
              </a:rPr>
              <a:t>students have a </a:t>
            </a:r>
            <a:r>
              <a:rPr dirty="0" sz="1200" spc="-5">
                <a:latin typeface="Times New Roman"/>
                <a:cs typeface="Times New Roman"/>
              </a:rPr>
              <a:t>lower level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achievement. This </a:t>
            </a:r>
            <a:r>
              <a:rPr dirty="0" sz="1200" spc="-5">
                <a:latin typeface="Times New Roman"/>
                <a:cs typeface="Times New Roman"/>
              </a:rPr>
              <a:t>low level </a:t>
            </a:r>
            <a:r>
              <a:rPr dirty="0" sz="1200">
                <a:latin typeface="Times New Roman"/>
                <a:cs typeface="Times New Roman"/>
              </a:rPr>
              <a:t>of  </a:t>
            </a:r>
            <a:r>
              <a:rPr dirty="0" sz="1200" spc="-5">
                <a:latin typeface="Times New Roman"/>
                <a:cs typeface="Times New Roman"/>
              </a:rPr>
              <a:t>achievement coupled </a:t>
            </a:r>
            <a:r>
              <a:rPr dirty="0" sz="1200">
                <a:latin typeface="Times New Roman"/>
                <a:cs typeface="Times New Roman"/>
              </a:rPr>
              <a:t>with increasingly </a:t>
            </a:r>
            <a:r>
              <a:rPr dirty="0" sz="1200" spc="-5">
                <a:latin typeface="Times New Roman"/>
                <a:cs typeface="Times New Roman"/>
              </a:rPr>
              <a:t>difficult </a:t>
            </a:r>
            <a:r>
              <a:rPr dirty="0" sz="1200">
                <a:latin typeface="Times New Roman"/>
                <a:cs typeface="Times New Roman"/>
              </a:rPr>
              <a:t>standards can explain why students who </a:t>
            </a:r>
            <a:r>
              <a:rPr dirty="0" sz="1200" spc="-5">
                <a:latin typeface="Times New Roman"/>
                <a:cs typeface="Times New Roman"/>
              </a:rPr>
              <a:t>fall </a:t>
            </a:r>
            <a:r>
              <a:rPr dirty="0" sz="1200">
                <a:latin typeface="Times New Roman"/>
                <a:cs typeface="Times New Roman"/>
              </a:rPr>
              <a:t>into  the </a:t>
            </a:r>
            <a:r>
              <a:rPr dirty="0" sz="1200" spc="-5">
                <a:latin typeface="Times New Roman"/>
                <a:cs typeface="Times New Roman"/>
              </a:rPr>
              <a:t>low SES </a:t>
            </a:r>
            <a:r>
              <a:rPr dirty="0" sz="1200">
                <a:latin typeface="Times New Roman"/>
                <a:cs typeface="Times New Roman"/>
              </a:rPr>
              <a:t>category are more likely to drop out. </a:t>
            </a:r>
            <a:r>
              <a:rPr dirty="0" sz="1200" spc="-5">
                <a:latin typeface="Times New Roman"/>
                <a:cs typeface="Times New Roman"/>
              </a:rPr>
              <a:t>For some, </a:t>
            </a:r>
            <a:r>
              <a:rPr dirty="0" sz="1200">
                <a:latin typeface="Times New Roman"/>
                <a:cs typeface="Times New Roman"/>
              </a:rPr>
              <a:t>it </a:t>
            </a:r>
            <a:r>
              <a:rPr dirty="0" sz="1200" spc="5">
                <a:latin typeface="Times New Roman"/>
                <a:cs typeface="Times New Roman"/>
              </a:rPr>
              <a:t>may </a:t>
            </a:r>
            <a:r>
              <a:rPr dirty="0" sz="1200">
                <a:latin typeface="Times New Roman"/>
                <a:cs typeface="Times New Roman"/>
              </a:rPr>
              <a:t>be that the </a:t>
            </a:r>
            <a:r>
              <a:rPr dirty="0" sz="1200" spc="-5">
                <a:latin typeface="Times New Roman"/>
                <a:cs typeface="Times New Roman"/>
              </a:rPr>
              <a:t>rigor </a:t>
            </a:r>
            <a:r>
              <a:rPr dirty="0" sz="1200">
                <a:latin typeface="Times New Roman"/>
                <a:cs typeface="Times New Roman"/>
              </a:rPr>
              <a:t>of the  </a:t>
            </a:r>
            <a:r>
              <a:rPr dirty="0" sz="1200" spc="-5">
                <a:latin typeface="Times New Roman"/>
                <a:cs typeface="Times New Roman"/>
              </a:rPr>
              <a:t>coursework is </a:t>
            </a:r>
            <a:r>
              <a:rPr dirty="0" sz="1200">
                <a:latin typeface="Times New Roman"/>
                <a:cs typeface="Times New Roman"/>
              </a:rPr>
              <a:t>simply too difficult. This theory would also </a:t>
            </a:r>
            <a:r>
              <a:rPr dirty="0" sz="1200" spc="-5">
                <a:latin typeface="Times New Roman"/>
                <a:cs typeface="Times New Roman"/>
              </a:rPr>
              <a:t>align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-5">
                <a:latin typeface="Times New Roman"/>
                <a:cs typeface="Times New Roman"/>
              </a:rPr>
              <a:t>Ingrum’s (2006) assertions  </a:t>
            </a:r>
            <a:r>
              <a:rPr dirty="0" sz="1200">
                <a:latin typeface="Times New Roman"/>
                <a:cs typeface="Times New Roman"/>
              </a:rPr>
              <a:t>that the </a:t>
            </a:r>
            <a:r>
              <a:rPr dirty="0" sz="1200" spc="-5">
                <a:latin typeface="Times New Roman"/>
                <a:cs typeface="Times New Roman"/>
              </a:rPr>
              <a:t>increased </a:t>
            </a:r>
            <a:r>
              <a:rPr dirty="0" sz="1200">
                <a:latin typeface="Times New Roman"/>
                <a:cs typeface="Times New Roman"/>
              </a:rPr>
              <a:t>quality of life due to having a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diploma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simply not </a:t>
            </a:r>
            <a:r>
              <a:rPr dirty="0" sz="1200" spc="-5">
                <a:latin typeface="Times New Roman"/>
                <a:cs typeface="Times New Roman"/>
              </a:rPr>
              <a:t>enough reason 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struggle through </a:t>
            </a:r>
            <a:r>
              <a:rPr dirty="0" sz="1200">
                <a:latin typeface="Times New Roman"/>
                <a:cs typeface="Times New Roman"/>
              </a:rPr>
              <a:t>four seemingly </a:t>
            </a:r>
            <a:r>
              <a:rPr dirty="0" sz="1200" spc="-5">
                <a:latin typeface="Times New Roman"/>
                <a:cs typeface="Times New Roman"/>
              </a:rPr>
              <a:t>difficult years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school. Contrary to this </a:t>
            </a:r>
            <a:r>
              <a:rPr dirty="0" sz="1200" spc="-5">
                <a:latin typeface="Times New Roman"/>
                <a:cs typeface="Times New Roman"/>
              </a:rPr>
              <a:t>theory, </a:t>
            </a:r>
            <a:r>
              <a:rPr dirty="0" sz="1200">
                <a:latin typeface="Times New Roman"/>
                <a:cs typeface="Times New Roman"/>
              </a:rPr>
              <a:t>it  should </a:t>
            </a:r>
            <a:r>
              <a:rPr dirty="0" sz="1200" spc="-5">
                <a:latin typeface="Times New Roman"/>
                <a:cs typeface="Times New Roman"/>
              </a:rPr>
              <a:t>also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noted </a:t>
            </a:r>
            <a:r>
              <a:rPr dirty="0" sz="1200">
                <a:latin typeface="Times New Roman"/>
                <a:cs typeface="Times New Roman"/>
              </a:rPr>
              <a:t>that not all </a:t>
            </a:r>
            <a:r>
              <a:rPr dirty="0" sz="1200" spc="-5">
                <a:latin typeface="Times New Roman"/>
                <a:cs typeface="Times New Roman"/>
              </a:rPr>
              <a:t>research </a:t>
            </a:r>
            <a:r>
              <a:rPr dirty="0" sz="1200">
                <a:latin typeface="Times New Roman"/>
                <a:cs typeface="Times New Roman"/>
              </a:rPr>
              <a:t>supports the </a:t>
            </a:r>
            <a:r>
              <a:rPr dirty="0" sz="1200" spc="-5">
                <a:latin typeface="Times New Roman"/>
                <a:cs typeface="Times New Roman"/>
              </a:rPr>
              <a:t>idea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low SES status affects academic  achievement. According </a:t>
            </a:r>
            <a:r>
              <a:rPr dirty="0" sz="1200">
                <a:latin typeface="Times New Roman"/>
                <a:cs typeface="Times New Roman"/>
              </a:rPr>
              <a:t>to White </a:t>
            </a:r>
            <a:r>
              <a:rPr dirty="0" sz="1200" spc="-5">
                <a:latin typeface="Times New Roman"/>
                <a:cs typeface="Times New Roman"/>
              </a:rPr>
              <a:t>(1982), there is </a:t>
            </a:r>
            <a:r>
              <a:rPr dirty="0" sz="1200">
                <a:latin typeface="Times New Roman"/>
                <a:cs typeface="Times New Roman"/>
              </a:rPr>
              <a:t>a very </a:t>
            </a:r>
            <a:r>
              <a:rPr dirty="0" sz="1200" spc="-5">
                <a:latin typeface="Times New Roman"/>
                <a:cs typeface="Times New Roman"/>
              </a:rPr>
              <a:t>weak correlation between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11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variable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505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29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196215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SES and academic achievement. </a:t>
            </a:r>
            <a:r>
              <a:rPr dirty="0" sz="1200">
                <a:latin typeface="Times New Roman"/>
                <a:cs typeface="Times New Roman"/>
              </a:rPr>
              <a:t>This study can be </a:t>
            </a:r>
            <a:r>
              <a:rPr dirty="0" sz="1200" spc="-5">
                <a:latin typeface="Times New Roman"/>
                <a:cs typeface="Times New Roman"/>
              </a:rPr>
              <a:t>somewhat </a:t>
            </a:r>
            <a:r>
              <a:rPr dirty="0" sz="1200">
                <a:latin typeface="Times New Roman"/>
                <a:cs typeface="Times New Roman"/>
              </a:rPr>
              <a:t>negated due to the </a:t>
            </a:r>
            <a:r>
              <a:rPr dirty="0" sz="1200" spc="-5">
                <a:latin typeface="Times New Roman"/>
                <a:cs typeface="Times New Roman"/>
              </a:rPr>
              <a:t>increase </a:t>
            </a:r>
            <a:r>
              <a:rPr dirty="0" sz="1200">
                <a:latin typeface="Times New Roman"/>
                <a:cs typeface="Times New Roman"/>
              </a:rPr>
              <a:t>in  </a:t>
            </a:r>
            <a:r>
              <a:rPr dirty="0" sz="1200" spc="-5">
                <a:latin typeface="Times New Roman"/>
                <a:cs typeface="Times New Roman"/>
              </a:rPr>
              <a:t>rigor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 over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past </a:t>
            </a:r>
            <a:r>
              <a:rPr dirty="0" sz="1200">
                <a:latin typeface="Times New Roman"/>
                <a:cs typeface="Times New Roman"/>
              </a:rPr>
              <a:t>30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years.</a:t>
            </a:r>
            <a:endParaRPr sz="1200">
              <a:latin typeface="Times New Roman"/>
              <a:cs typeface="Times New Roman"/>
            </a:endParaRPr>
          </a:p>
          <a:p>
            <a:pPr marL="12700" marR="161290" indent="228600">
              <a:lnSpc>
                <a:spcPct val="191700"/>
              </a:lnSpc>
            </a:pPr>
            <a:r>
              <a:rPr dirty="0" sz="1200" spc="-5" b="1">
                <a:latin typeface="Times New Roman"/>
                <a:cs typeface="Times New Roman"/>
              </a:rPr>
              <a:t>Graduation exams. </a:t>
            </a:r>
            <a:r>
              <a:rPr dirty="0" sz="1200" spc="-5">
                <a:latin typeface="Times New Roman"/>
                <a:cs typeface="Times New Roman"/>
              </a:rPr>
              <a:t>One </a:t>
            </a:r>
            <a:r>
              <a:rPr dirty="0" sz="1200">
                <a:latin typeface="Times New Roman"/>
                <a:cs typeface="Times New Roman"/>
              </a:rPr>
              <a:t>other thing worth noting </a:t>
            </a:r>
            <a:r>
              <a:rPr dirty="0" sz="1200" spc="-5">
                <a:latin typeface="Times New Roman"/>
                <a:cs typeface="Times New Roman"/>
              </a:rPr>
              <a:t>about academic </a:t>
            </a:r>
            <a:r>
              <a:rPr dirty="0" sz="1200">
                <a:latin typeface="Times New Roman"/>
                <a:cs typeface="Times New Roman"/>
              </a:rPr>
              <a:t>achievement </a:t>
            </a:r>
            <a:r>
              <a:rPr dirty="0" sz="1200" spc="-5">
                <a:latin typeface="Times New Roman"/>
                <a:cs typeface="Times New Roman"/>
              </a:rPr>
              <a:t>and high  school </a:t>
            </a:r>
            <a:r>
              <a:rPr dirty="0" sz="1200">
                <a:latin typeface="Times New Roman"/>
                <a:cs typeface="Times New Roman"/>
              </a:rPr>
              <a:t>dropout </a:t>
            </a:r>
            <a:r>
              <a:rPr dirty="0" sz="1200" spc="-5">
                <a:latin typeface="Times New Roman"/>
                <a:cs typeface="Times New Roman"/>
              </a:rPr>
              <a:t>rates is that </a:t>
            </a:r>
            <a:r>
              <a:rPr dirty="0" sz="1200">
                <a:latin typeface="Times New Roman"/>
                <a:cs typeface="Times New Roman"/>
              </a:rPr>
              <a:t>cumulative exit exams do not have a negative </a:t>
            </a:r>
            <a:r>
              <a:rPr dirty="0" sz="1200" spc="-5">
                <a:latin typeface="Times New Roman"/>
                <a:cs typeface="Times New Roman"/>
              </a:rPr>
              <a:t>effect </a:t>
            </a:r>
            <a:r>
              <a:rPr dirty="0" sz="1200">
                <a:latin typeface="Times New Roman"/>
                <a:cs typeface="Times New Roman"/>
              </a:rPr>
              <a:t>on </a:t>
            </a:r>
            <a:r>
              <a:rPr dirty="0" sz="1200" spc="-5">
                <a:latin typeface="Times New Roman"/>
                <a:cs typeface="Times New Roman"/>
              </a:rPr>
              <a:t>graduation  rates (Warren </a:t>
            </a:r>
            <a:r>
              <a:rPr dirty="0" sz="1200">
                <a:latin typeface="Times New Roman"/>
                <a:cs typeface="Times New Roman"/>
              </a:rPr>
              <a:t>&amp; Jenkins, 2005). The </a:t>
            </a:r>
            <a:r>
              <a:rPr dirty="0" sz="1200" spc="-5">
                <a:latin typeface="Times New Roman"/>
                <a:cs typeface="Times New Roman"/>
              </a:rPr>
              <a:t>lack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academic achievement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results </a:t>
            </a:r>
            <a:r>
              <a:rPr dirty="0" sz="1200">
                <a:latin typeface="Times New Roman"/>
                <a:cs typeface="Times New Roman"/>
              </a:rPr>
              <a:t>in dropping out  of </a:t>
            </a:r>
            <a:r>
              <a:rPr dirty="0" sz="1200" spc="-5">
                <a:latin typeface="Times New Roman"/>
                <a:cs typeface="Times New Roman"/>
              </a:rPr>
              <a:t>school is </a:t>
            </a:r>
            <a:r>
              <a:rPr dirty="0" sz="1200">
                <a:latin typeface="Times New Roman"/>
                <a:cs typeface="Times New Roman"/>
              </a:rPr>
              <a:t>not </a:t>
            </a:r>
            <a:r>
              <a:rPr dirty="0" sz="1200" spc="-5">
                <a:latin typeface="Times New Roman"/>
                <a:cs typeface="Times New Roman"/>
              </a:rPr>
              <a:t>based </a:t>
            </a:r>
            <a:r>
              <a:rPr dirty="0" sz="1200">
                <a:latin typeface="Times New Roman"/>
                <a:cs typeface="Times New Roman"/>
              </a:rPr>
              <a:t>on a </a:t>
            </a:r>
            <a:r>
              <a:rPr dirty="0" sz="1200" spc="-5">
                <a:latin typeface="Times New Roman"/>
                <a:cs typeface="Times New Roman"/>
              </a:rPr>
              <a:t>single test </a:t>
            </a:r>
            <a:r>
              <a:rPr dirty="0" sz="1200">
                <a:latin typeface="Times New Roman"/>
                <a:cs typeface="Times New Roman"/>
              </a:rPr>
              <a:t>(or </a:t>
            </a:r>
            <a:r>
              <a:rPr dirty="0" sz="1200" spc="-5">
                <a:latin typeface="Times New Roman"/>
                <a:cs typeface="Times New Roman"/>
              </a:rPr>
              <a:t>series </a:t>
            </a:r>
            <a:r>
              <a:rPr dirty="0" sz="1200">
                <a:latin typeface="Times New Roman"/>
                <a:cs typeface="Times New Roman"/>
              </a:rPr>
              <a:t>of tests). </a:t>
            </a:r>
            <a:r>
              <a:rPr dirty="0" sz="1200" spc="-15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is instead </a:t>
            </a:r>
            <a:r>
              <a:rPr dirty="0" sz="1200">
                <a:latin typeface="Times New Roman"/>
                <a:cs typeface="Times New Roman"/>
              </a:rPr>
              <a:t>based on a </a:t>
            </a:r>
            <a:r>
              <a:rPr dirty="0" sz="1200" spc="-5">
                <a:latin typeface="Times New Roman"/>
                <a:cs typeface="Times New Roman"/>
              </a:rPr>
              <a:t>lack </a:t>
            </a:r>
            <a:r>
              <a:rPr dirty="0" sz="1200">
                <a:latin typeface="Times New Roman"/>
                <a:cs typeface="Times New Roman"/>
              </a:rPr>
              <a:t>of  </a:t>
            </a:r>
            <a:r>
              <a:rPr dirty="0" sz="1200" spc="-5">
                <a:latin typeface="Times New Roman"/>
                <a:cs typeface="Times New Roman"/>
              </a:rPr>
              <a:t>completing and receiving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appropriate credits needed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graduate high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school.</a:t>
            </a:r>
            <a:endParaRPr sz="1200">
              <a:latin typeface="Times New Roman"/>
              <a:cs typeface="Times New Roman"/>
            </a:endParaRPr>
          </a:p>
          <a:p>
            <a:pPr marL="12700" marR="12065" indent="228600">
              <a:lnSpc>
                <a:spcPct val="191700"/>
              </a:lnSpc>
            </a:pPr>
            <a:r>
              <a:rPr dirty="0" sz="1200" spc="-5" b="1">
                <a:latin typeface="Times New Roman"/>
                <a:cs typeface="Times New Roman"/>
              </a:rPr>
              <a:t>Support from home. </a:t>
            </a:r>
            <a:r>
              <a:rPr dirty="0" sz="1200">
                <a:latin typeface="Times New Roman"/>
                <a:cs typeface="Times New Roman"/>
              </a:rPr>
              <a:t>Aside </a:t>
            </a:r>
            <a:r>
              <a:rPr dirty="0" sz="1200" spc="-5">
                <a:latin typeface="Times New Roman"/>
                <a:cs typeface="Times New Roman"/>
              </a:rPr>
              <a:t>from low income, absences </a:t>
            </a:r>
            <a:r>
              <a:rPr dirty="0" sz="1200">
                <a:latin typeface="Times New Roman"/>
                <a:cs typeface="Times New Roman"/>
              </a:rPr>
              <a:t>from </a:t>
            </a:r>
            <a:r>
              <a:rPr dirty="0" sz="1200" spc="-5">
                <a:latin typeface="Times New Roman"/>
                <a:cs typeface="Times New Roman"/>
              </a:rPr>
              <a:t>school, learning </a:t>
            </a:r>
            <a:r>
              <a:rPr dirty="0" sz="1200">
                <a:latin typeface="Times New Roman"/>
                <a:cs typeface="Times New Roman"/>
              </a:rPr>
              <a:t>disabilities,  </a:t>
            </a:r>
            <a:r>
              <a:rPr dirty="0" sz="1200" spc="-5">
                <a:latin typeface="Times New Roman"/>
                <a:cs typeface="Times New Roman"/>
              </a:rPr>
              <a:t>and falling </a:t>
            </a:r>
            <a:r>
              <a:rPr dirty="0" sz="1200">
                <a:latin typeface="Times New Roman"/>
                <a:cs typeface="Times New Roman"/>
              </a:rPr>
              <a:t>behind </a:t>
            </a:r>
            <a:r>
              <a:rPr dirty="0" sz="1200" spc="-5">
                <a:latin typeface="Times New Roman"/>
                <a:cs typeface="Times New Roman"/>
              </a:rPr>
              <a:t>academically, students </a:t>
            </a:r>
            <a:r>
              <a:rPr dirty="0" sz="1200" spc="5">
                <a:latin typeface="Times New Roman"/>
                <a:cs typeface="Times New Roman"/>
              </a:rPr>
              <a:t>may </a:t>
            </a:r>
            <a:r>
              <a:rPr dirty="0" sz="1200">
                <a:latin typeface="Times New Roman"/>
                <a:cs typeface="Times New Roman"/>
              </a:rPr>
              <a:t>also </a:t>
            </a:r>
            <a:r>
              <a:rPr dirty="0" sz="1200" spc="-5">
                <a:latin typeface="Times New Roman"/>
                <a:cs typeface="Times New Roman"/>
              </a:rPr>
              <a:t>drop </a:t>
            </a:r>
            <a:r>
              <a:rPr dirty="0" sz="1200">
                <a:latin typeface="Times New Roman"/>
                <a:cs typeface="Times New Roman"/>
              </a:rPr>
              <a:t>out </a:t>
            </a:r>
            <a:r>
              <a:rPr dirty="0" sz="1200" spc="-5">
                <a:latin typeface="Times New Roman"/>
                <a:cs typeface="Times New Roman"/>
              </a:rPr>
              <a:t>because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an overall lack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support  from home.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lack </a:t>
            </a:r>
            <a:r>
              <a:rPr dirty="0" sz="1200">
                <a:latin typeface="Times New Roman"/>
                <a:cs typeface="Times New Roman"/>
              </a:rPr>
              <a:t>of support </a:t>
            </a:r>
            <a:r>
              <a:rPr dirty="0" sz="1200" spc="-5">
                <a:latin typeface="Times New Roman"/>
                <a:cs typeface="Times New Roman"/>
              </a:rPr>
              <a:t>does </a:t>
            </a:r>
            <a:r>
              <a:rPr dirty="0" sz="1200">
                <a:latin typeface="Times New Roman"/>
                <a:cs typeface="Times New Roman"/>
              </a:rPr>
              <a:t>not simply stem </a:t>
            </a:r>
            <a:r>
              <a:rPr dirty="0" sz="1200" spc="-5">
                <a:latin typeface="Times New Roman"/>
                <a:cs typeface="Times New Roman"/>
              </a:rPr>
              <a:t>from parents </a:t>
            </a:r>
            <a:r>
              <a:rPr dirty="0" sz="1200">
                <a:latin typeface="Times New Roman"/>
                <a:cs typeface="Times New Roman"/>
              </a:rPr>
              <a:t>showing little </a:t>
            </a:r>
            <a:r>
              <a:rPr dirty="0" sz="1200" spc="-5">
                <a:latin typeface="Times New Roman"/>
                <a:cs typeface="Times New Roman"/>
              </a:rPr>
              <a:t>concern </a:t>
            </a:r>
            <a:r>
              <a:rPr dirty="0" sz="1200">
                <a:latin typeface="Times New Roman"/>
                <a:cs typeface="Times New Roman"/>
              </a:rPr>
              <a:t>over  the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of their </a:t>
            </a:r>
            <a:r>
              <a:rPr dirty="0" sz="1200" spc="-5">
                <a:latin typeface="Times New Roman"/>
                <a:cs typeface="Times New Roman"/>
              </a:rPr>
              <a:t>children; </a:t>
            </a:r>
            <a:r>
              <a:rPr dirty="0" sz="1200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more likely that this </a:t>
            </a:r>
            <a:r>
              <a:rPr dirty="0" sz="1200" spc="-5">
                <a:latin typeface="Times New Roman"/>
                <a:cs typeface="Times New Roman"/>
              </a:rPr>
              <a:t>lack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support is </a:t>
            </a:r>
            <a:r>
              <a:rPr dirty="0" sz="1200">
                <a:latin typeface="Times New Roman"/>
                <a:cs typeface="Times New Roman"/>
              </a:rPr>
              <a:t>due to </a:t>
            </a:r>
            <a:r>
              <a:rPr dirty="0" sz="1200" spc="-5">
                <a:latin typeface="Times New Roman"/>
                <a:cs typeface="Times New Roman"/>
              </a:rPr>
              <a:t>parents’  insufficient education </a:t>
            </a:r>
            <a:r>
              <a:rPr dirty="0" sz="1200">
                <a:latin typeface="Times New Roman"/>
                <a:cs typeface="Times New Roman"/>
              </a:rPr>
              <a:t>to help the </a:t>
            </a:r>
            <a:r>
              <a:rPr dirty="0" sz="1200" spc="-5">
                <a:latin typeface="Times New Roman"/>
                <a:cs typeface="Times New Roman"/>
              </a:rPr>
              <a:t>student(s)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-5">
                <a:latin typeface="Times New Roman"/>
                <a:cs typeface="Times New Roman"/>
              </a:rPr>
              <a:t>their </a:t>
            </a:r>
            <a:r>
              <a:rPr dirty="0" sz="1200">
                <a:latin typeface="Times New Roman"/>
                <a:cs typeface="Times New Roman"/>
              </a:rPr>
              <a:t>assignments. This relationship </a:t>
            </a:r>
            <a:r>
              <a:rPr dirty="0" sz="1200" spc="-5">
                <a:latin typeface="Times New Roman"/>
                <a:cs typeface="Times New Roman"/>
              </a:rPr>
              <a:t>can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seen 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comparing </a:t>
            </a:r>
            <a:r>
              <a:rPr dirty="0" sz="1200">
                <a:latin typeface="Times New Roman"/>
                <a:cs typeface="Times New Roman"/>
              </a:rPr>
              <a:t>parental </a:t>
            </a:r>
            <a:r>
              <a:rPr dirty="0" sz="1200" spc="-5">
                <a:latin typeface="Times New Roman"/>
                <a:cs typeface="Times New Roman"/>
              </a:rPr>
              <a:t>education level </a:t>
            </a:r>
            <a:r>
              <a:rPr dirty="0" sz="1200">
                <a:latin typeface="Times New Roman"/>
                <a:cs typeface="Times New Roman"/>
              </a:rPr>
              <a:t>and the likelihood of a student </a:t>
            </a:r>
            <a:r>
              <a:rPr dirty="0" sz="1200" spc="-5">
                <a:latin typeface="Times New Roman"/>
                <a:cs typeface="Times New Roman"/>
              </a:rPr>
              <a:t>going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college. Logically,  </a:t>
            </a:r>
            <a:r>
              <a:rPr dirty="0" sz="1200">
                <a:latin typeface="Times New Roman"/>
                <a:cs typeface="Times New Roman"/>
              </a:rPr>
              <a:t>if a student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dropout, </a:t>
            </a:r>
            <a:r>
              <a:rPr dirty="0" sz="1200" spc="-5">
                <a:latin typeface="Times New Roman"/>
                <a:cs typeface="Times New Roman"/>
              </a:rPr>
              <a:t>then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student will </a:t>
            </a:r>
            <a:r>
              <a:rPr dirty="0" sz="1200">
                <a:latin typeface="Times New Roman"/>
                <a:cs typeface="Times New Roman"/>
              </a:rPr>
              <a:t>more than likely not attend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college.</a:t>
            </a:r>
            <a:endParaRPr sz="1200">
              <a:latin typeface="Times New Roman"/>
              <a:cs typeface="Times New Roman"/>
            </a:endParaRPr>
          </a:p>
          <a:p>
            <a:pPr marL="12700" marR="59055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According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Dubow, </a:t>
            </a:r>
            <a:r>
              <a:rPr dirty="0" sz="1200">
                <a:latin typeface="Times New Roman"/>
                <a:cs typeface="Times New Roman"/>
              </a:rPr>
              <a:t>Boxer, </a:t>
            </a:r>
            <a:r>
              <a:rPr dirty="0" sz="1200" spc="-5">
                <a:latin typeface="Times New Roman"/>
                <a:cs typeface="Times New Roman"/>
              </a:rPr>
              <a:t>and Huessmann </a:t>
            </a:r>
            <a:r>
              <a:rPr dirty="0" sz="1200">
                <a:latin typeface="Times New Roman"/>
                <a:cs typeface="Times New Roman"/>
              </a:rPr>
              <a:t>(2009), </a:t>
            </a:r>
            <a:r>
              <a:rPr dirty="0" sz="1200" spc="-5">
                <a:latin typeface="Times New Roman"/>
                <a:cs typeface="Times New Roman"/>
              </a:rPr>
              <a:t>parental education </a:t>
            </a:r>
            <a:r>
              <a:rPr dirty="0" sz="1200">
                <a:latin typeface="Times New Roman"/>
                <a:cs typeface="Times New Roman"/>
              </a:rPr>
              <a:t>can be a </a:t>
            </a:r>
            <a:r>
              <a:rPr dirty="0" sz="1200" spc="-5">
                <a:latin typeface="Times New Roman"/>
                <a:cs typeface="Times New Roman"/>
              </a:rPr>
              <a:t>great predictor  </a:t>
            </a:r>
            <a:r>
              <a:rPr dirty="0" sz="1200">
                <a:latin typeface="Times New Roman"/>
                <a:cs typeface="Times New Roman"/>
              </a:rPr>
              <a:t>to the </a:t>
            </a:r>
            <a:r>
              <a:rPr dirty="0" sz="1200" spc="-5">
                <a:latin typeface="Times New Roman"/>
                <a:cs typeface="Times New Roman"/>
              </a:rPr>
              <a:t>level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that a </a:t>
            </a:r>
            <a:r>
              <a:rPr dirty="0" sz="1200" spc="-5">
                <a:latin typeface="Times New Roman"/>
                <a:cs typeface="Times New Roman"/>
              </a:rPr>
              <a:t>child will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attain.</a:t>
            </a:r>
            <a:endParaRPr sz="1200">
              <a:latin typeface="Times New Roman"/>
              <a:cs typeface="Times New Roman"/>
            </a:endParaRPr>
          </a:p>
          <a:p>
            <a:pPr marL="12700" marR="206375" indent="228600">
              <a:lnSpc>
                <a:spcPct val="191700"/>
              </a:lnSpc>
            </a:pPr>
            <a:r>
              <a:rPr dirty="0" sz="1200" spc="-5" b="1">
                <a:latin typeface="Times New Roman"/>
                <a:cs typeface="Times New Roman"/>
              </a:rPr>
              <a:t>School characteristics.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student’s learning environment </a:t>
            </a:r>
            <a:r>
              <a:rPr dirty="0" sz="1200">
                <a:latin typeface="Times New Roman"/>
                <a:cs typeface="Times New Roman"/>
              </a:rPr>
              <a:t>holds many variables </a:t>
            </a:r>
            <a:r>
              <a:rPr dirty="0" sz="1200" spc="-5">
                <a:latin typeface="Times New Roman"/>
                <a:cs typeface="Times New Roman"/>
              </a:rPr>
              <a:t>that can  influence his </a:t>
            </a:r>
            <a:r>
              <a:rPr dirty="0" sz="1200">
                <a:latin typeface="Times New Roman"/>
                <a:cs typeface="Times New Roman"/>
              </a:rPr>
              <a:t>or her </a:t>
            </a:r>
            <a:r>
              <a:rPr dirty="0" sz="1200" spc="-5">
                <a:latin typeface="Times New Roman"/>
                <a:cs typeface="Times New Roman"/>
              </a:rPr>
              <a:t>decision </a:t>
            </a:r>
            <a:r>
              <a:rPr dirty="0" sz="1200">
                <a:latin typeface="Times New Roman"/>
                <a:cs typeface="Times New Roman"/>
              </a:rPr>
              <a:t>to drop out of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school. </a:t>
            </a:r>
            <a:r>
              <a:rPr dirty="0" sz="1200" spc="-5">
                <a:latin typeface="Times New Roman"/>
                <a:cs typeface="Times New Roman"/>
              </a:rPr>
              <a:t>Alspaugh </a:t>
            </a:r>
            <a:r>
              <a:rPr dirty="0" sz="1200">
                <a:latin typeface="Times New Roman"/>
                <a:cs typeface="Times New Roman"/>
              </a:rPr>
              <a:t>(1998) conducted a </a:t>
            </a:r>
            <a:r>
              <a:rPr dirty="0" sz="1200" spc="5">
                <a:latin typeface="Times New Roman"/>
                <a:cs typeface="Times New Roman"/>
              </a:rPr>
              <a:t>study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endParaRPr sz="1200">
              <a:latin typeface="Times New Roman"/>
              <a:cs typeface="Times New Roman"/>
            </a:endParaRPr>
          </a:p>
          <a:p>
            <a:pPr marL="12700" marR="4572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determine what </a:t>
            </a:r>
            <a:r>
              <a:rPr dirty="0" sz="1200">
                <a:latin typeface="Times New Roman"/>
                <a:cs typeface="Times New Roman"/>
              </a:rPr>
              <a:t>school </a:t>
            </a:r>
            <a:r>
              <a:rPr dirty="0" sz="1200" spc="-5">
                <a:latin typeface="Times New Roman"/>
                <a:cs typeface="Times New Roman"/>
              </a:rPr>
              <a:t>characteristics can </a:t>
            </a:r>
            <a:r>
              <a:rPr dirty="0" sz="1200" spc="5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linked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dropouts, </a:t>
            </a:r>
            <a:r>
              <a:rPr dirty="0" sz="1200" spc="-5">
                <a:latin typeface="Times New Roman"/>
                <a:cs typeface="Times New Roman"/>
              </a:rPr>
              <a:t>and considered  school </a:t>
            </a:r>
            <a:r>
              <a:rPr dirty="0" sz="1200">
                <a:latin typeface="Times New Roman"/>
                <a:cs typeface="Times New Roman"/>
              </a:rPr>
              <a:t>size, </a:t>
            </a:r>
            <a:r>
              <a:rPr dirty="0" sz="1200" spc="-5">
                <a:latin typeface="Times New Roman"/>
                <a:cs typeface="Times New Roman"/>
              </a:rPr>
              <a:t>high school grade span, </a:t>
            </a:r>
            <a:r>
              <a:rPr dirty="0" sz="1200">
                <a:latin typeface="Times New Roman"/>
                <a:cs typeface="Times New Roman"/>
              </a:rPr>
              <a:t>units of </a:t>
            </a:r>
            <a:r>
              <a:rPr dirty="0" sz="1200" spc="-5">
                <a:latin typeface="Times New Roman"/>
                <a:cs typeface="Times New Roman"/>
              </a:rPr>
              <a:t>high school credit, and extracurricular activities as 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main influencers. Alspaugh </a:t>
            </a:r>
            <a:r>
              <a:rPr dirty="0" sz="1200">
                <a:latin typeface="Times New Roman"/>
                <a:cs typeface="Times New Roman"/>
              </a:rPr>
              <a:t>found that the </a:t>
            </a:r>
            <a:r>
              <a:rPr dirty="0" sz="1200" spc="-5">
                <a:latin typeface="Times New Roman"/>
                <a:cs typeface="Times New Roman"/>
              </a:rPr>
              <a:t>larger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high school is, </a:t>
            </a:r>
            <a:r>
              <a:rPr dirty="0" sz="1200">
                <a:latin typeface="Times New Roman"/>
                <a:cs typeface="Times New Roman"/>
              </a:rPr>
              <a:t>the higher the </a:t>
            </a:r>
            <a:r>
              <a:rPr dirty="0" sz="1200" spc="-5">
                <a:latin typeface="Times New Roman"/>
                <a:cs typeface="Times New Roman"/>
              </a:rPr>
              <a:t>dropout </a:t>
            </a:r>
            <a:r>
              <a:rPr dirty="0" sz="1200">
                <a:latin typeface="Times New Roman"/>
                <a:cs typeface="Times New Roman"/>
              </a:rPr>
              <a:t>rate.  This </a:t>
            </a:r>
            <a:r>
              <a:rPr dirty="0" sz="1200" spc="-5">
                <a:latin typeface="Times New Roman"/>
                <a:cs typeface="Times New Roman"/>
              </a:rPr>
              <a:t>higher </a:t>
            </a:r>
            <a:r>
              <a:rPr dirty="0" sz="1200">
                <a:latin typeface="Times New Roman"/>
                <a:cs typeface="Times New Roman"/>
              </a:rPr>
              <a:t>dropout </a:t>
            </a:r>
            <a:r>
              <a:rPr dirty="0" sz="1200" spc="-5">
                <a:latin typeface="Times New Roman"/>
                <a:cs typeface="Times New Roman"/>
              </a:rPr>
              <a:t>rate can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attributed “to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deterioration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school climate associated </a:t>
            </a:r>
            <a:r>
              <a:rPr dirty="0" sz="1200">
                <a:latin typeface="Times New Roman"/>
                <a:cs typeface="Times New Roman"/>
              </a:rPr>
              <a:t>with  </a:t>
            </a:r>
            <a:r>
              <a:rPr dirty="0" sz="1200" spc="-5">
                <a:latin typeface="Times New Roman"/>
                <a:cs typeface="Times New Roman"/>
              </a:rPr>
              <a:t>school size” (Alspaugh, </a:t>
            </a:r>
            <a:r>
              <a:rPr dirty="0" sz="1200">
                <a:latin typeface="Times New Roman"/>
                <a:cs typeface="Times New Roman"/>
              </a:rPr>
              <a:t>1998, p.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184).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505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045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30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7620" indent="266700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school’s grade span, which is </a:t>
            </a:r>
            <a:r>
              <a:rPr dirty="0" sz="1200">
                <a:latin typeface="Times New Roman"/>
                <a:cs typeface="Times New Roman"/>
              </a:rPr>
              <a:t>simply the number of </a:t>
            </a:r>
            <a:r>
              <a:rPr dirty="0" sz="1200" spc="-5">
                <a:latin typeface="Times New Roman"/>
                <a:cs typeface="Times New Roman"/>
              </a:rPr>
              <a:t>grades </a:t>
            </a:r>
            <a:r>
              <a:rPr dirty="0" sz="1200">
                <a:latin typeface="Times New Roman"/>
                <a:cs typeface="Times New Roman"/>
              </a:rPr>
              <a:t>that a school </a:t>
            </a:r>
            <a:r>
              <a:rPr dirty="0" sz="1200" spc="-5">
                <a:latin typeface="Times New Roman"/>
                <a:cs typeface="Times New Roman"/>
              </a:rPr>
              <a:t>offers, was shown  </a:t>
            </a:r>
            <a:r>
              <a:rPr dirty="0" sz="1200">
                <a:latin typeface="Times New Roman"/>
                <a:cs typeface="Times New Roman"/>
              </a:rPr>
              <a:t>to have </a:t>
            </a:r>
            <a:r>
              <a:rPr dirty="0" sz="1200" spc="-5">
                <a:latin typeface="Times New Roman"/>
                <a:cs typeface="Times New Roman"/>
              </a:rPr>
              <a:t>an </a:t>
            </a:r>
            <a:r>
              <a:rPr dirty="0" sz="1200">
                <a:latin typeface="Times New Roman"/>
                <a:cs typeface="Times New Roman"/>
              </a:rPr>
              <a:t>inverse </a:t>
            </a:r>
            <a:r>
              <a:rPr dirty="0" sz="1200" spc="-5">
                <a:latin typeface="Times New Roman"/>
                <a:cs typeface="Times New Roman"/>
              </a:rPr>
              <a:t>effect </a:t>
            </a:r>
            <a:r>
              <a:rPr dirty="0" sz="1200">
                <a:latin typeface="Times New Roman"/>
                <a:cs typeface="Times New Roman"/>
              </a:rPr>
              <a:t>on the </a:t>
            </a:r>
            <a:r>
              <a:rPr dirty="0" sz="1200" spc="-5">
                <a:latin typeface="Times New Roman"/>
                <a:cs typeface="Times New Roman"/>
              </a:rPr>
              <a:t>dropout rate (Alspaugh, </a:t>
            </a:r>
            <a:r>
              <a:rPr dirty="0" sz="1200">
                <a:latin typeface="Times New Roman"/>
                <a:cs typeface="Times New Roman"/>
              </a:rPr>
              <a:t>1998). The more </a:t>
            </a:r>
            <a:r>
              <a:rPr dirty="0" sz="1200" spc="-5">
                <a:latin typeface="Times New Roman"/>
                <a:cs typeface="Times New Roman"/>
              </a:rPr>
              <a:t>grades contained </a:t>
            </a:r>
            <a:r>
              <a:rPr dirty="0" sz="1200">
                <a:latin typeface="Times New Roman"/>
                <a:cs typeface="Times New Roman"/>
              </a:rPr>
              <a:t>in a  </a:t>
            </a:r>
            <a:r>
              <a:rPr dirty="0" sz="1200" spc="-5">
                <a:latin typeface="Times New Roman"/>
                <a:cs typeface="Times New Roman"/>
              </a:rPr>
              <a:t>school,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less </a:t>
            </a:r>
            <a:r>
              <a:rPr dirty="0" sz="1200">
                <a:latin typeface="Times New Roman"/>
                <a:cs typeface="Times New Roman"/>
              </a:rPr>
              <a:t>likely a student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to drop out. </a:t>
            </a:r>
            <a:r>
              <a:rPr dirty="0" sz="1200" spc="-5">
                <a:latin typeface="Times New Roman"/>
                <a:cs typeface="Times New Roman"/>
              </a:rPr>
              <a:t>Alspaugh </a:t>
            </a:r>
            <a:r>
              <a:rPr dirty="0" sz="1200">
                <a:latin typeface="Times New Roman"/>
                <a:cs typeface="Times New Roman"/>
              </a:rPr>
              <a:t>explained that this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due to the  </a:t>
            </a:r>
            <a:r>
              <a:rPr dirty="0" sz="1200" spc="-5">
                <a:latin typeface="Times New Roman"/>
                <a:cs typeface="Times New Roman"/>
              </a:rPr>
              <a:t>relationship between changing schools and </a:t>
            </a:r>
            <a:r>
              <a:rPr dirty="0" sz="1200">
                <a:latin typeface="Times New Roman"/>
                <a:cs typeface="Times New Roman"/>
              </a:rPr>
              <a:t>losing student </a:t>
            </a:r>
            <a:r>
              <a:rPr dirty="0" sz="1200" spc="-5">
                <a:latin typeface="Times New Roman"/>
                <a:cs typeface="Times New Roman"/>
              </a:rPr>
              <a:t>achievement. </a:t>
            </a:r>
            <a:r>
              <a:rPr dirty="0" sz="1200">
                <a:latin typeface="Times New Roman"/>
                <a:cs typeface="Times New Roman"/>
              </a:rPr>
              <a:t>The more a student  </a:t>
            </a:r>
            <a:r>
              <a:rPr dirty="0" sz="1200" spc="-5">
                <a:latin typeface="Times New Roman"/>
                <a:cs typeface="Times New Roman"/>
              </a:rPr>
              <a:t>changes </a:t>
            </a:r>
            <a:r>
              <a:rPr dirty="0" sz="1200">
                <a:latin typeface="Times New Roman"/>
                <a:cs typeface="Times New Roman"/>
              </a:rPr>
              <a:t>schools, the more student </a:t>
            </a:r>
            <a:r>
              <a:rPr dirty="0" sz="1200" spc="-5">
                <a:latin typeface="Times New Roman"/>
                <a:cs typeface="Times New Roman"/>
              </a:rPr>
              <a:t>achievement is </a:t>
            </a:r>
            <a:r>
              <a:rPr dirty="0" sz="1200">
                <a:latin typeface="Times New Roman"/>
                <a:cs typeface="Times New Roman"/>
              </a:rPr>
              <a:t>lost. </a:t>
            </a:r>
            <a:r>
              <a:rPr dirty="0" sz="1200" spc="-5">
                <a:latin typeface="Times New Roman"/>
                <a:cs typeface="Times New Roman"/>
              </a:rPr>
              <a:t>For example, </a:t>
            </a:r>
            <a:r>
              <a:rPr dirty="0" sz="1200">
                <a:latin typeface="Times New Roman"/>
                <a:cs typeface="Times New Roman"/>
              </a:rPr>
              <a:t>in a school </a:t>
            </a:r>
            <a:r>
              <a:rPr dirty="0" sz="1200" spc="-5">
                <a:latin typeface="Times New Roman"/>
                <a:cs typeface="Times New Roman"/>
              </a:rPr>
              <a:t>system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which  </a:t>
            </a:r>
            <a:r>
              <a:rPr dirty="0" sz="1200">
                <a:latin typeface="Times New Roman"/>
                <a:cs typeface="Times New Roman"/>
              </a:rPr>
              <a:t>students </a:t>
            </a:r>
            <a:r>
              <a:rPr dirty="0" sz="1200" spc="-5">
                <a:latin typeface="Times New Roman"/>
                <a:cs typeface="Times New Roman"/>
              </a:rPr>
              <a:t>go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grades K-6 </a:t>
            </a:r>
            <a:r>
              <a:rPr dirty="0" sz="1200">
                <a:latin typeface="Times New Roman"/>
                <a:cs typeface="Times New Roman"/>
              </a:rPr>
              <a:t>in one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grades 7-12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their other </a:t>
            </a:r>
            <a:r>
              <a:rPr dirty="0" sz="1200">
                <a:latin typeface="Times New Roman"/>
                <a:cs typeface="Times New Roman"/>
              </a:rPr>
              <a:t>school, the students only  </a:t>
            </a:r>
            <a:r>
              <a:rPr dirty="0" sz="1200" spc="-5">
                <a:latin typeface="Times New Roman"/>
                <a:cs typeface="Times New Roman"/>
              </a:rPr>
              <a:t>have </a:t>
            </a:r>
            <a:r>
              <a:rPr dirty="0" sz="1200">
                <a:latin typeface="Times New Roman"/>
                <a:cs typeface="Times New Roman"/>
              </a:rPr>
              <a:t>one </a:t>
            </a:r>
            <a:r>
              <a:rPr dirty="0" sz="1200" spc="-5">
                <a:latin typeface="Times New Roman"/>
                <a:cs typeface="Times New Roman"/>
              </a:rPr>
              <a:t>chance </a:t>
            </a:r>
            <a:r>
              <a:rPr dirty="0" sz="1200">
                <a:latin typeface="Times New Roman"/>
                <a:cs typeface="Times New Roman"/>
              </a:rPr>
              <a:t>to lose this </a:t>
            </a:r>
            <a:r>
              <a:rPr dirty="0" sz="1200" spc="-5">
                <a:latin typeface="Times New Roman"/>
                <a:cs typeface="Times New Roman"/>
              </a:rPr>
              <a:t>academic </a:t>
            </a:r>
            <a:r>
              <a:rPr dirty="0" sz="1200">
                <a:latin typeface="Times New Roman"/>
                <a:cs typeface="Times New Roman"/>
              </a:rPr>
              <a:t>achievement. </a:t>
            </a:r>
            <a:r>
              <a:rPr dirty="0" sz="1200" spc="-15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a more </a:t>
            </a:r>
            <a:r>
              <a:rPr dirty="0" sz="1200" spc="-5">
                <a:latin typeface="Times New Roman"/>
                <a:cs typeface="Times New Roman"/>
              </a:rPr>
              <a:t>common </a:t>
            </a:r>
            <a:r>
              <a:rPr dirty="0" sz="1200">
                <a:latin typeface="Times New Roman"/>
                <a:cs typeface="Times New Roman"/>
              </a:rPr>
              <a:t>setup with </a:t>
            </a:r>
            <a:r>
              <a:rPr dirty="0" sz="1200" spc="-5">
                <a:latin typeface="Times New Roman"/>
                <a:cs typeface="Times New Roman"/>
              </a:rPr>
              <a:t>grades K-5, </a:t>
            </a:r>
            <a:r>
              <a:rPr dirty="0" sz="1200" spc="5">
                <a:latin typeface="Times New Roman"/>
                <a:cs typeface="Times New Roman"/>
              </a:rPr>
              <a:t>6-  </a:t>
            </a:r>
            <a:r>
              <a:rPr dirty="0" sz="1200">
                <a:latin typeface="Times New Roman"/>
                <a:cs typeface="Times New Roman"/>
              </a:rPr>
              <a:t>8, </a:t>
            </a:r>
            <a:r>
              <a:rPr dirty="0" sz="1200" spc="-5">
                <a:latin typeface="Times New Roman"/>
                <a:cs typeface="Times New Roman"/>
              </a:rPr>
              <a:t>and 9-12, </a:t>
            </a:r>
            <a:r>
              <a:rPr dirty="0" sz="1200">
                <a:latin typeface="Times New Roman"/>
                <a:cs typeface="Times New Roman"/>
              </a:rPr>
              <a:t>there are more </a:t>
            </a:r>
            <a:r>
              <a:rPr dirty="0" sz="1200" spc="-5">
                <a:latin typeface="Times New Roman"/>
                <a:cs typeface="Times New Roman"/>
              </a:rPr>
              <a:t>school changes and </a:t>
            </a:r>
            <a:r>
              <a:rPr dirty="0" sz="1200">
                <a:latin typeface="Times New Roman"/>
                <a:cs typeface="Times New Roman"/>
              </a:rPr>
              <a:t>thus the students will have more </a:t>
            </a:r>
            <a:r>
              <a:rPr dirty="0" sz="1200" spc="-5">
                <a:latin typeface="Times New Roman"/>
                <a:cs typeface="Times New Roman"/>
              </a:rPr>
              <a:t>opportunities </a:t>
            </a:r>
            <a:r>
              <a:rPr dirty="0" sz="1200">
                <a:latin typeface="Times New Roman"/>
                <a:cs typeface="Times New Roman"/>
              </a:rPr>
              <a:t>for  </a:t>
            </a:r>
            <a:r>
              <a:rPr dirty="0" sz="1200" spc="-5">
                <a:latin typeface="Times New Roman"/>
                <a:cs typeface="Times New Roman"/>
              </a:rPr>
              <a:t>academic achievement </a:t>
            </a:r>
            <a:r>
              <a:rPr dirty="0" sz="1200">
                <a:latin typeface="Times New Roman"/>
                <a:cs typeface="Times New Roman"/>
              </a:rPr>
              <a:t>loss. </a:t>
            </a:r>
            <a:r>
              <a:rPr dirty="0" sz="1200" spc="-5">
                <a:latin typeface="Times New Roman"/>
                <a:cs typeface="Times New Roman"/>
              </a:rPr>
              <a:t>Alderman (2001) confirmed Alspaugh’s (1998) conclusion </a:t>
            </a:r>
            <a:r>
              <a:rPr dirty="0" sz="1200">
                <a:latin typeface="Times New Roman"/>
                <a:cs typeface="Times New Roman"/>
              </a:rPr>
              <a:t>that the  more </a:t>
            </a:r>
            <a:r>
              <a:rPr dirty="0" sz="1200" spc="-5">
                <a:latin typeface="Times New Roman"/>
                <a:cs typeface="Times New Roman"/>
              </a:rPr>
              <a:t>transitions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school system places its students through, </a:t>
            </a:r>
            <a:r>
              <a:rPr dirty="0" sz="1200">
                <a:latin typeface="Times New Roman"/>
                <a:cs typeface="Times New Roman"/>
              </a:rPr>
              <a:t>the higher the </a:t>
            </a:r>
            <a:r>
              <a:rPr dirty="0" sz="1200" spc="-5">
                <a:latin typeface="Times New Roman"/>
                <a:cs typeface="Times New Roman"/>
              </a:rPr>
              <a:t>dropout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rate.</a:t>
            </a:r>
            <a:endParaRPr sz="1200">
              <a:latin typeface="Times New Roman"/>
              <a:cs typeface="Times New Roman"/>
            </a:endParaRPr>
          </a:p>
          <a:p>
            <a:pPr marL="12700" marR="2032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However,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higher </a:t>
            </a:r>
            <a:r>
              <a:rPr dirty="0" sz="1200">
                <a:latin typeface="Times New Roman"/>
                <a:cs typeface="Times New Roman"/>
              </a:rPr>
              <a:t>dropout </a:t>
            </a:r>
            <a:r>
              <a:rPr dirty="0" sz="1200" spc="-5">
                <a:latin typeface="Times New Roman"/>
                <a:cs typeface="Times New Roman"/>
              </a:rPr>
              <a:t>rate </a:t>
            </a:r>
            <a:r>
              <a:rPr dirty="0" sz="1200" spc="5">
                <a:latin typeface="Times New Roman"/>
                <a:cs typeface="Times New Roman"/>
              </a:rPr>
              <a:t>may </a:t>
            </a:r>
            <a:r>
              <a:rPr dirty="0" sz="1200">
                <a:latin typeface="Times New Roman"/>
                <a:cs typeface="Times New Roman"/>
              </a:rPr>
              <a:t>not be due to a </a:t>
            </a:r>
            <a:r>
              <a:rPr dirty="0" sz="1200" spc="-5">
                <a:latin typeface="Times New Roman"/>
                <a:cs typeface="Times New Roman"/>
              </a:rPr>
              <a:t>lack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academic achievement since </a:t>
            </a:r>
            <a:r>
              <a:rPr dirty="0" sz="1200">
                <a:latin typeface="Times New Roman"/>
                <a:cs typeface="Times New Roman"/>
              </a:rPr>
              <a:t>Dove,  </a:t>
            </a:r>
            <a:r>
              <a:rPr dirty="0" sz="1200" spc="-5">
                <a:latin typeface="Times New Roman"/>
                <a:cs typeface="Times New Roman"/>
              </a:rPr>
              <a:t>Pearson, and </a:t>
            </a:r>
            <a:r>
              <a:rPr dirty="0" sz="1200">
                <a:latin typeface="Times New Roman"/>
                <a:cs typeface="Times New Roman"/>
              </a:rPr>
              <a:t>Hooper (2010) </a:t>
            </a:r>
            <a:r>
              <a:rPr dirty="0" sz="1200" spc="-5">
                <a:latin typeface="Times New Roman"/>
                <a:cs typeface="Times New Roman"/>
              </a:rPr>
              <a:t>showed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grade </a:t>
            </a:r>
            <a:r>
              <a:rPr dirty="0" sz="1200">
                <a:latin typeface="Times New Roman"/>
                <a:cs typeface="Times New Roman"/>
              </a:rPr>
              <a:t>span </a:t>
            </a:r>
            <a:r>
              <a:rPr dirty="0" sz="1200" spc="-5">
                <a:latin typeface="Times New Roman"/>
                <a:cs typeface="Times New Roman"/>
              </a:rPr>
              <a:t>configuration </a:t>
            </a:r>
            <a:r>
              <a:rPr dirty="0" sz="1200" spc="5">
                <a:latin typeface="Times New Roman"/>
                <a:cs typeface="Times New Roman"/>
              </a:rPr>
              <a:t>did </a:t>
            </a:r>
            <a:r>
              <a:rPr dirty="0" sz="1200">
                <a:latin typeface="Times New Roman"/>
                <a:cs typeface="Times New Roman"/>
              </a:rPr>
              <a:t>not have a </a:t>
            </a:r>
            <a:r>
              <a:rPr dirty="0" sz="1200" spc="-5">
                <a:latin typeface="Times New Roman"/>
                <a:cs typeface="Times New Roman"/>
              </a:rPr>
              <a:t>significant  effect </a:t>
            </a:r>
            <a:r>
              <a:rPr dirty="0" sz="1200">
                <a:latin typeface="Times New Roman"/>
                <a:cs typeface="Times New Roman"/>
              </a:rPr>
              <a:t>on sixth </a:t>
            </a:r>
            <a:r>
              <a:rPr dirty="0" sz="1200" spc="-5">
                <a:latin typeface="Times New Roman"/>
                <a:cs typeface="Times New Roman"/>
              </a:rPr>
              <a:t>graders’ academic achievement. </a:t>
            </a:r>
            <a:r>
              <a:rPr dirty="0" sz="1200">
                <a:latin typeface="Times New Roman"/>
                <a:cs typeface="Times New Roman"/>
              </a:rPr>
              <a:t>Even </a:t>
            </a:r>
            <a:r>
              <a:rPr dirty="0" sz="1200" spc="-5">
                <a:latin typeface="Times New Roman"/>
                <a:cs typeface="Times New Roman"/>
              </a:rPr>
              <a:t>though grade-span </a:t>
            </a:r>
            <a:r>
              <a:rPr dirty="0" sz="1200" spc="5">
                <a:latin typeface="Times New Roman"/>
                <a:cs typeface="Times New Roman"/>
              </a:rPr>
              <a:t>may </a:t>
            </a:r>
            <a:r>
              <a:rPr dirty="0" sz="1200">
                <a:latin typeface="Times New Roman"/>
                <a:cs typeface="Times New Roman"/>
              </a:rPr>
              <a:t>not have </a:t>
            </a:r>
            <a:r>
              <a:rPr dirty="0" sz="1200" spc="-5">
                <a:latin typeface="Times New Roman"/>
                <a:cs typeface="Times New Roman"/>
              </a:rPr>
              <a:t>an effect  </a:t>
            </a:r>
            <a:r>
              <a:rPr dirty="0" sz="1200">
                <a:latin typeface="Times New Roman"/>
                <a:cs typeface="Times New Roman"/>
              </a:rPr>
              <a:t>on </a:t>
            </a:r>
            <a:r>
              <a:rPr dirty="0" sz="1200" spc="-5">
                <a:latin typeface="Times New Roman"/>
                <a:cs typeface="Times New Roman"/>
              </a:rPr>
              <a:t>academic achievement, Gasper, DeLuca, and Estacion </a:t>
            </a:r>
            <a:r>
              <a:rPr dirty="0" sz="1200">
                <a:latin typeface="Times New Roman"/>
                <a:cs typeface="Times New Roman"/>
              </a:rPr>
              <a:t>(2012) </a:t>
            </a:r>
            <a:r>
              <a:rPr dirty="0" sz="1200" spc="-5">
                <a:latin typeface="Times New Roman"/>
                <a:cs typeface="Times New Roman"/>
              </a:rPr>
              <a:t>showed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“youth who switch  schools are </a:t>
            </a:r>
            <a:r>
              <a:rPr dirty="0" sz="1200">
                <a:latin typeface="Times New Roman"/>
                <a:cs typeface="Times New Roman"/>
              </a:rPr>
              <a:t>more likely </a:t>
            </a:r>
            <a:r>
              <a:rPr dirty="0" sz="1200" spc="5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demonstrate </a:t>
            </a:r>
            <a:r>
              <a:rPr dirty="0" sz="1200">
                <a:latin typeface="Times New Roman"/>
                <a:cs typeface="Times New Roman"/>
              </a:rPr>
              <a:t>a wide array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negative </a:t>
            </a:r>
            <a:r>
              <a:rPr dirty="0" sz="1200">
                <a:latin typeface="Times New Roman"/>
                <a:cs typeface="Times New Roman"/>
              </a:rPr>
              <a:t>behavioral </a:t>
            </a:r>
            <a:r>
              <a:rPr dirty="0" sz="1200" spc="-5">
                <a:latin typeface="Times New Roman"/>
                <a:cs typeface="Times New Roman"/>
              </a:rPr>
              <a:t>and educational  outcomes, </a:t>
            </a:r>
            <a:r>
              <a:rPr dirty="0" sz="1200">
                <a:latin typeface="Times New Roman"/>
                <a:cs typeface="Times New Roman"/>
              </a:rPr>
              <a:t>including dropping out of </a:t>
            </a:r>
            <a:r>
              <a:rPr dirty="0" sz="1200" spc="-5">
                <a:latin typeface="Times New Roman"/>
                <a:cs typeface="Times New Roman"/>
              </a:rPr>
              <a:t>high school” </a:t>
            </a:r>
            <a:r>
              <a:rPr dirty="0" sz="1200">
                <a:latin typeface="Times New Roman"/>
                <a:cs typeface="Times New Roman"/>
              </a:rPr>
              <a:t>(p.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487).</a:t>
            </a:r>
            <a:endParaRPr sz="1200">
              <a:latin typeface="Times New Roman"/>
              <a:cs typeface="Times New Roman"/>
            </a:endParaRPr>
          </a:p>
          <a:p>
            <a:pPr marL="12700" marR="88900" indent="266700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When </a:t>
            </a:r>
            <a:r>
              <a:rPr dirty="0" sz="1200" spc="-5">
                <a:latin typeface="Times New Roman"/>
                <a:cs typeface="Times New Roman"/>
              </a:rPr>
              <a:t>considering what classes </a:t>
            </a:r>
            <a:r>
              <a:rPr dirty="0" sz="1200">
                <a:latin typeface="Times New Roman"/>
                <a:cs typeface="Times New Roman"/>
              </a:rPr>
              <a:t>are </a:t>
            </a:r>
            <a:r>
              <a:rPr dirty="0" sz="1200" spc="-5">
                <a:latin typeface="Times New Roman"/>
                <a:cs typeface="Times New Roman"/>
              </a:rPr>
              <a:t>offered at </a:t>
            </a:r>
            <a:r>
              <a:rPr dirty="0" sz="1200">
                <a:latin typeface="Times New Roman"/>
                <a:cs typeface="Times New Roman"/>
              </a:rPr>
              <a:t>schools, </a:t>
            </a:r>
            <a:r>
              <a:rPr dirty="0" sz="1200" spc="-5">
                <a:latin typeface="Times New Roman"/>
                <a:cs typeface="Times New Roman"/>
              </a:rPr>
              <a:t>Alspaugh </a:t>
            </a:r>
            <a:r>
              <a:rPr dirty="0" sz="1200">
                <a:latin typeface="Times New Roman"/>
                <a:cs typeface="Times New Roman"/>
              </a:rPr>
              <a:t>(1998) </a:t>
            </a:r>
            <a:r>
              <a:rPr dirty="0" sz="1200" spc="-5">
                <a:latin typeface="Times New Roman"/>
                <a:cs typeface="Times New Roman"/>
              </a:rPr>
              <a:t>theorized </a:t>
            </a:r>
            <a:r>
              <a:rPr dirty="0" sz="1200">
                <a:latin typeface="Times New Roman"/>
                <a:cs typeface="Times New Roman"/>
              </a:rPr>
              <a:t>that, </a:t>
            </a:r>
            <a:r>
              <a:rPr dirty="0" sz="1200" spc="-5">
                <a:latin typeface="Times New Roman"/>
                <a:cs typeface="Times New Roman"/>
              </a:rPr>
              <a:t>even  though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intended </a:t>
            </a:r>
            <a:r>
              <a:rPr dirty="0" sz="1200">
                <a:latin typeface="Times New Roman"/>
                <a:cs typeface="Times New Roman"/>
              </a:rPr>
              <a:t>outcome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increase </a:t>
            </a:r>
            <a:r>
              <a:rPr dirty="0" sz="1200">
                <a:latin typeface="Times New Roman"/>
                <a:cs typeface="Times New Roman"/>
              </a:rPr>
              <a:t>student ability to relate to schoolwork, </a:t>
            </a:r>
            <a:r>
              <a:rPr dirty="0" sz="1200" spc="-5">
                <a:latin typeface="Times New Roman"/>
                <a:cs typeface="Times New Roman"/>
              </a:rPr>
              <a:t>an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increase</a:t>
            </a:r>
            <a:endParaRPr sz="1200">
              <a:latin typeface="Times New Roman"/>
              <a:cs typeface="Times New Roman"/>
            </a:endParaRPr>
          </a:p>
          <a:p>
            <a:pPr marL="12700" marR="34290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number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vocational classes had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negative effect </a:t>
            </a:r>
            <a:r>
              <a:rPr dirty="0" sz="1200">
                <a:latin typeface="Times New Roman"/>
                <a:cs typeface="Times New Roman"/>
              </a:rPr>
              <a:t>on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climate, and thus </a:t>
            </a:r>
            <a:r>
              <a:rPr dirty="0" sz="1200" spc="-5">
                <a:latin typeface="Times New Roman"/>
                <a:cs typeface="Times New Roman"/>
              </a:rPr>
              <a:t>had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negative  effect </a:t>
            </a:r>
            <a:r>
              <a:rPr dirty="0" sz="1200">
                <a:latin typeface="Times New Roman"/>
                <a:cs typeface="Times New Roman"/>
              </a:rPr>
              <a:t>on </a:t>
            </a:r>
            <a:r>
              <a:rPr dirty="0" sz="1200" spc="-5">
                <a:latin typeface="Times New Roman"/>
                <a:cs typeface="Times New Roman"/>
              </a:rPr>
              <a:t>graduation </a:t>
            </a:r>
            <a:r>
              <a:rPr dirty="0" sz="1200">
                <a:latin typeface="Times New Roman"/>
                <a:cs typeface="Times New Roman"/>
              </a:rPr>
              <a:t>rates. The </a:t>
            </a:r>
            <a:r>
              <a:rPr dirty="0" sz="1200" spc="-5">
                <a:latin typeface="Times New Roman"/>
                <a:cs typeface="Times New Roman"/>
              </a:rPr>
              <a:t>concept </a:t>
            </a:r>
            <a:r>
              <a:rPr dirty="0" sz="1200">
                <a:latin typeface="Times New Roman"/>
                <a:cs typeface="Times New Roman"/>
              </a:rPr>
              <a:t>of trying to </a:t>
            </a:r>
            <a:r>
              <a:rPr dirty="0" sz="1200" spc="-5">
                <a:latin typeface="Times New Roman"/>
                <a:cs typeface="Times New Roman"/>
              </a:rPr>
              <a:t>peak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interests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students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classes  offered at </a:t>
            </a:r>
            <a:r>
              <a:rPr dirty="0" sz="1200">
                <a:latin typeface="Times New Roman"/>
                <a:cs typeface="Times New Roman"/>
              </a:rPr>
              <a:t>high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has </a:t>
            </a:r>
            <a:r>
              <a:rPr dirty="0" sz="1200" spc="-5">
                <a:latin typeface="Times New Roman"/>
                <a:cs typeface="Times New Roman"/>
              </a:rPr>
              <a:t>been suggested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many </a:t>
            </a:r>
            <a:r>
              <a:rPr dirty="0" sz="1200" spc="-5">
                <a:latin typeface="Times New Roman"/>
                <a:cs typeface="Times New Roman"/>
              </a:rPr>
              <a:t>before. Often, students </a:t>
            </a:r>
            <a:r>
              <a:rPr dirty="0" sz="1200">
                <a:latin typeface="Times New Roman"/>
                <a:cs typeface="Times New Roman"/>
              </a:rPr>
              <a:t>who drop out </a:t>
            </a:r>
            <a:r>
              <a:rPr dirty="0" sz="1200" spc="-5">
                <a:latin typeface="Times New Roman"/>
                <a:cs typeface="Times New Roman"/>
              </a:rPr>
              <a:t>feel that  </a:t>
            </a:r>
            <a:r>
              <a:rPr dirty="0" sz="1200">
                <a:latin typeface="Times New Roman"/>
                <a:cs typeface="Times New Roman"/>
              </a:rPr>
              <a:t>they have </a:t>
            </a:r>
            <a:r>
              <a:rPr dirty="0" sz="1200" spc="5">
                <a:latin typeface="Times New Roman"/>
                <a:cs typeface="Times New Roman"/>
              </a:rPr>
              <a:t>very </a:t>
            </a:r>
            <a:r>
              <a:rPr dirty="0" sz="1200">
                <a:latin typeface="Times New Roman"/>
                <a:cs typeface="Times New Roman"/>
              </a:rPr>
              <a:t>little to </a:t>
            </a:r>
            <a:r>
              <a:rPr dirty="0" sz="1200" spc="-5">
                <a:latin typeface="Times New Roman"/>
                <a:cs typeface="Times New Roman"/>
              </a:rPr>
              <a:t>gain from </a:t>
            </a:r>
            <a:r>
              <a:rPr dirty="0" sz="1200">
                <a:latin typeface="Times New Roman"/>
                <a:cs typeface="Times New Roman"/>
              </a:rPr>
              <a:t>being in school; they do not </a:t>
            </a:r>
            <a:r>
              <a:rPr dirty="0" sz="1200" spc="-5">
                <a:latin typeface="Times New Roman"/>
                <a:cs typeface="Times New Roman"/>
              </a:rPr>
              <a:t>relate </a:t>
            </a:r>
            <a:r>
              <a:rPr dirty="0" sz="1200">
                <a:latin typeface="Times New Roman"/>
                <a:cs typeface="Times New Roman"/>
              </a:rPr>
              <a:t>to what </a:t>
            </a:r>
            <a:r>
              <a:rPr dirty="0" sz="1200" spc="-5">
                <a:latin typeface="Times New Roman"/>
                <a:cs typeface="Times New Roman"/>
              </a:rPr>
              <a:t>is being taught, </a:t>
            </a:r>
            <a:r>
              <a:rPr dirty="0" sz="1200">
                <a:latin typeface="Times New Roman"/>
                <a:cs typeface="Times New Roman"/>
              </a:rPr>
              <a:t>and  that </a:t>
            </a:r>
            <a:r>
              <a:rPr dirty="0" sz="1200" spc="-5">
                <a:latin typeface="Times New Roman"/>
                <a:cs typeface="Times New Roman"/>
              </a:rPr>
              <a:t>their education is </a:t>
            </a:r>
            <a:r>
              <a:rPr dirty="0" sz="1200">
                <a:latin typeface="Times New Roman"/>
                <a:cs typeface="Times New Roman"/>
              </a:rPr>
              <a:t>of little, if </a:t>
            </a:r>
            <a:r>
              <a:rPr dirty="0" sz="1200" spc="-10">
                <a:latin typeface="Times New Roman"/>
                <a:cs typeface="Times New Roman"/>
              </a:rPr>
              <a:t>any, </a:t>
            </a:r>
            <a:r>
              <a:rPr dirty="0" sz="1200" spc="-5">
                <a:latin typeface="Times New Roman"/>
                <a:cs typeface="Times New Roman"/>
              </a:rPr>
              <a:t>use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them (Griffin, </a:t>
            </a:r>
            <a:r>
              <a:rPr dirty="0" sz="1200">
                <a:latin typeface="Times New Roman"/>
                <a:cs typeface="Times New Roman"/>
              </a:rPr>
              <a:t>2002; </a:t>
            </a:r>
            <a:r>
              <a:rPr dirty="0" sz="1200" spc="-5">
                <a:latin typeface="Times New Roman"/>
                <a:cs typeface="Times New Roman"/>
              </a:rPr>
              <a:t>Lowe,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2010).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505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045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31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60960" indent="228600">
              <a:lnSpc>
                <a:spcPct val="191700"/>
              </a:lnSpc>
            </a:pPr>
            <a:r>
              <a:rPr dirty="0" sz="1200" spc="-5" b="1">
                <a:latin typeface="Times New Roman"/>
                <a:cs typeface="Times New Roman"/>
              </a:rPr>
              <a:t>Extracurricular </a:t>
            </a:r>
            <a:r>
              <a:rPr dirty="0" sz="1200" b="1">
                <a:latin typeface="Times New Roman"/>
                <a:cs typeface="Times New Roman"/>
              </a:rPr>
              <a:t>activities. </a:t>
            </a:r>
            <a:r>
              <a:rPr dirty="0" sz="1200" spc="-5">
                <a:latin typeface="Times New Roman"/>
                <a:cs typeface="Times New Roman"/>
              </a:rPr>
              <a:t>Another aspect that </a:t>
            </a:r>
            <a:r>
              <a:rPr dirty="0" sz="1200" spc="5">
                <a:latin typeface="Times New Roman"/>
                <a:cs typeface="Times New Roman"/>
              </a:rPr>
              <a:t>many </a:t>
            </a:r>
            <a:r>
              <a:rPr dirty="0" sz="1200" spc="-5">
                <a:latin typeface="Times New Roman"/>
                <a:cs typeface="Times New Roman"/>
              </a:rPr>
              <a:t>researches </a:t>
            </a:r>
            <a:r>
              <a:rPr dirty="0" sz="1200">
                <a:latin typeface="Times New Roman"/>
                <a:cs typeface="Times New Roman"/>
              </a:rPr>
              <a:t>have </a:t>
            </a:r>
            <a:r>
              <a:rPr dirty="0" sz="1200" spc="-5">
                <a:latin typeface="Times New Roman"/>
                <a:cs typeface="Times New Roman"/>
              </a:rPr>
              <a:t>related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high school  dropouts is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availability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and participation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extracurricular activities. There are two </a:t>
            </a:r>
            <a:r>
              <a:rPr dirty="0" sz="1200">
                <a:latin typeface="Times New Roman"/>
                <a:cs typeface="Times New Roman"/>
              </a:rPr>
              <a:t>main  </a:t>
            </a:r>
            <a:r>
              <a:rPr dirty="0" sz="1200" spc="-5">
                <a:latin typeface="Times New Roman"/>
                <a:cs typeface="Times New Roman"/>
              </a:rPr>
              <a:t>types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extracurricular activities at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level: </a:t>
            </a:r>
            <a:r>
              <a:rPr dirty="0" sz="1200" spc="-5">
                <a:latin typeface="Times New Roman"/>
                <a:cs typeface="Times New Roman"/>
              </a:rPr>
              <a:t>academic-related and nonacademic-  related. Nonacademic extracurricular activities had </a:t>
            </a:r>
            <a:r>
              <a:rPr dirty="0" sz="1200">
                <a:latin typeface="Times New Roman"/>
                <a:cs typeface="Times New Roman"/>
              </a:rPr>
              <a:t>a positive </a:t>
            </a:r>
            <a:r>
              <a:rPr dirty="0" sz="1200" spc="-5">
                <a:latin typeface="Times New Roman"/>
                <a:cs typeface="Times New Roman"/>
              </a:rPr>
              <a:t>influence </a:t>
            </a:r>
            <a:r>
              <a:rPr dirty="0" sz="1200">
                <a:latin typeface="Times New Roman"/>
                <a:cs typeface="Times New Roman"/>
              </a:rPr>
              <a:t>on at-risk </a:t>
            </a:r>
            <a:r>
              <a:rPr dirty="0" sz="1200" spc="-5">
                <a:latin typeface="Times New Roman"/>
                <a:cs typeface="Times New Roman"/>
              </a:rPr>
              <a:t>students’  chances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becoming </a:t>
            </a:r>
            <a:r>
              <a:rPr dirty="0" sz="1200">
                <a:latin typeface="Times New Roman"/>
                <a:cs typeface="Times New Roman"/>
              </a:rPr>
              <a:t>high </a:t>
            </a:r>
            <a:r>
              <a:rPr dirty="0" sz="1200" spc="-5">
                <a:latin typeface="Times New Roman"/>
                <a:cs typeface="Times New Roman"/>
              </a:rPr>
              <a:t>school graduates </a:t>
            </a:r>
            <a:r>
              <a:rPr dirty="0" sz="1200">
                <a:latin typeface="Times New Roman"/>
                <a:cs typeface="Times New Roman"/>
              </a:rPr>
              <a:t>while </a:t>
            </a:r>
            <a:r>
              <a:rPr dirty="0" sz="1200" spc="-5">
                <a:latin typeface="Times New Roman"/>
                <a:cs typeface="Times New Roman"/>
              </a:rPr>
              <a:t>academic-related extracurricular activities,  such as language clubs, academic </a:t>
            </a:r>
            <a:r>
              <a:rPr dirty="0" sz="1200">
                <a:latin typeface="Times New Roman"/>
                <a:cs typeface="Times New Roman"/>
              </a:rPr>
              <a:t>teams,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student </a:t>
            </a:r>
            <a:r>
              <a:rPr dirty="0" sz="1200" spc="-5">
                <a:latin typeface="Times New Roman"/>
                <a:cs typeface="Times New Roman"/>
              </a:rPr>
              <a:t>committees, had </a:t>
            </a:r>
            <a:r>
              <a:rPr dirty="0" sz="1200">
                <a:latin typeface="Times New Roman"/>
                <a:cs typeface="Times New Roman"/>
              </a:rPr>
              <a:t>no </a:t>
            </a:r>
            <a:r>
              <a:rPr dirty="0" sz="1200" spc="-5">
                <a:latin typeface="Times New Roman"/>
                <a:cs typeface="Times New Roman"/>
              </a:rPr>
              <a:t>real effect </a:t>
            </a:r>
            <a:r>
              <a:rPr dirty="0" sz="1200">
                <a:latin typeface="Times New Roman"/>
                <a:cs typeface="Times New Roman"/>
              </a:rPr>
              <a:t>on </a:t>
            </a:r>
            <a:r>
              <a:rPr dirty="0" sz="1200" spc="-5">
                <a:latin typeface="Times New Roman"/>
                <a:cs typeface="Times New Roman"/>
              </a:rPr>
              <a:t>students’  likelihood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graduation (Ralph </a:t>
            </a:r>
            <a:r>
              <a:rPr dirty="0" sz="1200">
                <a:latin typeface="Times New Roman"/>
                <a:cs typeface="Times New Roman"/>
              </a:rPr>
              <a:t>&amp; </a:t>
            </a:r>
            <a:r>
              <a:rPr dirty="0" sz="1200" spc="-5">
                <a:latin typeface="Times New Roman"/>
                <a:cs typeface="Times New Roman"/>
              </a:rPr>
              <a:t>McNeal, </a:t>
            </a:r>
            <a:r>
              <a:rPr dirty="0" sz="1200">
                <a:latin typeface="Times New Roman"/>
                <a:cs typeface="Times New Roman"/>
              </a:rPr>
              <a:t>1995). </a:t>
            </a:r>
            <a:r>
              <a:rPr dirty="0" sz="1200" spc="-5">
                <a:latin typeface="Times New Roman"/>
                <a:cs typeface="Times New Roman"/>
              </a:rPr>
              <a:t>Peguero (2011) concluded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eighth grade  </a:t>
            </a:r>
            <a:r>
              <a:rPr dirty="0" sz="1200">
                <a:latin typeface="Times New Roman"/>
                <a:cs typeface="Times New Roman"/>
              </a:rPr>
              <a:t>students </a:t>
            </a:r>
            <a:r>
              <a:rPr dirty="0" sz="1200" spc="-5">
                <a:latin typeface="Times New Roman"/>
                <a:cs typeface="Times New Roman"/>
              </a:rPr>
              <a:t>that were </a:t>
            </a:r>
            <a:r>
              <a:rPr dirty="0" sz="1200">
                <a:latin typeface="Times New Roman"/>
                <a:cs typeface="Times New Roman"/>
              </a:rPr>
              <a:t>involved with </a:t>
            </a:r>
            <a:r>
              <a:rPr dirty="0" sz="1200" spc="-5">
                <a:latin typeface="Times New Roman"/>
                <a:cs typeface="Times New Roman"/>
              </a:rPr>
              <a:t>extra-curricular </a:t>
            </a:r>
            <a:r>
              <a:rPr dirty="0" sz="1200">
                <a:latin typeface="Times New Roman"/>
                <a:cs typeface="Times New Roman"/>
              </a:rPr>
              <a:t>activities </a:t>
            </a:r>
            <a:r>
              <a:rPr dirty="0" sz="1200" spc="-5">
                <a:latin typeface="Times New Roman"/>
                <a:cs typeface="Times New Roman"/>
              </a:rPr>
              <a:t>were </a:t>
            </a:r>
            <a:r>
              <a:rPr dirty="0" sz="1200">
                <a:latin typeface="Times New Roman"/>
                <a:cs typeface="Times New Roman"/>
              </a:rPr>
              <a:t>more likely to </a:t>
            </a:r>
            <a:r>
              <a:rPr dirty="0" sz="1200" spc="-5">
                <a:latin typeface="Times New Roman"/>
                <a:cs typeface="Times New Roman"/>
              </a:rPr>
              <a:t>graduate high  school than </a:t>
            </a:r>
            <a:r>
              <a:rPr dirty="0" sz="1200">
                <a:latin typeface="Times New Roman"/>
                <a:cs typeface="Times New Roman"/>
              </a:rPr>
              <a:t>students who </a:t>
            </a:r>
            <a:r>
              <a:rPr dirty="0" sz="1200" spc="-5">
                <a:latin typeface="Times New Roman"/>
                <a:cs typeface="Times New Roman"/>
              </a:rPr>
              <a:t>were </a:t>
            </a:r>
            <a:r>
              <a:rPr dirty="0" sz="1200">
                <a:latin typeface="Times New Roman"/>
                <a:cs typeface="Times New Roman"/>
              </a:rPr>
              <a:t>not involved in these </a:t>
            </a:r>
            <a:r>
              <a:rPr dirty="0" sz="1200" spc="-5">
                <a:latin typeface="Times New Roman"/>
                <a:cs typeface="Times New Roman"/>
              </a:rPr>
              <a:t>after-school </a:t>
            </a:r>
            <a:r>
              <a:rPr dirty="0" sz="1200">
                <a:latin typeface="Times New Roman"/>
                <a:cs typeface="Times New Roman"/>
              </a:rPr>
              <a:t>activities. Mahoney </a:t>
            </a:r>
            <a:r>
              <a:rPr dirty="0" sz="1200" spc="-5">
                <a:latin typeface="Times New Roman"/>
                <a:cs typeface="Times New Roman"/>
              </a:rPr>
              <a:t>(2014)  further indicated </a:t>
            </a:r>
            <a:r>
              <a:rPr dirty="0" sz="1200">
                <a:latin typeface="Times New Roman"/>
                <a:cs typeface="Times New Roman"/>
              </a:rPr>
              <a:t>that if an </a:t>
            </a:r>
            <a:r>
              <a:rPr dirty="0" sz="1200" spc="-5">
                <a:latin typeface="Times New Roman"/>
                <a:cs typeface="Times New Roman"/>
              </a:rPr>
              <a:t>“individual and </a:t>
            </a:r>
            <a:r>
              <a:rPr dirty="0" sz="1200">
                <a:latin typeface="Times New Roman"/>
                <a:cs typeface="Times New Roman"/>
              </a:rPr>
              <a:t>his or </a:t>
            </a:r>
            <a:r>
              <a:rPr dirty="0" sz="1200" spc="-5">
                <a:latin typeface="Times New Roman"/>
                <a:cs typeface="Times New Roman"/>
              </a:rPr>
              <a:t>her social </a:t>
            </a:r>
            <a:r>
              <a:rPr dirty="0" sz="1200">
                <a:latin typeface="Times New Roman"/>
                <a:cs typeface="Times New Roman"/>
              </a:rPr>
              <a:t>network </a:t>
            </a:r>
            <a:r>
              <a:rPr dirty="0" sz="1200" spc="-5">
                <a:latin typeface="Times New Roman"/>
                <a:cs typeface="Times New Roman"/>
              </a:rPr>
              <a:t>participate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extracurricular  activities </a:t>
            </a:r>
            <a:r>
              <a:rPr dirty="0" sz="1200">
                <a:latin typeface="Times New Roman"/>
                <a:cs typeface="Times New Roman"/>
              </a:rPr>
              <a:t>the risk of early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dropout is </a:t>
            </a:r>
            <a:r>
              <a:rPr dirty="0" sz="1200" spc="-5">
                <a:latin typeface="Times New Roman"/>
                <a:cs typeface="Times New Roman"/>
              </a:rPr>
              <a:t>diminished significantly” </a:t>
            </a:r>
            <a:r>
              <a:rPr dirty="0" sz="1200">
                <a:latin typeface="Times New Roman"/>
                <a:cs typeface="Times New Roman"/>
              </a:rPr>
              <a:t>(p.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143).</a:t>
            </a:r>
            <a:endParaRPr sz="1200">
              <a:latin typeface="Times New Roman"/>
              <a:cs typeface="Times New Roman"/>
            </a:endParaRPr>
          </a:p>
          <a:p>
            <a:pPr marL="12700" marR="36830" indent="228600">
              <a:lnSpc>
                <a:spcPct val="191700"/>
              </a:lnSpc>
            </a:pPr>
            <a:r>
              <a:rPr dirty="0" sz="1200" spc="-5" b="1">
                <a:latin typeface="Times New Roman"/>
                <a:cs typeface="Times New Roman"/>
              </a:rPr>
              <a:t>Employment. </a:t>
            </a:r>
            <a:r>
              <a:rPr dirty="0" sz="1200">
                <a:latin typeface="Times New Roman"/>
                <a:cs typeface="Times New Roman"/>
              </a:rPr>
              <a:t>Another </a:t>
            </a:r>
            <a:r>
              <a:rPr dirty="0" sz="1200" spc="-5">
                <a:latin typeface="Times New Roman"/>
                <a:cs typeface="Times New Roman"/>
              </a:rPr>
              <a:t>concept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consider when </a:t>
            </a:r>
            <a:r>
              <a:rPr dirty="0" sz="1200">
                <a:latin typeface="Times New Roman"/>
                <a:cs typeface="Times New Roman"/>
              </a:rPr>
              <a:t>looking </a:t>
            </a:r>
            <a:r>
              <a:rPr dirty="0" sz="1200" spc="-5">
                <a:latin typeface="Times New Roman"/>
                <a:cs typeface="Times New Roman"/>
              </a:rPr>
              <a:t>at </a:t>
            </a:r>
            <a:r>
              <a:rPr dirty="0" sz="1200">
                <a:latin typeface="Times New Roman"/>
                <a:cs typeface="Times New Roman"/>
              </a:rPr>
              <a:t>commonalities </a:t>
            </a:r>
            <a:r>
              <a:rPr dirty="0" sz="1200" spc="-5">
                <a:latin typeface="Times New Roman"/>
                <a:cs typeface="Times New Roman"/>
              </a:rPr>
              <a:t>among high  school </a:t>
            </a:r>
            <a:r>
              <a:rPr dirty="0" sz="1200">
                <a:latin typeface="Times New Roman"/>
                <a:cs typeface="Times New Roman"/>
              </a:rPr>
              <a:t>dropouts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their </a:t>
            </a:r>
            <a:r>
              <a:rPr dirty="0" sz="1200" spc="-5">
                <a:latin typeface="Times New Roman"/>
                <a:cs typeface="Times New Roman"/>
              </a:rPr>
              <a:t>employment </a:t>
            </a:r>
            <a:r>
              <a:rPr dirty="0" sz="1200">
                <a:latin typeface="Times New Roman"/>
                <a:cs typeface="Times New Roman"/>
              </a:rPr>
              <a:t>status. </a:t>
            </a:r>
            <a:r>
              <a:rPr dirty="0" sz="1200" spc="-5">
                <a:latin typeface="Times New Roman"/>
                <a:cs typeface="Times New Roman"/>
              </a:rPr>
              <a:t>Although </a:t>
            </a:r>
            <a:r>
              <a:rPr dirty="0" sz="1200">
                <a:latin typeface="Times New Roman"/>
                <a:cs typeface="Times New Roman"/>
              </a:rPr>
              <a:t>it </a:t>
            </a:r>
            <a:r>
              <a:rPr dirty="0" sz="1200" spc="5">
                <a:latin typeface="Times New Roman"/>
                <a:cs typeface="Times New Roman"/>
              </a:rPr>
              <a:t>may </a:t>
            </a:r>
            <a:r>
              <a:rPr dirty="0" sz="1200">
                <a:latin typeface="Times New Roman"/>
                <a:cs typeface="Times New Roman"/>
              </a:rPr>
              <a:t>be hard to find </a:t>
            </a:r>
            <a:r>
              <a:rPr dirty="0" sz="1200" spc="-5">
                <a:latin typeface="Times New Roman"/>
                <a:cs typeface="Times New Roman"/>
              </a:rPr>
              <a:t>problems </a:t>
            </a:r>
            <a:r>
              <a:rPr dirty="0" sz="1200">
                <a:latin typeface="Times New Roman"/>
                <a:cs typeface="Times New Roman"/>
              </a:rPr>
              <a:t>with  </a:t>
            </a:r>
            <a:r>
              <a:rPr dirty="0" sz="1200" spc="-5">
                <a:latin typeface="Times New Roman"/>
                <a:cs typeface="Times New Roman"/>
              </a:rPr>
              <a:t>working </a:t>
            </a:r>
            <a:r>
              <a:rPr dirty="0" sz="1200">
                <a:latin typeface="Times New Roman"/>
                <a:cs typeface="Times New Roman"/>
              </a:rPr>
              <a:t>students, </a:t>
            </a:r>
            <a:r>
              <a:rPr dirty="0" sz="1200" spc="-5">
                <a:latin typeface="Times New Roman"/>
                <a:cs typeface="Times New Roman"/>
              </a:rPr>
              <a:t>when work causes </a:t>
            </a:r>
            <a:r>
              <a:rPr dirty="0" sz="1200">
                <a:latin typeface="Times New Roman"/>
                <a:cs typeface="Times New Roman"/>
              </a:rPr>
              <a:t>them to drop out, a </a:t>
            </a:r>
            <a:r>
              <a:rPr dirty="0" sz="1200" spc="-5">
                <a:latin typeface="Times New Roman"/>
                <a:cs typeface="Times New Roman"/>
              </a:rPr>
              <a:t>reason </a:t>
            </a:r>
            <a:r>
              <a:rPr dirty="0" sz="1200">
                <a:latin typeface="Times New Roman"/>
                <a:cs typeface="Times New Roman"/>
              </a:rPr>
              <a:t>for concern exists. </a:t>
            </a:r>
            <a:r>
              <a:rPr dirty="0" sz="1200" spc="-5">
                <a:latin typeface="Times New Roman"/>
                <a:cs typeface="Times New Roman"/>
              </a:rPr>
              <a:t>There are two  </a:t>
            </a:r>
            <a:r>
              <a:rPr dirty="0" sz="1200">
                <a:latin typeface="Times New Roman"/>
                <a:cs typeface="Times New Roman"/>
              </a:rPr>
              <a:t>main </a:t>
            </a:r>
            <a:r>
              <a:rPr dirty="0" sz="1200" spc="-5">
                <a:latin typeface="Times New Roman"/>
                <a:cs typeface="Times New Roman"/>
              </a:rPr>
              <a:t>issues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students who </a:t>
            </a:r>
            <a:r>
              <a:rPr dirty="0" sz="1200" spc="-5">
                <a:latin typeface="Times New Roman"/>
                <a:cs typeface="Times New Roman"/>
              </a:rPr>
              <a:t>become members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work force.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first issue is 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working </a:t>
            </a:r>
            <a:r>
              <a:rPr dirty="0" sz="1200">
                <a:latin typeface="Times New Roman"/>
                <a:cs typeface="Times New Roman"/>
              </a:rPr>
              <a:t>does not </a:t>
            </a:r>
            <a:r>
              <a:rPr dirty="0" sz="1200" spc="-5">
                <a:latin typeface="Times New Roman"/>
                <a:cs typeface="Times New Roman"/>
              </a:rPr>
              <a:t>allow them </a:t>
            </a:r>
            <a:r>
              <a:rPr dirty="0" sz="1200">
                <a:latin typeface="Times New Roman"/>
                <a:cs typeface="Times New Roman"/>
              </a:rPr>
              <a:t>time to </a:t>
            </a:r>
            <a:r>
              <a:rPr dirty="0" sz="1200" spc="-5">
                <a:latin typeface="Times New Roman"/>
                <a:cs typeface="Times New Roman"/>
              </a:rPr>
              <a:t>focus </a:t>
            </a:r>
            <a:r>
              <a:rPr dirty="0" sz="1200">
                <a:latin typeface="Times New Roman"/>
                <a:cs typeface="Times New Roman"/>
              </a:rPr>
              <a:t>on </a:t>
            </a:r>
            <a:r>
              <a:rPr dirty="0" sz="1200" spc="-5">
                <a:latin typeface="Times New Roman"/>
                <a:cs typeface="Times New Roman"/>
              </a:rPr>
              <a:t>their studies and can </a:t>
            </a:r>
            <a:r>
              <a:rPr dirty="0" sz="1200">
                <a:latin typeface="Times New Roman"/>
                <a:cs typeface="Times New Roman"/>
              </a:rPr>
              <a:t>thus </a:t>
            </a:r>
            <a:r>
              <a:rPr dirty="0" sz="1200" spc="-5">
                <a:latin typeface="Times New Roman"/>
                <a:cs typeface="Times New Roman"/>
              </a:rPr>
              <a:t>cause </a:t>
            </a:r>
            <a:r>
              <a:rPr dirty="0" sz="1200">
                <a:latin typeface="Times New Roman"/>
                <a:cs typeface="Times New Roman"/>
              </a:rPr>
              <a:t>them to </a:t>
            </a:r>
            <a:r>
              <a:rPr dirty="0" sz="1200" spc="-5">
                <a:latin typeface="Times New Roman"/>
                <a:cs typeface="Times New Roman"/>
              </a:rPr>
              <a:t>fall  behind </a:t>
            </a:r>
            <a:r>
              <a:rPr dirty="0" sz="1200">
                <a:latin typeface="Times New Roman"/>
                <a:cs typeface="Times New Roman"/>
              </a:rPr>
              <a:t>academically (which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already </a:t>
            </a:r>
            <a:r>
              <a:rPr dirty="0" sz="1200" spc="-5">
                <a:latin typeface="Times New Roman"/>
                <a:cs typeface="Times New Roman"/>
              </a:rPr>
              <a:t>linked </a:t>
            </a:r>
            <a:r>
              <a:rPr dirty="0" sz="1200">
                <a:latin typeface="Times New Roman"/>
                <a:cs typeface="Times New Roman"/>
              </a:rPr>
              <a:t>to dropping out). When students work </a:t>
            </a:r>
            <a:r>
              <a:rPr dirty="0" sz="1200" spc="-5">
                <a:latin typeface="Times New Roman"/>
                <a:cs typeface="Times New Roman"/>
              </a:rPr>
              <a:t>less than </a:t>
            </a:r>
            <a:r>
              <a:rPr dirty="0" sz="1200">
                <a:latin typeface="Times New Roman"/>
                <a:cs typeface="Times New Roman"/>
              </a:rPr>
              <a:t>15  hours a </a:t>
            </a:r>
            <a:r>
              <a:rPr dirty="0" sz="1200" spc="-5">
                <a:latin typeface="Times New Roman"/>
                <a:cs typeface="Times New Roman"/>
              </a:rPr>
              <a:t>week, </a:t>
            </a:r>
            <a:r>
              <a:rPr dirty="0" sz="1200">
                <a:latin typeface="Times New Roman"/>
                <a:cs typeface="Times New Roman"/>
              </a:rPr>
              <a:t>there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no </a:t>
            </a:r>
            <a:r>
              <a:rPr dirty="0" sz="1200" spc="-5">
                <a:latin typeface="Times New Roman"/>
                <a:cs typeface="Times New Roman"/>
              </a:rPr>
              <a:t>significant effect </a:t>
            </a:r>
            <a:r>
              <a:rPr dirty="0" sz="1200">
                <a:latin typeface="Times New Roman"/>
                <a:cs typeface="Times New Roman"/>
              </a:rPr>
              <a:t>on </a:t>
            </a:r>
            <a:r>
              <a:rPr dirty="0" sz="1200" spc="-5">
                <a:latin typeface="Times New Roman"/>
                <a:cs typeface="Times New Roman"/>
              </a:rPr>
              <a:t>their schoolwork; however, </a:t>
            </a:r>
            <a:r>
              <a:rPr dirty="0" sz="1200">
                <a:latin typeface="Times New Roman"/>
                <a:cs typeface="Times New Roman"/>
              </a:rPr>
              <a:t>when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work </a:t>
            </a:r>
            <a:r>
              <a:rPr dirty="0" sz="1200">
                <a:latin typeface="Times New Roman"/>
                <a:cs typeface="Times New Roman"/>
              </a:rPr>
              <a:t>more  than this, their </a:t>
            </a:r>
            <a:r>
              <a:rPr dirty="0" sz="1200" spc="-5">
                <a:latin typeface="Times New Roman"/>
                <a:cs typeface="Times New Roman"/>
              </a:rPr>
              <a:t>classwork receives </a:t>
            </a:r>
            <a:r>
              <a:rPr dirty="0" sz="1200">
                <a:latin typeface="Times New Roman"/>
                <a:cs typeface="Times New Roman"/>
              </a:rPr>
              <a:t>a negative influence </a:t>
            </a:r>
            <a:r>
              <a:rPr dirty="0" sz="1200" spc="-5">
                <a:latin typeface="Times New Roman"/>
                <a:cs typeface="Times New Roman"/>
              </a:rPr>
              <a:t>(Montmarquette, </a:t>
            </a:r>
            <a:r>
              <a:rPr dirty="0" sz="1200">
                <a:latin typeface="Times New Roman"/>
                <a:cs typeface="Times New Roman"/>
              </a:rPr>
              <a:t>Viennot-Briot, &amp;  </a:t>
            </a:r>
            <a:r>
              <a:rPr dirty="0" sz="1200" spc="-5">
                <a:latin typeface="Times New Roman"/>
                <a:cs typeface="Times New Roman"/>
              </a:rPr>
              <a:t>Dagenais, </a:t>
            </a:r>
            <a:r>
              <a:rPr dirty="0" sz="1200">
                <a:latin typeface="Times New Roman"/>
                <a:cs typeface="Times New Roman"/>
              </a:rPr>
              <a:t>2007).</a:t>
            </a:r>
            <a:endParaRPr sz="1200">
              <a:latin typeface="Times New Roman"/>
              <a:cs typeface="Times New Roman"/>
            </a:endParaRPr>
          </a:p>
          <a:p>
            <a:pPr marL="12700" marR="38100" indent="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Another aspect </a:t>
            </a:r>
            <a:r>
              <a:rPr dirty="0" sz="1200">
                <a:latin typeface="Times New Roman"/>
                <a:cs typeface="Times New Roman"/>
              </a:rPr>
              <a:t>of working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students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appeal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work force </a:t>
            </a:r>
            <a:r>
              <a:rPr dirty="0" sz="1200">
                <a:latin typeface="Times New Roman"/>
                <a:cs typeface="Times New Roman"/>
              </a:rPr>
              <a:t>(having a  steady income) over </a:t>
            </a:r>
            <a:r>
              <a:rPr dirty="0" sz="1200" spc="-5">
                <a:latin typeface="Times New Roman"/>
                <a:cs typeface="Times New Roman"/>
              </a:rPr>
              <a:t>gaining an education. For low-income families, having </a:t>
            </a:r>
            <a:r>
              <a:rPr dirty="0" sz="1200">
                <a:latin typeface="Times New Roman"/>
                <a:cs typeface="Times New Roman"/>
              </a:rPr>
              <a:t>another </a:t>
            </a:r>
            <a:r>
              <a:rPr dirty="0" sz="1200" spc="-5">
                <a:latin typeface="Times New Roman"/>
                <a:cs typeface="Times New Roman"/>
              </a:rPr>
              <a:t>breadwinner  can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5">
                <a:latin typeface="Times New Roman"/>
                <a:cs typeface="Times New Roman"/>
              </a:rPr>
              <a:t>very </a:t>
            </a:r>
            <a:r>
              <a:rPr dirty="0" sz="1200" spc="-5">
                <a:latin typeface="Times New Roman"/>
                <a:cs typeface="Times New Roman"/>
              </a:rPr>
              <a:t>important. </a:t>
            </a:r>
            <a:r>
              <a:rPr dirty="0" sz="1200">
                <a:latin typeface="Times New Roman"/>
                <a:cs typeface="Times New Roman"/>
              </a:rPr>
              <a:t>Some minorities, specifically </a:t>
            </a:r>
            <a:r>
              <a:rPr dirty="0" sz="1200" spc="-5">
                <a:latin typeface="Times New Roman"/>
                <a:cs typeface="Times New Roman"/>
              </a:rPr>
              <a:t>Hispanics, </a:t>
            </a:r>
            <a:r>
              <a:rPr dirty="0" sz="1200">
                <a:latin typeface="Times New Roman"/>
                <a:cs typeface="Times New Roman"/>
              </a:rPr>
              <a:t>are more likely to drop out</a:t>
            </a:r>
            <a:r>
              <a:rPr dirty="0" sz="1200" spc="-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1546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045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32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70485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high school because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increased </a:t>
            </a:r>
            <a:r>
              <a:rPr dirty="0" sz="1200">
                <a:latin typeface="Times New Roman"/>
                <a:cs typeface="Times New Roman"/>
              </a:rPr>
              <a:t>minimum </a:t>
            </a:r>
            <a:r>
              <a:rPr dirty="0" sz="1200" spc="-5">
                <a:latin typeface="Times New Roman"/>
                <a:cs typeface="Times New Roman"/>
              </a:rPr>
              <a:t>wages, </a:t>
            </a:r>
            <a:r>
              <a:rPr dirty="0" sz="1200">
                <a:latin typeface="Times New Roman"/>
                <a:cs typeface="Times New Roman"/>
              </a:rPr>
              <a:t>but this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not the </a:t>
            </a:r>
            <a:r>
              <a:rPr dirty="0" sz="1200" spc="-5">
                <a:latin typeface="Times New Roman"/>
                <a:cs typeface="Times New Roman"/>
              </a:rPr>
              <a:t>case </a:t>
            </a:r>
            <a:r>
              <a:rPr dirty="0" sz="1200">
                <a:latin typeface="Times New Roman"/>
                <a:cs typeface="Times New Roman"/>
              </a:rPr>
              <a:t>for white or </a:t>
            </a:r>
            <a:r>
              <a:rPr dirty="0" sz="1200" spc="-5">
                <a:latin typeface="Times New Roman"/>
                <a:cs typeface="Times New Roman"/>
              </a:rPr>
              <a:t>African  American </a:t>
            </a:r>
            <a:r>
              <a:rPr dirty="0" sz="1200">
                <a:latin typeface="Times New Roman"/>
                <a:cs typeface="Times New Roman"/>
              </a:rPr>
              <a:t>students (Crofton, </a:t>
            </a:r>
            <a:r>
              <a:rPr dirty="0" sz="1200" spc="-5">
                <a:latin typeface="Times New Roman"/>
                <a:cs typeface="Times New Roman"/>
              </a:rPr>
              <a:t>Anderson, </a:t>
            </a:r>
            <a:r>
              <a:rPr dirty="0" sz="1200">
                <a:latin typeface="Times New Roman"/>
                <a:cs typeface="Times New Roman"/>
              </a:rPr>
              <a:t>&amp; </a:t>
            </a:r>
            <a:r>
              <a:rPr dirty="0" sz="1200" spc="-5">
                <a:latin typeface="Times New Roman"/>
                <a:cs typeface="Times New Roman"/>
              </a:rPr>
              <a:t>Rawe,</a:t>
            </a:r>
            <a:r>
              <a:rPr dirty="0" sz="1200">
                <a:latin typeface="Times New Roman"/>
                <a:cs typeface="Times New Roman"/>
              </a:rPr>
              <a:t> 2009).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Minority Race Psychological</a:t>
            </a:r>
            <a:r>
              <a:rPr dirty="0" sz="1200" spc="1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Implications</a:t>
            </a:r>
            <a:endParaRPr sz="1200">
              <a:latin typeface="Times New Roman"/>
              <a:cs typeface="Times New Roman"/>
            </a:endParaRPr>
          </a:p>
          <a:p>
            <a:pPr marL="12700" marR="76200" indent="228600">
              <a:lnSpc>
                <a:spcPts val="2760"/>
              </a:lnSpc>
              <a:spcBef>
                <a:spcPts val="290"/>
              </a:spcBef>
            </a:pPr>
            <a:r>
              <a:rPr dirty="0" sz="1200">
                <a:latin typeface="Times New Roman"/>
                <a:cs typeface="Times New Roman"/>
              </a:rPr>
              <a:t>Joining the </a:t>
            </a:r>
            <a:r>
              <a:rPr dirty="0" sz="1200" spc="-5">
                <a:latin typeface="Times New Roman"/>
                <a:cs typeface="Times New Roman"/>
              </a:rPr>
              <a:t>workforce </a:t>
            </a:r>
            <a:r>
              <a:rPr dirty="0" sz="1200">
                <a:latin typeface="Times New Roman"/>
                <a:cs typeface="Times New Roman"/>
              </a:rPr>
              <a:t>may explain the </a:t>
            </a:r>
            <a:r>
              <a:rPr dirty="0" sz="1200" spc="-5">
                <a:latin typeface="Times New Roman"/>
                <a:cs typeface="Times New Roman"/>
              </a:rPr>
              <a:t>Hispanic population’s high </a:t>
            </a:r>
            <a:r>
              <a:rPr dirty="0" sz="1200">
                <a:latin typeface="Times New Roman"/>
                <a:cs typeface="Times New Roman"/>
              </a:rPr>
              <a:t>rate of dropouts, but </a:t>
            </a:r>
            <a:r>
              <a:rPr dirty="0" sz="1200" spc="-5">
                <a:latin typeface="Times New Roman"/>
                <a:cs typeface="Times New Roman"/>
              </a:rPr>
              <a:t>what  reason(s) </a:t>
            </a:r>
            <a:r>
              <a:rPr dirty="0" sz="1200">
                <a:latin typeface="Times New Roman"/>
                <a:cs typeface="Times New Roman"/>
              </a:rPr>
              <a:t>exist for nearly 10% of </a:t>
            </a:r>
            <a:r>
              <a:rPr dirty="0" sz="1200" spc="-5">
                <a:latin typeface="Times New Roman"/>
                <a:cs typeface="Times New Roman"/>
              </a:rPr>
              <a:t>African </a:t>
            </a:r>
            <a:r>
              <a:rPr dirty="0" sz="1200">
                <a:latin typeface="Times New Roman"/>
                <a:cs typeface="Times New Roman"/>
              </a:rPr>
              <a:t>American students not </a:t>
            </a:r>
            <a:r>
              <a:rPr dirty="0" sz="1200" spc="-5">
                <a:latin typeface="Times New Roman"/>
                <a:cs typeface="Times New Roman"/>
              </a:rPr>
              <a:t>graduating from high </a:t>
            </a:r>
            <a:r>
              <a:rPr dirty="0" sz="1200">
                <a:latin typeface="Times New Roman"/>
                <a:cs typeface="Times New Roman"/>
              </a:rPr>
              <a:t>school?  </a:t>
            </a:r>
            <a:r>
              <a:rPr dirty="0" sz="1200" spc="-5">
                <a:latin typeface="Times New Roman"/>
                <a:cs typeface="Times New Roman"/>
              </a:rPr>
              <a:t>One </a:t>
            </a:r>
            <a:r>
              <a:rPr dirty="0" sz="1200">
                <a:latin typeface="Times New Roman"/>
                <a:cs typeface="Times New Roman"/>
              </a:rPr>
              <a:t>theory supported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 spc="-5">
                <a:latin typeface="Times New Roman"/>
                <a:cs typeface="Times New Roman"/>
              </a:rPr>
              <a:t>research has </a:t>
            </a:r>
            <a:r>
              <a:rPr dirty="0" sz="1200">
                <a:latin typeface="Times New Roman"/>
                <a:cs typeface="Times New Roman"/>
              </a:rPr>
              <a:t>to do with a distinct </a:t>
            </a:r>
            <a:r>
              <a:rPr dirty="0" sz="1200" spc="-5">
                <a:latin typeface="Times New Roman"/>
                <a:cs typeface="Times New Roman"/>
              </a:rPr>
              <a:t>cultural behavior (Griffin, 2002).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15">
                <a:latin typeface="Times New Roman"/>
                <a:cs typeface="Times New Roman"/>
              </a:rPr>
              <a:t>It</a:t>
            </a:r>
            <a:endParaRPr sz="1200">
              <a:latin typeface="Times New Roman"/>
              <a:cs typeface="Times New Roman"/>
            </a:endParaRPr>
          </a:p>
          <a:p>
            <a:pPr marL="12700" marR="17145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claims </a:t>
            </a:r>
            <a:r>
              <a:rPr dirty="0" sz="1200">
                <a:latin typeface="Times New Roman"/>
                <a:cs typeface="Times New Roman"/>
              </a:rPr>
              <a:t>that doing </a:t>
            </a:r>
            <a:r>
              <a:rPr dirty="0" sz="1200" spc="-5">
                <a:latin typeface="Times New Roman"/>
                <a:cs typeface="Times New Roman"/>
              </a:rPr>
              <a:t>well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is a </a:t>
            </a:r>
            <a:r>
              <a:rPr dirty="0" sz="1200" spc="-5">
                <a:latin typeface="Times New Roman"/>
                <a:cs typeface="Times New Roman"/>
              </a:rPr>
              <a:t>predominantly “white” activity; therefore, African American  people,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order </a:t>
            </a:r>
            <a:r>
              <a:rPr dirty="0" sz="1200">
                <a:latin typeface="Times New Roman"/>
                <a:cs typeface="Times New Roman"/>
              </a:rPr>
              <a:t>to be opposite of white </a:t>
            </a:r>
            <a:r>
              <a:rPr dirty="0" sz="1200" spc="-5">
                <a:latin typeface="Times New Roman"/>
                <a:cs typeface="Times New Roman"/>
              </a:rPr>
              <a:t>people, </a:t>
            </a:r>
            <a:r>
              <a:rPr dirty="0" sz="1200">
                <a:latin typeface="Times New Roman"/>
                <a:cs typeface="Times New Roman"/>
              </a:rPr>
              <a:t>feel they must do poorly in school. </a:t>
            </a:r>
            <a:r>
              <a:rPr dirty="0" sz="1200" spc="-5">
                <a:latin typeface="Times New Roman"/>
                <a:cs typeface="Times New Roman"/>
              </a:rPr>
              <a:t>As  controversial as </a:t>
            </a:r>
            <a:r>
              <a:rPr dirty="0" sz="1200">
                <a:latin typeface="Times New Roman"/>
                <a:cs typeface="Times New Roman"/>
              </a:rPr>
              <a:t>this theory </a:t>
            </a:r>
            <a:r>
              <a:rPr dirty="0" sz="1200" spc="5">
                <a:latin typeface="Times New Roman"/>
                <a:cs typeface="Times New Roman"/>
              </a:rPr>
              <a:t>may </a:t>
            </a:r>
            <a:r>
              <a:rPr dirty="0" sz="1200">
                <a:latin typeface="Times New Roman"/>
                <a:cs typeface="Times New Roman"/>
              </a:rPr>
              <a:t>seem, there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evidence to support it. This seemingly odd  </a:t>
            </a:r>
            <a:r>
              <a:rPr dirty="0" sz="1200" spc="-5">
                <a:latin typeface="Times New Roman"/>
                <a:cs typeface="Times New Roman"/>
              </a:rPr>
              <a:t>thought process is </a:t>
            </a:r>
            <a:r>
              <a:rPr dirty="0" sz="1200">
                <a:latin typeface="Times New Roman"/>
                <a:cs typeface="Times New Roman"/>
              </a:rPr>
              <a:t>known </a:t>
            </a:r>
            <a:r>
              <a:rPr dirty="0" sz="1200" spc="-10">
                <a:latin typeface="Times New Roman"/>
                <a:cs typeface="Times New Roman"/>
              </a:rPr>
              <a:t>as </a:t>
            </a:r>
            <a:r>
              <a:rPr dirty="0" sz="1200" spc="-5">
                <a:latin typeface="Times New Roman"/>
                <a:cs typeface="Times New Roman"/>
              </a:rPr>
              <a:t>“cultural </a:t>
            </a:r>
            <a:r>
              <a:rPr dirty="0" sz="1200">
                <a:latin typeface="Times New Roman"/>
                <a:cs typeface="Times New Roman"/>
              </a:rPr>
              <a:t>inversion” </a:t>
            </a:r>
            <a:r>
              <a:rPr dirty="0" sz="1200" spc="-5">
                <a:latin typeface="Times New Roman"/>
                <a:cs typeface="Times New Roman"/>
              </a:rPr>
              <a:t>(Griffin,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2002).</a:t>
            </a:r>
            <a:endParaRPr sz="1200">
              <a:latin typeface="Times New Roman"/>
              <a:cs typeface="Times New Roman"/>
            </a:endParaRPr>
          </a:p>
          <a:p>
            <a:pPr marL="12700" marR="40005" indent="228600">
              <a:lnSpc>
                <a:spcPts val="2760"/>
              </a:lnSpc>
            </a:pPr>
            <a:r>
              <a:rPr dirty="0" sz="1200" spc="-5" b="1">
                <a:latin typeface="Times New Roman"/>
                <a:cs typeface="Times New Roman"/>
              </a:rPr>
              <a:t>Voluntary vs. involuntary minorities. </a:t>
            </a:r>
            <a:r>
              <a:rPr dirty="0" sz="1200" spc="-5">
                <a:latin typeface="Times New Roman"/>
                <a:cs typeface="Times New Roman"/>
              </a:rPr>
              <a:t>There </a:t>
            </a:r>
            <a:r>
              <a:rPr dirty="0" sz="1200">
                <a:latin typeface="Times New Roman"/>
                <a:cs typeface="Times New Roman"/>
              </a:rPr>
              <a:t>are </a:t>
            </a:r>
            <a:r>
              <a:rPr dirty="0" sz="1200" spc="-5">
                <a:latin typeface="Times New Roman"/>
                <a:cs typeface="Times New Roman"/>
              </a:rPr>
              <a:t>two categories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minority—voluntary </a:t>
            </a:r>
            <a:r>
              <a:rPr dirty="0" sz="1200" spc="-5">
                <a:latin typeface="Times New Roman"/>
                <a:cs typeface="Times New Roman"/>
              </a:rPr>
              <a:t>and  involuntary. </a:t>
            </a:r>
            <a:r>
              <a:rPr dirty="0" sz="1200">
                <a:latin typeface="Times New Roman"/>
                <a:cs typeface="Times New Roman"/>
              </a:rPr>
              <a:t>Voluntary minorities </a:t>
            </a:r>
            <a:r>
              <a:rPr dirty="0" sz="1200" spc="-5">
                <a:latin typeface="Times New Roman"/>
                <a:cs typeface="Times New Roman"/>
              </a:rPr>
              <a:t>include </a:t>
            </a:r>
            <a:r>
              <a:rPr dirty="0" sz="1200">
                <a:latin typeface="Times New Roman"/>
                <a:cs typeface="Times New Roman"/>
              </a:rPr>
              <a:t>those </a:t>
            </a:r>
            <a:r>
              <a:rPr dirty="0" sz="1200" spc="-5">
                <a:latin typeface="Times New Roman"/>
                <a:cs typeface="Times New Roman"/>
              </a:rPr>
              <a:t>who have come </a:t>
            </a:r>
            <a:r>
              <a:rPr dirty="0" sz="1200">
                <a:latin typeface="Times New Roman"/>
                <a:cs typeface="Times New Roman"/>
              </a:rPr>
              <a:t>to America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 spc="-5">
                <a:latin typeface="Times New Roman"/>
                <a:cs typeface="Times New Roman"/>
              </a:rPr>
              <a:t>choice, </a:t>
            </a:r>
            <a:r>
              <a:rPr dirty="0" sz="1200">
                <a:latin typeface="Times New Roman"/>
                <a:cs typeface="Times New Roman"/>
              </a:rPr>
              <a:t>typically  for a chance </a:t>
            </a:r>
            <a:r>
              <a:rPr dirty="0" sz="1200" spc="-5">
                <a:latin typeface="Times New Roman"/>
                <a:cs typeface="Times New Roman"/>
              </a:rPr>
              <a:t>at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better </a:t>
            </a:r>
            <a:r>
              <a:rPr dirty="0" sz="1200">
                <a:latin typeface="Times New Roman"/>
                <a:cs typeface="Times New Roman"/>
              </a:rPr>
              <a:t>life. </a:t>
            </a:r>
            <a:r>
              <a:rPr dirty="0" sz="1200" spc="-5">
                <a:latin typeface="Times New Roman"/>
                <a:cs typeface="Times New Roman"/>
              </a:rPr>
              <a:t>Involuntary minorities </a:t>
            </a:r>
            <a:r>
              <a:rPr dirty="0" sz="1200">
                <a:latin typeface="Times New Roman"/>
                <a:cs typeface="Times New Roman"/>
              </a:rPr>
              <a:t>include those </a:t>
            </a:r>
            <a:r>
              <a:rPr dirty="0" sz="1200" spc="-5">
                <a:latin typeface="Times New Roman"/>
                <a:cs typeface="Times New Roman"/>
              </a:rPr>
              <a:t>who were brought </a:t>
            </a:r>
            <a:r>
              <a:rPr dirty="0" sz="1200">
                <a:latin typeface="Times New Roman"/>
                <a:cs typeface="Times New Roman"/>
              </a:rPr>
              <a:t>to the </a:t>
            </a:r>
            <a:r>
              <a:rPr dirty="0" sz="1200" spc="-5">
                <a:latin typeface="Times New Roman"/>
                <a:cs typeface="Times New Roman"/>
              </a:rPr>
              <a:t>US,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</a:t>
            </a:r>
            <a:endParaRPr sz="1200">
              <a:latin typeface="Times New Roman"/>
              <a:cs typeface="Times New Roman"/>
            </a:endParaRPr>
          </a:p>
          <a:p>
            <a:pPr marL="12700" marR="97155">
              <a:lnSpc>
                <a:spcPts val="276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were </a:t>
            </a:r>
            <a:r>
              <a:rPr dirty="0" sz="1200">
                <a:latin typeface="Times New Roman"/>
                <a:cs typeface="Times New Roman"/>
              </a:rPr>
              <a:t>descended </a:t>
            </a:r>
            <a:r>
              <a:rPr dirty="0" sz="1200" spc="-5">
                <a:latin typeface="Times New Roman"/>
                <a:cs typeface="Times New Roman"/>
              </a:rPr>
              <a:t>from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race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not </a:t>
            </a:r>
            <a:r>
              <a:rPr dirty="0" sz="1200" spc="-5">
                <a:latin typeface="Times New Roman"/>
                <a:cs typeface="Times New Roman"/>
              </a:rPr>
              <a:t>representative </a:t>
            </a:r>
            <a:r>
              <a:rPr dirty="0" sz="1200">
                <a:latin typeface="Times New Roman"/>
                <a:cs typeface="Times New Roman"/>
              </a:rPr>
              <a:t>of the majority of the population. Many of  </a:t>
            </a:r>
            <a:r>
              <a:rPr dirty="0" sz="1200" spc="-5">
                <a:latin typeface="Times New Roman"/>
                <a:cs typeface="Times New Roman"/>
              </a:rPr>
              <a:t>these two groups’ societal decisions are affected based </a:t>
            </a:r>
            <a:r>
              <a:rPr dirty="0" sz="1200">
                <a:latin typeface="Times New Roman"/>
                <a:cs typeface="Times New Roman"/>
              </a:rPr>
              <a:t>on this </a:t>
            </a:r>
            <a:r>
              <a:rPr dirty="0" sz="1200" spc="-5">
                <a:latin typeface="Times New Roman"/>
                <a:cs typeface="Times New Roman"/>
              </a:rPr>
              <a:t>identification (Griffin,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2002).</a:t>
            </a:r>
            <a:endParaRPr sz="1200">
              <a:latin typeface="Times New Roman"/>
              <a:cs typeface="Times New Roman"/>
            </a:endParaRPr>
          </a:p>
          <a:p>
            <a:pPr marL="12700" marR="164465" indent="228600">
              <a:lnSpc>
                <a:spcPts val="2760"/>
              </a:lnSpc>
            </a:pPr>
            <a:r>
              <a:rPr dirty="0" sz="1200">
                <a:latin typeface="Times New Roman"/>
                <a:cs typeface="Times New Roman"/>
              </a:rPr>
              <a:t>Voluntary </a:t>
            </a:r>
            <a:r>
              <a:rPr dirty="0" sz="1200" spc="-5">
                <a:latin typeface="Times New Roman"/>
                <a:cs typeface="Times New Roman"/>
              </a:rPr>
              <a:t>minorities desire </a:t>
            </a:r>
            <a:r>
              <a:rPr dirty="0" sz="1200">
                <a:latin typeface="Times New Roman"/>
                <a:cs typeface="Times New Roman"/>
              </a:rPr>
              <a:t>to join the majority race culturally </a:t>
            </a:r>
            <a:r>
              <a:rPr dirty="0" sz="1200" spc="-5">
                <a:latin typeface="Times New Roman"/>
                <a:cs typeface="Times New Roman"/>
              </a:rPr>
              <a:t>and socially, </a:t>
            </a:r>
            <a:r>
              <a:rPr dirty="0" sz="1200">
                <a:latin typeface="Times New Roman"/>
                <a:cs typeface="Times New Roman"/>
              </a:rPr>
              <a:t>while  involuntary </a:t>
            </a:r>
            <a:r>
              <a:rPr dirty="0" sz="1200" spc="-5">
                <a:latin typeface="Times New Roman"/>
                <a:cs typeface="Times New Roman"/>
              </a:rPr>
              <a:t>minorities </a:t>
            </a:r>
            <a:r>
              <a:rPr dirty="0" sz="1200">
                <a:latin typeface="Times New Roman"/>
                <a:cs typeface="Times New Roman"/>
              </a:rPr>
              <a:t>tend to </a:t>
            </a:r>
            <a:r>
              <a:rPr dirty="0" sz="1200" spc="-5">
                <a:latin typeface="Times New Roman"/>
                <a:cs typeface="Times New Roman"/>
              </a:rPr>
              <a:t>distance </a:t>
            </a:r>
            <a:r>
              <a:rPr dirty="0" sz="1200">
                <a:latin typeface="Times New Roman"/>
                <a:cs typeface="Times New Roman"/>
              </a:rPr>
              <a:t>themselves </a:t>
            </a:r>
            <a:r>
              <a:rPr dirty="0" sz="1200" spc="-5">
                <a:latin typeface="Times New Roman"/>
                <a:cs typeface="Times New Roman"/>
              </a:rPr>
              <a:t>from </a:t>
            </a:r>
            <a:r>
              <a:rPr dirty="0" sz="1200">
                <a:latin typeface="Times New Roman"/>
                <a:cs typeface="Times New Roman"/>
              </a:rPr>
              <a:t>the majority </a:t>
            </a:r>
            <a:r>
              <a:rPr dirty="0" sz="1200" spc="-5">
                <a:latin typeface="Times New Roman"/>
                <a:cs typeface="Times New Roman"/>
              </a:rPr>
              <a:t>(Griffin, 2002). </a:t>
            </a:r>
            <a:r>
              <a:rPr dirty="0" sz="1200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feel 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need </a:t>
            </a:r>
            <a:r>
              <a:rPr dirty="0" sz="1200">
                <a:latin typeface="Times New Roman"/>
                <a:cs typeface="Times New Roman"/>
              </a:rPr>
              <a:t>to do the opposite of the majority </a:t>
            </a:r>
            <a:r>
              <a:rPr dirty="0" sz="1200" spc="-5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a defense </a:t>
            </a:r>
            <a:r>
              <a:rPr dirty="0" sz="1200" spc="-5">
                <a:latin typeface="Times New Roman"/>
                <a:cs typeface="Times New Roman"/>
              </a:rPr>
              <a:t>mechanism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keep </a:t>
            </a:r>
            <a:r>
              <a:rPr dirty="0" sz="1200">
                <a:latin typeface="Times New Roman"/>
                <a:cs typeface="Times New Roman"/>
              </a:rPr>
              <a:t>their own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identities</a:t>
            </a:r>
            <a:endParaRPr sz="1200">
              <a:latin typeface="Times New Roman"/>
              <a:cs typeface="Times New Roman"/>
            </a:endParaRPr>
          </a:p>
          <a:p>
            <a:pPr marL="12700" marR="39370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people. </a:t>
            </a:r>
            <a:r>
              <a:rPr dirty="0" sz="1200">
                <a:latin typeface="Times New Roman"/>
                <a:cs typeface="Times New Roman"/>
              </a:rPr>
              <a:t>The reasoning </a:t>
            </a:r>
            <a:r>
              <a:rPr dirty="0" sz="1200" spc="-5">
                <a:latin typeface="Times New Roman"/>
                <a:cs typeface="Times New Roman"/>
              </a:rPr>
              <a:t>is that since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were forced </a:t>
            </a:r>
            <a:r>
              <a:rPr dirty="0" sz="1200">
                <a:latin typeface="Times New Roman"/>
                <a:cs typeface="Times New Roman"/>
              </a:rPr>
              <a:t>to become the </a:t>
            </a:r>
            <a:r>
              <a:rPr dirty="0" sz="1200" spc="-5">
                <a:latin typeface="Times New Roman"/>
                <a:cs typeface="Times New Roman"/>
              </a:rPr>
              <a:t>minority,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>
                <a:latin typeface="Times New Roman"/>
                <a:cs typeface="Times New Roman"/>
              </a:rPr>
              <a:t>should not  do </a:t>
            </a:r>
            <a:r>
              <a:rPr dirty="0" sz="1200" spc="-5">
                <a:latin typeface="Times New Roman"/>
                <a:cs typeface="Times New Roman"/>
              </a:rPr>
              <a:t>what </a:t>
            </a:r>
            <a:r>
              <a:rPr dirty="0" sz="1200">
                <a:latin typeface="Times New Roman"/>
                <a:cs typeface="Times New Roman"/>
              </a:rPr>
              <a:t>the majority does to </a:t>
            </a:r>
            <a:r>
              <a:rPr dirty="0" sz="1200" spc="-5">
                <a:latin typeface="Times New Roman"/>
                <a:cs typeface="Times New Roman"/>
              </a:rPr>
              <a:t>preserve </a:t>
            </a:r>
            <a:r>
              <a:rPr dirty="0" sz="1200">
                <a:latin typeface="Times New Roman"/>
                <a:cs typeface="Times New Roman"/>
              </a:rPr>
              <a:t>their </a:t>
            </a:r>
            <a:r>
              <a:rPr dirty="0" sz="1200" spc="-5">
                <a:latin typeface="Times New Roman"/>
                <a:cs typeface="Times New Roman"/>
              </a:rPr>
              <a:t>culture and heritage (Griffin, 2002). </a:t>
            </a: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this light, </a:t>
            </a:r>
            <a:r>
              <a:rPr dirty="0" sz="1200">
                <a:latin typeface="Times New Roman"/>
                <a:cs typeface="Times New Roman"/>
              </a:rPr>
              <a:t>a  </a:t>
            </a:r>
            <a:r>
              <a:rPr dirty="0" sz="1200" spc="-5">
                <a:latin typeface="Times New Roman"/>
                <a:cs typeface="Times New Roman"/>
              </a:rPr>
              <a:t>certain percentage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African Americans view success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as a </a:t>
            </a:r>
            <a:r>
              <a:rPr dirty="0" sz="1200" spc="-5">
                <a:latin typeface="Times New Roman"/>
                <a:cs typeface="Times New Roman"/>
              </a:rPr>
              <a:t>“white” activity; therefore,  performing </a:t>
            </a:r>
            <a:r>
              <a:rPr dirty="0" sz="1200">
                <a:latin typeface="Times New Roman"/>
                <a:cs typeface="Times New Roman"/>
              </a:rPr>
              <a:t>poorly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a way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not </a:t>
            </a:r>
            <a:r>
              <a:rPr dirty="0" sz="1200" spc="-5">
                <a:latin typeface="Times New Roman"/>
                <a:cs typeface="Times New Roman"/>
              </a:rPr>
              <a:t>assimilating </a:t>
            </a:r>
            <a:r>
              <a:rPr dirty="0" sz="1200">
                <a:latin typeface="Times New Roman"/>
                <a:cs typeface="Times New Roman"/>
              </a:rPr>
              <a:t>to the</a:t>
            </a:r>
            <a:r>
              <a:rPr dirty="0" sz="1200" spc="-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majority.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505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33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163195" indent="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Griffin </a:t>
            </a:r>
            <a:r>
              <a:rPr dirty="0" sz="1200">
                <a:latin typeface="Times New Roman"/>
                <a:cs typeface="Times New Roman"/>
              </a:rPr>
              <a:t>(2002) </a:t>
            </a:r>
            <a:r>
              <a:rPr dirty="0" sz="1200" spc="-5">
                <a:latin typeface="Times New Roman"/>
                <a:cs typeface="Times New Roman"/>
              </a:rPr>
              <a:t>also described this phenomenon as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“stereotype </a:t>
            </a:r>
            <a:r>
              <a:rPr dirty="0" sz="1200">
                <a:latin typeface="Times New Roman"/>
                <a:cs typeface="Times New Roman"/>
              </a:rPr>
              <a:t>threat.” </a:t>
            </a:r>
            <a:r>
              <a:rPr dirty="0" sz="1200" spc="-10">
                <a:latin typeface="Times New Roman"/>
                <a:cs typeface="Times New Roman"/>
              </a:rPr>
              <a:t>If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stereotype  describes </a:t>
            </a:r>
            <a:r>
              <a:rPr dirty="0" sz="1200">
                <a:latin typeface="Times New Roman"/>
                <a:cs typeface="Times New Roman"/>
              </a:rPr>
              <a:t>a group of people </a:t>
            </a:r>
            <a:r>
              <a:rPr dirty="0" sz="1200" spc="-10">
                <a:latin typeface="Times New Roman"/>
                <a:cs typeface="Times New Roman"/>
              </a:rPr>
              <a:t>as </a:t>
            </a:r>
            <a:r>
              <a:rPr dirty="0" sz="1200" spc="-5">
                <a:latin typeface="Times New Roman"/>
                <a:cs typeface="Times New Roman"/>
              </a:rPr>
              <a:t>good at something,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example, Asian </a:t>
            </a:r>
            <a:r>
              <a:rPr dirty="0" sz="1200">
                <a:latin typeface="Times New Roman"/>
                <a:cs typeface="Times New Roman"/>
              </a:rPr>
              <a:t>students in </a:t>
            </a:r>
            <a:r>
              <a:rPr dirty="0" sz="1200" spc="-5">
                <a:latin typeface="Times New Roman"/>
                <a:cs typeface="Times New Roman"/>
              </a:rPr>
              <a:t>mathematics,  and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>
                <a:latin typeface="Times New Roman"/>
                <a:cs typeface="Times New Roman"/>
              </a:rPr>
              <a:t>do poorly </a:t>
            </a:r>
            <a:r>
              <a:rPr dirty="0" sz="1200" spc="-5">
                <a:latin typeface="Times New Roman"/>
                <a:cs typeface="Times New Roman"/>
              </a:rPr>
              <a:t>at </a:t>
            </a:r>
            <a:r>
              <a:rPr dirty="0" sz="1200">
                <a:latin typeface="Times New Roman"/>
                <a:cs typeface="Times New Roman"/>
              </a:rPr>
              <a:t>math, </a:t>
            </a:r>
            <a:r>
              <a:rPr dirty="0" sz="1200" spc="-5">
                <a:latin typeface="Times New Roman"/>
                <a:cs typeface="Times New Roman"/>
              </a:rPr>
              <a:t>then </a:t>
            </a:r>
            <a:r>
              <a:rPr dirty="0" sz="1200">
                <a:latin typeface="Times New Roman"/>
                <a:cs typeface="Times New Roman"/>
              </a:rPr>
              <a:t>they </a:t>
            </a:r>
            <a:r>
              <a:rPr dirty="0" sz="1200" spc="5">
                <a:latin typeface="Times New Roman"/>
                <a:cs typeface="Times New Roman"/>
              </a:rPr>
              <a:t>may </a:t>
            </a:r>
            <a:r>
              <a:rPr dirty="0" sz="1200">
                <a:latin typeface="Times New Roman"/>
                <a:cs typeface="Times New Roman"/>
              </a:rPr>
              <a:t>develop </a:t>
            </a:r>
            <a:r>
              <a:rPr dirty="0" sz="1200" spc="-5">
                <a:latin typeface="Times New Roman"/>
                <a:cs typeface="Times New Roman"/>
              </a:rPr>
              <a:t>negative feelings about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themselves.</a:t>
            </a:r>
            <a:endParaRPr sz="1200">
              <a:latin typeface="Times New Roman"/>
              <a:cs typeface="Times New Roman"/>
            </a:endParaRPr>
          </a:p>
          <a:p>
            <a:pPr marL="12700" marR="60325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Stereotypes </a:t>
            </a:r>
            <a:r>
              <a:rPr dirty="0" sz="1200">
                <a:latin typeface="Times New Roman"/>
                <a:cs typeface="Times New Roman"/>
              </a:rPr>
              <a:t>exist due to </a:t>
            </a:r>
            <a:r>
              <a:rPr dirty="0" sz="1200" spc="-5">
                <a:latin typeface="Times New Roman"/>
                <a:cs typeface="Times New Roman"/>
              </a:rPr>
              <a:t>repeated behaviors; therefore, </a:t>
            </a:r>
            <a:r>
              <a:rPr dirty="0" sz="1200">
                <a:latin typeface="Times New Roman"/>
                <a:cs typeface="Times New Roman"/>
              </a:rPr>
              <a:t>if </a:t>
            </a:r>
            <a:r>
              <a:rPr dirty="0" sz="1200" spc="-5">
                <a:latin typeface="Times New Roman"/>
                <a:cs typeface="Times New Roman"/>
              </a:rPr>
              <a:t>Asians </a:t>
            </a:r>
            <a:r>
              <a:rPr dirty="0" sz="1200">
                <a:latin typeface="Times New Roman"/>
                <a:cs typeface="Times New Roman"/>
              </a:rPr>
              <a:t>are supposed to be </a:t>
            </a:r>
            <a:r>
              <a:rPr dirty="0" sz="1200" spc="-5">
                <a:latin typeface="Times New Roman"/>
                <a:cs typeface="Times New Roman"/>
              </a:rPr>
              <a:t>good at math  and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>
                <a:latin typeface="Times New Roman"/>
                <a:cs typeface="Times New Roman"/>
              </a:rPr>
              <a:t>are not, </a:t>
            </a:r>
            <a:r>
              <a:rPr dirty="0" sz="1200" spc="-5">
                <a:latin typeface="Times New Roman"/>
                <a:cs typeface="Times New Roman"/>
              </a:rPr>
              <a:t>then </a:t>
            </a:r>
            <a:r>
              <a:rPr dirty="0" sz="1200">
                <a:latin typeface="Times New Roman"/>
                <a:cs typeface="Times New Roman"/>
              </a:rPr>
              <a:t>they are </a:t>
            </a:r>
            <a:r>
              <a:rPr dirty="0" sz="1200" spc="-5">
                <a:latin typeface="Times New Roman"/>
                <a:cs typeface="Times New Roman"/>
              </a:rPr>
              <a:t>considered </a:t>
            </a:r>
            <a:r>
              <a:rPr dirty="0" sz="1200">
                <a:latin typeface="Times New Roman"/>
                <a:cs typeface="Times New Roman"/>
              </a:rPr>
              <a:t>a failure. The </a:t>
            </a:r>
            <a:r>
              <a:rPr dirty="0" sz="1200" spc="-5">
                <a:latin typeface="Times New Roman"/>
                <a:cs typeface="Times New Roman"/>
              </a:rPr>
              <a:t>same logic works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African American  </a:t>
            </a:r>
            <a:r>
              <a:rPr dirty="0" sz="1200">
                <a:latin typeface="Times New Roman"/>
                <a:cs typeface="Times New Roman"/>
              </a:rPr>
              <a:t>students, but in </a:t>
            </a:r>
            <a:r>
              <a:rPr dirty="0" sz="1200" spc="-5">
                <a:latin typeface="Times New Roman"/>
                <a:cs typeface="Times New Roman"/>
              </a:rPr>
              <a:t>reverse. </a:t>
            </a:r>
            <a:r>
              <a:rPr dirty="0" sz="1200">
                <a:latin typeface="Times New Roman"/>
                <a:cs typeface="Times New Roman"/>
              </a:rPr>
              <a:t>Since they </a:t>
            </a:r>
            <a:r>
              <a:rPr dirty="0" sz="1200" spc="-5">
                <a:latin typeface="Times New Roman"/>
                <a:cs typeface="Times New Roman"/>
              </a:rPr>
              <a:t>are </a:t>
            </a:r>
            <a:r>
              <a:rPr dirty="0" sz="1200">
                <a:latin typeface="Times New Roman"/>
                <a:cs typeface="Times New Roman"/>
              </a:rPr>
              <a:t>supposed to do poorly in school, then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doing </a:t>
            </a:r>
            <a:r>
              <a:rPr dirty="0" sz="1200" spc="-5">
                <a:latin typeface="Times New Roman"/>
                <a:cs typeface="Times New Roman"/>
              </a:rPr>
              <a:t>well </a:t>
            </a:r>
            <a:r>
              <a:rPr dirty="0" sz="1200" spc="5">
                <a:latin typeface="Times New Roman"/>
                <a:cs typeface="Times New Roman"/>
              </a:rPr>
              <a:t>they  </a:t>
            </a:r>
            <a:r>
              <a:rPr dirty="0" sz="1200" spc="-5">
                <a:latin typeface="Times New Roman"/>
                <a:cs typeface="Times New Roman"/>
              </a:rPr>
              <a:t>are going </a:t>
            </a:r>
            <a:r>
              <a:rPr dirty="0" sz="1200">
                <a:latin typeface="Times New Roman"/>
                <a:cs typeface="Times New Roman"/>
              </a:rPr>
              <a:t>against the </a:t>
            </a:r>
            <a:r>
              <a:rPr dirty="0" sz="1200" spc="-5">
                <a:latin typeface="Times New Roman"/>
                <a:cs typeface="Times New Roman"/>
              </a:rPr>
              <a:t>stereotype so </a:t>
            </a:r>
            <a:r>
              <a:rPr dirty="0" sz="1200">
                <a:latin typeface="Times New Roman"/>
                <a:cs typeface="Times New Roman"/>
              </a:rPr>
              <a:t>they must be wrong </a:t>
            </a:r>
            <a:r>
              <a:rPr dirty="0" sz="1200" spc="-5">
                <a:latin typeface="Times New Roman"/>
                <a:cs typeface="Times New Roman"/>
              </a:rPr>
              <a:t>-in their own </a:t>
            </a:r>
            <a:r>
              <a:rPr dirty="0" sz="1200">
                <a:latin typeface="Times New Roman"/>
                <a:cs typeface="Times New Roman"/>
              </a:rPr>
              <a:t>mind </a:t>
            </a:r>
            <a:r>
              <a:rPr dirty="0" sz="1200" spc="-5">
                <a:latin typeface="Times New Roman"/>
                <a:cs typeface="Times New Roman"/>
              </a:rPr>
              <a:t>(Griffin,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2002).</a:t>
            </a:r>
            <a:endParaRPr sz="1200">
              <a:latin typeface="Times New Roman"/>
              <a:cs typeface="Times New Roman"/>
            </a:endParaRPr>
          </a:p>
          <a:p>
            <a:pPr marL="12700" marR="16510" indent="228600">
              <a:lnSpc>
                <a:spcPct val="191700"/>
              </a:lnSpc>
            </a:pPr>
            <a:r>
              <a:rPr dirty="0" sz="1200" spc="-5" b="1">
                <a:latin typeface="Times New Roman"/>
                <a:cs typeface="Times New Roman"/>
              </a:rPr>
              <a:t>Self-esteem among minorities. </a:t>
            </a:r>
            <a:r>
              <a:rPr dirty="0" sz="1200" spc="-5">
                <a:latin typeface="Times New Roman"/>
                <a:cs typeface="Times New Roman"/>
              </a:rPr>
              <a:t>Self-esteem </a:t>
            </a:r>
            <a:r>
              <a:rPr dirty="0" sz="1200">
                <a:latin typeface="Times New Roman"/>
                <a:cs typeface="Times New Roman"/>
              </a:rPr>
              <a:t>issues </a:t>
            </a:r>
            <a:r>
              <a:rPr dirty="0" sz="1200" spc="-5">
                <a:latin typeface="Times New Roman"/>
                <a:cs typeface="Times New Roman"/>
              </a:rPr>
              <a:t>are </a:t>
            </a:r>
            <a:r>
              <a:rPr dirty="0" sz="1200">
                <a:latin typeface="Times New Roman"/>
                <a:cs typeface="Times New Roman"/>
              </a:rPr>
              <a:t>another </a:t>
            </a:r>
            <a:r>
              <a:rPr dirty="0" sz="1200" spc="-5">
                <a:latin typeface="Times New Roman"/>
                <a:cs typeface="Times New Roman"/>
              </a:rPr>
              <a:t>race-related concept that  </a:t>
            </a:r>
            <a:r>
              <a:rPr dirty="0" sz="1200">
                <a:latin typeface="Times New Roman"/>
                <a:cs typeface="Times New Roman"/>
              </a:rPr>
              <a:t>should be </a:t>
            </a:r>
            <a:r>
              <a:rPr dirty="0" sz="1200" spc="-5">
                <a:latin typeface="Times New Roman"/>
                <a:cs typeface="Times New Roman"/>
              </a:rPr>
              <a:t>considered when trying </a:t>
            </a:r>
            <a:r>
              <a:rPr dirty="0" sz="1200">
                <a:latin typeface="Times New Roman"/>
                <a:cs typeface="Times New Roman"/>
              </a:rPr>
              <a:t>to justify </a:t>
            </a:r>
            <a:r>
              <a:rPr dirty="0" sz="1200" spc="5">
                <a:latin typeface="Times New Roman"/>
                <a:cs typeface="Times New Roman"/>
              </a:rPr>
              <a:t>why </a:t>
            </a:r>
            <a:r>
              <a:rPr dirty="0" sz="1200" spc="-5">
                <a:latin typeface="Times New Roman"/>
                <a:cs typeface="Times New Roman"/>
              </a:rPr>
              <a:t>African American </a:t>
            </a:r>
            <a:r>
              <a:rPr dirty="0" sz="1200">
                <a:latin typeface="Times New Roman"/>
                <a:cs typeface="Times New Roman"/>
              </a:rPr>
              <a:t>students do </a:t>
            </a:r>
            <a:r>
              <a:rPr dirty="0" sz="1200" spc="-5">
                <a:latin typeface="Times New Roman"/>
                <a:cs typeface="Times New Roman"/>
              </a:rPr>
              <a:t>so </a:t>
            </a:r>
            <a:r>
              <a:rPr dirty="0" sz="1200">
                <a:latin typeface="Times New Roman"/>
                <a:cs typeface="Times New Roman"/>
              </a:rPr>
              <a:t>poorly in 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since both Hispanic </a:t>
            </a:r>
            <a:r>
              <a:rPr dirty="0" sz="1200" spc="-5">
                <a:latin typeface="Times New Roman"/>
                <a:cs typeface="Times New Roman"/>
              </a:rPr>
              <a:t>and African American </a:t>
            </a:r>
            <a:r>
              <a:rPr dirty="0" sz="1200">
                <a:latin typeface="Times New Roman"/>
                <a:cs typeface="Times New Roman"/>
              </a:rPr>
              <a:t>students </a:t>
            </a:r>
            <a:r>
              <a:rPr dirty="0" sz="1200" spc="-5">
                <a:latin typeface="Times New Roman"/>
                <a:cs typeface="Times New Roman"/>
              </a:rPr>
              <a:t>tend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disidentify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-5">
                <a:latin typeface="Times New Roman"/>
                <a:cs typeface="Times New Roman"/>
              </a:rPr>
              <a:t>formal  education (Griffin, </a:t>
            </a:r>
            <a:r>
              <a:rPr dirty="0" sz="1200">
                <a:latin typeface="Times New Roman"/>
                <a:cs typeface="Times New Roman"/>
              </a:rPr>
              <a:t>2002). </a:t>
            </a:r>
            <a:r>
              <a:rPr dirty="0" sz="1200" spc="-10">
                <a:latin typeface="Times New Roman"/>
                <a:cs typeface="Times New Roman"/>
              </a:rPr>
              <a:t>If </a:t>
            </a:r>
            <a:r>
              <a:rPr dirty="0" sz="1200">
                <a:latin typeface="Times New Roman"/>
                <a:cs typeface="Times New Roman"/>
              </a:rPr>
              <a:t>students </a:t>
            </a:r>
            <a:r>
              <a:rPr dirty="0" sz="1200" spc="-5">
                <a:latin typeface="Times New Roman"/>
                <a:cs typeface="Times New Roman"/>
              </a:rPr>
              <a:t>cannot </a:t>
            </a:r>
            <a:r>
              <a:rPr dirty="0" sz="1200">
                <a:latin typeface="Times New Roman"/>
                <a:cs typeface="Times New Roman"/>
              </a:rPr>
              <a:t>identify with </a:t>
            </a:r>
            <a:r>
              <a:rPr dirty="0" sz="1200" spc="-5">
                <a:latin typeface="Times New Roman"/>
                <a:cs typeface="Times New Roman"/>
              </a:rPr>
              <a:t>education, </a:t>
            </a:r>
            <a:r>
              <a:rPr dirty="0" sz="1200">
                <a:latin typeface="Times New Roman"/>
                <a:cs typeface="Times New Roman"/>
              </a:rPr>
              <a:t>then they will not do </a:t>
            </a:r>
            <a:r>
              <a:rPr dirty="0" sz="1200" spc="-5">
                <a:latin typeface="Times New Roman"/>
                <a:cs typeface="Times New Roman"/>
              </a:rPr>
              <a:t>well at  </a:t>
            </a:r>
            <a:r>
              <a:rPr dirty="0" sz="1200">
                <a:latin typeface="Times New Roman"/>
                <a:cs typeface="Times New Roman"/>
              </a:rPr>
              <a:t>it. </a:t>
            </a:r>
            <a:r>
              <a:rPr dirty="0" sz="1200" spc="-15">
                <a:latin typeface="Times New Roman"/>
                <a:cs typeface="Times New Roman"/>
              </a:rPr>
              <a:t>In </a:t>
            </a:r>
            <a:r>
              <a:rPr dirty="0" sz="1200" spc="5">
                <a:latin typeface="Times New Roman"/>
                <a:cs typeface="Times New Roman"/>
              </a:rPr>
              <a:t>many </a:t>
            </a:r>
            <a:r>
              <a:rPr dirty="0" sz="1200" spc="-5">
                <a:latin typeface="Times New Roman"/>
                <a:cs typeface="Times New Roman"/>
              </a:rPr>
              <a:t>cases,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process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disidentification is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defense mechanism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counter low </a:t>
            </a:r>
            <a:r>
              <a:rPr dirty="0" sz="1200">
                <a:latin typeface="Times New Roman"/>
                <a:cs typeface="Times New Roman"/>
              </a:rPr>
              <a:t>self-  </a:t>
            </a:r>
            <a:r>
              <a:rPr dirty="0" sz="1200" spc="-5">
                <a:latin typeface="Times New Roman"/>
                <a:cs typeface="Times New Roman"/>
              </a:rPr>
              <a:t>esteem </a:t>
            </a:r>
            <a:r>
              <a:rPr dirty="0" sz="1200">
                <a:latin typeface="Times New Roman"/>
                <a:cs typeface="Times New Roman"/>
              </a:rPr>
              <a:t>among minorities. </a:t>
            </a:r>
            <a:r>
              <a:rPr dirty="0" sz="1200" spc="-5">
                <a:latin typeface="Times New Roman"/>
                <a:cs typeface="Times New Roman"/>
              </a:rPr>
              <a:t>Instead </a:t>
            </a:r>
            <a:r>
              <a:rPr dirty="0" sz="1200">
                <a:latin typeface="Times New Roman"/>
                <a:cs typeface="Times New Roman"/>
              </a:rPr>
              <a:t>of feeling </a:t>
            </a:r>
            <a:r>
              <a:rPr dirty="0" sz="1200" spc="-5">
                <a:latin typeface="Times New Roman"/>
                <a:cs typeface="Times New Roman"/>
              </a:rPr>
              <a:t>bad </a:t>
            </a:r>
            <a:r>
              <a:rPr dirty="0" sz="1200">
                <a:latin typeface="Times New Roman"/>
                <a:cs typeface="Times New Roman"/>
              </a:rPr>
              <a:t>about doing poorly </a:t>
            </a:r>
            <a:r>
              <a:rPr dirty="0" sz="1200" spc="-5">
                <a:latin typeface="Times New Roman"/>
                <a:cs typeface="Times New Roman"/>
              </a:rPr>
              <a:t>at </a:t>
            </a:r>
            <a:r>
              <a:rPr dirty="0" sz="1200">
                <a:latin typeface="Times New Roman"/>
                <a:cs typeface="Times New Roman"/>
              </a:rPr>
              <a:t>school </a:t>
            </a:r>
            <a:r>
              <a:rPr dirty="0" sz="1200" spc="-5">
                <a:latin typeface="Times New Roman"/>
                <a:cs typeface="Times New Roman"/>
              </a:rPr>
              <a:t>(as </a:t>
            </a:r>
            <a:r>
              <a:rPr dirty="0" sz="1200">
                <a:latin typeface="Times New Roman"/>
                <a:cs typeface="Times New Roman"/>
              </a:rPr>
              <a:t>their </a:t>
            </a:r>
            <a:r>
              <a:rPr dirty="0" sz="1200" spc="-5">
                <a:latin typeface="Times New Roman"/>
                <a:cs typeface="Times New Roman"/>
              </a:rPr>
              <a:t>stereotype  </a:t>
            </a:r>
            <a:r>
              <a:rPr dirty="0" sz="1200">
                <a:latin typeface="Times New Roman"/>
                <a:cs typeface="Times New Roman"/>
              </a:rPr>
              <a:t>tells </a:t>
            </a:r>
            <a:r>
              <a:rPr dirty="0" sz="1200" spc="-5">
                <a:latin typeface="Times New Roman"/>
                <a:cs typeface="Times New Roman"/>
              </a:rPr>
              <a:t>them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do), minorities tend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convince </a:t>
            </a:r>
            <a:r>
              <a:rPr dirty="0" sz="1200">
                <a:latin typeface="Times New Roman"/>
                <a:cs typeface="Times New Roman"/>
              </a:rPr>
              <a:t>themselves </a:t>
            </a:r>
            <a:r>
              <a:rPr dirty="0" sz="1200" spc="-5">
                <a:latin typeface="Times New Roman"/>
                <a:cs typeface="Times New Roman"/>
              </a:rPr>
              <a:t>that </a:t>
            </a:r>
            <a:r>
              <a:rPr dirty="0" sz="1200">
                <a:latin typeface="Times New Roman"/>
                <a:cs typeface="Times New Roman"/>
              </a:rPr>
              <a:t>school,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education in </a:t>
            </a:r>
            <a:r>
              <a:rPr dirty="0" sz="1200" spc="-5">
                <a:latin typeface="Times New Roman"/>
                <a:cs typeface="Times New Roman"/>
              </a:rPr>
              <a:t>general,  does </a:t>
            </a:r>
            <a:r>
              <a:rPr dirty="0" sz="1200">
                <a:latin typeface="Times New Roman"/>
                <a:cs typeface="Times New Roman"/>
              </a:rPr>
              <a:t>not </a:t>
            </a:r>
            <a:r>
              <a:rPr dirty="0" sz="1200" spc="-5">
                <a:latin typeface="Times New Roman"/>
                <a:cs typeface="Times New Roman"/>
              </a:rPr>
              <a:t>matter. Griffin </a:t>
            </a:r>
            <a:r>
              <a:rPr dirty="0" sz="1200">
                <a:latin typeface="Times New Roman"/>
                <a:cs typeface="Times New Roman"/>
              </a:rPr>
              <a:t>(2002) </a:t>
            </a:r>
            <a:r>
              <a:rPr dirty="0" sz="1200" spc="-5">
                <a:latin typeface="Times New Roman"/>
                <a:cs typeface="Times New Roman"/>
              </a:rPr>
              <a:t>stated, “Academic disidentification occurs when students attempt 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devalue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perceived importance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academic performance </a:t>
            </a:r>
            <a:r>
              <a:rPr dirty="0" sz="1200">
                <a:latin typeface="Times New Roman"/>
                <a:cs typeface="Times New Roman"/>
              </a:rPr>
              <a:t>in an </a:t>
            </a:r>
            <a:r>
              <a:rPr dirty="0" sz="1200" spc="-5">
                <a:latin typeface="Times New Roman"/>
                <a:cs typeface="Times New Roman"/>
              </a:rPr>
              <a:t>effort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protect their  perceptions </a:t>
            </a:r>
            <a:r>
              <a:rPr dirty="0" sz="1200">
                <a:latin typeface="Times New Roman"/>
                <a:cs typeface="Times New Roman"/>
              </a:rPr>
              <a:t>of self” </a:t>
            </a:r>
            <a:r>
              <a:rPr dirty="0" sz="1200" spc="-5">
                <a:latin typeface="Times New Roman"/>
                <a:cs typeface="Times New Roman"/>
              </a:rPr>
              <a:t>(p. </a:t>
            </a:r>
            <a:r>
              <a:rPr dirty="0" sz="1200">
                <a:latin typeface="Times New Roman"/>
                <a:cs typeface="Times New Roman"/>
              </a:rPr>
              <a:t>72). The </a:t>
            </a:r>
            <a:r>
              <a:rPr dirty="0" sz="1200" spc="-5">
                <a:latin typeface="Times New Roman"/>
                <a:cs typeface="Times New Roman"/>
              </a:rPr>
              <a:t>researcher </a:t>
            </a:r>
            <a:r>
              <a:rPr dirty="0" sz="1200">
                <a:latin typeface="Times New Roman"/>
                <a:cs typeface="Times New Roman"/>
              </a:rPr>
              <a:t>suggested that both </a:t>
            </a:r>
            <a:r>
              <a:rPr dirty="0" sz="1200" spc="-5">
                <a:latin typeface="Times New Roman"/>
                <a:cs typeface="Times New Roman"/>
              </a:rPr>
              <a:t>African American and Hispanic  cultures have </a:t>
            </a:r>
            <a:r>
              <a:rPr dirty="0" sz="1200">
                <a:latin typeface="Times New Roman"/>
                <a:cs typeface="Times New Roman"/>
              </a:rPr>
              <a:t>developed </a:t>
            </a:r>
            <a:r>
              <a:rPr dirty="0" sz="1200" spc="-5">
                <a:latin typeface="Times New Roman"/>
                <a:cs typeface="Times New Roman"/>
              </a:rPr>
              <a:t>sub-cultures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which </a:t>
            </a:r>
            <a:r>
              <a:rPr dirty="0" sz="1200">
                <a:latin typeface="Times New Roman"/>
                <a:cs typeface="Times New Roman"/>
              </a:rPr>
              <a:t>there </a:t>
            </a:r>
            <a:r>
              <a:rPr dirty="0" sz="1200" spc="-5">
                <a:latin typeface="Times New Roman"/>
                <a:cs typeface="Times New Roman"/>
              </a:rPr>
              <a:t>is “cultural </a:t>
            </a:r>
            <a:r>
              <a:rPr dirty="0" sz="1200">
                <a:latin typeface="Times New Roman"/>
                <a:cs typeface="Times New Roman"/>
              </a:rPr>
              <a:t>opposition </a:t>
            </a:r>
            <a:r>
              <a:rPr dirty="0" sz="1200" spc="-5">
                <a:latin typeface="Times New Roman"/>
                <a:cs typeface="Times New Roman"/>
              </a:rPr>
              <a:t>toward academics”  </a:t>
            </a:r>
            <a:r>
              <a:rPr dirty="0" sz="1200">
                <a:latin typeface="Times New Roman"/>
                <a:cs typeface="Times New Roman"/>
              </a:rPr>
              <a:t>(p.</a:t>
            </a:r>
            <a:r>
              <a:rPr dirty="0" sz="1200" spc="-5">
                <a:latin typeface="Times New Roman"/>
                <a:cs typeface="Times New Roman"/>
              </a:rPr>
              <a:t> 74).</a:t>
            </a:r>
            <a:endParaRPr sz="1200">
              <a:latin typeface="Times New Roman"/>
              <a:cs typeface="Times New Roman"/>
            </a:endParaRPr>
          </a:p>
          <a:p>
            <a:pPr marL="12700" marR="149225" indent="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Because </a:t>
            </a:r>
            <a:r>
              <a:rPr dirty="0" sz="1200">
                <a:latin typeface="Times New Roman"/>
                <a:cs typeface="Times New Roman"/>
              </a:rPr>
              <a:t>school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not a priority for some </a:t>
            </a:r>
            <a:r>
              <a:rPr dirty="0" sz="1200" spc="-5">
                <a:latin typeface="Times New Roman"/>
                <a:cs typeface="Times New Roman"/>
              </a:rPr>
              <a:t>members </a:t>
            </a:r>
            <a:r>
              <a:rPr dirty="0" sz="1200">
                <a:latin typeface="Times New Roman"/>
                <a:cs typeface="Times New Roman"/>
              </a:rPr>
              <a:t>of minority </a:t>
            </a:r>
            <a:r>
              <a:rPr dirty="0" sz="1200" spc="-5">
                <a:latin typeface="Times New Roman"/>
                <a:cs typeface="Times New Roman"/>
              </a:rPr>
              <a:t>races, </a:t>
            </a:r>
            <a:r>
              <a:rPr dirty="0" sz="1200">
                <a:latin typeface="Times New Roman"/>
                <a:cs typeface="Times New Roman"/>
              </a:rPr>
              <a:t>these individuals </a:t>
            </a:r>
            <a:r>
              <a:rPr dirty="0" sz="1200" spc="-5">
                <a:latin typeface="Times New Roman"/>
                <a:cs typeface="Times New Roman"/>
              </a:rPr>
              <a:t>tend 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become what </a:t>
            </a:r>
            <a:r>
              <a:rPr dirty="0" sz="1200">
                <a:latin typeface="Times New Roman"/>
                <a:cs typeface="Times New Roman"/>
              </a:rPr>
              <a:t>Woo </a:t>
            </a:r>
            <a:r>
              <a:rPr dirty="0" sz="1200" spc="-5">
                <a:latin typeface="Times New Roman"/>
                <a:cs typeface="Times New Roman"/>
              </a:rPr>
              <a:t>and Sakamoto (2010) described as “idle.”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refers </a:t>
            </a:r>
            <a:r>
              <a:rPr dirty="0" sz="1200">
                <a:latin typeface="Times New Roman"/>
                <a:cs typeface="Times New Roman"/>
              </a:rPr>
              <a:t>to those who </a:t>
            </a:r>
            <a:r>
              <a:rPr dirty="0" sz="1200" spc="-5">
                <a:latin typeface="Times New Roman"/>
                <a:cs typeface="Times New Roman"/>
              </a:rPr>
              <a:t>spend  </a:t>
            </a:r>
            <a:r>
              <a:rPr dirty="0" sz="1200">
                <a:latin typeface="Times New Roman"/>
                <a:cs typeface="Times New Roman"/>
              </a:rPr>
              <a:t>their time simply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loitering about. The </a:t>
            </a:r>
            <a:r>
              <a:rPr dirty="0" sz="1200" spc="-5">
                <a:latin typeface="Times New Roman"/>
                <a:cs typeface="Times New Roman"/>
              </a:rPr>
              <a:t>reason </a:t>
            </a:r>
            <a:r>
              <a:rPr dirty="0" sz="1200">
                <a:latin typeface="Times New Roman"/>
                <a:cs typeface="Times New Roman"/>
              </a:rPr>
              <a:t>that this </a:t>
            </a:r>
            <a:r>
              <a:rPr dirty="0" sz="1200" spc="-5">
                <a:latin typeface="Times New Roman"/>
                <a:cs typeface="Times New Roman"/>
              </a:rPr>
              <a:t>becomes an issue </a:t>
            </a:r>
            <a:r>
              <a:rPr dirty="0" sz="1200">
                <a:latin typeface="Times New Roman"/>
                <a:cs typeface="Times New Roman"/>
              </a:rPr>
              <a:t>is that </a:t>
            </a:r>
            <a:r>
              <a:rPr dirty="0" sz="1200" spc="-5">
                <a:latin typeface="Times New Roman"/>
                <a:cs typeface="Times New Roman"/>
              </a:rPr>
              <a:t>since </a:t>
            </a:r>
            <a:r>
              <a:rPr dirty="0" sz="1200">
                <a:latin typeface="Times New Roman"/>
                <a:cs typeface="Times New Roman"/>
              </a:rPr>
              <a:t>these  individuals </a:t>
            </a:r>
            <a:r>
              <a:rPr dirty="0" sz="1200" spc="-5">
                <a:latin typeface="Times New Roman"/>
                <a:cs typeface="Times New Roman"/>
              </a:rPr>
              <a:t>have less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lose, </a:t>
            </a:r>
            <a:r>
              <a:rPr dirty="0" sz="1200">
                <a:latin typeface="Times New Roman"/>
                <a:cs typeface="Times New Roman"/>
              </a:rPr>
              <a:t>then they are more likely to be involved with </a:t>
            </a:r>
            <a:r>
              <a:rPr dirty="0" sz="1200" spc="-5">
                <a:latin typeface="Times New Roman"/>
                <a:cs typeface="Times New Roman"/>
              </a:rPr>
              <a:t>high-risk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activities,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505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34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247015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such as </a:t>
            </a:r>
            <a:r>
              <a:rPr dirty="0" sz="1200">
                <a:latin typeface="Times New Roman"/>
                <a:cs typeface="Times New Roman"/>
              </a:rPr>
              <a:t>misbehaving in school or </a:t>
            </a:r>
            <a:r>
              <a:rPr dirty="0" sz="1200" spc="-5">
                <a:latin typeface="Times New Roman"/>
                <a:cs typeface="Times New Roman"/>
              </a:rPr>
              <a:t>crime. </a:t>
            </a:r>
            <a:r>
              <a:rPr dirty="0" sz="1200">
                <a:latin typeface="Times New Roman"/>
                <a:cs typeface="Times New Roman"/>
              </a:rPr>
              <a:t>The crime </a:t>
            </a:r>
            <a:r>
              <a:rPr dirty="0" sz="1200" spc="-5">
                <a:latin typeface="Times New Roman"/>
                <a:cs typeface="Times New Roman"/>
              </a:rPr>
              <a:t>aspect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argument is discussed </a:t>
            </a:r>
            <a:r>
              <a:rPr dirty="0" sz="1200">
                <a:latin typeface="Times New Roman"/>
                <a:cs typeface="Times New Roman"/>
              </a:rPr>
              <a:t>in the  next </a:t>
            </a:r>
            <a:r>
              <a:rPr dirty="0" sz="1200" spc="-5">
                <a:latin typeface="Times New Roman"/>
                <a:cs typeface="Times New Roman"/>
              </a:rPr>
              <a:t>section. </a:t>
            </a:r>
            <a:r>
              <a:rPr dirty="0" sz="1200">
                <a:latin typeface="Times New Roman"/>
                <a:cs typeface="Times New Roman"/>
              </a:rPr>
              <a:t>The behavior </a:t>
            </a:r>
            <a:r>
              <a:rPr dirty="0" sz="1200" spc="-5">
                <a:latin typeface="Times New Roman"/>
                <a:cs typeface="Times New Roman"/>
              </a:rPr>
              <a:t>issue is relevant </a:t>
            </a:r>
            <a:r>
              <a:rPr dirty="0" sz="1200">
                <a:latin typeface="Times New Roman"/>
                <a:cs typeface="Times New Roman"/>
              </a:rPr>
              <a:t>to dropping out </a:t>
            </a:r>
            <a:r>
              <a:rPr dirty="0" sz="1200" spc="-5">
                <a:latin typeface="Times New Roman"/>
                <a:cs typeface="Times New Roman"/>
              </a:rPr>
              <a:t>because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consequences </a:t>
            </a:r>
            <a:r>
              <a:rPr dirty="0" sz="1200">
                <a:latin typeface="Times New Roman"/>
                <a:cs typeface="Times New Roman"/>
              </a:rPr>
              <a:t>of  </a:t>
            </a:r>
            <a:r>
              <a:rPr dirty="0" sz="1200" spc="-5">
                <a:latin typeface="Times New Roman"/>
                <a:cs typeface="Times New Roman"/>
              </a:rPr>
              <a:t>misbehaving, </a:t>
            </a:r>
            <a:r>
              <a:rPr dirty="0" sz="1200">
                <a:latin typeface="Times New Roman"/>
                <a:cs typeface="Times New Roman"/>
              </a:rPr>
              <a:t>commonly </a:t>
            </a:r>
            <a:r>
              <a:rPr dirty="0" sz="1200" spc="-5">
                <a:latin typeface="Times New Roman"/>
                <a:cs typeface="Times New Roman"/>
              </a:rPr>
              <a:t>resulting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suspension </a:t>
            </a:r>
            <a:r>
              <a:rPr dirty="0" sz="1200">
                <a:latin typeface="Times New Roman"/>
                <a:cs typeface="Times New Roman"/>
              </a:rPr>
              <a:t>from school.</a:t>
            </a:r>
            <a:endParaRPr sz="1200">
              <a:latin typeface="Times New Roman"/>
              <a:cs typeface="Times New Roman"/>
            </a:endParaRPr>
          </a:p>
          <a:p>
            <a:pPr marL="12700" marR="93345" indent="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Violence </a:t>
            </a:r>
            <a:r>
              <a:rPr dirty="0" sz="1200">
                <a:latin typeface="Times New Roman"/>
                <a:cs typeface="Times New Roman"/>
              </a:rPr>
              <a:t>among </a:t>
            </a:r>
            <a:r>
              <a:rPr dirty="0" sz="1200" spc="-5">
                <a:latin typeface="Times New Roman"/>
                <a:cs typeface="Times New Roman"/>
              </a:rPr>
              <a:t>minorities </a:t>
            </a:r>
            <a:r>
              <a:rPr dirty="0" sz="1200">
                <a:latin typeface="Times New Roman"/>
                <a:cs typeface="Times New Roman"/>
              </a:rPr>
              <a:t>may </a:t>
            </a:r>
            <a:r>
              <a:rPr dirty="0" sz="1200" spc="5">
                <a:latin typeface="Times New Roman"/>
                <a:cs typeface="Times New Roman"/>
              </a:rPr>
              <a:t>be </a:t>
            </a:r>
            <a:r>
              <a:rPr dirty="0" sz="1200">
                <a:latin typeface="Times New Roman"/>
                <a:cs typeface="Times New Roman"/>
              </a:rPr>
              <a:t>another indicator </a:t>
            </a:r>
            <a:r>
              <a:rPr dirty="0" sz="1200" spc="-10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5">
                <a:latin typeface="Times New Roman"/>
                <a:cs typeface="Times New Roman"/>
              </a:rPr>
              <a:t>why they </a:t>
            </a:r>
            <a:r>
              <a:rPr dirty="0" sz="1200">
                <a:latin typeface="Times New Roman"/>
                <a:cs typeface="Times New Roman"/>
              </a:rPr>
              <a:t>tend to </a:t>
            </a:r>
            <a:r>
              <a:rPr dirty="0" sz="1200" spc="-5">
                <a:latin typeface="Times New Roman"/>
                <a:cs typeface="Times New Roman"/>
              </a:rPr>
              <a:t>have higher  dropout rates. Minorities, such as African American and Latino American, “who are </a:t>
            </a:r>
            <a:r>
              <a:rPr dirty="0" sz="1200">
                <a:latin typeface="Times New Roman"/>
                <a:cs typeface="Times New Roman"/>
              </a:rPr>
              <a:t>victimized  </a:t>
            </a:r>
            <a:r>
              <a:rPr dirty="0" sz="1200" spc="-5">
                <a:latin typeface="Times New Roman"/>
                <a:cs typeface="Times New Roman"/>
              </a:rPr>
              <a:t>at school are at higher </a:t>
            </a:r>
            <a:r>
              <a:rPr dirty="0" sz="1200">
                <a:latin typeface="Times New Roman"/>
                <a:cs typeface="Times New Roman"/>
              </a:rPr>
              <a:t>risk of </a:t>
            </a:r>
            <a:r>
              <a:rPr dirty="0" sz="1200" spc="-5">
                <a:latin typeface="Times New Roman"/>
                <a:cs typeface="Times New Roman"/>
              </a:rPr>
              <a:t>dropping </a:t>
            </a:r>
            <a:r>
              <a:rPr dirty="0" sz="1200">
                <a:latin typeface="Times New Roman"/>
                <a:cs typeface="Times New Roman"/>
              </a:rPr>
              <a:t>out” </a:t>
            </a:r>
            <a:r>
              <a:rPr dirty="0" sz="1200" spc="-5">
                <a:latin typeface="Times New Roman"/>
                <a:cs typeface="Times New Roman"/>
              </a:rPr>
              <a:t>(Peguero, 2011, </a:t>
            </a:r>
            <a:r>
              <a:rPr dirty="0" sz="1200">
                <a:latin typeface="Times New Roman"/>
                <a:cs typeface="Times New Roman"/>
              </a:rPr>
              <a:t>p. </a:t>
            </a:r>
            <a:r>
              <a:rPr dirty="0" sz="1200" spc="-5">
                <a:latin typeface="Times New Roman"/>
                <a:cs typeface="Times New Roman"/>
              </a:rPr>
              <a:t>3753).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association </a:t>
            </a:r>
            <a:r>
              <a:rPr dirty="0" sz="1200">
                <a:latin typeface="Times New Roman"/>
                <a:cs typeface="Times New Roman"/>
              </a:rPr>
              <a:t>with  </a:t>
            </a:r>
            <a:r>
              <a:rPr dirty="0" sz="1200" spc="-5">
                <a:latin typeface="Times New Roman"/>
                <a:cs typeface="Times New Roman"/>
              </a:rPr>
              <a:t>violence </a:t>
            </a:r>
            <a:r>
              <a:rPr dirty="0" sz="1200" spc="5">
                <a:latin typeface="Times New Roman"/>
                <a:cs typeface="Times New Roman"/>
              </a:rPr>
              <a:t>may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an </a:t>
            </a:r>
            <a:r>
              <a:rPr dirty="0" sz="1200">
                <a:latin typeface="Times New Roman"/>
                <a:cs typeface="Times New Roman"/>
              </a:rPr>
              <a:t>additional </a:t>
            </a:r>
            <a:r>
              <a:rPr dirty="0" sz="1200" spc="-5">
                <a:latin typeface="Times New Roman"/>
                <a:cs typeface="Times New Roman"/>
              </a:rPr>
              <a:t>reason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5">
                <a:latin typeface="Times New Roman"/>
                <a:cs typeface="Times New Roman"/>
              </a:rPr>
              <a:t>why </a:t>
            </a:r>
            <a:r>
              <a:rPr dirty="0" sz="1200">
                <a:latin typeface="Times New Roman"/>
                <a:cs typeface="Times New Roman"/>
              </a:rPr>
              <a:t>minorities </a:t>
            </a:r>
            <a:r>
              <a:rPr dirty="0" sz="1200" spc="-5">
                <a:latin typeface="Times New Roman"/>
                <a:cs typeface="Times New Roman"/>
              </a:rPr>
              <a:t>have higher </a:t>
            </a:r>
            <a:r>
              <a:rPr dirty="0" sz="1200">
                <a:latin typeface="Times New Roman"/>
                <a:cs typeface="Times New Roman"/>
              </a:rPr>
              <a:t>dropout </a:t>
            </a:r>
            <a:r>
              <a:rPr dirty="0" sz="1200" spc="-5">
                <a:latin typeface="Times New Roman"/>
                <a:cs typeface="Times New Roman"/>
              </a:rPr>
              <a:t>rates than </a:t>
            </a:r>
            <a:r>
              <a:rPr dirty="0" sz="1200">
                <a:latin typeface="Times New Roman"/>
                <a:cs typeface="Times New Roman"/>
              </a:rPr>
              <a:t>white  students.</a:t>
            </a:r>
            <a:endParaRPr sz="1200">
              <a:latin typeface="Times New Roman"/>
              <a:cs typeface="Times New Roman"/>
            </a:endParaRPr>
          </a:p>
          <a:p>
            <a:pPr marL="12700" marR="33655" indent="228600">
              <a:lnSpc>
                <a:spcPct val="191700"/>
              </a:lnSpc>
            </a:pPr>
            <a:r>
              <a:rPr dirty="0" sz="1200" spc="-5" b="1">
                <a:latin typeface="Times New Roman"/>
                <a:cs typeface="Times New Roman"/>
              </a:rPr>
              <a:t>School suspension </a:t>
            </a:r>
            <a:r>
              <a:rPr dirty="0" sz="1200" spc="-10" b="1">
                <a:latin typeface="Times New Roman"/>
                <a:cs typeface="Times New Roman"/>
              </a:rPr>
              <a:t>and </a:t>
            </a:r>
            <a:r>
              <a:rPr dirty="0" sz="1200" spc="-5" b="1">
                <a:latin typeface="Times New Roman"/>
                <a:cs typeface="Times New Roman"/>
              </a:rPr>
              <a:t>academic problems. </a:t>
            </a:r>
            <a:r>
              <a:rPr dirty="0" sz="1200">
                <a:latin typeface="Times New Roman"/>
                <a:cs typeface="Times New Roman"/>
              </a:rPr>
              <a:t>Minority students, specifically </a:t>
            </a:r>
            <a:r>
              <a:rPr dirty="0" sz="1200" spc="-5">
                <a:latin typeface="Times New Roman"/>
                <a:cs typeface="Times New Roman"/>
              </a:rPr>
              <a:t>African  American </a:t>
            </a:r>
            <a:r>
              <a:rPr dirty="0" sz="1200">
                <a:latin typeface="Times New Roman"/>
                <a:cs typeface="Times New Roman"/>
              </a:rPr>
              <a:t>students, are much more likely to be suspended </a:t>
            </a:r>
            <a:r>
              <a:rPr dirty="0" sz="1200" spc="-5">
                <a:latin typeface="Times New Roman"/>
                <a:cs typeface="Times New Roman"/>
              </a:rPr>
              <a:t>from </a:t>
            </a:r>
            <a:r>
              <a:rPr dirty="0" sz="1200">
                <a:latin typeface="Times New Roman"/>
                <a:cs typeface="Times New Roman"/>
              </a:rPr>
              <a:t>school </a:t>
            </a:r>
            <a:r>
              <a:rPr dirty="0" sz="1200" spc="-5">
                <a:latin typeface="Times New Roman"/>
                <a:cs typeface="Times New Roman"/>
              </a:rPr>
              <a:t>than </a:t>
            </a:r>
            <a:r>
              <a:rPr dirty="0" sz="1200">
                <a:latin typeface="Times New Roman"/>
                <a:cs typeface="Times New Roman"/>
              </a:rPr>
              <a:t>white students, </a:t>
            </a:r>
            <a:r>
              <a:rPr dirty="0" sz="1200" spc="-5">
                <a:latin typeface="Times New Roman"/>
                <a:cs typeface="Times New Roman"/>
              </a:rPr>
              <a:t>and  </a:t>
            </a:r>
            <a:r>
              <a:rPr dirty="0" sz="1200">
                <a:latin typeface="Times New Roman"/>
                <a:cs typeface="Times New Roman"/>
              </a:rPr>
              <a:t>obvious </a:t>
            </a:r>
            <a:r>
              <a:rPr dirty="0" sz="1200" spc="-5">
                <a:latin typeface="Times New Roman"/>
                <a:cs typeface="Times New Roman"/>
              </a:rPr>
              <a:t>negative </a:t>
            </a:r>
            <a:r>
              <a:rPr dirty="0" sz="1200">
                <a:latin typeface="Times New Roman"/>
                <a:cs typeface="Times New Roman"/>
              </a:rPr>
              <a:t>academic </a:t>
            </a:r>
            <a:r>
              <a:rPr dirty="0" sz="1200" spc="-5">
                <a:latin typeface="Times New Roman"/>
                <a:cs typeface="Times New Roman"/>
              </a:rPr>
              <a:t>consequences </a:t>
            </a:r>
            <a:r>
              <a:rPr dirty="0" sz="1200">
                <a:latin typeface="Times New Roman"/>
                <a:cs typeface="Times New Roman"/>
              </a:rPr>
              <a:t>are part of the </a:t>
            </a:r>
            <a:r>
              <a:rPr dirty="0" sz="1200" spc="-5">
                <a:latin typeface="Times New Roman"/>
                <a:cs typeface="Times New Roman"/>
              </a:rPr>
              <a:t>suspensions (Lee, Cornell, Gregory, </a:t>
            </a:r>
            <a:r>
              <a:rPr dirty="0" sz="1200">
                <a:latin typeface="Times New Roman"/>
                <a:cs typeface="Times New Roman"/>
              </a:rPr>
              <a:t>&amp;  </a:t>
            </a:r>
            <a:r>
              <a:rPr dirty="0" sz="1200" spc="-5">
                <a:latin typeface="Times New Roman"/>
                <a:cs typeface="Times New Roman"/>
              </a:rPr>
              <a:t>Fan, 2011).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academic consequence can </a:t>
            </a:r>
            <a:r>
              <a:rPr dirty="0" sz="1200" spc="5">
                <a:latin typeface="Times New Roman"/>
                <a:cs typeface="Times New Roman"/>
              </a:rPr>
              <a:t>very </a:t>
            </a:r>
            <a:r>
              <a:rPr dirty="0" sz="1200" spc="-5">
                <a:latin typeface="Times New Roman"/>
                <a:cs typeface="Times New Roman"/>
              </a:rPr>
              <a:t>well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part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reason </a:t>
            </a:r>
            <a:r>
              <a:rPr dirty="0" sz="1200">
                <a:latin typeface="Times New Roman"/>
                <a:cs typeface="Times New Roman"/>
              </a:rPr>
              <a:t>that if a student </a:t>
            </a:r>
            <a:r>
              <a:rPr dirty="0" sz="1200" spc="-5">
                <a:latin typeface="Times New Roman"/>
                <a:cs typeface="Times New Roman"/>
              </a:rPr>
              <a:t>was  suspended from </a:t>
            </a:r>
            <a:r>
              <a:rPr dirty="0" sz="1200">
                <a:latin typeface="Times New Roman"/>
                <a:cs typeface="Times New Roman"/>
              </a:rPr>
              <a:t>school, he/she </a:t>
            </a:r>
            <a:r>
              <a:rPr dirty="0" sz="1200" spc="-5">
                <a:latin typeface="Times New Roman"/>
                <a:cs typeface="Times New Roman"/>
              </a:rPr>
              <a:t>has </a:t>
            </a:r>
            <a:r>
              <a:rPr dirty="0" sz="1200">
                <a:latin typeface="Times New Roman"/>
                <a:cs typeface="Times New Roman"/>
              </a:rPr>
              <a:t>a 78% </a:t>
            </a:r>
            <a:r>
              <a:rPr dirty="0" sz="1200" spc="-5">
                <a:latin typeface="Times New Roman"/>
                <a:cs typeface="Times New Roman"/>
              </a:rPr>
              <a:t>greater chance </a:t>
            </a:r>
            <a:r>
              <a:rPr dirty="0" sz="1200">
                <a:latin typeface="Times New Roman"/>
                <a:cs typeface="Times New Roman"/>
              </a:rPr>
              <a:t>of dropping out (Suh, &amp; Suh, 2007). </a:t>
            </a:r>
            <a:r>
              <a:rPr dirty="0" sz="1200" spc="-5">
                <a:latin typeface="Times New Roman"/>
                <a:cs typeface="Times New Roman"/>
              </a:rPr>
              <a:t>As  shown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their research, Christle, Jolivette, and Nelson </a:t>
            </a:r>
            <a:r>
              <a:rPr dirty="0" sz="1200">
                <a:latin typeface="Times New Roman"/>
                <a:cs typeface="Times New Roman"/>
              </a:rPr>
              <a:t>(2007) </a:t>
            </a:r>
            <a:r>
              <a:rPr dirty="0" sz="1200" spc="-5">
                <a:latin typeface="Times New Roman"/>
                <a:cs typeface="Times New Roman"/>
              </a:rPr>
              <a:t>determined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there is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direct  </a:t>
            </a:r>
            <a:r>
              <a:rPr dirty="0" sz="1200">
                <a:latin typeface="Times New Roman"/>
                <a:cs typeface="Times New Roman"/>
              </a:rPr>
              <a:t>link </a:t>
            </a:r>
            <a:r>
              <a:rPr dirty="0" sz="1200" spc="-5">
                <a:latin typeface="Times New Roman"/>
                <a:cs typeface="Times New Roman"/>
              </a:rPr>
              <a:t>between </a:t>
            </a:r>
            <a:r>
              <a:rPr dirty="0" sz="1200">
                <a:latin typeface="Times New Roman"/>
                <a:cs typeface="Times New Roman"/>
              </a:rPr>
              <a:t>a school’s </a:t>
            </a:r>
            <a:r>
              <a:rPr dirty="0" sz="1200" spc="-5">
                <a:latin typeface="Times New Roman"/>
                <a:cs typeface="Times New Roman"/>
              </a:rPr>
              <a:t>dropout rate and suspension rate. </a:t>
            </a:r>
            <a:r>
              <a:rPr dirty="0" sz="1200" spc="-10">
                <a:latin typeface="Times New Roman"/>
                <a:cs typeface="Times New Roman"/>
              </a:rPr>
              <a:t>If </a:t>
            </a:r>
            <a:r>
              <a:rPr dirty="0" sz="1200">
                <a:latin typeface="Times New Roman"/>
                <a:cs typeface="Times New Roman"/>
              </a:rPr>
              <a:t>there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percentage of  </a:t>
            </a:r>
            <a:r>
              <a:rPr dirty="0" sz="1200" spc="-5">
                <a:latin typeface="Times New Roman"/>
                <a:cs typeface="Times New Roman"/>
              </a:rPr>
              <a:t>suspensions, then there is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high percentage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dropouts. </a:t>
            </a:r>
            <a:r>
              <a:rPr dirty="0" sz="1200" spc="-5">
                <a:latin typeface="Times New Roman"/>
                <a:cs typeface="Times New Roman"/>
              </a:rPr>
              <a:t>Theoretically, </a:t>
            </a:r>
            <a:r>
              <a:rPr dirty="0" sz="1200">
                <a:latin typeface="Times New Roman"/>
                <a:cs typeface="Times New Roman"/>
              </a:rPr>
              <a:t>if </a:t>
            </a:r>
            <a:r>
              <a:rPr dirty="0" sz="1200" spc="-5">
                <a:latin typeface="Times New Roman"/>
                <a:cs typeface="Times New Roman"/>
              </a:rPr>
              <a:t>African American  </a:t>
            </a:r>
            <a:r>
              <a:rPr dirty="0" sz="1200">
                <a:latin typeface="Times New Roman"/>
                <a:cs typeface="Times New Roman"/>
              </a:rPr>
              <a:t>students </a:t>
            </a:r>
            <a:r>
              <a:rPr dirty="0" sz="1200" spc="-5">
                <a:latin typeface="Times New Roman"/>
                <a:cs typeface="Times New Roman"/>
              </a:rPr>
              <a:t>are </a:t>
            </a:r>
            <a:r>
              <a:rPr dirty="0" sz="1200">
                <a:latin typeface="Times New Roman"/>
                <a:cs typeface="Times New Roman"/>
              </a:rPr>
              <a:t>more likely </a:t>
            </a:r>
            <a:r>
              <a:rPr dirty="0" sz="1200" spc="5">
                <a:latin typeface="Times New Roman"/>
                <a:cs typeface="Times New Roman"/>
              </a:rPr>
              <a:t>to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suspended </a:t>
            </a:r>
            <a:r>
              <a:rPr dirty="0" sz="1200">
                <a:latin typeface="Times New Roman"/>
                <a:cs typeface="Times New Roman"/>
              </a:rPr>
              <a:t>from school, </a:t>
            </a:r>
            <a:r>
              <a:rPr dirty="0" sz="1200" spc="-5">
                <a:latin typeface="Times New Roman"/>
                <a:cs typeface="Times New Roman"/>
              </a:rPr>
              <a:t>then </a:t>
            </a:r>
            <a:r>
              <a:rPr dirty="0" sz="1200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are </a:t>
            </a:r>
            <a:r>
              <a:rPr dirty="0" sz="1200">
                <a:latin typeface="Times New Roman"/>
                <a:cs typeface="Times New Roman"/>
              </a:rPr>
              <a:t>more likely to drop out </a:t>
            </a:r>
            <a:r>
              <a:rPr dirty="0" sz="1200" spc="-5">
                <a:latin typeface="Times New Roman"/>
                <a:cs typeface="Times New Roman"/>
              </a:rPr>
              <a:t>(Lee,  Cornell, Gregory, </a:t>
            </a:r>
            <a:r>
              <a:rPr dirty="0" sz="1200">
                <a:latin typeface="Times New Roman"/>
                <a:cs typeface="Times New Roman"/>
              </a:rPr>
              <a:t>&amp; </a:t>
            </a:r>
            <a:r>
              <a:rPr dirty="0" sz="1200" spc="-5">
                <a:latin typeface="Times New Roman"/>
                <a:cs typeface="Times New Roman"/>
              </a:rPr>
              <a:t>Fan, </a:t>
            </a:r>
            <a:r>
              <a:rPr dirty="0" sz="1200">
                <a:latin typeface="Times New Roman"/>
                <a:cs typeface="Times New Roman"/>
              </a:rPr>
              <a:t>2011; Suh &amp; Suh, </a:t>
            </a:r>
            <a:r>
              <a:rPr dirty="0" sz="1200" spc="-5">
                <a:latin typeface="Times New Roman"/>
                <a:cs typeface="Times New Roman"/>
              </a:rPr>
              <a:t>2007). Sparks, </a:t>
            </a:r>
            <a:r>
              <a:rPr dirty="0" sz="1200">
                <a:latin typeface="Times New Roman"/>
                <a:cs typeface="Times New Roman"/>
              </a:rPr>
              <a:t>Johnson, </a:t>
            </a:r>
            <a:r>
              <a:rPr dirty="0" sz="1200" spc="-5">
                <a:latin typeface="Times New Roman"/>
                <a:cs typeface="Times New Roman"/>
              </a:rPr>
              <a:t>and Akos (2010) also  </a:t>
            </a:r>
            <a:r>
              <a:rPr dirty="0" sz="1200">
                <a:latin typeface="Times New Roman"/>
                <a:cs typeface="Times New Roman"/>
              </a:rPr>
              <a:t>found that </a:t>
            </a:r>
            <a:r>
              <a:rPr dirty="0" sz="1200" spc="-5">
                <a:latin typeface="Times New Roman"/>
                <a:cs typeface="Times New Roman"/>
              </a:rPr>
              <a:t>one-third </a:t>
            </a:r>
            <a:r>
              <a:rPr dirty="0" sz="1200">
                <a:latin typeface="Times New Roman"/>
                <a:cs typeface="Times New Roman"/>
              </a:rPr>
              <a:t>of students </a:t>
            </a:r>
            <a:r>
              <a:rPr dirty="0" sz="1200" spc="-5">
                <a:latin typeface="Times New Roman"/>
                <a:cs typeface="Times New Roman"/>
              </a:rPr>
              <a:t>with </a:t>
            </a:r>
            <a:r>
              <a:rPr dirty="0" sz="1200">
                <a:latin typeface="Times New Roman"/>
                <a:cs typeface="Times New Roman"/>
              </a:rPr>
              <a:t>long suspensions (more than 10 </a:t>
            </a:r>
            <a:r>
              <a:rPr dirty="0" sz="1200" spc="-5">
                <a:latin typeface="Times New Roman"/>
                <a:cs typeface="Times New Roman"/>
              </a:rPr>
              <a:t>days) </a:t>
            </a:r>
            <a:r>
              <a:rPr dirty="0" sz="1200">
                <a:latin typeface="Times New Roman"/>
                <a:cs typeface="Times New Roman"/>
              </a:rPr>
              <a:t>in either the </a:t>
            </a:r>
            <a:r>
              <a:rPr dirty="0" sz="1200" spc="-5">
                <a:latin typeface="Times New Roman"/>
                <a:cs typeface="Times New Roman"/>
              </a:rPr>
              <a:t>eighth </a:t>
            </a:r>
            <a:r>
              <a:rPr dirty="0" sz="1200">
                <a:latin typeface="Times New Roman"/>
                <a:cs typeface="Times New Roman"/>
              </a:rPr>
              <a:t>or  ninth </a:t>
            </a:r>
            <a:r>
              <a:rPr dirty="0" sz="1200" spc="-5">
                <a:latin typeface="Times New Roman"/>
                <a:cs typeface="Times New Roman"/>
              </a:rPr>
              <a:t>grades dropped </a:t>
            </a:r>
            <a:r>
              <a:rPr dirty="0" sz="1200">
                <a:latin typeface="Times New Roman"/>
                <a:cs typeface="Times New Roman"/>
              </a:rPr>
              <a:t>out. </a:t>
            </a:r>
            <a:r>
              <a:rPr dirty="0" sz="1200" spc="-5">
                <a:latin typeface="Times New Roman"/>
                <a:cs typeface="Times New Roman"/>
              </a:rPr>
              <a:t>There is </a:t>
            </a:r>
            <a:r>
              <a:rPr dirty="0" sz="1200">
                <a:latin typeface="Times New Roman"/>
                <a:cs typeface="Times New Roman"/>
              </a:rPr>
              <a:t>a strong </a:t>
            </a:r>
            <a:r>
              <a:rPr dirty="0" sz="1200" spc="-5">
                <a:latin typeface="Times New Roman"/>
                <a:cs typeface="Times New Roman"/>
              </a:rPr>
              <a:t>correlation between </a:t>
            </a:r>
            <a:r>
              <a:rPr dirty="0" sz="1200">
                <a:latin typeface="Times New Roman"/>
                <a:cs typeface="Times New Roman"/>
              </a:rPr>
              <a:t>these variables </a:t>
            </a:r>
            <a:r>
              <a:rPr dirty="0" sz="1200" spc="-5">
                <a:latin typeface="Times New Roman"/>
                <a:cs typeface="Times New Roman"/>
              </a:rPr>
              <a:t>(suspension </a:t>
            </a:r>
            <a:r>
              <a:rPr dirty="0" sz="1200">
                <a:latin typeface="Times New Roman"/>
                <a:cs typeface="Times New Roman"/>
              </a:rPr>
              <a:t>and  </a:t>
            </a:r>
            <a:r>
              <a:rPr dirty="0" sz="1200" spc="-5">
                <a:latin typeface="Times New Roman"/>
                <a:cs typeface="Times New Roman"/>
              </a:rPr>
              <a:t>dropouts), </a:t>
            </a:r>
            <a:r>
              <a:rPr dirty="0" sz="1200">
                <a:latin typeface="Times New Roman"/>
                <a:cs typeface="Times New Roman"/>
              </a:rPr>
              <a:t>but it </a:t>
            </a:r>
            <a:r>
              <a:rPr dirty="0" sz="1200" spc="-5">
                <a:latin typeface="Times New Roman"/>
                <a:cs typeface="Times New Roman"/>
              </a:rPr>
              <a:t>does </a:t>
            </a:r>
            <a:r>
              <a:rPr dirty="0" sz="1200">
                <a:latin typeface="Times New Roman"/>
                <a:cs typeface="Times New Roman"/>
              </a:rPr>
              <a:t>not necessarily </a:t>
            </a:r>
            <a:r>
              <a:rPr dirty="0" sz="1200" spc="5">
                <a:latin typeface="Times New Roman"/>
                <a:cs typeface="Times New Roman"/>
              </a:rPr>
              <a:t>imply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causation.</a:t>
            </a:r>
            <a:endParaRPr sz="1200">
              <a:latin typeface="Times New Roman"/>
              <a:cs typeface="Times New Roman"/>
            </a:endParaRPr>
          </a:p>
          <a:p>
            <a:pPr marL="12700" marR="128905" indent="228600">
              <a:lnSpc>
                <a:spcPct val="191600"/>
              </a:lnSpc>
            </a:pPr>
            <a:r>
              <a:rPr dirty="0" sz="1200" spc="-5">
                <a:latin typeface="Times New Roman"/>
                <a:cs typeface="Times New Roman"/>
              </a:rPr>
              <a:t>Suspension from </a:t>
            </a:r>
            <a:r>
              <a:rPr dirty="0" sz="1200">
                <a:latin typeface="Times New Roman"/>
                <a:cs typeface="Times New Roman"/>
              </a:rPr>
              <a:t>school </a:t>
            </a:r>
            <a:r>
              <a:rPr dirty="0" sz="1200" spc="-5">
                <a:latin typeface="Times New Roman"/>
                <a:cs typeface="Times New Roman"/>
              </a:rPr>
              <a:t>has </a:t>
            </a:r>
            <a:r>
              <a:rPr dirty="0" sz="1200">
                <a:latin typeface="Times New Roman"/>
                <a:cs typeface="Times New Roman"/>
              </a:rPr>
              <a:t>not </a:t>
            </a:r>
            <a:r>
              <a:rPr dirty="0" sz="1200" spc="-5">
                <a:latin typeface="Times New Roman"/>
                <a:cs typeface="Times New Roman"/>
              </a:rPr>
              <a:t>been </a:t>
            </a:r>
            <a:r>
              <a:rPr dirty="0" sz="1200">
                <a:latin typeface="Times New Roman"/>
                <a:cs typeface="Times New Roman"/>
              </a:rPr>
              <a:t>verified </a:t>
            </a:r>
            <a:r>
              <a:rPr dirty="0" sz="1200" spc="-10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causation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5">
                <a:latin typeface="Times New Roman"/>
                <a:cs typeface="Times New Roman"/>
              </a:rPr>
              <a:t>why </a:t>
            </a:r>
            <a:r>
              <a:rPr dirty="0" sz="1200">
                <a:latin typeface="Times New Roman"/>
                <a:cs typeface="Times New Roman"/>
              </a:rPr>
              <a:t>students </a:t>
            </a:r>
            <a:r>
              <a:rPr dirty="0" sz="1200" spc="-5">
                <a:latin typeface="Times New Roman"/>
                <a:cs typeface="Times New Roman"/>
              </a:rPr>
              <a:t>choose </a:t>
            </a:r>
            <a:r>
              <a:rPr dirty="0" sz="1200">
                <a:latin typeface="Times New Roman"/>
                <a:cs typeface="Times New Roman"/>
              </a:rPr>
              <a:t>to drop  out </a:t>
            </a:r>
            <a:r>
              <a:rPr dirty="0" sz="1200" spc="-5">
                <a:latin typeface="Times New Roman"/>
                <a:cs typeface="Times New Roman"/>
              </a:rPr>
              <a:t>(Lee, Cornell, Gregory, </a:t>
            </a:r>
            <a:r>
              <a:rPr dirty="0" sz="1200">
                <a:latin typeface="Times New Roman"/>
                <a:cs typeface="Times New Roman"/>
              </a:rPr>
              <a:t>&amp; </a:t>
            </a:r>
            <a:r>
              <a:rPr dirty="0" sz="1200" spc="-5">
                <a:latin typeface="Times New Roman"/>
                <a:cs typeface="Times New Roman"/>
              </a:rPr>
              <a:t>Fan, </a:t>
            </a:r>
            <a:r>
              <a:rPr dirty="0" sz="1200">
                <a:latin typeface="Times New Roman"/>
                <a:cs typeface="Times New Roman"/>
              </a:rPr>
              <a:t>2011). </a:t>
            </a:r>
            <a:r>
              <a:rPr dirty="0" sz="1200" spc="-10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possible that </a:t>
            </a:r>
            <a:r>
              <a:rPr dirty="0" sz="1200" spc="-5">
                <a:latin typeface="Times New Roman"/>
                <a:cs typeface="Times New Roman"/>
              </a:rPr>
              <a:t>suspension causes </a:t>
            </a:r>
            <a:r>
              <a:rPr dirty="0" sz="1200">
                <a:latin typeface="Times New Roman"/>
                <a:cs typeface="Times New Roman"/>
              </a:rPr>
              <a:t>a student to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fall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505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045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35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56515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behind academically, and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why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>
                <a:latin typeface="Times New Roman"/>
                <a:cs typeface="Times New Roman"/>
              </a:rPr>
              <a:t>drop out—or it </a:t>
            </a:r>
            <a:r>
              <a:rPr dirty="0" sz="1200" spc="-5">
                <a:latin typeface="Times New Roman"/>
                <a:cs typeface="Times New Roman"/>
              </a:rPr>
              <a:t>could </a:t>
            </a:r>
            <a:r>
              <a:rPr dirty="0" sz="1200">
                <a:latin typeface="Times New Roman"/>
                <a:cs typeface="Times New Roman"/>
              </a:rPr>
              <a:t>be just the opposite. The student  may already have </a:t>
            </a:r>
            <a:r>
              <a:rPr dirty="0" sz="1200" spc="-5">
                <a:latin typeface="Times New Roman"/>
                <a:cs typeface="Times New Roman"/>
              </a:rPr>
              <a:t>disidentified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-5">
                <a:latin typeface="Times New Roman"/>
                <a:cs typeface="Times New Roman"/>
              </a:rPr>
              <a:t>academics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become </a:t>
            </a:r>
            <a:r>
              <a:rPr dirty="0" sz="1200">
                <a:latin typeface="Times New Roman"/>
                <a:cs typeface="Times New Roman"/>
              </a:rPr>
              <a:t>idle, resulting </a:t>
            </a:r>
            <a:r>
              <a:rPr dirty="0" sz="1200" spc="5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their </a:t>
            </a:r>
            <a:r>
              <a:rPr dirty="0" sz="1200" spc="-5">
                <a:latin typeface="Times New Roman"/>
                <a:cs typeface="Times New Roman"/>
              </a:rPr>
              <a:t>bad </a:t>
            </a:r>
            <a:r>
              <a:rPr dirty="0" sz="1200">
                <a:latin typeface="Times New Roman"/>
                <a:cs typeface="Times New Roman"/>
              </a:rPr>
              <a:t>behavior  </a:t>
            </a:r>
            <a:r>
              <a:rPr dirty="0" sz="1200" spc="-5">
                <a:latin typeface="Times New Roman"/>
                <a:cs typeface="Times New Roman"/>
              </a:rPr>
              <a:t>and subsequent </a:t>
            </a:r>
            <a:r>
              <a:rPr dirty="0" sz="1200">
                <a:latin typeface="Times New Roman"/>
                <a:cs typeface="Times New Roman"/>
              </a:rPr>
              <a:t>suspension. </a:t>
            </a:r>
            <a:r>
              <a:rPr dirty="0" sz="1200" spc="-5">
                <a:latin typeface="Times New Roman"/>
                <a:cs typeface="Times New Roman"/>
              </a:rPr>
              <a:t>These </a:t>
            </a:r>
            <a:r>
              <a:rPr dirty="0" sz="1200">
                <a:latin typeface="Times New Roman"/>
                <a:cs typeface="Times New Roman"/>
              </a:rPr>
              <a:t>students </a:t>
            </a:r>
            <a:r>
              <a:rPr dirty="0" sz="1200" spc="5">
                <a:latin typeface="Times New Roman"/>
                <a:cs typeface="Times New Roman"/>
              </a:rPr>
              <a:t>may </a:t>
            </a:r>
            <a:r>
              <a:rPr dirty="0" sz="1200">
                <a:latin typeface="Times New Roman"/>
                <a:cs typeface="Times New Roman"/>
              </a:rPr>
              <a:t>have already been on a path to dropping out  prior to </a:t>
            </a:r>
            <a:r>
              <a:rPr dirty="0" sz="1200" spc="-5">
                <a:latin typeface="Times New Roman"/>
                <a:cs typeface="Times New Roman"/>
              </a:rPr>
              <a:t>their first </a:t>
            </a:r>
            <a:r>
              <a:rPr dirty="0" sz="1200">
                <a:latin typeface="Times New Roman"/>
                <a:cs typeface="Times New Roman"/>
              </a:rPr>
              <a:t>suspension. </a:t>
            </a:r>
            <a:r>
              <a:rPr dirty="0" sz="1200" spc="-5">
                <a:latin typeface="Times New Roman"/>
                <a:cs typeface="Times New Roman"/>
              </a:rPr>
              <a:t>Considering </a:t>
            </a:r>
            <a:r>
              <a:rPr dirty="0" sz="1200">
                <a:latin typeface="Times New Roman"/>
                <a:cs typeface="Times New Roman"/>
              </a:rPr>
              <a:t>these ideas, it </a:t>
            </a:r>
            <a:r>
              <a:rPr dirty="0" sz="1200" spc="-5">
                <a:latin typeface="Times New Roman"/>
                <a:cs typeface="Times New Roman"/>
              </a:rPr>
              <a:t>becomes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“which came first….”  argument.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Personality Traits </a:t>
            </a:r>
            <a:r>
              <a:rPr dirty="0" sz="1200" b="1">
                <a:latin typeface="Times New Roman"/>
                <a:cs typeface="Times New Roman"/>
              </a:rPr>
              <a:t>of </a:t>
            </a:r>
            <a:r>
              <a:rPr dirty="0" sz="1200" spc="-5" b="1">
                <a:latin typeface="Times New Roman"/>
                <a:cs typeface="Times New Roman"/>
              </a:rPr>
              <a:t>Dropouts and Links </a:t>
            </a:r>
            <a:r>
              <a:rPr dirty="0" sz="1200" b="1">
                <a:latin typeface="Times New Roman"/>
                <a:cs typeface="Times New Roman"/>
              </a:rPr>
              <a:t>to </a:t>
            </a:r>
            <a:r>
              <a:rPr dirty="0" sz="1200" spc="-5" b="1">
                <a:latin typeface="Times New Roman"/>
                <a:cs typeface="Times New Roman"/>
              </a:rPr>
              <a:t>Prison</a:t>
            </a:r>
            <a:r>
              <a:rPr dirty="0" sz="1200" spc="3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Populations</a:t>
            </a:r>
            <a:endParaRPr sz="1200">
              <a:latin typeface="Times New Roman"/>
              <a:cs typeface="Times New Roman"/>
            </a:endParaRPr>
          </a:p>
          <a:p>
            <a:pPr marL="12700" marR="45720" indent="228600">
              <a:lnSpc>
                <a:spcPts val="2760"/>
              </a:lnSpc>
              <a:spcBef>
                <a:spcPts val="290"/>
              </a:spcBef>
            </a:pPr>
            <a:r>
              <a:rPr dirty="0" sz="1200">
                <a:latin typeface="Times New Roman"/>
                <a:cs typeface="Times New Roman"/>
              </a:rPr>
              <a:t>Students who </a:t>
            </a:r>
            <a:r>
              <a:rPr dirty="0" sz="1200" spc="-5">
                <a:latin typeface="Times New Roman"/>
                <a:cs typeface="Times New Roman"/>
              </a:rPr>
              <a:t>come from </a:t>
            </a:r>
            <a:r>
              <a:rPr dirty="0" sz="1200">
                <a:latin typeface="Times New Roman"/>
                <a:cs typeface="Times New Roman"/>
              </a:rPr>
              <a:t>low </a:t>
            </a:r>
            <a:r>
              <a:rPr dirty="0" sz="1200" spc="-5">
                <a:latin typeface="Times New Roman"/>
                <a:cs typeface="Times New Roman"/>
              </a:rPr>
              <a:t>SES families have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higher chance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exhibiting  underdeveloped cognitive skills </a:t>
            </a:r>
            <a:r>
              <a:rPr dirty="0" sz="1200">
                <a:latin typeface="Times New Roman"/>
                <a:cs typeface="Times New Roman"/>
              </a:rPr>
              <a:t>(Bradley &amp; </a:t>
            </a:r>
            <a:r>
              <a:rPr dirty="0" sz="1200" spc="-5">
                <a:latin typeface="Times New Roman"/>
                <a:cs typeface="Times New Roman"/>
              </a:rPr>
              <a:t>Corwyn, </a:t>
            </a:r>
            <a:r>
              <a:rPr dirty="0" sz="1200">
                <a:latin typeface="Times New Roman"/>
                <a:cs typeface="Times New Roman"/>
              </a:rPr>
              <a:t>2002). This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not the only </a:t>
            </a:r>
            <a:r>
              <a:rPr dirty="0" sz="1200" spc="-5">
                <a:latin typeface="Times New Roman"/>
                <a:cs typeface="Times New Roman"/>
              </a:rPr>
              <a:t>aspect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child  development that can </a:t>
            </a:r>
            <a:r>
              <a:rPr dirty="0" sz="1200" spc="5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related </a:t>
            </a:r>
            <a:r>
              <a:rPr dirty="0" sz="1200">
                <a:latin typeface="Times New Roman"/>
                <a:cs typeface="Times New Roman"/>
              </a:rPr>
              <a:t>to high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dropouts. </a:t>
            </a:r>
            <a:r>
              <a:rPr dirty="0" sz="1200" spc="-5">
                <a:latin typeface="Times New Roman"/>
                <a:cs typeface="Times New Roman"/>
              </a:rPr>
              <a:t>Personality traits, which are related </a:t>
            </a:r>
            <a:r>
              <a:rPr dirty="0" sz="1200">
                <a:latin typeface="Times New Roman"/>
                <a:cs typeface="Times New Roman"/>
              </a:rPr>
              <a:t>to a  </a:t>
            </a:r>
            <a:r>
              <a:rPr dirty="0" sz="1200" spc="-5">
                <a:latin typeface="Times New Roman"/>
                <a:cs typeface="Times New Roman"/>
              </a:rPr>
              <a:t>child’s </a:t>
            </a:r>
            <a:r>
              <a:rPr dirty="0" sz="1200">
                <a:latin typeface="Times New Roman"/>
                <a:cs typeface="Times New Roman"/>
              </a:rPr>
              <a:t>home </a:t>
            </a:r>
            <a:r>
              <a:rPr dirty="0" sz="1200" spc="-5">
                <a:latin typeface="Times New Roman"/>
                <a:cs typeface="Times New Roman"/>
              </a:rPr>
              <a:t>life, can </a:t>
            </a:r>
            <a:r>
              <a:rPr dirty="0" sz="1200">
                <a:latin typeface="Times New Roman"/>
                <a:cs typeface="Times New Roman"/>
              </a:rPr>
              <a:t>have a </a:t>
            </a:r>
            <a:r>
              <a:rPr dirty="0" sz="1200" spc="-5">
                <a:latin typeface="Times New Roman"/>
                <a:cs typeface="Times New Roman"/>
              </a:rPr>
              <a:t>great influence </a:t>
            </a:r>
            <a:r>
              <a:rPr dirty="0" sz="1200">
                <a:latin typeface="Times New Roman"/>
                <a:cs typeface="Times New Roman"/>
              </a:rPr>
              <a:t>on their ability to do well in school or on </a:t>
            </a:r>
            <a:r>
              <a:rPr dirty="0" sz="1200" spc="-5">
                <a:latin typeface="Times New Roman"/>
                <a:cs typeface="Times New Roman"/>
              </a:rPr>
              <a:t>their  chances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becoming </a:t>
            </a:r>
            <a:r>
              <a:rPr dirty="0" sz="1200">
                <a:latin typeface="Times New Roman"/>
                <a:cs typeface="Times New Roman"/>
              </a:rPr>
              <a:t>a dropout. </a:t>
            </a:r>
            <a:r>
              <a:rPr dirty="0" sz="1200" spc="-5">
                <a:latin typeface="Times New Roman"/>
                <a:cs typeface="Times New Roman"/>
              </a:rPr>
              <a:t>These same underdeveloped personalities </a:t>
            </a:r>
            <a:r>
              <a:rPr dirty="0" sz="1200">
                <a:latin typeface="Times New Roman"/>
                <a:cs typeface="Times New Roman"/>
              </a:rPr>
              <a:t>can </a:t>
            </a:r>
            <a:r>
              <a:rPr dirty="0" sz="1200" spc="-5">
                <a:latin typeface="Times New Roman"/>
                <a:cs typeface="Times New Roman"/>
              </a:rPr>
              <a:t>also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linked </a:t>
            </a:r>
            <a:r>
              <a:rPr dirty="0" sz="1200">
                <a:latin typeface="Times New Roman"/>
                <a:cs typeface="Times New Roman"/>
              </a:rPr>
              <a:t>to  prison populations </a:t>
            </a:r>
            <a:r>
              <a:rPr dirty="0" sz="1200" spc="-5">
                <a:latin typeface="Times New Roman"/>
                <a:cs typeface="Times New Roman"/>
              </a:rPr>
              <a:t>(Cassel, 2003).</a:t>
            </a:r>
            <a:endParaRPr sz="1200">
              <a:latin typeface="Times New Roman"/>
              <a:cs typeface="Times New Roman"/>
            </a:endParaRPr>
          </a:p>
          <a:p>
            <a:pPr marL="12700" marR="95250" indent="228600">
              <a:lnSpc>
                <a:spcPts val="2760"/>
              </a:lnSpc>
              <a:spcBef>
                <a:spcPts val="5"/>
              </a:spcBef>
            </a:pPr>
            <a:r>
              <a:rPr dirty="0" sz="1200" spc="-5" b="1">
                <a:latin typeface="Times New Roman"/>
                <a:cs typeface="Times New Roman"/>
              </a:rPr>
              <a:t>U.S. prisons.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percentage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10">
                <a:latin typeface="Times New Roman"/>
                <a:cs typeface="Times New Roman"/>
              </a:rPr>
              <a:t>US </a:t>
            </a:r>
            <a:r>
              <a:rPr dirty="0" sz="1200" spc="-5">
                <a:latin typeface="Times New Roman"/>
                <a:cs typeface="Times New Roman"/>
              </a:rPr>
              <a:t>crimes committed </a:t>
            </a:r>
            <a:r>
              <a:rPr dirty="0" sz="1200">
                <a:latin typeface="Times New Roman"/>
                <a:cs typeface="Times New Roman"/>
              </a:rPr>
              <a:t>by a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dropout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75%  </a:t>
            </a:r>
            <a:r>
              <a:rPr dirty="0" sz="1200" spc="-5">
                <a:latin typeface="Times New Roman"/>
                <a:cs typeface="Times New Roman"/>
              </a:rPr>
              <a:t>(Education Week, 2014). </a:t>
            </a:r>
            <a:r>
              <a:rPr dirty="0" sz="1200">
                <a:latin typeface="Times New Roman"/>
                <a:cs typeface="Times New Roman"/>
              </a:rPr>
              <a:t>With a prison population of 2,239,751 </a:t>
            </a:r>
            <a:r>
              <a:rPr dirty="0" sz="1200" spc="-5">
                <a:latin typeface="Times New Roman"/>
                <a:cs typeface="Times New Roman"/>
              </a:rPr>
              <a:t>inmates (Walmsley, </a:t>
            </a:r>
            <a:r>
              <a:rPr dirty="0" sz="1200">
                <a:latin typeface="Times New Roman"/>
                <a:cs typeface="Times New Roman"/>
              </a:rPr>
              <a:t>2014), the  </a:t>
            </a:r>
            <a:r>
              <a:rPr dirty="0" sz="1200" spc="-5">
                <a:latin typeface="Times New Roman"/>
                <a:cs typeface="Times New Roman"/>
              </a:rPr>
              <a:t>reasons </a:t>
            </a:r>
            <a:r>
              <a:rPr dirty="0" sz="1200">
                <a:latin typeface="Times New Roman"/>
                <a:cs typeface="Times New Roman"/>
              </a:rPr>
              <a:t>for dropping out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need to be </a:t>
            </a:r>
            <a:r>
              <a:rPr dirty="0" sz="1200" spc="-5">
                <a:latin typeface="Times New Roman"/>
                <a:cs typeface="Times New Roman"/>
              </a:rPr>
              <a:t>determined. One </a:t>
            </a:r>
            <a:r>
              <a:rPr dirty="0" sz="1200">
                <a:latin typeface="Times New Roman"/>
                <a:cs typeface="Times New Roman"/>
              </a:rPr>
              <a:t>of the reasons for </a:t>
            </a:r>
            <a:r>
              <a:rPr dirty="0" sz="1200" spc="-5">
                <a:latin typeface="Times New Roman"/>
                <a:cs typeface="Times New Roman"/>
              </a:rPr>
              <a:t>such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large  </a:t>
            </a:r>
            <a:r>
              <a:rPr dirty="0" sz="1200">
                <a:latin typeface="Times New Roman"/>
                <a:cs typeface="Times New Roman"/>
              </a:rPr>
              <a:t>number of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dropouts </a:t>
            </a:r>
            <a:r>
              <a:rPr dirty="0" sz="1200" spc="-5">
                <a:latin typeface="Times New Roman"/>
                <a:cs typeface="Times New Roman"/>
              </a:rPr>
              <a:t>entering </a:t>
            </a:r>
            <a:r>
              <a:rPr dirty="0" sz="1200">
                <a:latin typeface="Times New Roman"/>
                <a:cs typeface="Times New Roman"/>
              </a:rPr>
              <a:t>prison may </a:t>
            </a:r>
            <a:r>
              <a:rPr dirty="0" sz="1200" spc="5">
                <a:latin typeface="Times New Roman"/>
                <a:cs typeface="Times New Roman"/>
              </a:rPr>
              <a:t>be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“idleness” </a:t>
            </a:r>
            <a:r>
              <a:rPr dirty="0" sz="1200">
                <a:latin typeface="Times New Roman"/>
                <a:cs typeface="Times New Roman"/>
              </a:rPr>
              <a:t>factor </a:t>
            </a:r>
            <a:r>
              <a:rPr dirty="0" sz="1200" spc="-5">
                <a:latin typeface="Times New Roman"/>
                <a:cs typeface="Times New Roman"/>
              </a:rPr>
              <a:t>mentioned </a:t>
            </a:r>
            <a:r>
              <a:rPr dirty="0" sz="1200">
                <a:latin typeface="Times New Roman"/>
                <a:cs typeface="Times New Roman"/>
              </a:rPr>
              <a:t>earlier.  Simply put, if a student drops out of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due to </a:t>
            </a:r>
            <a:r>
              <a:rPr dirty="0" sz="1200" spc="-5">
                <a:latin typeface="Times New Roman"/>
                <a:cs typeface="Times New Roman"/>
              </a:rPr>
              <a:t>lack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academic </a:t>
            </a:r>
            <a:r>
              <a:rPr dirty="0" sz="1200">
                <a:latin typeface="Times New Roman"/>
                <a:cs typeface="Times New Roman"/>
              </a:rPr>
              <a:t>identification—which  </a:t>
            </a:r>
            <a:r>
              <a:rPr dirty="0" sz="1200" spc="-5">
                <a:latin typeface="Times New Roman"/>
                <a:cs typeface="Times New Roman"/>
              </a:rPr>
              <a:t>has developed </a:t>
            </a:r>
            <a:r>
              <a:rPr dirty="0" sz="1200">
                <a:latin typeface="Times New Roman"/>
                <a:cs typeface="Times New Roman"/>
              </a:rPr>
              <a:t>into idleness—then this </a:t>
            </a:r>
            <a:r>
              <a:rPr dirty="0" sz="1200" spc="-5">
                <a:latin typeface="Times New Roman"/>
                <a:cs typeface="Times New Roman"/>
              </a:rPr>
              <a:t>person is </a:t>
            </a:r>
            <a:r>
              <a:rPr dirty="0" sz="1200">
                <a:latin typeface="Times New Roman"/>
                <a:cs typeface="Times New Roman"/>
              </a:rPr>
              <a:t>more likely to have the </a:t>
            </a:r>
            <a:r>
              <a:rPr dirty="0" sz="1200" spc="-5">
                <a:latin typeface="Times New Roman"/>
                <a:cs typeface="Times New Roman"/>
              </a:rPr>
              <a:t>free </a:t>
            </a:r>
            <a:r>
              <a:rPr dirty="0" sz="1200">
                <a:latin typeface="Times New Roman"/>
                <a:cs typeface="Times New Roman"/>
              </a:rPr>
              <a:t>time to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commit</a:t>
            </a:r>
            <a:endParaRPr sz="1200">
              <a:latin typeface="Times New Roman"/>
              <a:cs typeface="Times New Roman"/>
            </a:endParaRPr>
          </a:p>
          <a:p>
            <a:pPr algn="r" marL="12700" marR="119380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crime and much less </a:t>
            </a:r>
            <a:r>
              <a:rPr dirty="0" sz="1200">
                <a:latin typeface="Times New Roman"/>
                <a:cs typeface="Times New Roman"/>
              </a:rPr>
              <a:t>to lose if they are </a:t>
            </a:r>
            <a:r>
              <a:rPr dirty="0" sz="1200" spc="-5">
                <a:latin typeface="Times New Roman"/>
                <a:cs typeface="Times New Roman"/>
              </a:rPr>
              <a:t>caught </a:t>
            </a:r>
            <a:r>
              <a:rPr dirty="0" sz="1200">
                <a:latin typeface="Times New Roman"/>
                <a:cs typeface="Times New Roman"/>
              </a:rPr>
              <a:t>than a </a:t>
            </a:r>
            <a:r>
              <a:rPr dirty="0" sz="1200" spc="-5">
                <a:latin typeface="Times New Roman"/>
                <a:cs typeface="Times New Roman"/>
              </a:rPr>
              <a:t>person </a:t>
            </a:r>
            <a:r>
              <a:rPr dirty="0" sz="1200">
                <a:latin typeface="Times New Roman"/>
                <a:cs typeface="Times New Roman"/>
              </a:rPr>
              <a:t>who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educated, </a:t>
            </a:r>
            <a:r>
              <a:rPr dirty="0" sz="1200" spc="-5">
                <a:latin typeface="Times New Roman"/>
                <a:cs typeface="Times New Roman"/>
              </a:rPr>
              <a:t>employed,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and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  </a:t>
            </a:r>
            <a:r>
              <a:rPr dirty="0" sz="1200" spc="-5">
                <a:latin typeface="Times New Roman"/>
                <a:cs typeface="Times New Roman"/>
              </a:rPr>
              <a:t>productive member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society. High </a:t>
            </a:r>
            <a:r>
              <a:rPr dirty="0" sz="1200">
                <a:latin typeface="Times New Roman"/>
                <a:cs typeface="Times New Roman"/>
              </a:rPr>
              <a:t>school dropouts </a:t>
            </a:r>
            <a:r>
              <a:rPr dirty="0" sz="1200" spc="-5">
                <a:latin typeface="Times New Roman"/>
                <a:cs typeface="Times New Roman"/>
              </a:rPr>
              <a:t>are </a:t>
            </a:r>
            <a:r>
              <a:rPr dirty="0" sz="1200">
                <a:latin typeface="Times New Roman"/>
                <a:cs typeface="Times New Roman"/>
              </a:rPr>
              <a:t>more likely to be involved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with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crime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and are </a:t>
            </a:r>
            <a:r>
              <a:rPr dirty="0" sz="1200">
                <a:latin typeface="Times New Roman"/>
                <a:cs typeface="Times New Roman"/>
              </a:rPr>
              <a:t>hence a burden </a:t>
            </a:r>
            <a:r>
              <a:rPr dirty="0" sz="1200" spc="5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communities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which </a:t>
            </a:r>
            <a:r>
              <a:rPr dirty="0" sz="1200">
                <a:latin typeface="Times New Roman"/>
                <a:cs typeface="Times New Roman"/>
              </a:rPr>
              <a:t>they live </a:t>
            </a:r>
            <a:r>
              <a:rPr dirty="0" sz="1200" spc="-5">
                <a:latin typeface="Times New Roman"/>
                <a:cs typeface="Times New Roman"/>
              </a:rPr>
              <a:t>(Christle, Jolivette, </a:t>
            </a:r>
            <a:r>
              <a:rPr dirty="0" sz="1200">
                <a:latin typeface="Times New Roman"/>
                <a:cs typeface="Times New Roman"/>
              </a:rPr>
              <a:t>&amp; Nelson,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2007).</a:t>
            </a:r>
            <a:endParaRPr sz="1200">
              <a:latin typeface="Times New Roman"/>
              <a:cs typeface="Times New Roman"/>
            </a:endParaRPr>
          </a:p>
          <a:p>
            <a:pPr marL="12700" marR="119380" indent="228600">
              <a:lnSpc>
                <a:spcPts val="2760"/>
              </a:lnSpc>
            </a:pPr>
            <a:r>
              <a:rPr dirty="0" sz="1200" spc="-5" b="1">
                <a:latin typeface="Times New Roman"/>
                <a:cs typeface="Times New Roman"/>
              </a:rPr>
              <a:t>Personality traits </a:t>
            </a:r>
            <a:r>
              <a:rPr dirty="0" sz="1200" b="1">
                <a:latin typeface="Times New Roman"/>
                <a:cs typeface="Times New Roman"/>
              </a:rPr>
              <a:t>among </a:t>
            </a:r>
            <a:r>
              <a:rPr dirty="0" sz="1200" spc="-5" b="1">
                <a:latin typeface="Times New Roman"/>
                <a:cs typeface="Times New Roman"/>
              </a:rPr>
              <a:t>prison inmates. </a:t>
            </a:r>
            <a:r>
              <a:rPr dirty="0" sz="1200" spc="-5">
                <a:latin typeface="Times New Roman"/>
                <a:cs typeface="Times New Roman"/>
              </a:rPr>
              <a:t>Cassel (2003) determined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personality was </a:t>
            </a:r>
            <a:r>
              <a:rPr dirty="0" sz="1200">
                <a:latin typeface="Times New Roman"/>
                <a:cs typeface="Times New Roman"/>
              </a:rPr>
              <a:t>a  </a:t>
            </a:r>
            <a:r>
              <a:rPr dirty="0" sz="1200" spc="-5">
                <a:latin typeface="Times New Roman"/>
                <a:cs typeface="Times New Roman"/>
              </a:rPr>
              <a:t>large common factor </a:t>
            </a:r>
            <a:r>
              <a:rPr dirty="0" sz="1200">
                <a:latin typeface="Times New Roman"/>
                <a:cs typeface="Times New Roman"/>
              </a:rPr>
              <a:t>in both the </a:t>
            </a:r>
            <a:r>
              <a:rPr dirty="0" sz="1200" spc="-5">
                <a:latin typeface="Times New Roman"/>
                <a:cs typeface="Times New Roman"/>
              </a:rPr>
              <a:t>incarceration and non-completion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for </a:t>
            </a:r>
            <a:r>
              <a:rPr dirty="0" sz="1200" spc="5">
                <a:latin typeface="Times New Roman"/>
                <a:cs typeface="Times New Roman"/>
              </a:rPr>
              <a:t>many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6861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v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600" spc="-5">
                <a:latin typeface="Times New Roman"/>
                <a:cs typeface="Times New Roman"/>
              </a:rPr>
              <a:t>Table of</a:t>
            </a:r>
            <a:r>
              <a:rPr dirty="0" sz="160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Contents</a:t>
            </a:r>
            <a:endParaRPr sz="1600">
              <a:latin typeface="Times New Roman"/>
              <a:cs typeface="Times New Roman"/>
            </a:endParaRPr>
          </a:p>
          <a:p>
            <a:pPr algn="r" marR="10795">
              <a:lnSpc>
                <a:spcPct val="100000"/>
              </a:lnSpc>
              <a:spcBef>
                <a:spcPts val="90"/>
              </a:spcBef>
            </a:pPr>
            <a:r>
              <a:rPr dirty="0" sz="1200" spc="-5">
                <a:latin typeface="Times New Roman"/>
                <a:cs typeface="Times New Roman"/>
                <a:hlinkClick r:id="rId2" action="ppaction://hlinksldjump"/>
              </a:rPr>
              <a:t>Chapter </a:t>
            </a:r>
            <a:r>
              <a:rPr dirty="0" sz="1200">
                <a:latin typeface="Times New Roman"/>
                <a:cs typeface="Times New Roman"/>
                <a:hlinkClick r:id="rId2" action="ppaction://hlinksldjump"/>
              </a:rPr>
              <a:t>I..........................................................................................................................................</a:t>
            </a:r>
            <a:r>
              <a:rPr dirty="0" sz="1200" spc="-120"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2" action="ppaction://hlinksldjump"/>
              </a:rPr>
              <a:t>1</a:t>
            </a:r>
            <a:endParaRPr sz="1200">
              <a:latin typeface="Times New Roman"/>
              <a:cs typeface="Times New Roman"/>
            </a:endParaRPr>
          </a:p>
          <a:p>
            <a:pPr marL="165100">
              <a:lnSpc>
                <a:spcPct val="100000"/>
              </a:lnSpc>
              <a:spcBef>
                <a:spcPts val="430"/>
              </a:spcBef>
            </a:pPr>
            <a:r>
              <a:rPr dirty="0" sz="1200" spc="-5">
                <a:latin typeface="Times New Roman"/>
                <a:cs typeface="Times New Roman"/>
                <a:hlinkClick r:id="rId3" action="ppaction://hlinksldjump"/>
              </a:rPr>
              <a:t>Background</a:t>
            </a:r>
            <a:r>
              <a:rPr dirty="0" sz="1200" spc="-180">
                <a:latin typeface="Times New Roman"/>
                <a:cs typeface="Times New Roman"/>
                <a:hlinkClick r:id="rId3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3" action="ppaction://hlinksldjump"/>
              </a:rPr>
              <a:t>.................................................................................................................................</a:t>
            </a:r>
            <a:r>
              <a:rPr dirty="0" sz="1200" spc="-90">
                <a:latin typeface="Times New Roman"/>
                <a:cs typeface="Times New Roman"/>
                <a:hlinkClick r:id="rId3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3" action="ppaction://hlinksldjump"/>
              </a:rPr>
              <a:t>2</a:t>
            </a:r>
            <a:endParaRPr sz="1200">
              <a:latin typeface="Times New Roman"/>
              <a:cs typeface="Times New Roman"/>
            </a:endParaRPr>
          </a:p>
          <a:p>
            <a:pPr marL="317500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4" action="ppaction://hlinksldjump"/>
              </a:rPr>
              <a:t>Social Concerns for </a:t>
            </a:r>
            <a:r>
              <a:rPr dirty="0" sz="1200">
                <a:latin typeface="Times New Roman"/>
                <a:cs typeface="Times New Roman"/>
                <a:hlinkClick r:id="rId4" action="ppaction://hlinksldjump"/>
              </a:rPr>
              <a:t>the Study.................................................................................................</a:t>
            </a:r>
            <a:r>
              <a:rPr dirty="0" sz="1200" spc="-75">
                <a:latin typeface="Times New Roman"/>
                <a:cs typeface="Times New Roman"/>
                <a:hlinkClick r:id="rId4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4" action="ppaction://hlinksldjump"/>
              </a:rPr>
              <a:t>3</a:t>
            </a:r>
            <a:endParaRPr sz="1200">
              <a:latin typeface="Times New Roman"/>
              <a:cs typeface="Times New Roman"/>
            </a:endParaRPr>
          </a:p>
          <a:p>
            <a:pPr marL="317500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4" action="ppaction://hlinksldjump"/>
              </a:rPr>
              <a:t>School  characteristics..............................................................................................................</a:t>
            </a:r>
            <a:r>
              <a:rPr dirty="0" sz="1200" spc="195">
                <a:latin typeface="Times New Roman"/>
                <a:cs typeface="Times New Roman"/>
                <a:hlinkClick r:id="rId4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4" action="ppaction://hlinksldjump"/>
              </a:rPr>
              <a:t>3</a:t>
            </a:r>
            <a:endParaRPr sz="1200">
              <a:latin typeface="Times New Roman"/>
              <a:cs typeface="Times New Roman"/>
            </a:endParaRPr>
          </a:p>
          <a:p>
            <a:pPr marL="317500">
              <a:lnSpc>
                <a:spcPct val="100000"/>
              </a:lnSpc>
              <a:spcBef>
                <a:spcPts val="430"/>
              </a:spcBef>
            </a:pPr>
            <a:r>
              <a:rPr dirty="0" sz="1200" spc="-5">
                <a:latin typeface="Times New Roman"/>
                <a:cs typeface="Times New Roman"/>
                <a:hlinkClick r:id="rId5" action="ppaction://hlinksldjump"/>
              </a:rPr>
              <a:t>Employment.</a:t>
            </a:r>
            <a:r>
              <a:rPr dirty="0" sz="1200" spc="-215">
                <a:latin typeface="Times New Roman"/>
                <a:cs typeface="Times New Roman"/>
                <a:hlinkClick r:id="rId5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5" action="ppaction://hlinksldjump"/>
              </a:rPr>
              <a:t>...........................................................................................................................</a:t>
            </a:r>
            <a:r>
              <a:rPr dirty="0" sz="1200" spc="-95">
                <a:latin typeface="Times New Roman"/>
                <a:cs typeface="Times New Roman"/>
                <a:hlinkClick r:id="rId5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5" action="ppaction://hlinksldjump"/>
              </a:rPr>
              <a:t>4</a:t>
            </a:r>
            <a:endParaRPr sz="1200">
              <a:latin typeface="Times New Roman"/>
              <a:cs typeface="Times New Roman"/>
            </a:endParaRPr>
          </a:p>
          <a:p>
            <a:pPr marL="317500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5" action="ppaction://hlinksldjump"/>
              </a:rPr>
              <a:t>Parental education.</a:t>
            </a:r>
            <a:r>
              <a:rPr dirty="0" sz="1200" spc="-270">
                <a:latin typeface="Times New Roman"/>
                <a:cs typeface="Times New Roman"/>
                <a:hlinkClick r:id="rId5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5" action="ppaction://hlinksldjump"/>
              </a:rPr>
              <a:t>.................................................................................................................. 4</a:t>
            </a:r>
            <a:endParaRPr sz="1200">
              <a:latin typeface="Times New Roman"/>
              <a:cs typeface="Times New Roman"/>
            </a:endParaRPr>
          </a:p>
          <a:p>
            <a:pPr marL="317500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6" action="ppaction://hlinksldjump"/>
              </a:rPr>
              <a:t>An East Tennessee </a:t>
            </a:r>
            <a:r>
              <a:rPr dirty="0" sz="1200">
                <a:latin typeface="Times New Roman"/>
                <a:cs typeface="Times New Roman"/>
                <a:hlinkClick r:id="rId6" action="ppaction://hlinksldjump"/>
              </a:rPr>
              <a:t>School </a:t>
            </a:r>
            <a:r>
              <a:rPr dirty="0" sz="1200" spc="-5">
                <a:latin typeface="Times New Roman"/>
                <a:cs typeface="Times New Roman"/>
                <a:hlinkClick r:id="rId6" action="ppaction://hlinksldjump"/>
              </a:rPr>
              <a:t>District </a:t>
            </a:r>
            <a:r>
              <a:rPr dirty="0" sz="1200">
                <a:latin typeface="Times New Roman"/>
                <a:cs typeface="Times New Roman"/>
                <a:hlinkClick r:id="rId6" action="ppaction://hlinksldjump"/>
              </a:rPr>
              <a:t>.........................................................................................</a:t>
            </a:r>
            <a:r>
              <a:rPr dirty="0" sz="1200" spc="-200">
                <a:latin typeface="Times New Roman"/>
                <a:cs typeface="Times New Roman"/>
                <a:hlinkClick r:id="rId6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6" action="ppaction://hlinksldjump"/>
              </a:rPr>
              <a:t>5</a:t>
            </a:r>
            <a:endParaRPr sz="1200">
              <a:latin typeface="Times New Roman"/>
              <a:cs typeface="Times New Roman"/>
            </a:endParaRPr>
          </a:p>
          <a:p>
            <a:pPr marL="165100">
              <a:lnSpc>
                <a:spcPct val="100000"/>
              </a:lnSpc>
              <a:spcBef>
                <a:spcPts val="430"/>
              </a:spcBef>
            </a:pPr>
            <a:r>
              <a:rPr dirty="0" sz="1200" spc="-5">
                <a:latin typeface="Times New Roman"/>
                <a:cs typeface="Times New Roman"/>
                <a:hlinkClick r:id="rId7" action="ppaction://hlinksldjump"/>
              </a:rPr>
              <a:t>Theoretical Framework</a:t>
            </a:r>
            <a:r>
              <a:rPr dirty="0" sz="1200" spc="-260">
                <a:latin typeface="Times New Roman"/>
                <a:cs typeface="Times New Roman"/>
                <a:hlinkClick r:id="rId7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7" action="ppaction://hlinksldjump"/>
              </a:rPr>
              <a:t>............................................................................................................... 6</a:t>
            </a:r>
            <a:endParaRPr sz="1200">
              <a:latin typeface="Times New Roman"/>
              <a:cs typeface="Times New Roman"/>
            </a:endParaRPr>
          </a:p>
          <a:p>
            <a:pPr marL="165100">
              <a:lnSpc>
                <a:spcPct val="100000"/>
              </a:lnSpc>
              <a:spcBef>
                <a:spcPts val="450"/>
              </a:spcBef>
            </a:pPr>
            <a:r>
              <a:rPr dirty="0" sz="1200" spc="-5">
                <a:latin typeface="Times New Roman"/>
                <a:cs typeface="Times New Roman"/>
                <a:hlinkClick r:id="rId8" action="ppaction://hlinksldjump"/>
              </a:rPr>
              <a:t>Statement </a:t>
            </a:r>
            <a:r>
              <a:rPr dirty="0" sz="1200">
                <a:latin typeface="Times New Roman"/>
                <a:cs typeface="Times New Roman"/>
                <a:hlinkClick r:id="rId8" action="ppaction://hlinksldjump"/>
              </a:rPr>
              <a:t>of the Problem............................................................................................................</a:t>
            </a:r>
            <a:r>
              <a:rPr dirty="0" sz="1200" spc="-45">
                <a:latin typeface="Times New Roman"/>
                <a:cs typeface="Times New Roman"/>
                <a:hlinkClick r:id="rId8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8" action="ppaction://hlinksldjump"/>
              </a:rPr>
              <a:t>7</a:t>
            </a:r>
            <a:endParaRPr sz="1200">
              <a:latin typeface="Times New Roman"/>
              <a:cs typeface="Times New Roman"/>
            </a:endParaRPr>
          </a:p>
          <a:p>
            <a:pPr marL="165100">
              <a:lnSpc>
                <a:spcPct val="100000"/>
              </a:lnSpc>
              <a:spcBef>
                <a:spcPts val="440"/>
              </a:spcBef>
            </a:pPr>
            <a:r>
              <a:rPr dirty="0" sz="1200">
                <a:latin typeface="Times New Roman"/>
                <a:cs typeface="Times New Roman"/>
                <a:hlinkClick r:id="rId9" action="ppaction://hlinksldjump"/>
              </a:rPr>
              <a:t>The </a:t>
            </a:r>
            <a:r>
              <a:rPr dirty="0" sz="1200" spc="-5">
                <a:latin typeface="Times New Roman"/>
                <a:cs typeface="Times New Roman"/>
                <a:hlinkClick r:id="rId9" action="ppaction://hlinksldjump"/>
              </a:rPr>
              <a:t>Purpose </a:t>
            </a:r>
            <a:r>
              <a:rPr dirty="0" sz="1200">
                <a:latin typeface="Times New Roman"/>
                <a:cs typeface="Times New Roman"/>
                <a:hlinkClick r:id="rId9" action="ppaction://hlinksldjump"/>
              </a:rPr>
              <a:t>of the Study............................................................................................................</a:t>
            </a:r>
            <a:r>
              <a:rPr dirty="0" sz="1200" spc="-30">
                <a:latin typeface="Times New Roman"/>
                <a:cs typeface="Times New Roman"/>
                <a:hlinkClick r:id="rId9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9" action="ppaction://hlinksldjump"/>
              </a:rPr>
              <a:t>8</a:t>
            </a:r>
            <a:endParaRPr sz="1200">
              <a:latin typeface="Times New Roman"/>
              <a:cs typeface="Times New Roman"/>
            </a:endParaRPr>
          </a:p>
          <a:p>
            <a:pPr marL="165100">
              <a:lnSpc>
                <a:spcPct val="100000"/>
              </a:lnSpc>
              <a:spcBef>
                <a:spcPts val="434"/>
              </a:spcBef>
            </a:pPr>
            <a:r>
              <a:rPr dirty="0" sz="1200" spc="-5">
                <a:latin typeface="Times New Roman"/>
                <a:cs typeface="Times New Roman"/>
                <a:hlinkClick r:id="rId10" action="ppaction://hlinksldjump"/>
              </a:rPr>
              <a:t>Research Question </a:t>
            </a:r>
            <a:r>
              <a:rPr dirty="0" sz="1200">
                <a:latin typeface="Times New Roman"/>
                <a:cs typeface="Times New Roman"/>
                <a:hlinkClick r:id="rId10" action="ppaction://hlinksldjump"/>
              </a:rPr>
              <a:t>......................................................................................................................</a:t>
            </a:r>
            <a:r>
              <a:rPr dirty="0" sz="1200" spc="-110">
                <a:latin typeface="Times New Roman"/>
                <a:cs typeface="Times New Roman"/>
                <a:hlinkClick r:id="rId10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0" action="ppaction://hlinksldjump"/>
              </a:rPr>
              <a:t>9</a:t>
            </a:r>
            <a:endParaRPr sz="1200">
              <a:latin typeface="Times New Roman"/>
              <a:cs typeface="Times New Roman"/>
            </a:endParaRPr>
          </a:p>
          <a:p>
            <a:pPr marL="165100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11" action="ppaction://hlinksldjump"/>
              </a:rPr>
              <a:t>Significance </a:t>
            </a:r>
            <a:r>
              <a:rPr dirty="0" sz="1200">
                <a:latin typeface="Times New Roman"/>
                <a:cs typeface="Times New Roman"/>
                <a:hlinkClick r:id="rId11" action="ppaction://hlinksldjump"/>
              </a:rPr>
              <a:t>of Study................................................................................................................</a:t>
            </a:r>
            <a:r>
              <a:rPr dirty="0" sz="1200" spc="-5">
                <a:latin typeface="Times New Roman"/>
                <a:cs typeface="Times New Roman"/>
                <a:hlinkClick r:id="rId11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1" action="ppaction://hlinksldjump"/>
              </a:rPr>
              <a:t>10</a:t>
            </a:r>
            <a:endParaRPr sz="1200">
              <a:latin typeface="Times New Roman"/>
              <a:cs typeface="Times New Roman"/>
            </a:endParaRPr>
          </a:p>
          <a:p>
            <a:pPr marL="165100">
              <a:lnSpc>
                <a:spcPct val="100000"/>
              </a:lnSpc>
              <a:spcBef>
                <a:spcPts val="440"/>
              </a:spcBef>
            </a:pPr>
            <a:r>
              <a:rPr dirty="0" sz="1200" spc="-5">
                <a:latin typeface="Times New Roman"/>
                <a:cs typeface="Times New Roman"/>
                <a:hlinkClick r:id="rId11" action="ppaction://hlinksldjump"/>
              </a:rPr>
              <a:t>Research </a:t>
            </a:r>
            <a:r>
              <a:rPr dirty="0" sz="1200">
                <a:latin typeface="Times New Roman"/>
                <a:cs typeface="Times New Roman"/>
                <a:hlinkClick r:id="rId11" action="ppaction://hlinksldjump"/>
              </a:rPr>
              <a:t>Method ......................................................................................................................</a:t>
            </a:r>
            <a:r>
              <a:rPr dirty="0" sz="1200" spc="-155">
                <a:latin typeface="Times New Roman"/>
                <a:cs typeface="Times New Roman"/>
                <a:hlinkClick r:id="rId11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1" action="ppaction://hlinksldjump"/>
              </a:rPr>
              <a:t>10</a:t>
            </a:r>
            <a:endParaRPr sz="1200">
              <a:latin typeface="Times New Roman"/>
              <a:cs typeface="Times New Roman"/>
            </a:endParaRPr>
          </a:p>
          <a:p>
            <a:pPr marL="165100">
              <a:lnSpc>
                <a:spcPct val="100000"/>
              </a:lnSpc>
              <a:spcBef>
                <a:spcPts val="434"/>
              </a:spcBef>
            </a:pPr>
            <a:r>
              <a:rPr dirty="0" sz="1200" spc="-5">
                <a:latin typeface="Times New Roman"/>
                <a:cs typeface="Times New Roman"/>
                <a:hlinkClick r:id="rId12" action="ppaction://hlinksldjump"/>
              </a:rPr>
              <a:t>Research </a:t>
            </a:r>
            <a:r>
              <a:rPr dirty="0" sz="1200">
                <a:latin typeface="Times New Roman"/>
                <a:cs typeface="Times New Roman"/>
                <a:hlinkClick r:id="rId12" action="ppaction://hlinksldjump"/>
              </a:rPr>
              <a:t>Design........................................................................................................................</a:t>
            </a:r>
            <a:r>
              <a:rPr dirty="0" sz="1200" spc="-125">
                <a:latin typeface="Times New Roman"/>
                <a:cs typeface="Times New Roman"/>
                <a:hlinkClick r:id="rId12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2" action="ppaction://hlinksldjump"/>
              </a:rPr>
              <a:t>12</a:t>
            </a:r>
            <a:endParaRPr sz="1200">
              <a:latin typeface="Times New Roman"/>
              <a:cs typeface="Times New Roman"/>
            </a:endParaRPr>
          </a:p>
          <a:p>
            <a:pPr marL="317500">
              <a:lnSpc>
                <a:spcPct val="100000"/>
              </a:lnSpc>
              <a:spcBef>
                <a:spcPts val="445"/>
              </a:spcBef>
            </a:pPr>
            <a:r>
              <a:rPr dirty="0" sz="1200">
                <a:latin typeface="Times New Roman"/>
                <a:cs typeface="Times New Roman"/>
                <a:hlinkClick r:id="rId12" action="ppaction://hlinksldjump"/>
              </a:rPr>
              <a:t>Explanatory Design...............................................................................................................</a:t>
            </a:r>
            <a:r>
              <a:rPr dirty="0" sz="1200" spc="-140">
                <a:latin typeface="Times New Roman"/>
                <a:cs typeface="Times New Roman"/>
                <a:hlinkClick r:id="rId12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2" action="ppaction://hlinksldjump"/>
              </a:rPr>
              <a:t>12</a:t>
            </a:r>
            <a:endParaRPr sz="1200">
              <a:latin typeface="Times New Roman"/>
              <a:cs typeface="Times New Roman"/>
            </a:endParaRPr>
          </a:p>
          <a:p>
            <a:pPr marL="317500">
              <a:lnSpc>
                <a:spcPct val="100000"/>
              </a:lnSpc>
              <a:spcBef>
                <a:spcPts val="440"/>
              </a:spcBef>
            </a:pPr>
            <a:r>
              <a:rPr dirty="0" sz="1200">
                <a:latin typeface="Times New Roman"/>
                <a:cs typeface="Times New Roman"/>
                <a:hlinkClick r:id="rId12" action="ppaction://hlinksldjump"/>
              </a:rPr>
              <a:t>Study</a:t>
            </a:r>
            <a:r>
              <a:rPr dirty="0" sz="1200" spc="-80">
                <a:latin typeface="Times New Roman"/>
                <a:cs typeface="Times New Roman"/>
                <a:hlinkClick r:id="rId12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2" action="ppaction://hlinksldjump"/>
              </a:rPr>
              <a:t>Population</a:t>
            </a:r>
            <a:r>
              <a:rPr dirty="0" sz="1200" spc="-204">
                <a:latin typeface="Times New Roman"/>
                <a:cs typeface="Times New Roman"/>
                <a:hlinkClick r:id="rId12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2" action="ppaction://hlinksldjump"/>
              </a:rPr>
              <a:t>...................................................................................................................</a:t>
            </a:r>
            <a:r>
              <a:rPr dirty="0" sz="1200" spc="-90">
                <a:latin typeface="Times New Roman"/>
                <a:cs typeface="Times New Roman"/>
                <a:hlinkClick r:id="rId12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2" action="ppaction://hlinksldjump"/>
              </a:rPr>
              <a:t>12</a:t>
            </a:r>
            <a:endParaRPr sz="1200">
              <a:latin typeface="Times New Roman"/>
              <a:cs typeface="Times New Roman"/>
            </a:endParaRPr>
          </a:p>
          <a:p>
            <a:pPr marL="317500">
              <a:lnSpc>
                <a:spcPct val="100000"/>
              </a:lnSpc>
              <a:spcBef>
                <a:spcPts val="434"/>
              </a:spcBef>
            </a:pPr>
            <a:r>
              <a:rPr dirty="0" sz="1200" spc="-5">
                <a:latin typeface="Times New Roman"/>
                <a:cs typeface="Times New Roman"/>
                <a:hlinkClick r:id="rId13" action="ppaction://hlinksldjump"/>
              </a:rPr>
              <a:t>Sample................................................................................................................................... </a:t>
            </a:r>
            <a:r>
              <a:rPr dirty="0" sz="1200" spc="225">
                <a:latin typeface="Times New Roman"/>
                <a:cs typeface="Times New Roman"/>
                <a:hlinkClick r:id="rId13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3" action="ppaction://hlinksldjump"/>
              </a:rPr>
              <a:t>13</a:t>
            </a:r>
            <a:endParaRPr sz="1200">
              <a:latin typeface="Times New Roman"/>
              <a:cs typeface="Times New Roman"/>
            </a:endParaRPr>
          </a:p>
          <a:p>
            <a:pPr marL="165100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13" action="ppaction://hlinksldjump"/>
              </a:rPr>
              <a:t>Assumptions, Limitations, Scope </a:t>
            </a:r>
            <a:r>
              <a:rPr dirty="0" sz="1200">
                <a:latin typeface="Times New Roman"/>
                <a:cs typeface="Times New Roman"/>
                <a:hlinkClick r:id="rId13" action="ppaction://hlinksldjump"/>
              </a:rPr>
              <a:t>.............................................................................................</a:t>
            </a:r>
            <a:r>
              <a:rPr dirty="0" sz="1200" spc="-50">
                <a:latin typeface="Times New Roman"/>
                <a:cs typeface="Times New Roman"/>
                <a:hlinkClick r:id="rId13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3" action="ppaction://hlinksldjump"/>
              </a:rPr>
              <a:t>13</a:t>
            </a:r>
            <a:endParaRPr sz="1200">
              <a:latin typeface="Times New Roman"/>
              <a:cs typeface="Times New Roman"/>
            </a:endParaRPr>
          </a:p>
          <a:p>
            <a:pPr marL="317500">
              <a:lnSpc>
                <a:spcPct val="100000"/>
              </a:lnSpc>
              <a:spcBef>
                <a:spcPts val="445"/>
              </a:spcBef>
            </a:pPr>
            <a:r>
              <a:rPr dirty="0" sz="1200">
                <a:latin typeface="Times New Roman"/>
                <a:cs typeface="Times New Roman"/>
                <a:hlinkClick r:id="rId14" action="ppaction://hlinksldjump"/>
              </a:rPr>
              <a:t>Assumptions..........................................................................................................................</a:t>
            </a:r>
            <a:r>
              <a:rPr dirty="0" sz="1200" spc="-125">
                <a:latin typeface="Times New Roman"/>
                <a:cs typeface="Times New Roman"/>
                <a:hlinkClick r:id="rId14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4" action="ppaction://hlinksldjump"/>
              </a:rPr>
              <a:t>14</a:t>
            </a:r>
            <a:endParaRPr sz="1200">
              <a:latin typeface="Times New Roman"/>
              <a:cs typeface="Times New Roman"/>
            </a:endParaRPr>
          </a:p>
          <a:p>
            <a:pPr marL="317500">
              <a:lnSpc>
                <a:spcPct val="100000"/>
              </a:lnSpc>
              <a:spcBef>
                <a:spcPts val="430"/>
              </a:spcBef>
            </a:pPr>
            <a:r>
              <a:rPr dirty="0" sz="1200" spc="-5">
                <a:latin typeface="Times New Roman"/>
                <a:cs typeface="Times New Roman"/>
                <a:hlinkClick r:id="rId14" action="ppaction://hlinksldjump"/>
              </a:rPr>
              <a:t>Limitations </a:t>
            </a:r>
            <a:r>
              <a:rPr dirty="0" sz="1200">
                <a:latin typeface="Times New Roman"/>
                <a:cs typeface="Times New Roman"/>
                <a:hlinkClick r:id="rId14" action="ppaction://hlinksldjump"/>
              </a:rPr>
              <a:t>............................................................................................................................</a:t>
            </a:r>
            <a:r>
              <a:rPr dirty="0" sz="1200" spc="-240">
                <a:latin typeface="Times New Roman"/>
                <a:cs typeface="Times New Roman"/>
                <a:hlinkClick r:id="rId14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4" action="ppaction://hlinksldjump"/>
              </a:rPr>
              <a:t>14</a:t>
            </a:r>
            <a:endParaRPr sz="1200">
              <a:latin typeface="Times New Roman"/>
              <a:cs typeface="Times New Roman"/>
            </a:endParaRPr>
          </a:p>
          <a:p>
            <a:pPr marL="317500">
              <a:lnSpc>
                <a:spcPct val="100000"/>
              </a:lnSpc>
              <a:spcBef>
                <a:spcPts val="445"/>
              </a:spcBef>
            </a:pPr>
            <a:r>
              <a:rPr dirty="0" sz="1200">
                <a:latin typeface="Times New Roman"/>
                <a:cs typeface="Times New Roman"/>
                <a:hlinkClick r:id="rId14" action="ppaction://hlinksldjump"/>
              </a:rPr>
              <a:t>Scope.....................................................................................................................................</a:t>
            </a:r>
            <a:r>
              <a:rPr dirty="0" sz="1200" spc="-95">
                <a:latin typeface="Times New Roman"/>
                <a:cs typeface="Times New Roman"/>
                <a:hlinkClick r:id="rId14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4" action="ppaction://hlinksldjump"/>
              </a:rPr>
              <a:t>14</a:t>
            </a:r>
            <a:endParaRPr sz="1200">
              <a:latin typeface="Times New Roman"/>
              <a:cs typeface="Times New Roman"/>
            </a:endParaRPr>
          </a:p>
          <a:p>
            <a:pPr marL="165100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15" action="ppaction://hlinksldjump"/>
              </a:rPr>
              <a:t>Definitions </a:t>
            </a:r>
            <a:r>
              <a:rPr dirty="0" sz="1200">
                <a:latin typeface="Times New Roman"/>
                <a:cs typeface="Times New Roman"/>
                <a:hlinkClick r:id="rId15" action="ppaction://hlinksldjump"/>
              </a:rPr>
              <a:t>of </a:t>
            </a:r>
            <a:r>
              <a:rPr dirty="0" sz="1200" spc="-5">
                <a:latin typeface="Times New Roman"/>
                <a:cs typeface="Times New Roman"/>
                <a:hlinkClick r:id="rId15" action="ppaction://hlinksldjump"/>
              </a:rPr>
              <a:t>Terms</a:t>
            </a:r>
            <a:r>
              <a:rPr dirty="0" sz="1200" spc="-245">
                <a:latin typeface="Times New Roman"/>
                <a:cs typeface="Times New Roman"/>
                <a:hlinkClick r:id="rId15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5" action="ppaction://hlinksldjump"/>
              </a:rPr>
              <a:t>................................................................................................................. 15</a:t>
            </a:r>
            <a:endParaRPr sz="1200">
              <a:latin typeface="Times New Roman"/>
              <a:cs typeface="Times New Roman"/>
            </a:endParaRPr>
          </a:p>
          <a:p>
            <a:pPr marL="165100">
              <a:lnSpc>
                <a:spcPct val="100000"/>
              </a:lnSpc>
              <a:spcBef>
                <a:spcPts val="430"/>
              </a:spcBef>
            </a:pPr>
            <a:r>
              <a:rPr dirty="0" sz="1200" spc="-5">
                <a:latin typeface="Times New Roman"/>
                <a:cs typeface="Times New Roman"/>
                <a:hlinkClick r:id="rId16" action="ppaction://hlinksldjump"/>
              </a:rPr>
              <a:t>Research</a:t>
            </a:r>
            <a:r>
              <a:rPr dirty="0" sz="1200" spc="-20">
                <a:latin typeface="Times New Roman"/>
                <a:cs typeface="Times New Roman"/>
                <a:hlinkClick r:id="rId16" action="ppaction://hlinksldjump"/>
              </a:rPr>
              <a:t> </a:t>
            </a:r>
            <a:r>
              <a:rPr dirty="0" sz="1200" spc="-5">
                <a:latin typeface="Times New Roman"/>
                <a:cs typeface="Times New Roman"/>
                <a:hlinkClick r:id="rId16" action="ppaction://hlinksldjump"/>
              </a:rPr>
              <a:t>Findings</a:t>
            </a:r>
            <a:r>
              <a:rPr dirty="0" sz="1200" spc="-200">
                <a:latin typeface="Times New Roman"/>
                <a:cs typeface="Times New Roman"/>
                <a:hlinkClick r:id="rId16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6" action="ppaction://hlinksldjump"/>
              </a:rPr>
              <a:t>.....................................................................................................................</a:t>
            </a:r>
            <a:r>
              <a:rPr dirty="0" sz="1200" spc="-75">
                <a:latin typeface="Times New Roman"/>
                <a:cs typeface="Times New Roman"/>
                <a:hlinkClick r:id="rId16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6" action="ppaction://hlinksldjump"/>
              </a:rPr>
              <a:t>16</a:t>
            </a:r>
            <a:endParaRPr sz="1200">
              <a:latin typeface="Times New Roman"/>
              <a:cs typeface="Times New Roman"/>
            </a:endParaRPr>
          </a:p>
          <a:p>
            <a:pPr marL="469265" marR="10795" indent="-152400">
              <a:lnSpc>
                <a:spcPct val="130800"/>
              </a:lnSpc>
            </a:pPr>
            <a:r>
              <a:rPr dirty="0" sz="1200" spc="-5">
                <a:latin typeface="Times New Roman"/>
                <a:cs typeface="Times New Roman"/>
                <a:hlinkClick r:id="rId16" action="ppaction://hlinksldjump"/>
              </a:rPr>
              <a:t>Comparison </a:t>
            </a:r>
            <a:r>
              <a:rPr dirty="0" sz="1200">
                <a:latin typeface="Times New Roman"/>
                <a:cs typeface="Times New Roman"/>
                <a:hlinkClick r:id="rId16" action="ppaction://hlinksldjump"/>
              </a:rPr>
              <a:t>to State </a:t>
            </a:r>
            <a:r>
              <a:rPr dirty="0" sz="1200" spc="-5">
                <a:latin typeface="Times New Roman"/>
                <a:cs typeface="Times New Roman"/>
                <a:hlinkClick r:id="rId16" action="ppaction://hlinksldjump"/>
              </a:rPr>
              <a:t>and National High School </a:t>
            </a:r>
            <a:r>
              <a:rPr dirty="0" sz="1200">
                <a:latin typeface="Times New Roman"/>
                <a:cs typeface="Times New Roman"/>
                <a:hlinkClick r:id="rId16" action="ppaction://hlinksldjump"/>
              </a:rPr>
              <a:t>Dropout </a:t>
            </a:r>
            <a:r>
              <a:rPr dirty="0" sz="1200" spc="-5">
                <a:latin typeface="Times New Roman"/>
                <a:cs typeface="Times New Roman"/>
                <a:hlinkClick r:id="rId16" action="ppaction://hlinksldjump"/>
              </a:rPr>
              <a:t>Characteristics </a:t>
            </a:r>
            <a:r>
              <a:rPr dirty="0" sz="1200">
                <a:latin typeface="Times New Roman"/>
                <a:cs typeface="Times New Roman"/>
                <a:hlinkClick r:id="rId16" action="ppaction://hlinksldjump"/>
              </a:rPr>
              <a:t>............................ 16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  <a:hlinkClick r:id="rId16" action="ppaction://hlinksldjump"/>
              </a:rPr>
              <a:t>Race...................................................................................................................................</a:t>
            </a:r>
            <a:r>
              <a:rPr dirty="0" sz="1200" spc="-155">
                <a:latin typeface="Times New Roman"/>
                <a:cs typeface="Times New Roman"/>
                <a:hlinkClick r:id="rId16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6" action="ppaction://hlinksldjump"/>
              </a:rPr>
              <a:t>16</a:t>
            </a:r>
            <a:endParaRPr sz="12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434"/>
              </a:spcBef>
            </a:pPr>
            <a:r>
              <a:rPr dirty="0" sz="1200" spc="-5">
                <a:latin typeface="Times New Roman"/>
                <a:cs typeface="Times New Roman"/>
                <a:hlinkClick r:id="rId17" action="ppaction://hlinksldjump"/>
              </a:rPr>
              <a:t>Socioeconomic </a:t>
            </a:r>
            <a:r>
              <a:rPr dirty="0" sz="1200">
                <a:latin typeface="Times New Roman"/>
                <a:cs typeface="Times New Roman"/>
                <a:hlinkClick r:id="rId17" action="ppaction://hlinksldjump"/>
              </a:rPr>
              <a:t>status........................................................................................................</a:t>
            </a:r>
            <a:r>
              <a:rPr dirty="0" sz="1200" spc="-25">
                <a:latin typeface="Times New Roman"/>
                <a:cs typeface="Times New Roman"/>
                <a:hlinkClick r:id="rId17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7" action="ppaction://hlinksldjump"/>
              </a:rPr>
              <a:t>17</a:t>
            </a:r>
            <a:endParaRPr sz="12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17" action="ppaction://hlinksldjump"/>
              </a:rPr>
              <a:t>Parental education level </a:t>
            </a:r>
            <a:r>
              <a:rPr dirty="0" sz="1200">
                <a:latin typeface="Times New Roman"/>
                <a:cs typeface="Times New Roman"/>
                <a:hlinkClick r:id="rId17" action="ppaction://hlinksldjump"/>
              </a:rPr>
              <a:t>....................................................................................................</a:t>
            </a:r>
            <a:r>
              <a:rPr dirty="0" sz="1200" spc="-170">
                <a:latin typeface="Times New Roman"/>
                <a:cs typeface="Times New Roman"/>
                <a:hlinkClick r:id="rId17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7" action="ppaction://hlinksldjump"/>
              </a:rPr>
              <a:t>17</a:t>
            </a:r>
            <a:endParaRPr sz="1200">
              <a:latin typeface="Times New Roman"/>
              <a:cs typeface="Times New Roman"/>
            </a:endParaRPr>
          </a:p>
          <a:p>
            <a:pPr marL="165100" marR="10795" indent="152400">
              <a:lnSpc>
                <a:spcPct val="130000"/>
              </a:lnSpc>
              <a:spcBef>
                <a:spcPts val="10"/>
              </a:spcBef>
            </a:pPr>
            <a:r>
              <a:rPr dirty="0" sz="1200" spc="-5">
                <a:latin typeface="Times New Roman"/>
                <a:cs typeface="Times New Roman"/>
                <a:hlinkClick r:id="rId18" action="ppaction://hlinksldjump"/>
              </a:rPr>
              <a:t>Student Perceived </a:t>
            </a:r>
            <a:r>
              <a:rPr dirty="0" sz="1200">
                <a:latin typeface="Times New Roman"/>
                <a:cs typeface="Times New Roman"/>
                <a:hlinkClick r:id="rId18" action="ppaction://hlinksldjump"/>
              </a:rPr>
              <a:t>Value of </a:t>
            </a:r>
            <a:r>
              <a:rPr dirty="0" sz="1200" spc="-5">
                <a:latin typeface="Times New Roman"/>
                <a:cs typeface="Times New Roman"/>
                <a:hlinkClick r:id="rId18" action="ppaction://hlinksldjump"/>
              </a:rPr>
              <a:t>Education </a:t>
            </a:r>
            <a:r>
              <a:rPr dirty="0" sz="1200">
                <a:latin typeface="Times New Roman"/>
                <a:cs typeface="Times New Roman"/>
                <a:hlinkClick r:id="rId18" action="ppaction://hlinksldjump"/>
              </a:rPr>
              <a:t>.................................................................................</a:t>
            </a:r>
            <a:r>
              <a:rPr dirty="0" sz="1200" spc="-65">
                <a:latin typeface="Times New Roman"/>
                <a:cs typeface="Times New Roman"/>
                <a:hlinkClick r:id="rId18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8" action="ppaction://hlinksldjump"/>
              </a:rPr>
              <a:t>18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  <a:hlinkClick r:id="rId18" action="ppaction://hlinksldjump"/>
              </a:rPr>
              <a:t>Summary</a:t>
            </a:r>
            <a:r>
              <a:rPr dirty="0" sz="1200" spc="-215">
                <a:latin typeface="Times New Roman"/>
                <a:cs typeface="Times New Roman"/>
                <a:hlinkClick r:id="rId18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8" action="ppaction://hlinksldjump"/>
              </a:rPr>
              <a:t>...................................................................................................................................</a:t>
            </a:r>
            <a:r>
              <a:rPr dirty="0" sz="1200" spc="-120">
                <a:latin typeface="Times New Roman"/>
                <a:cs typeface="Times New Roman"/>
                <a:hlinkClick r:id="rId18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8" action="ppaction://hlinksldjump"/>
              </a:rPr>
              <a:t>18</a:t>
            </a:r>
            <a:endParaRPr sz="1200">
              <a:latin typeface="Times New Roman"/>
              <a:cs typeface="Times New Roman"/>
            </a:endParaRPr>
          </a:p>
          <a:p>
            <a:pPr algn="r" marL="165100" marR="10795" indent="-152400">
              <a:lnSpc>
                <a:spcPct val="1308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  <a:hlinkClick r:id="rId19" action="ppaction://hlinksldjump"/>
              </a:rPr>
              <a:t>Chapter </a:t>
            </a:r>
            <a:r>
              <a:rPr dirty="0" sz="1200">
                <a:latin typeface="Times New Roman"/>
                <a:cs typeface="Times New Roman"/>
                <a:hlinkClick r:id="rId19" action="ppaction://hlinksldjump"/>
              </a:rPr>
              <a:t>II</a:t>
            </a:r>
            <a:r>
              <a:rPr dirty="0" sz="1200" spc="-150">
                <a:latin typeface="Times New Roman"/>
                <a:cs typeface="Times New Roman"/>
                <a:hlinkClick r:id="rId19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9" action="ppaction://hlinksldjump"/>
              </a:rPr>
              <a:t>......................................................................................................................................</a:t>
            </a:r>
            <a:r>
              <a:rPr dirty="0" sz="1200" spc="-70">
                <a:latin typeface="Times New Roman"/>
                <a:cs typeface="Times New Roman"/>
                <a:hlinkClick r:id="rId19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9" action="ppaction://hlinksldjump"/>
              </a:rPr>
              <a:t>20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  <a:hlinkClick r:id="rId20" action="ppaction://hlinksldjump"/>
              </a:rPr>
              <a:t>Historic Overview </a:t>
            </a:r>
            <a:r>
              <a:rPr dirty="0" sz="1200">
                <a:latin typeface="Times New Roman"/>
                <a:cs typeface="Times New Roman"/>
                <a:hlinkClick r:id="rId20" action="ppaction://hlinksldjump"/>
              </a:rPr>
              <a:t>of </a:t>
            </a:r>
            <a:r>
              <a:rPr dirty="0" sz="1200" spc="-5">
                <a:latin typeface="Times New Roman"/>
                <a:cs typeface="Times New Roman"/>
                <a:hlinkClick r:id="rId20" action="ppaction://hlinksldjump"/>
              </a:rPr>
              <a:t>High School </a:t>
            </a:r>
            <a:r>
              <a:rPr dirty="0" sz="1200">
                <a:latin typeface="Times New Roman"/>
                <a:cs typeface="Times New Roman"/>
                <a:hlinkClick r:id="rId20" action="ppaction://hlinksldjump"/>
              </a:rPr>
              <a:t>Dropouts............................................................................</a:t>
            </a:r>
            <a:r>
              <a:rPr dirty="0" sz="1200" spc="-30">
                <a:latin typeface="Times New Roman"/>
                <a:cs typeface="Times New Roman"/>
                <a:hlinkClick r:id="rId20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20" action="ppaction://hlinksldjump"/>
              </a:rPr>
              <a:t>22</a:t>
            </a:r>
            <a:endParaRPr sz="1200">
              <a:latin typeface="Times New Roman"/>
              <a:cs typeface="Times New Roman"/>
            </a:endParaRPr>
          </a:p>
          <a:p>
            <a:pPr marL="165100" marR="10795" indent="152400">
              <a:lnSpc>
                <a:spcPts val="1880"/>
              </a:lnSpc>
              <a:spcBef>
                <a:spcPts val="125"/>
              </a:spcBef>
            </a:pPr>
            <a:r>
              <a:rPr dirty="0" sz="1200" spc="-5">
                <a:latin typeface="Times New Roman"/>
                <a:cs typeface="Times New Roman"/>
                <a:hlinkClick r:id="rId21" action="ppaction://hlinksldjump"/>
              </a:rPr>
              <a:t>Comparisons </a:t>
            </a:r>
            <a:r>
              <a:rPr dirty="0" sz="1200">
                <a:latin typeface="Times New Roman"/>
                <a:cs typeface="Times New Roman"/>
                <a:hlinkClick r:id="rId21" action="ppaction://hlinksldjump"/>
              </a:rPr>
              <a:t>of the </a:t>
            </a:r>
            <a:r>
              <a:rPr dirty="0" sz="1200" spc="-5">
                <a:latin typeface="Times New Roman"/>
                <a:cs typeface="Times New Roman"/>
                <a:hlinkClick r:id="rId21" action="ppaction://hlinksldjump"/>
              </a:rPr>
              <a:t>US Educational System </a:t>
            </a:r>
            <a:r>
              <a:rPr dirty="0" sz="1200">
                <a:latin typeface="Times New Roman"/>
                <a:cs typeface="Times New Roman"/>
                <a:hlinkClick r:id="rId21" action="ppaction://hlinksldjump"/>
              </a:rPr>
              <a:t>to other </a:t>
            </a:r>
            <a:r>
              <a:rPr dirty="0" sz="1200" spc="-5">
                <a:latin typeface="Times New Roman"/>
                <a:cs typeface="Times New Roman"/>
                <a:hlinkClick r:id="rId21" action="ppaction://hlinksldjump"/>
              </a:rPr>
              <a:t>Countries </a:t>
            </a:r>
            <a:r>
              <a:rPr dirty="0" sz="1200">
                <a:latin typeface="Times New Roman"/>
                <a:cs typeface="Times New Roman"/>
                <a:hlinkClick r:id="rId21" action="ppaction://hlinksldjump"/>
              </a:rPr>
              <a:t>.......................................... 23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  <a:hlinkClick r:id="rId22" action="ppaction://hlinksldjump"/>
              </a:rPr>
              <a:t>High School </a:t>
            </a:r>
            <a:r>
              <a:rPr dirty="0" sz="1200">
                <a:latin typeface="Times New Roman"/>
                <a:cs typeface="Times New Roman"/>
                <a:hlinkClick r:id="rId22" action="ppaction://hlinksldjump"/>
              </a:rPr>
              <a:t>Dropouts...............................................................................................................</a:t>
            </a:r>
            <a:r>
              <a:rPr dirty="0" sz="1200" spc="-100">
                <a:latin typeface="Times New Roman"/>
                <a:cs typeface="Times New Roman"/>
                <a:hlinkClick r:id="rId22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22" action="ppaction://hlinksldjump"/>
              </a:rPr>
              <a:t>24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505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36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168275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inmates and students </a:t>
            </a:r>
            <a:r>
              <a:rPr dirty="0" sz="1200">
                <a:latin typeface="Times New Roman"/>
                <a:cs typeface="Times New Roman"/>
              </a:rPr>
              <a:t>studied. This </a:t>
            </a:r>
            <a:r>
              <a:rPr dirty="0" sz="1200" spc="-5">
                <a:latin typeface="Times New Roman"/>
                <a:cs typeface="Times New Roman"/>
              </a:rPr>
              <a:t>conclusion emerged after administering </a:t>
            </a:r>
            <a:r>
              <a:rPr dirty="0" sz="1200">
                <a:latin typeface="Times New Roman"/>
                <a:cs typeface="Times New Roman"/>
              </a:rPr>
              <a:t>The Personality  </a:t>
            </a:r>
            <a:r>
              <a:rPr dirty="0" sz="1200" spc="-5">
                <a:latin typeface="Times New Roman"/>
                <a:cs typeface="Times New Roman"/>
              </a:rPr>
              <a:t>Development Test </a:t>
            </a:r>
            <a:r>
              <a:rPr dirty="0" sz="1200">
                <a:latin typeface="Times New Roman"/>
                <a:cs typeface="Times New Roman"/>
              </a:rPr>
              <a:t>to 1005 juvenile </a:t>
            </a:r>
            <a:r>
              <a:rPr dirty="0" sz="1200" spc="-5">
                <a:latin typeface="Times New Roman"/>
                <a:cs typeface="Times New Roman"/>
              </a:rPr>
              <a:t>and adult </a:t>
            </a:r>
            <a:r>
              <a:rPr dirty="0" sz="1200">
                <a:latin typeface="Times New Roman"/>
                <a:cs typeface="Times New Roman"/>
              </a:rPr>
              <a:t>inmates. The </a:t>
            </a:r>
            <a:r>
              <a:rPr dirty="0" sz="1200" spc="-5">
                <a:latin typeface="Times New Roman"/>
                <a:cs typeface="Times New Roman"/>
              </a:rPr>
              <a:t>research </a:t>
            </a:r>
            <a:r>
              <a:rPr dirty="0" sz="1200">
                <a:latin typeface="Times New Roman"/>
                <a:cs typeface="Times New Roman"/>
              </a:rPr>
              <a:t>found that </a:t>
            </a:r>
            <a:r>
              <a:rPr dirty="0" sz="1200" spc="-5">
                <a:latin typeface="Times New Roman"/>
                <a:cs typeface="Times New Roman"/>
              </a:rPr>
              <a:t>there </a:t>
            </a:r>
            <a:r>
              <a:rPr dirty="0" sz="1200">
                <a:latin typeface="Times New Roman"/>
                <a:cs typeface="Times New Roman"/>
              </a:rPr>
              <a:t>was “a  </a:t>
            </a:r>
            <a:r>
              <a:rPr dirty="0" sz="1200" spc="-5">
                <a:latin typeface="Times New Roman"/>
                <a:cs typeface="Times New Roman"/>
              </a:rPr>
              <a:t>statistically significant </a:t>
            </a:r>
            <a:r>
              <a:rPr dirty="0" sz="1200">
                <a:latin typeface="Times New Roman"/>
                <a:cs typeface="Times New Roman"/>
              </a:rPr>
              <a:t>lack of </a:t>
            </a:r>
            <a:r>
              <a:rPr dirty="0" sz="1200" spc="-5">
                <a:latin typeface="Times New Roman"/>
                <a:cs typeface="Times New Roman"/>
              </a:rPr>
              <a:t>personal </a:t>
            </a:r>
            <a:r>
              <a:rPr dirty="0" sz="1200">
                <a:latin typeface="Times New Roman"/>
                <a:cs typeface="Times New Roman"/>
              </a:rPr>
              <a:t>development” </a:t>
            </a:r>
            <a:r>
              <a:rPr dirty="0" sz="1200" spc="-5">
                <a:latin typeface="Times New Roman"/>
                <a:cs typeface="Times New Roman"/>
              </a:rPr>
              <a:t>for inmates (Cassel, </a:t>
            </a:r>
            <a:r>
              <a:rPr dirty="0" sz="1200">
                <a:latin typeface="Times New Roman"/>
                <a:cs typeface="Times New Roman"/>
              </a:rPr>
              <a:t>2003, p. 650). </a:t>
            </a:r>
            <a:r>
              <a:rPr dirty="0" sz="1200" spc="-5">
                <a:latin typeface="Times New Roman"/>
                <a:cs typeface="Times New Roman"/>
              </a:rPr>
              <a:t>This  lack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development is what Cassel attributed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students’ decisions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drop </a:t>
            </a:r>
            <a:r>
              <a:rPr dirty="0" sz="1200">
                <a:latin typeface="Times New Roman"/>
                <a:cs typeface="Times New Roman"/>
              </a:rPr>
              <a:t>out of </a:t>
            </a:r>
            <a:r>
              <a:rPr dirty="0" sz="1200" spc="-5">
                <a:latin typeface="Times New Roman"/>
                <a:cs typeface="Times New Roman"/>
              </a:rPr>
              <a:t>high</a:t>
            </a:r>
            <a:r>
              <a:rPr dirty="0" sz="1200" spc="1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school.</a:t>
            </a:r>
            <a:endParaRPr sz="1200">
              <a:latin typeface="Times New Roman"/>
              <a:cs typeface="Times New Roman"/>
            </a:endParaRPr>
          </a:p>
          <a:p>
            <a:pPr marL="12700" marR="77470" indent="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Individuals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-5">
                <a:latin typeface="Times New Roman"/>
                <a:cs typeface="Times New Roman"/>
              </a:rPr>
              <a:t>an </a:t>
            </a:r>
            <a:r>
              <a:rPr dirty="0" sz="1200">
                <a:latin typeface="Times New Roman"/>
                <a:cs typeface="Times New Roman"/>
              </a:rPr>
              <a:t>underdeveloped personality can still be </a:t>
            </a:r>
            <a:r>
              <a:rPr dirty="0" sz="1200" spc="-5">
                <a:latin typeface="Times New Roman"/>
                <a:cs typeface="Times New Roman"/>
              </a:rPr>
              <a:t>jovial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outgoing; </a:t>
            </a:r>
            <a:r>
              <a:rPr dirty="0" sz="1200">
                <a:latin typeface="Times New Roman"/>
                <a:cs typeface="Times New Roman"/>
              </a:rPr>
              <a:t>their </a:t>
            </a:r>
            <a:r>
              <a:rPr dirty="0" sz="1200" spc="-5">
                <a:latin typeface="Times New Roman"/>
                <a:cs typeface="Times New Roman"/>
              </a:rPr>
              <a:t>lack </a:t>
            </a:r>
            <a:r>
              <a:rPr dirty="0" sz="1200" spc="5">
                <a:latin typeface="Times New Roman"/>
                <a:cs typeface="Times New Roman"/>
              </a:rPr>
              <a:t>of  </a:t>
            </a:r>
            <a:r>
              <a:rPr dirty="0" sz="1200" spc="-5">
                <a:latin typeface="Times New Roman"/>
                <a:cs typeface="Times New Roman"/>
              </a:rPr>
              <a:t>development </a:t>
            </a:r>
            <a:r>
              <a:rPr dirty="0" sz="1200">
                <a:latin typeface="Times New Roman"/>
                <a:cs typeface="Times New Roman"/>
              </a:rPr>
              <a:t>actually </a:t>
            </a:r>
            <a:r>
              <a:rPr dirty="0" sz="1200" spc="-5">
                <a:latin typeface="Times New Roman"/>
                <a:cs typeface="Times New Roman"/>
              </a:rPr>
              <a:t>has </a:t>
            </a:r>
            <a:r>
              <a:rPr dirty="0" sz="1200">
                <a:latin typeface="Times New Roman"/>
                <a:cs typeface="Times New Roman"/>
              </a:rPr>
              <a:t>to do with their </a:t>
            </a:r>
            <a:r>
              <a:rPr dirty="0" sz="1200" spc="-5">
                <a:latin typeface="Times New Roman"/>
                <a:cs typeface="Times New Roman"/>
              </a:rPr>
              <a:t>sense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responsibility. As Cassel (2003)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explained,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underdevelopment </a:t>
            </a:r>
            <a:r>
              <a:rPr dirty="0" sz="1200">
                <a:latin typeface="Times New Roman"/>
                <a:cs typeface="Times New Roman"/>
              </a:rPr>
              <a:t>has to do with the </a:t>
            </a:r>
            <a:r>
              <a:rPr dirty="0" sz="1200" spc="-5">
                <a:latin typeface="Times New Roman"/>
                <a:cs typeface="Times New Roman"/>
              </a:rPr>
              <a:t>construction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an</a:t>
            </a:r>
            <a:r>
              <a:rPr dirty="0" sz="1200">
                <a:latin typeface="Times New Roman"/>
                <a:cs typeface="Times New Roman"/>
              </a:rPr>
              <a:t> ego-ideal:</a:t>
            </a:r>
            <a:endParaRPr sz="1200">
              <a:latin typeface="Times New Roman"/>
              <a:cs typeface="Times New Roman"/>
            </a:endParaRPr>
          </a:p>
          <a:p>
            <a:pPr marL="241300" marR="36195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Typically, </a:t>
            </a:r>
            <a:r>
              <a:rPr dirty="0" sz="1200">
                <a:latin typeface="Times New Roman"/>
                <a:cs typeface="Times New Roman"/>
              </a:rPr>
              <a:t>the activity begins </a:t>
            </a:r>
            <a:r>
              <a:rPr dirty="0" sz="1200" spc="-5">
                <a:latin typeface="Times New Roman"/>
                <a:cs typeface="Times New Roman"/>
              </a:rPr>
              <a:t>with </a:t>
            </a:r>
            <a:r>
              <a:rPr dirty="0" sz="1200">
                <a:latin typeface="Times New Roman"/>
                <a:cs typeface="Times New Roman"/>
              </a:rPr>
              <a:t>a very </a:t>
            </a:r>
            <a:r>
              <a:rPr dirty="0" sz="1200" spc="-5">
                <a:latin typeface="Times New Roman"/>
                <a:cs typeface="Times New Roman"/>
              </a:rPr>
              <a:t>careful analysis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where </a:t>
            </a:r>
            <a:r>
              <a:rPr dirty="0" sz="1200">
                <a:latin typeface="Times New Roman"/>
                <a:cs typeface="Times New Roman"/>
              </a:rPr>
              <a:t>he/she presently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in  </a:t>
            </a:r>
            <a:r>
              <a:rPr dirty="0" sz="1200" spc="-5">
                <a:latin typeface="Times New Roman"/>
                <a:cs typeface="Times New Roman"/>
              </a:rPr>
              <a:t>relation </a:t>
            </a:r>
            <a:r>
              <a:rPr dirty="0" sz="1200">
                <a:latin typeface="Times New Roman"/>
                <a:cs typeface="Times New Roman"/>
              </a:rPr>
              <a:t>to the </a:t>
            </a:r>
            <a:r>
              <a:rPr dirty="0" sz="1200" spc="-5">
                <a:latin typeface="Times New Roman"/>
                <a:cs typeface="Times New Roman"/>
              </a:rPr>
              <a:t>problem at hand-their </a:t>
            </a:r>
            <a:r>
              <a:rPr dirty="0" sz="1200">
                <a:latin typeface="Times New Roman"/>
                <a:cs typeface="Times New Roman"/>
              </a:rPr>
              <a:t>own </a:t>
            </a:r>
            <a:r>
              <a:rPr dirty="0" sz="1200" spc="-5">
                <a:latin typeface="Times New Roman"/>
                <a:cs typeface="Times New Roman"/>
              </a:rPr>
              <a:t>ego-status.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is followed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just </a:t>
            </a:r>
            <a:r>
              <a:rPr dirty="0" sz="1200" spc="-5">
                <a:latin typeface="Times New Roman"/>
                <a:cs typeface="Times New Roman"/>
              </a:rPr>
              <a:t>as careful an  analysis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the full range of </a:t>
            </a:r>
            <a:r>
              <a:rPr dirty="0" sz="1200" spc="-5">
                <a:latin typeface="Times New Roman"/>
                <a:cs typeface="Times New Roman"/>
              </a:rPr>
              <a:t>alternatives </a:t>
            </a:r>
            <a:r>
              <a:rPr dirty="0" sz="1200">
                <a:latin typeface="Times New Roman"/>
                <a:cs typeface="Times New Roman"/>
              </a:rPr>
              <a:t>in relation to </a:t>
            </a:r>
            <a:r>
              <a:rPr dirty="0" sz="1200" spc="-5">
                <a:latin typeface="Times New Roman"/>
                <a:cs typeface="Times New Roman"/>
              </a:rPr>
              <a:t>same problem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where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>
                <a:latin typeface="Times New Roman"/>
                <a:cs typeface="Times New Roman"/>
              </a:rPr>
              <a:t>would like  to be or </a:t>
            </a:r>
            <a:r>
              <a:rPr dirty="0" sz="1200" spc="-5">
                <a:latin typeface="Times New Roman"/>
                <a:cs typeface="Times New Roman"/>
              </a:rPr>
              <a:t>go-their "ego-ideal." </a:t>
            </a:r>
            <a:r>
              <a:rPr dirty="0" sz="1200" spc="-10">
                <a:latin typeface="Times New Roman"/>
                <a:cs typeface="Times New Roman"/>
              </a:rPr>
              <a:t>It </a:t>
            </a:r>
            <a:r>
              <a:rPr dirty="0" sz="1200">
                <a:latin typeface="Times New Roman"/>
                <a:cs typeface="Times New Roman"/>
              </a:rPr>
              <a:t>involves a </a:t>
            </a:r>
            <a:r>
              <a:rPr dirty="0" sz="1200" spc="-5">
                <a:latin typeface="Times New Roman"/>
                <a:cs typeface="Times New Roman"/>
              </a:rPr>
              <a:t>continuous process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personal </a:t>
            </a:r>
            <a:r>
              <a:rPr dirty="0" sz="1200">
                <a:latin typeface="Times New Roman"/>
                <a:cs typeface="Times New Roman"/>
              </a:rPr>
              <a:t>decision </a:t>
            </a:r>
            <a:r>
              <a:rPr dirty="0" sz="1200" spc="-5">
                <a:latin typeface="Times New Roman"/>
                <a:cs typeface="Times New Roman"/>
              </a:rPr>
              <a:t>making,  and where </a:t>
            </a:r>
            <a:r>
              <a:rPr dirty="0" sz="1200">
                <a:latin typeface="Times New Roman"/>
                <a:cs typeface="Times New Roman"/>
              </a:rPr>
              <a:t>there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testing </a:t>
            </a:r>
            <a:r>
              <a:rPr dirty="0" sz="1200">
                <a:latin typeface="Times New Roman"/>
                <a:cs typeface="Times New Roman"/>
              </a:rPr>
              <a:t>of one </a:t>
            </a:r>
            <a:r>
              <a:rPr dirty="0" sz="1200" spc="-5">
                <a:latin typeface="Times New Roman"/>
                <a:cs typeface="Times New Roman"/>
              </a:rPr>
              <a:t>alternative </a:t>
            </a:r>
            <a:r>
              <a:rPr dirty="0" sz="1200">
                <a:latin typeface="Times New Roman"/>
                <a:cs typeface="Times New Roman"/>
              </a:rPr>
              <a:t>after </a:t>
            </a:r>
            <a:r>
              <a:rPr dirty="0" sz="1200" spc="-5">
                <a:latin typeface="Times New Roman"/>
                <a:cs typeface="Times New Roman"/>
              </a:rPr>
              <a:t>another </a:t>
            </a:r>
            <a:r>
              <a:rPr dirty="0" sz="1200">
                <a:latin typeface="Times New Roman"/>
                <a:cs typeface="Times New Roman"/>
              </a:rPr>
              <a:t>to formulate </a:t>
            </a:r>
            <a:r>
              <a:rPr dirty="0" sz="1200" spc="-5">
                <a:latin typeface="Times New Roman"/>
                <a:cs typeface="Times New Roman"/>
              </a:rPr>
              <a:t>an acceptable and  functional ego-ideal. </a:t>
            </a:r>
            <a:r>
              <a:rPr dirty="0" sz="1200">
                <a:latin typeface="Times New Roman"/>
                <a:cs typeface="Times New Roman"/>
              </a:rPr>
              <a:t>When one or more ego-ideals </a:t>
            </a:r>
            <a:r>
              <a:rPr dirty="0" sz="1200" spc="-5">
                <a:latin typeface="Times New Roman"/>
                <a:cs typeface="Times New Roman"/>
              </a:rPr>
              <a:t>has been established, </a:t>
            </a:r>
            <a:r>
              <a:rPr dirty="0" sz="1200">
                <a:latin typeface="Times New Roman"/>
                <a:cs typeface="Times New Roman"/>
              </a:rPr>
              <a:t>then the </a:t>
            </a:r>
            <a:r>
              <a:rPr dirty="0" sz="1200" spc="-5">
                <a:latin typeface="Times New Roman"/>
                <a:cs typeface="Times New Roman"/>
              </a:rPr>
              <a:t>problem  becomes </a:t>
            </a:r>
            <a:r>
              <a:rPr dirty="0" sz="1200">
                <a:latin typeface="Times New Roman"/>
                <a:cs typeface="Times New Roman"/>
              </a:rPr>
              <a:t>one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planning the </a:t>
            </a:r>
            <a:r>
              <a:rPr dirty="0" sz="1200" spc="-5">
                <a:latin typeface="Times New Roman"/>
                <a:cs typeface="Times New Roman"/>
              </a:rPr>
              <a:t>best </a:t>
            </a:r>
            <a:r>
              <a:rPr dirty="0" sz="1200">
                <a:latin typeface="Times New Roman"/>
                <a:cs typeface="Times New Roman"/>
              </a:rPr>
              <a:t>way to </a:t>
            </a:r>
            <a:r>
              <a:rPr dirty="0" sz="1200" spc="-5">
                <a:latin typeface="Times New Roman"/>
                <a:cs typeface="Times New Roman"/>
              </a:rPr>
              <a:t>achieve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ego-ideal, and </a:t>
            </a:r>
            <a:r>
              <a:rPr dirty="0" sz="1200">
                <a:latin typeface="Times New Roman"/>
                <a:cs typeface="Times New Roman"/>
              </a:rPr>
              <a:t>the building of a bridge  </a:t>
            </a:r>
            <a:r>
              <a:rPr dirty="0" sz="1200" spc="-5">
                <a:latin typeface="Times New Roman"/>
                <a:cs typeface="Times New Roman"/>
              </a:rPr>
              <a:t>from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ego-status </a:t>
            </a:r>
            <a:r>
              <a:rPr dirty="0" sz="1200">
                <a:latin typeface="Times New Roman"/>
                <a:cs typeface="Times New Roman"/>
              </a:rPr>
              <a:t>to the </a:t>
            </a:r>
            <a:r>
              <a:rPr dirty="0" sz="1200" spc="-5">
                <a:latin typeface="Times New Roman"/>
                <a:cs typeface="Times New Roman"/>
              </a:rPr>
              <a:t>ego-ideal. </a:t>
            </a:r>
            <a:r>
              <a:rPr dirty="0" sz="1200">
                <a:latin typeface="Times New Roman"/>
                <a:cs typeface="Times New Roman"/>
              </a:rPr>
              <a:t>(p.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650)</a:t>
            </a:r>
            <a:endParaRPr sz="1200">
              <a:latin typeface="Times New Roman"/>
              <a:cs typeface="Times New Roman"/>
            </a:endParaRPr>
          </a:p>
          <a:p>
            <a:pPr marL="12700" marR="17145" indent="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Cassel (2003) also </a:t>
            </a:r>
            <a:r>
              <a:rPr dirty="0" sz="1200">
                <a:latin typeface="Times New Roman"/>
                <a:cs typeface="Times New Roman"/>
              </a:rPr>
              <a:t>explained that this </a:t>
            </a:r>
            <a:r>
              <a:rPr dirty="0" sz="1200" spc="-5">
                <a:latin typeface="Times New Roman"/>
                <a:cs typeface="Times New Roman"/>
              </a:rPr>
              <a:t>personality underdevelopment is </a:t>
            </a:r>
            <a:r>
              <a:rPr dirty="0" sz="1200">
                <a:latin typeface="Times New Roman"/>
                <a:cs typeface="Times New Roman"/>
              </a:rPr>
              <a:t>formed </a:t>
            </a:r>
            <a:r>
              <a:rPr dirty="0" sz="1200" spc="-5">
                <a:latin typeface="Times New Roman"/>
                <a:cs typeface="Times New Roman"/>
              </a:rPr>
              <a:t>because such  people </a:t>
            </a:r>
            <a:r>
              <a:rPr dirty="0" sz="1200">
                <a:latin typeface="Times New Roman"/>
                <a:cs typeface="Times New Roman"/>
              </a:rPr>
              <a:t>never </a:t>
            </a:r>
            <a:r>
              <a:rPr dirty="0" sz="1200" spc="-10">
                <a:latin typeface="Times New Roman"/>
                <a:cs typeface="Times New Roman"/>
              </a:rPr>
              <a:t>go </a:t>
            </a:r>
            <a:r>
              <a:rPr dirty="0" sz="1200" spc="-5">
                <a:latin typeface="Times New Roman"/>
                <a:cs typeface="Times New Roman"/>
              </a:rPr>
              <a:t>through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process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establishing an </a:t>
            </a:r>
            <a:r>
              <a:rPr dirty="0" sz="1200">
                <a:latin typeface="Times New Roman"/>
                <a:cs typeface="Times New Roman"/>
              </a:rPr>
              <a:t>ego-ideal. </a:t>
            </a: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nonprofessional terms, </a:t>
            </a:r>
            <a:r>
              <a:rPr dirty="0" sz="1200">
                <a:latin typeface="Times New Roman"/>
                <a:cs typeface="Times New Roman"/>
              </a:rPr>
              <a:t>an  </a:t>
            </a:r>
            <a:r>
              <a:rPr dirty="0" sz="1200" spc="-5">
                <a:latin typeface="Times New Roman"/>
                <a:cs typeface="Times New Roman"/>
              </a:rPr>
              <a:t>ego-ideal is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realization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what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person’s best </a:t>
            </a:r>
            <a:r>
              <a:rPr dirty="0" sz="1200">
                <a:latin typeface="Times New Roman"/>
                <a:cs typeface="Times New Roman"/>
              </a:rPr>
              <a:t>potential </a:t>
            </a:r>
            <a:r>
              <a:rPr dirty="0" sz="1200" spc="-5">
                <a:latin typeface="Times New Roman"/>
                <a:cs typeface="Times New Roman"/>
              </a:rPr>
              <a:t>is and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subsequent emergence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a  </a:t>
            </a:r>
            <a:r>
              <a:rPr dirty="0" sz="1200" spc="-5">
                <a:latin typeface="Times New Roman"/>
                <a:cs typeface="Times New Roman"/>
              </a:rPr>
              <a:t>self-goal </a:t>
            </a:r>
            <a:r>
              <a:rPr dirty="0" sz="1200">
                <a:latin typeface="Times New Roman"/>
                <a:cs typeface="Times New Roman"/>
              </a:rPr>
              <a:t>to strive towards it. </a:t>
            </a:r>
            <a:r>
              <a:rPr dirty="0" sz="1200" spc="-15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other </a:t>
            </a:r>
            <a:r>
              <a:rPr dirty="0" sz="1200" spc="-5">
                <a:latin typeface="Times New Roman"/>
                <a:cs typeface="Times New Roman"/>
              </a:rPr>
              <a:t>words, </a:t>
            </a:r>
            <a:r>
              <a:rPr dirty="0" sz="1200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is seeing </a:t>
            </a:r>
            <a:r>
              <a:rPr dirty="0" sz="1200">
                <a:latin typeface="Times New Roman"/>
                <a:cs typeface="Times New Roman"/>
              </a:rPr>
              <a:t>self-potential </a:t>
            </a:r>
            <a:r>
              <a:rPr dirty="0" sz="1200" spc="-5">
                <a:latin typeface="Times New Roman"/>
                <a:cs typeface="Times New Roman"/>
              </a:rPr>
              <a:t>and determining </a:t>
            </a:r>
            <a:r>
              <a:rPr dirty="0" sz="1200">
                <a:latin typeface="Times New Roman"/>
                <a:cs typeface="Times New Roman"/>
              </a:rPr>
              <a:t>the best  way to </a:t>
            </a:r>
            <a:r>
              <a:rPr dirty="0" sz="1200" spc="-5">
                <a:latin typeface="Times New Roman"/>
                <a:cs typeface="Times New Roman"/>
              </a:rPr>
              <a:t>reach </a:t>
            </a:r>
            <a:r>
              <a:rPr dirty="0" sz="1200">
                <a:latin typeface="Times New Roman"/>
                <a:cs typeface="Times New Roman"/>
              </a:rPr>
              <a:t>this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potential.</a:t>
            </a:r>
            <a:endParaRPr sz="1200">
              <a:latin typeface="Times New Roman"/>
              <a:cs typeface="Times New Roman"/>
            </a:endParaRPr>
          </a:p>
          <a:p>
            <a:pPr marL="12700" marR="223520" indent="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Actions are </a:t>
            </a:r>
            <a:r>
              <a:rPr dirty="0" sz="1200">
                <a:latin typeface="Times New Roman"/>
                <a:cs typeface="Times New Roman"/>
              </a:rPr>
              <a:t>driven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 spc="-5">
                <a:latin typeface="Times New Roman"/>
                <a:cs typeface="Times New Roman"/>
              </a:rPr>
              <a:t>goals that are </a:t>
            </a:r>
            <a:r>
              <a:rPr dirty="0" sz="1200">
                <a:latin typeface="Times New Roman"/>
                <a:cs typeface="Times New Roman"/>
              </a:rPr>
              <a:t>developed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individuals. </a:t>
            </a:r>
            <a:r>
              <a:rPr dirty="0" sz="1200" spc="-5">
                <a:latin typeface="Times New Roman"/>
                <a:cs typeface="Times New Roman"/>
              </a:rPr>
              <a:t>Personal goals </a:t>
            </a:r>
            <a:r>
              <a:rPr dirty="0" sz="1200">
                <a:latin typeface="Times New Roman"/>
                <a:cs typeface="Times New Roman"/>
              </a:rPr>
              <a:t>have </a:t>
            </a:r>
            <a:r>
              <a:rPr dirty="0" sz="1200" spc="-5">
                <a:latin typeface="Times New Roman"/>
                <a:cs typeface="Times New Roman"/>
              </a:rPr>
              <a:t>been  shown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“guide </a:t>
            </a:r>
            <a:r>
              <a:rPr dirty="0" sz="1200">
                <a:latin typeface="Times New Roman"/>
                <a:cs typeface="Times New Roman"/>
              </a:rPr>
              <a:t>behavior </a:t>
            </a:r>
            <a:r>
              <a:rPr dirty="0" sz="1200" spc="-5">
                <a:latin typeface="Times New Roman"/>
                <a:cs typeface="Times New Roman"/>
              </a:rPr>
              <a:t>through attention, and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guidance can </a:t>
            </a:r>
            <a:r>
              <a:rPr dirty="0" sz="1200">
                <a:latin typeface="Times New Roman"/>
                <a:cs typeface="Times New Roman"/>
              </a:rPr>
              <a:t>occur outside of a person’s  </a:t>
            </a:r>
            <a:r>
              <a:rPr dirty="0" sz="1200" spc="-5">
                <a:latin typeface="Times New Roman"/>
                <a:cs typeface="Times New Roman"/>
              </a:rPr>
              <a:t>awareness” (Dijksterhuis </a:t>
            </a:r>
            <a:r>
              <a:rPr dirty="0" sz="1200">
                <a:latin typeface="Times New Roman"/>
                <a:cs typeface="Times New Roman"/>
              </a:rPr>
              <a:t>&amp; </a:t>
            </a:r>
            <a:r>
              <a:rPr dirty="0" sz="1200" spc="-5">
                <a:latin typeface="Times New Roman"/>
                <a:cs typeface="Times New Roman"/>
              </a:rPr>
              <a:t>Aarts, </a:t>
            </a:r>
            <a:r>
              <a:rPr dirty="0" sz="1200">
                <a:latin typeface="Times New Roman"/>
                <a:cs typeface="Times New Roman"/>
              </a:rPr>
              <a:t>2010, p. </a:t>
            </a:r>
            <a:r>
              <a:rPr dirty="0" sz="1200" spc="-5">
                <a:latin typeface="Times New Roman"/>
                <a:cs typeface="Times New Roman"/>
              </a:rPr>
              <a:t>467). People </a:t>
            </a:r>
            <a:r>
              <a:rPr dirty="0" sz="1200">
                <a:latin typeface="Times New Roman"/>
                <a:cs typeface="Times New Roman"/>
              </a:rPr>
              <a:t>who do not </a:t>
            </a:r>
            <a:r>
              <a:rPr dirty="0" sz="1200" spc="-5">
                <a:latin typeface="Times New Roman"/>
                <a:cs typeface="Times New Roman"/>
              </a:rPr>
              <a:t>make </a:t>
            </a:r>
            <a:r>
              <a:rPr dirty="0" sz="1200">
                <a:latin typeface="Times New Roman"/>
                <a:cs typeface="Times New Roman"/>
              </a:rPr>
              <a:t>it to this </a:t>
            </a:r>
            <a:r>
              <a:rPr dirty="0" sz="1200" spc="-5">
                <a:latin typeface="Times New Roman"/>
                <a:cs typeface="Times New Roman"/>
              </a:rPr>
              <a:t>level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1559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045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37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4572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personal development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ego-ideal </a:t>
            </a:r>
            <a:r>
              <a:rPr dirty="0" sz="1200" spc="5">
                <a:latin typeface="Times New Roman"/>
                <a:cs typeface="Times New Roman"/>
              </a:rPr>
              <a:t>may </a:t>
            </a:r>
            <a:r>
              <a:rPr dirty="0" sz="1200">
                <a:latin typeface="Times New Roman"/>
                <a:cs typeface="Times New Roman"/>
              </a:rPr>
              <a:t>not have the </a:t>
            </a:r>
            <a:r>
              <a:rPr dirty="0" sz="1200" spc="-5">
                <a:latin typeface="Times New Roman"/>
                <a:cs typeface="Times New Roman"/>
              </a:rPr>
              <a:t>types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goals </a:t>
            </a:r>
            <a:r>
              <a:rPr dirty="0" sz="1200">
                <a:latin typeface="Times New Roman"/>
                <a:cs typeface="Times New Roman"/>
              </a:rPr>
              <a:t>that would </a:t>
            </a:r>
            <a:r>
              <a:rPr dirty="0" sz="1200" spc="-5">
                <a:latin typeface="Times New Roman"/>
                <a:cs typeface="Times New Roman"/>
              </a:rPr>
              <a:t>allow them </a:t>
            </a:r>
            <a:r>
              <a:rPr dirty="0" sz="1200">
                <a:latin typeface="Times New Roman"/>
                <a:cs typeface="Times New Roman"/>
              </a:rPr>
              <a:t>to  </a:t>
            </a:r>
            <a:r>
              <a:rPr dirty="0" sz="1200" spc="-5">
                <a:latin typeface="Times New Roman"/>
                <a:cs typeface="Times New Roman"/>
              </a:rPr>
              <a:t>reach </a:t>
            </a:r>
            <a:r>
              <a:rPr dirty="0" sz="1200">
                <a:latin typeface="Times New Roman"/>
                <a:cs typeface="Times New Roman"/>
              </a:rPr>
              <a:t>their </a:t>
            </a:r>
            <a:r>
              <a:rPr dirty="0" sz="1200" spc="-5">
                <a:latin typeface="Times New Roman"/>
                <a:cs typeface="Times New Roman"/>
              </a:rPr>
              <a:t>potential </a:t>
            </a:r>
            <a:r>
              <a:rPr dirty="0" sz="1200">
                <a:latin typeface="Times New Roman"/>
                <a:cs typeface="Times New Roman"/>
              </a:rPr>
              <a:t>(Cassel, 2003). Since </a:t>
            </a:r>
            <a:r>
              <a:rPr dirty="0" sz="1200" spc="-5">
                <a:latin typeface="Times New Roman"/>
                <a:cs typeface="Times New Roman"/>
              </a:rPr>
              <a:t>goals </a:t>
            </a:r>
            <a:r>
              <a:rPr dirty="0" sz="1200">
                <a:latin typeface="Times New Roman"/>
                <a:cs typeface="Times New Roman"/>
              </a:rPr>
              <a:t>guide </a:t>
            </a:r>
            <a:r>
              <a:rPr dirty="0" sz="1200" spc="-5">
                <a:latin typeface="Times New Roman"/>
                <a:cs typeface="Times New Roman"/>
              </a:rPr>
              <a:t>behavior, </a:t>
            </a:r>
            <a:r>
              <a:rPr dirty="0" sz="1200">
                <a:latin typeface="Times New Roman"/>
                <a:cs typeface="Times New Roman"/>
              </a:rPr>
              <a:t>if students </a:t>
            </a:r>
            <a:r>
              <a:rPr dirty="0" sz="1200" spc="-5">
                <a:latin typeface="Times New Roman"/>
                <a:cs typeface="Times New Roman"/>
              </a:rPr>
              <a:t>cannot see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reason  </a:t>
            </a:r>
            <a:r>
              <a:rPr dirty="0" sz="1200">
                <a:latin typeface="Times New Roman"/>
                <a:cs typeface="Times New Roman"/>
              </a:rPr>
              <a:t>for completing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due to </a:t>
            </a:r>
            <a:r>
              <a:rPr dirty="0" sz="1200" spc="-5">
                <a:latin typeface="Times New Roman"/>
                <a:cs typeface="Times New Roman"/>
              </a:rPr>
              <a:t>their lack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ego-ideal, then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will </a:t>
            </a:r>
            <a:r>
              <a:rPr dirty="0" sz="1200">
                <a:latin typeface="Times New Roman"/>
                <a:cs typeface="Times New Roman"/>
              </a:rPr>
              <a:t>likely not </a:t>
            </a:r>
            <a:r>
              <a:rPr dirty="0" sz="1200" spc="-5">
                <a:latin typeface="Times New Roman"/>
                <a:cs typeface="Times New Roman"/>
              </a:rPr>
              <a:t>graduate  (Cassel, </a:t>
            </a:r>
            <a:r>
              <a:rPr dirty="0" sz="1200">
                <a:latin typeface="Times New Roman"/>
                <a:cs typeface="Times New Roman"/>
              </a:rPr>
              <a:t>2003; </a:t>
            </a:r>
            <a:r>
              <a:rPr dirty="0" sz="1200" spc="-5">
                <a:latin typeface="Times New Roman"/>
                <a:cs typeface="Times New Roman"/>
              </a:rPr>
              <a:t>Dijksterhuis </a:t>
            </a:r>
            <a:r>
              <a:rPr dirty="0" sz="1200">
                <a:latin typeface="Times New Roman"/>
                <a:cs typeface="Times New Roman"/>
              </a:rPr>
              <a:t>&amp; </a:t>
            </a:r>
            <a:r>
              <a:rPr dirty="0" sz="1200" spc="-5">
                <a:latin typeface="Times New Roman"/>
                <a:cs typeface="Times New Roman"/>
              </a:rPr>
              <a:t>Aarts, 2010). Instead, </a:t>
            </a:r>
            <a:r>
              <a:rPr dirty="0" sz="1200">
                <a:latin typeface="Times New Roman"/>
                <a:cs typeface="Times New Roman"/>
              </a:rPr>
              <a:t>these individuals may </a:t>
            </a:r>
            <a:r>
              <a:rPr dirty="0" sz="1200" spc="-5">
                <a:latin typeface="Times New Roman"/>
                <a:cs typeface="Times New Roman"/>
              </a:rPr>
              <a:t>become </a:t>
            </a:r>
            <a:r>
              <a:rPr dirty="0" sz="1200">
                <a:latin typeface="Times New Roman"/>
                <a:cs typeface="Times New Roman"/>
              </a:rPr>
              <a:t>idle </a:t>
            </a:r>
            <a:r>
              <a:rPr dirty="0" sz="1200" spc="-5">
                <a:latin typeface="Times New Roman"/>
                <a:cs typeface="Times New Roman"/>
              </a:rPr>
              <a:t>(Woo </a:t>
            </a:r>
            <a:r>
              <a:rPr dirty="0" sz="1200">
                <a:latin typeface="Times New Roman"/>
                <a:cs typeface="Times New Roman"/>
              </a:rPr>
              <a:t>&amp;  </a:t>
            </a:r>
            <a:r>
              <a:rPr dirty="0" sz="1200" spc="-5">
                <a:latin typeface="Times New Roman"/>
                <a:cs typeface="Times New Roman"/>
              </a:rPr>
              <a:t>Sakamoto, </a:t>
            </a:r>
            <a:r>
              <a:rPr dirty="0" sz="1200">
                <a:latin typeface="Times New Roman"/>
                <a:cs typeface="Times New Roman"/>
              </a:rPr>
              <a:t>2010)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commit </a:t>
            </a:r>
            <a:r>
              <a:rPr dirty="0" sz="1200" spc="-5">
                <a:latin typeface="Times New Roman"/>
                <a:cs typeface="Times New Roman"/>
              </a:rPr>
              <a:t>crimes </a:t>
            </a:r>
            <a:r>
              <a:rPr dirty="0" sz="1200">
                <a:latin typeface="Times New Roman"/>
                <a:cs typeface="Times New Roman"/>
              </a:rPr>
              <a:t>that may eventually land them in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prison.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marL="160401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Consequences </a:t>
            </a:r>
            <a:r>
              <a:rPr dirty="0" sz="1200" b="1">
                <a:latin typeface="Times New Roman"/>
                <a:cs typeface="Times New Roman"/>
              </a:rPr>
              <a:t>of </a:t>
            </a:r>
            <a:r>
              <a:rPr dirty="0" sz="1200" spc="-5" b="1">
                <a:latin typeface="Times New Roman"/>
                <a:cs typeface="Times New Roman"/>
              </a:rPr>
              <a:t>Dropping out </a:t>
            </a:r>
            <a:r>
              <a:rPr dirty="0" sz="1200" b="1">
                <a:latin typeface="Times New Roman"/>
                <a:cs typeface="Times New Roman"/>
              </a:rPr>
              <a:t>of </a:t>
            </a:r>
            <a:r>
              <a:rPr dirty="0" sz="1200" spc="-5" b="1">
                <a:latin typeface="Times New Roman"/>
                <a:cs typeface="Times New Roman"/>
              </a:rPr>
              <a:t>High</a:t>
            </a:r>
            <a:r>
              <a:rPr dirty="0" sz="120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School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Potential Income</a:t>
            </a:r>
            <a:endParaRPr sz="1200">
              <a:latin typeface="Times New Roman"/>
              <a:cs typeface="Times New Roman"/>
            </a:endParaRPr>
          </a:p>
          <a:p>
            <a:pPr marL="12700" marR="135255" indent="228600">
              <a:lnSpc>
                <a:spcPts val="2760"/>
              </a:lnSpc>
              <a:spcBef>
                <a:spcPts val="290"/>
              </a:spcBef>
            </a:pPr>
            <a:r>
              <a:rPr dirty="0" sz="1200" spc="-5">
                <a:latin typeface="Times New Roman"/>
                <a:cs typeface="Times New Roman"/>
              </a:rPr>
              <a:t>For whatever reason </a:t>
            </a:r>
            <a:r>
              <a:rPr dirty="0" sz="1200">
                <a:latin typeface="Times New Roman"/>
                <a:cs typeface="Times New Roman"/>
              </a:rPr>
              <a:t>a student </a:t>
            </a:r>
            <a:r>
              <a:rPr dirty="0" sz="1200" spc="-5">
                <a:latin typeface="Times New Roman"/>
                <a:cs typeface="Times New Roman"/>
              </a:rPr>
              <a:t>decides </a:t>
            </a:r>
            <a:r>
              <a:rPr dirty="0" sz="1200">
                <a:latin typeface="Times New Roman"/>
                <a:cs typeface="Times New Roman"/>
              </a:rPr>
              <a:t>to drop out of </a:t>
            </a:r>
            <a:r>
              <a:rPr dirty="0" sz="1200" spc="-5">
                <a:latin typeface="Times New Roman"/>
                <a:cs typeface="Times New Roman"/>
              </a:rPr>
              <a:t>high school, </a:t>
            </a:r>
            <a:r>
              <a:rPr dirty="0" sz="1200">
                <a:latin typeface="Times New Roman"/>
                <a:cs typeface="Times New Roman"/>
              </a:rPr>
              <a:t>there are </a:t>
            </a:r>
            <a:r>
              <a:rPr dirty="0" sz="1200" spc="-5">
                <a:latin typeface="Times New Roman"/>
                <a:cs typeface="Times New Roman"/>
              </a:rPr>
              <a:t>consequences </a:t>
            </a:r>
            <a:r>
              <a:rPr dirty="0" sz="1200">
                <a:latin typeface="Times New Roman"/>
                <a:cs typeface="Times New Roman"/>
              </a:rPr>
              <a:t>of  this </a:t>
            </a:r>
            <a:r>
              <a:rPr dirty="0" sz="1200" spc="-5">
                <a:latin typeface="Times New Roman"/>
                <a:cs typeface="Times New Roman"/>
              </a:rPr>
              <a:t>action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affect </a:t>
            </a:r>
            <a:r>
              <a:rPr dirty="0" sz="1200">
                <a:latin typeface="Times New Roman"/>
                <a:cs typeface="Times New Roman"/>
              </a:rPr>
              <a:t>not only the student, but </a:t>
            </a:r>
            <a:r>
              <a:rPr dirty="0" sz="1200" spc="-5">
                <a:latin typeface="Times New Roman"/>
                <a:cs typeface="Times New Roman"/>
              </a:rPr>
              <a:t>also </a:t>
            </a:r>
            <a:r>
              <a:rPr dirty="0" sz="1200">
                <a:latin typeface="Times New Roman"/>
                <a:cs typeface="Times New Roman"/>
              </a:rPr>
              <a:t>the community in which the </a:t>
            </a:r>
            <a:r>
              <a:rPr dirty="0" sz="1200" spc="-5">
                <a:latin typeface="Times New Roman"/>
                <a:cs typeface="Times New Roman"/>
              </a:rPr>
              <a:t>student resides  (Christle, </a:t>
            </a:r>
            <a:r>
              <a:rPr dirty="0" sz="1200">
                <a:latin typeface="Times New Roman"/>
                <a:cs typeface="Times New Roman"/>
              </a:rPr>
              <a:t>Jolivette, &amp; </a:t>
            </a:r>
            <a:r>
              <a:rPr dirty="0" sz="1200" spc="-5">
                <a:latin typeface="Times New Roman"/>
                <a:cs typeface="Times New Roman"/>
              </a:rPr>
              <a:t>Nelson, </a:t>
            </a:r>
            <a:r>
              <a:rPr dirty="0" sz="1200">
                <a:latin typeface="Times New Roman"/>
                <a:cs typeface="Times New Roman"/>
              </a:rPr>
              <a:t>2007). The </a:t>
            </a:r>
            <a:r>
              <a:rPr dirty="0" sz="1200" spc="-5">
                <a:latin typeface="Times New Roman"/>
                <a:cs typeface="Times New Roman"/>
              </a:rPr>
              <a:t>lack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formal education has </a:t>
            </a:r>
            <a:r>
              <a:rPr dirty="0" sz="1200">
                <a:latin typeface="Times New Roman"/>
                <a:cs typeface="Times New Roman"/>
              </a:rPr>
              <a:t>a drastic </a:t>
            </a:r>
            <a:r>
              <a:rPr dirty="0" sz="1200" spc="-5">
                <a:latin typeface="Times New Roman"/>
                <a:cs typeface="Times New Roman"/>
              </a:rPr>
              <a:t>effect </a:t>
            </a:r>
            <a:r>
              <a:rPr dirty="0" sz="1200">
                <a:latin typeface="Times New Roman"/>
                <a:cs typeface="Times New Roman"/>
              </a:rPr>
              <a:t>on the  potential income that </a:t>
            </a:r>
            <a:r>
              <a:rPr dirty="0" sz="1200" spc="-5">
                <a:latin typeface="Times New Roman"/>
                <a:cs typeface="Times New Roman"/>
              </a:rPr>
              <a:t>an </a:t>
            </a:r>
            <a:r>
              <a:rPr dirty="0" sz="1200">
                <a:latin typeface="Times New Roman"/>
                <a:cs typeface="Times New Roman"/>
              </a:rPr>
              <a:t>individual </a:t>
            </a:r>
            <a:r>
              <a:rPr dirty="0" sz="1200" spc="-5">
                <a:latin typeface="Times New Roman"/>
                <a:cs typeface="Times New Roman"/>
              </a:rPr>
              <a:t>can make. As </a:t>
            </a:r>
            <a:r>
              <a:rPr dirty="0" sz="1200">
                <a:latin typeface="Times New Roman"/>
                <a:cs typeface="Times New Roman"/>
              </a:rPr>
              <a:t>stated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 spc="-5">
                <a:latin typeface="Times New Roman"/>
                <a:cs typeface="Times New Roman"/>
              </a:rPr>
              <a:t>Peguero </a:t>
            </a:r>
            <a:r>
              <a:rPr dirty="0" sz="1200">
                <a:latin typeface="Times New Roman"/>
                <a:cs typeface="Times New Roman"/>
              </a:rPr>
              <a:t>(2011), </a:t>
            </a:r>
            <a:r>
              <a:rPr dirty="0" sz="1200" spc="-5">
                <a:latin typeface="Times New Roman"/>
                <a:cs typeface="Times New Roman"/>
              </a:rPr>
              <a:t>“a successful  educational process </a:t>
            </a:r>
            <a:r>
              <a:rPr dirty="0" sz="1200">
                <a:latin typeface="Times New Roman"/>
                <a:cs typeface="Times New Roman"/>
              </a:rPr>
              <a:t>is </a:t>
            </a:r>
            <a:r>
              <a:rPr dirty="0" sz="1200" spc="-5">
                <a:latin typeface="Times New Roman"/>
                <a:cs typeface="Times New Roman"/>
              </a:rPr>
              <a:t>essential toward establishing socioeconomic success later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life”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(p.</a:t>
            </a:r>
            <a:endParaRPr sz="1200">
              <a:latin typeface="Times New Roman"/>
              <a:cs typeface="Times New Roman"/>
            </a:endParaRPr>
          </a:p>
          <a:p>
            <a:pPr marL="12700" marR="132080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3753). According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researchers at </a:t>
            </a:r>
            <a:r>
              <a:rPr dirty="0" sz="1200">
                <a:latin typeface="Times New Roman"/>
                <a:cs typeface="Times New Roman"/>
              </a:rPr>
              <a:t>the University of </a:t>
            </a:r>
            <a:r>
              <a:rPr dirty="0" sz="1200" spc="-5">
                <a:latin typeface="Times New Roman"/>
                <a:cs typeface="Times New Roman"/>
              </a:rPr>
              <a:t>Memphis (Center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Research </a:t>
            </a:r>
            <a:r>
              <a:rPr dirty="0" sz="1200">
                <a:latin typeface="Times New Roman"/>
                <a:cs typeface="Times New Roman"/>
              </a:rPr>
              <a:t>in  </a:t>
            </a:r>
            <a:r>
              <a:rPr dirty="0" sz="1200" spc="-5">
                <a:latin typeface="Times New Roman"/>
                <a:cs typeface="Times New Roman"/>
              </a:rPr>
              <a:t>Education Policy, 2011),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average median </a:t>
            </a:r>
            <a:r>
              <a:rPr dirty="0" sz="1200">
                <a:latin typeface="Times New Roman"/>
                <a:cs typeface="Times New Roman"/>
              </a:rPr>
              <a:t>annual </a:t>
            </a:r>
            <a:r>
              <a:rPr dirty="0" sz="1200" spc="-5">
                <a:latin typeface="Times New Roman"/>
                <a:cs typeface="Times New Roman"/>
              </a:rPr>
              <a:t>income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an </a:t>
            </a:r>
            <a:r>
              <a:rPr dirty="0" sz="1200">
                <a:latin typeface="Times New Roman"/>
                <a:cs typeface="Times New Roman"/>
              </a:rPr>
              <a:t>individual who drops out of  </a:t>
            </a:r>
            <a:r>
              <a:rPr dirty="0" sz="1200" spc="-5">
                <a:latin typeface="Times New Roman"/>
                <a:cs typeface="Times New Roman"/>
              </a:rPr>
              <a:t>high school, </a:t>
            </a:r>
            <a:r>
              <a:rPr dirty="0" sz="1200">
                <a:latin typeface="Times New Roman"/>
                <a:cs typeface="Times New Roman"/>
              </a:rPr>
              <a:t>on a national level,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only 56.5% of the income of </a:t>
            </a:r>
            <a:r>
              <a:rPr dirty="0" sz="1200" spc="-5">
                <a:latin typeface="Times New Roman"/>
                <a:cs typeface="Times New Roman"/>
              </a:rPr>
              <a:t>an </a:t>
            </a:r>
            <a:r>
              <a:rPr dirty="0" sz="1200">
                <a:latin typeface="Times New Roman"/>
                <a:cs typeface="Times New Roman"/>
              </a:rPr>
              <a:t>individual who </a:t>
            </a:r>
            <a:r>
              <a:rPr dirty="0" sz="1200" spc="-5">
                <a:latin typeface="Times New Roman"/>
                <a:cs typeface="Times New Roman"/>
              </a:rPr>
              <a:t>has </a:t>
            </a:r>
            <a:r>
              <a:rPr dirty="0" sz="1200" spc="5">
                <a:latin typeface="Times New Roman"/>
                <a:cs typeface="Times New Roman"/>
              </a:rPr>
              <a:t>only </a:t>
            </a:r>
            <a:r>
              <a:rPr dirty="0" sz="1200">
                <a:latin typeface="Times New Roman"/>
                <a:cs typeface="Times New Roman"/>
              </a:rPr>
              <a:t>a  </a:t>
            </a:r>
            <a:r>
              <a:rPr dirty="0" sz="1200" spc="-5">
                <a:latin typeface="Times New Roman"/>
                <a:cs typeface="Times New Roman"/>
              </a:rPr>
              <a:t>high school diploma. </a:t>
            </a:r>
            <a:r>
              <a:rPr dirty="0" sz="1200">
                <a:latin typeface="Times New Roman"/>
                <a:cs typeface="Times New Roman"/>
              </a:rPr>
              <a:t>This University of </a:t>
            </a:r>
            <a:r>
              <a:rPr dirty="0" sz="1200" spc="-5">
                <a:latin typeface="Times New Roman"/>
                <a:cs typeface="Times New Roman"/>
              </a:rPr>
              <a:t>Memphis research also </a:t>
            </a:r>
            <a:r>
              <a:rPr dirty="0" sz="1200">
                <a:latin typeface="Times New Roman"/>
                <a:cs typeface="Times New Roman"/>
              </a:rPr>
              <a:t>had the statistics for </a:t>
            </a:r>
            <a:r>
              <a:rPr dirty="0" sz="1200" spc="-5">
                <a:latin typeface="Times New Roman"/>
                <a:cs typeface="Times New Roman"/>
              </a:rPr>
              <a:t>two </a:t>
            </a:r>
            <a:r>
              <a:rPr dirty="0" sz="1200">
                <a:latin typeface="Times New Roman"/>
                <a:cs typeface="Times New Roman"/>
              </a:rPr>
              <a:t>major  </a:t>
            </a:r>
            <a:r>
              <a:rPr dirty="0" sz="1200" spc="-5">
                <a:latin typeface="Times New Roman"/>
                <a:cs typeface="Times New Roman"/>
              </a:rPr>
              <a:t>cities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Tennessee—Nashville and </a:t>
            </a:r>
            <a:r>
              <a:rPr dirty="0" sz="1200">
                <a:latin typeface="Times New Roman"/>
                <a:cs typeface="Times New Roman"/>
              </a:rPr>
              <a:t>Memphis. </a:t>
            </a:r>
            <a:r>
              <a:rPr dirty="0" sz="1200" spc="-15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Nashville,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</a:t>
            </a:r>
            <a:r>
              <a:rPr dirty="0" sz="1200" spc="-5">
                <a:latin typeface="Times New Roman"/>
                <a:cs typeface="Times New Roman"/>
              </a:rPr>
              <a:t>graduate will </a:t>
            </a:r>
            <a:r>
              <a:rPr dirty="0" sz="1200">
                <a:latin typeface="Times New Roman"/>
                <a:cs typeface="Times New Roman"/>
              </a:rPr>
              <a:t>have </a:t>
            </a:r>
            <a:r>
              <a:rPr dirty="0" sz="1200" spc="-5">
                <a:latin typeface="Times New Roman"/>
                <a:cs typeface="Times New Roman"/>
              </a:rPr>
              <a:t>an  average median </a:t>
            </a:r>
            <a:r>
              <a:rPr dirty="0" sz="1200">
                <a:latin typeface="Times New Roman"/>
                <a:cs typeface="Times New Roman"/>
              </a:rPr>
              <a:t>income of </a:t>
            </a:r>
            <a:r>
              <a:rPr dirty="0" sz="1200" spc="-5">
                <a:latin typeface="Times New Roman"/>
                <a:cs typeface="Times New Roman"/>
              </a:rPr>
              <a:t>$25,420 while </a:t>
            </a:r>
            <a:r>
              <a:rPr dirty="0" sz="1200">
                <a:latin typeface="Times New Roman"/>
                <a:cs typeface="Times New Roman"/>
              </a:rPr>
              <a:t>the high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dropout’s </a:t>
            </a:r>
            <a:r>
              <a:rPr dirty="0" sz="1200" spc="-5">
                <a:latin typeface="Times New Roman"/>
                <a:cs typeface="Times New Roman"/>
              </a:rPr>
              <a:t>income will </a:t>
            </a:r>
            <a:r>
              <a:rPr dirty="0" sz="1200">
                <a:latin typeface="Times New Roman"/>
                <a:cs typeface="Times New Roman"/>
              </a:rPr>
              <a:t>average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endParaRPr sz="1200">
              <a:latin typeface="Times New Roman"/>
              <a:cs typeface="Times New Roman"/>
            </a:endParaRPr>
          </a:p>
          <a:p>
            <a:pPr marL="12700" marR="22860">
              <a:lnSpc>
                <a:spcPts val="2760"/>
              </a:lnSpc>
              <a:spcBef>
                <a:spcPts val="5"/>
              </a:spcBef>
            </a:pPr>
            <a:r>
              <a:rPr dirty="0" sz="1200">
                <a:latin typeface="Times New Roman"/>
                <a:cs typeface="Times New Roman"/>
              </a:rPr>
              <a:t>$14,235, 56.0% of the </a:t>
            </a:r>
            <a:r>
              <a:rPr dirty="0" sz="1200" spc="-5">
                <a:latin typeface="Times New Roman"/>
                <a:cs typeface="Times New Roman"/>
              </a:rPr>
              <a:t>high school graduate </a:t>
            </a:r>
            <a:r>
              <a:rPr dirty="0" sz="1200">
                <a:latin typeface="Times New Roman"/>
                <a:cs typeface="Times New Roman"/>
              </a:rPr>
              <a:t>(Center </a:t>
            </a:r>
            <a:r>
              <a:rPr dirty="0" sz="1200" spc="-5">
                <a:latin typeface="Times New Roman"/>
                <a:cs typeface="Times New Roman"/>
              </a:rPr>
              <a:t>for Research </a:t>
            </a:r>
            <a:r>
              <a:rPr dirty="0" sz="1200">
                <a:latin typeface="Times New Roman"/>
                <a:cs typeface="Times New Roman"/>
              </a:rPr>
              <a:t>in Education </a:t>
            </a:r>
            <a:r>
              <a:rPr dirty="0" sz="1200" spc="-5">
                <a:latin typeface="Times New Roman"/>
                <a:cs typeface="Times New Roman"/>
              </a:rPr>
              <a:t>Policy, </a:t>
            </a:r>
            <a:r>
              <a:rPr dirty="0" sz="1200">
                <a:latin typeface="Times New Roman"/>
                <a:cs typeface="Times New Roman"/>
              </a:rPr>
              <a:t>2011). </a:t>
            </a:r>
            <a:r>
              <a:rPr dirty="0" sz="1200" spc="-10">
                <a:latin typeface="Times New Roman"/>
                <a:cs typeface="Times New Roman"/>
              </a:rPr>
              <a:t>In  </a:t>
            </a:r>
            <a:r>
              <a:rPr dirty="0" sz="1200" spc="-5">
                <a:latin typeface="Times New Roman"/>
                <a:cs typeface="Times New Roman"/>
              </a:rPr>
              <a:t>Memphis, </a:t>
            </a:r>
            <a:r>
              <a:rPr dirty="0" sz="1200">
                <a:latin typeface="Times New Roman"/>
                <a:cs typeface="Times New Roman"/>
              </a:rPr>
              <a:t>similar </a:t>
            </a:r>
            <a:r>
              <a:rPr dirty="0" sz="1200" spc="-5">
                <a:latin typeface="Times New Roman"/>
                <a:cs typeface="Times New Roman"/>
              </a:rPr>
              <a:t>numbers </a:t>
            </a:r>
            <a:r>
              <a:rPr dirty="0" sz="1200">
                <a:latin typeface="Times New Roman"/>
                <a:cs typeface="Times New Roman"/>
              </a:rPr>
              <a:t>exist for this </a:t>
            </a:r>
            <a:r>
              <a:rPr dirty="0" sz="1200" spc="-5">
                <a:latin typeface="Times New Roman"/>
                <a:cs typeface="Times New Roman"/>
              </a:rPr>
              <a:t>comparison with high school graduates earning </a:t>
            </a:r>
            <a:r>
              <a:rPr dirty="0" sz="1200">
                <a:latin typeface="Times New Roman"/>
                <a:cs typeface="Times New Roman"/>
              </a:rPr>
              <a:t>$20,336, 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dropouts earning $11,185, </a:t>
            </a:r>
            <a:r>
              <a:rPr dirty="0" sz="1200" spc="-5">
                <a:latin typeface="Times New Roman"/>
                <a:cs typeface="Times New Roman"/>
              </a:rPr>
              <a:t>an amount </a:t>
            </a:r>
            <a:r>
              <a:rPr dirty="0" sz="1200">
                <a:latin typeface="Times New Roman"/>
                <a:cs typeface="Times New Roman"/>
              </a:rPr>
              <a:t>only 55.0% of the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graduates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19"/>
              </a:spcBef>
            </a:pPr>
            <a:r>
              <a:rPr dirty="0" sz="1200" spc="-5">
                <a:latin typeface="Times New Roman"/>
                <a:cs typeface="Times New Roman"/>
              </a:rPr>
              <a:t>(Center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Research </a:t>
            </a:r>
            <a:r>
              <a:rPr dirty="0" sz="1200">
                <a:latin typeface="Times New Roman"/>
                <a:cs typeface="Times New Roman"/>
              </a:rPr>
              <a:t>in Education </a:t>
            </a:r>
            <a:r>
              <a:rPr dirty="0" sz="1200" spc="-5">
                <a:latin typeface="Times New Roman"/>
                <a:cs typeface="Times New Roman"/>
              </a:rPr>
              <a:t>Policy,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2011).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94169" y="429259"/>
            <a:ext cx="1778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38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1016254"/>
            <a:ext cx="5963920" cy="769365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Tennessee Poverty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Levels</a:t>
            </a:r>
            <a:endParaRPr sz="1200">
              <a:latin typeface="Times New Roman"/>
              <a:cs typeface="Times New Roman"/>
            </a:endParaRPr>
          </a:p>
          <a:p>
            <a:pPr marL="12700" marR="56515" indent="228600">
              <a:lnSpc>
                <a:spcPts val="2760"/>
              </a:lnSpc>
              <a:spcBef>
                <a:spcPts val="285"/>
              </a:spcBef>
            </a:pPr>
            <a:r>
              <a:rPr dirty="0" sz="1200">
                <a:latin typeface="Times New Roman"/>
                <a:cs typeface="Times New Roman"/>
              </a:rPr>
              <a:t>When </a:t>
            </a:r>
            <a:r>
              <a:rPr dirty="0" sz="1200" spc="-5">
                <a:latin typeface="Times New Roman"/>
                <a:cs typeface="Times New Roman"/>
              </a:rPr>
              <a:t>considering </a:t>
            </a:r>
            <a:r>
              <a:rPr dirty="0" sz="1200">
                <a:latin typeface="Times New Roman"/>
                <a:cs typeface="Times New Roman"/>
              </a:rPr>
              <a:t>income </a:t>
            </a:r>
            <a:r>
              <a:rPr dirty="0" sz="1200" spc="-5">
                <a:latin typeface="Times New Roman"/>
                <a:cs typeface="Times New Roman"/>
              </a:rPr>
              <a:t>levels, </a:t>
            </a:r>
            <a:r>
              <a:rPr dirty="0" sz="1200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is important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understand </a:t>
            </a:r>
            <a:r>
              <a:rPr dirty="0" sz="1200">
                <a:latin typeface="Times New Roman"/>
                <a:cs typeface="Times New Roman"/>
              </a:rPr>
              <a:t>the poverty level(s) in  </a:t>
            </a:r>
            <a:r>
              <a:rPr dirty="0" sz="1200" spc="-5">
                <a:latin typeface="Times New Roman"/>
                <a:cs typeface="Times New Roman"/>
              </a:rPr>
              <a:t>Tennessee </a:t>
            </a:r>
            <a:r>
              <a:rPr dirty="0" sz="1200">
                <a:latin typeface="Times New Roman"/>
                <a:cs typeface="Times New Roman"/>
              </a:rPr>
              <a:t>to identify the </a:t>
            </a:r>
            <a:r>
              <a:rPr dirty="0" sz="1200" spc="-5">
                <a:latin typeface="Times New Roman"/>
                <a:cs typeface="Times New Roman"/>
              </a:rPr>
              <a:t>significance </a:t>
            </a:r>
            <a:r>
              <a:rPr dirty="0" sz="1200">
                <a:latin typeface="Times New Roman"/>
                <a:cs typeface="Times New Roman"/>
              </a:rPr>
              <a:t>of these dollar </a:t>
            </a:r>
            <a:r>
              <a:rPr dirty="0" sz="1200" spc="-5">
                <a:latin typeface="Times New Roman"/>
                <a:cs typeface="Times New Roman"/>
              </a:rPr>
              <a:t>amounts and </a:t>
            </a:r>
            <a:r>
              <a:rPr dirty="0" sz="1200">
                <a:latin typeface="Times New Roman"/>
                <a:cs typeface="Times New Roman"/>
              </a:rPr>
              <a:t>the sustainability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an  </a:t>
            </a:r>
            <a:r>
              <a:rPr dirty="0" sz="1200">
                <a:latin typeface="Times New Roman"/>
                <a:cs typeface="Times New Roman"/>
              </a:rPr>
              <a:t>individual with this </a:t>
            </a:r>
            <a:r>
              <a:rPr dirty="0" sz="1200" spc="-5">
                <a:latin typeface="Times New Roman"/>
                <a:cs typeface="Times New Roman"/>
              </a:rPr>
              <a:t>level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income. </a:t>
            </a:r>
            <a:r>
              <a:rPr dirty="0" sz="1200">
                <a:latin typeface="Times New Roman"/>
                <a:cs typeface="Times New Roman"/>
              </a:rPr>
              <a:t>To put this in </a:t>
            </a:r>
            <a:r>
              <a:rPr dirty="0" sz="1200" spc="-5">
                <a:latin typeface="Times New Roman"/>
                <a:cs typeface="Times New Roman"/>
              </a:rPr>
              <a:t>perspective, consider </a:t>
            </a:r>
            <a:r>
              <a:rPr dirty="0" sz="1200">
                <a:latin typeface="Times New Roman"/>
                <a:cs typeface="Times New Roman"/>
              </a:rPr>
              <a:t>the following data,  </a:t>
            </a:r>
            <a:r>
              <a:rPr dirty="0" sz="1200" spc="-5">
                <a:latin typeface="Times New Roman"/>
                <a:cs typeface="Times New Roman"/>
              </a:rPr>
              <a:t>which were also </a:t>
            </a:r>
            <a:r>
              <a:rPr dirty="0" sz="1200">
                <a:latin typeface="Times New Roman"/>
                <a:cs typeface="Times New Roman"/>
              </a:rPr>
              <a:t>provided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researchers at </a:t>
            </a:r>
            <a:r>
              <a:rPr dirty="0" sz="1200">
                <a:latin typeface="Times New Roman"/>
                <a:cs typeface="Times New Roman"/>
              </a:rPr>
              <a:t>the University of </a:t>
            </a:r>
            <a:r>
              <a:rPr dirty="0" sz="1200" spc="-5">
                <a:latin typeface="Times New Roman"/>
                <a:cs typeface="Times New Roman"/>
              </a:rPr>
              <a:t>Memphis (Center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Research 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Education Policy, </a:t>
            </a:r>
            <a:r>
              <a:rPr dirty="0" sz="1200">
                <a:latin typeface="Times New Roman"/>
                <a:cs typeface="Times New Roman"/>
              </a:rPr>
              <a:t>2011). </a:t>
            </a: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Nashville, 10.3%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persons with </a:t>
            </a:r>
            <a:r>
              <a:rPr dirty="0" sz="1200">
                <a:latin typeface="Times New Roman"/>
                <a:cs typeface="Times New Roman"/>
              </a:rPr>
              <a:t>just a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diploma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were</a:t>
            </a:r>
            <a:endParaRPr sz="1200">
              <a:latin typeface="Times New Roman"/>
              <a:cs typeface="Times New Roman"/>
            </a:endParaRPr>
          </a:p>
          <a:p>
            <a:pPr marL="12700" marR="140970">
              <a:lnSpc>
                <a:spcPts val="276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under </a:t>
            </a:r>
            <a:r>
              <a:rPr dirty="0" sz="1200">
                <a:latin typeface="Times New Roman"/>
                <a:cs typeface="Times New Roman"/>
              </a:rPr>
              <a:t>the poverty level, and 22.2% of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</a:t>
            </a:r>
            <a:r>
              <a:rPr dirty="0" sz="1200" spc="-5">
                <a:latin typeface="Times New Roman"/>
                <a:cs typeface="Times New Roman"/>
              </a:rPr>
              <a:t>dropouts were </a:t>
            </a:r>
            <a:r>
              <a:rPr dirty="0" sz="1200">
                <a:latin typeface="Times New Roman"/>
                <a:cs typeface="Times New Roman"/>
              </a:rPr>
              <a:t>under this level. </a:t>
            </a: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Memphis, 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statistics were </a:t>
            </a:r>
            <a:r>
              <a:rPr dirty="0" sz="1200">
                <a:latin typeface="Times New Roman"/>
                <a:cs typeface="Times New Roman"/>
              </a:rPr>
              <a:t>19.5% of </a:t>
            </a:r>
            <a:r>
              <a:rPr dirty="0" sz="1200" spc="-5">
                <a:latin typeface="Times New Roman"/>
                <a:cs typeface="Times New Roman"/>
              </a:rPr>
              <a:t>high school graduates and </a:t>
            </a:r>
            <a:r>
              <a:rPr dirty="0" sz="1200">
                <a:latin typeface="Times New Roman"/>
                <a:cs typeface="Times New Roman"/>
              </a:rPr>
              <a:t>34.1% of dropouts. The </a:t>
            </a:r>
            <a:r>
              <a:rPr dirty="0" sz="1200" spc="-5">
                <a:latin typeface="Times New Roman"/>
                <a:cs typeface="Times New Roman"/>
              </a:rPr>
              <a:t>percent </a:t>
            </a:r>
            <a:r>
              <a:rPr dirty="0" sz="1200">
                <a:latin typeface="Times New Roman"/>
                <a:cs typeface="Times New Roman"/>
              </a:rPr>
              <a:t>of  individuals who </a:t>
            </a:r>
            <a:r>
              <a:rPr dirty="0" sz="1200" spc="-5">
                <a:latin typeface="Times New Roman"/>
                <a:cs typeface="Times New Roman"/>
              </a:rPr>
              <a:t>have </a:t>
            </a:r>
            <a:r>
              <a:rPr dirty="0" sz="1200">
                <a:latin typeface="Times New Roman"/>
                <a:cs typeface="Times New Roman"/>
              </a:rPr>
              <a:t>a bachelor’s </a:t>
            </a:r>
            <a:r>
              <a:rPr dirty="0" sz="1200" spc="-5">
                <a:latin typeface="Times New Roman"/>
                <a:cs typeface="Times New Roman"/>
              </a:rPr>
              <a:t>degree and are under </a:t>
            </a:r>
            <a:r>
              <a:rPr dirty="0" sz="1200">
                <a:latin typeface="Times New Roman"/>
                <a:cs typeface="Times New Roman"/>
              </a:rPr>
              <a:t>the poverty level </a:t>
            </a:r>
            <a:r>
              <a:rPr dirty="0" sz="1200" spc="5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both </a:t>
            </a:r>
            <a:r>
              <a:rPr dirty="0" sz="1200" spc="-5">
                <a:latin typeface="Times New Roman"/>
                <a:cs typeface="Times New Roman"/>
              </a:rPr>
              <a:t>Nashville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and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19"/>
              </a:spcBef>
            </a:pPr>
            <a:r>
              <a:rPr dirty="0" sz="1200" spc="-5">
                <a:latin typeface="Times New Roman"/>
                <a:cs typeface="Times New Roman"/>
              </a:rPr>
              <a:t>Memphis, respectively, </a:t>
            </a:r>
            <a:r>
              <a:rPr dirty="0" sz="1200">
                <a:latin typeface="Times New Roman"/>
                <a:cs typeface="Times New Roman"/>
              </a:rPr>
              <a:t>is 3.3% </a:t>
            </a:r>
            <a:r>
              <a:rPr dirty="0" sz="1200" spc="-5">
                <a:latin typeface="Times New Roman"/>
                <a:cs typeface="Times New Roman"/>
              </a:rPr>
              <a:t>and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3.4%.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4"/>
              </a:spcBef>
            </a:pPr>
            <a:r>
              <a:rPr dirty="0" sz="1200" spc="-5" b="1">
                <a:latin typeface="Times New Roman"/>
                <a:cs typeface="Times New Roman"/>
              </a:rPr>
              <a:t>Fiscal Value </a:t>
            </a:r>
            <a:r>
              <a:rPr dirty="0" sz="1200" b="1">
                <a:latin typeface="Times New Roman"/>
                <a:cs typeface="Times New Roman"/>
              </a:rPr>
              <a:t>of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Education</a:t>
            </a:r>
            <a:endParaRPr sz="1200">
              <a:latin typeface="Times New Roman"/>
              <a:cs typeface="Times New Roman"/>
            </a:endParaRPr>
          </a:p>
          <a:p>
            <a:pPr marL="12700" marR="53340" indent="228600">
              <a:lnSpc>
                <a:spcPts val="2750"/>
              </a:lnSpc>
              <a:spcBef>
                <a:spcPts val="295"/>
              </a:spcBef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U.S. Bureau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Labor Statistics’ Office </a:t>
            </a:r>
            <a:r>
              <a:rPr dirty="0" sz="1200">
                <a:latin typeface="Times New Roman"/>
                <a:cs typeface="Times New Roman"/>
              </a:rPr>
              <a:t>of Statistics </a:t>
            </a:r>
            <a:r>
              <a:rPr dirty="0" sz="1200" spc="-5">
                <a:latin typeface="Times New Roman"/>
                <a:cs typeface="Times New Roman"/>
              </a:rPr>
              <a:t>and Employment Projections </a:t>
            </a:r>
            <a:r>
              <a:rPr dirty="0" sz="1200">
                <a:latin typeface="Times New Roman"/>
                <a:cs typeface="Times New Roman"/>
              </a:rPr>
              <a:t>(2011)  published </a:t>
            </a:r>
            <a:r>
              <a:rPr dirty="0" sz="1200" spc="-5">
                <a:latin typeface="Times New Roman"/>
                <a:cs typeface="Times New Roman"/>
              </a:rPr>
              <a:t>data that show </a:t>
            </a:r>
            <a:r>
              <a:rPr dirty="0" sz="1200">
                <a:latin typeface="Times New Roman"/>
                <a:cs typeface="Times New Roman"/>
              </a:rPr>
              <a:t>exactly how </a:t>
            </a:r>
            <a:r>
              <a:rPr dirty="0" sz="1200" spc="-5">
                <a:latin typeface="Times New Roman"/>
                <a:cs typeface="Times New Roman"/>
              </a:rPr>
              <a:t>much education is worth </a:t>
            </a:r>
            <a:r>
              <a:rPr dirty="0" sz="1200">
                <a:latin typeface="Times New Roman"/>
                <a:cs typeface="Times New Roman"/>
              </a:rPr>
              <a:t>on a weekly income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comparison.</a:t>
            </a:r>
            <a:endParaRPr sz="1200">
              <a:latin typeface="Times New Roman"/>
              <a:cs typeface="Times New Roman"/>
            </a:endParaRPr>
          </a:p>
          <a:p>
            <a:pPr marL="12700" marR="135890">
              <a:lnSpc>
                <a:spcPts val="276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A high school </a:t>
            </a:r>
            <a:r>
              <a:rPr dirty="0" sz="1200">
                <a:latin typeface="Times New Roman"/>
                <a:cs typeface="Times New Roman"/>
              </a:rPr>
              <a:t>dropout will </a:t>
            </a:r>
            <a:r>
              <a:rPr dirty="0" sz="1200" spc="-5">
                <a:latin typeface="Times New Roman"/>
                <a:cs typeface="Times New Roman"/>
              </a:rPr>
              <a:t>have </a:t>
            </a:r>
            <a:r>
              <a:rPr dirty="0" sz="1200">
                <a:latin typeface="Times New Roman"/>
                <a:cs typeface="Times New Roman"/>
              </a:rPr>
              <a:t>a weekly </a:t>
            </a:r>
            <a:r>
              <a:rPr dirty="0" sz="1200" spc="-5">
                <a:latin typeface="Times New Roman"/>
                <a:cs typeface="Times New Roman"/>
              </a:rPr>
              <a:t>median </a:t>
            </a:r>
            <a:r>
              <a:rPr dirty="0" sz="1200">
                <a:latin typeface="Times New Roman"/>
                <a:cs typeface="Times New Roman"/>
              </a:rPr>
              <a:t>income </a:t>
            </a:r>
            <a:r>
              <a:rPr dirty="0" sz="1200" spc="-5">
                <a:latin typeface="Times New Roman"/>
                <a:cs typeface="Times New Roman"/>
              </a:rPr>
              <a:t>level </a:t>
            </a:r>
            <a:r>
              <a:rPr dirty="0" sz="1200">
                <a:latin typeface="Times New Roman"/>
                <a:cs typeface="Times New Roman"/>
              </a:rPr>
              <a:t>of $451. This </a:t>
            </a:r>
            <a:r>
              <a:rPr dirty="0" sz="1200" spc="-5">
                <a:latin typeface="Times New Roman"/>
                <a:cs typeface="Times New Roman"/>
              </a:rPr>
              <a:t>number is </a:t>
            </a:r>
            <a:r>
              <a:rPr dirty="0" sz="1200">
                <a:latin typeface="Times New Roman"/>
                <a:cs typeface="Times New Roman"/>
              </a:rPr>
              <a:t>only  71% of the weekly median income </a:t>
            </a:r>
            <a:r>
              <a:rPr dirty="0" sz="1200" spc="-5">
                <a:latin typeface="Times New Roman"/>
                <a:cs typeface="Times New Roman"/>
              </a:rPr>
              <a:t>earned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a person with only a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degree, which</a:t>
            </a:r>
            <a:r>
              <a:rPr dirty="0" sz="1200" spc="-1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is</a:t>
            </a:r>
            <a:endParaRPr sz="1200">
              <a:latin typeface="Times New Roman"/>
              <a:cs typeface="Times New Roman"/>
            </a:endParaRPr>
          </a:p>
          <a:p>
            <a:pPr algn="just" marL="12700" marR="133985">
              <a:lnSpc>
                <a:spcPts val="2760"/>
              </a:lnSpc>
            </a:pPr>
            <a:r>
              <a:rPr dirty="0" sz="1200">
                <a:latin typeface="Times New Roman"/>
                <a:cs typeface="Times New Roman"/>
              </a:rPr>
              <a:t>$719 </a:t>
            </a:r>
            <a:r>
              <a:rPr dirty="0" sz="1200" spc="-5">
                <a:latin typeface="Times New Roman"/>
                <a:cs typeface="Times New Roman"/>
              </a:rPr>
              <a:t>(U.S. Bureau </a:t>
            </a:r>
            <a:r>
              <a:rPr dirty="0" sz="1200">
                <a:latin typeface="Times New Roman"/>
                <a:cs typeface="Times New Roman"/>
              </a:rPr>
              <a:t>of Labor </a:t>
            </a:r>
            <a:r>
              <a:rPr dirty="0" sz="1200" spc="-5">
                <a:latin typeface="Times New Roman"/>
                <a:cs typeface="Times New Roman"/>
              </a:rPr>
              <a:t>Statistics’ Office </a:t>
            </a:r>
            <a:r>
              <a:rPr dirty="0" sz="1200">
                <a:latin typeface="Times New Roman"/>
                <a:cs typeface="Times New Roman"/>
              </a:rPr>
              <a:t>of Statistics </a:t>
            </a:r>
            <a:r>
              <a:rPr dirty="0" sz="1200" spc="-5">
                <a:latin typeface="Times New Roman"/>
                <a:cs typeface="Times New Roman"/>
              </a:rPr>
              <a:t>and Employment Projections, 2011).  </a:t>
            </a: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addition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median </a:t>
            </a:r>
            <a:r>
              <a:rPr dirty="0" sz="1200">
                <a:latin typeface="Times New Roman"/>
                <a:cs typeface="Times New Roman"/>
              </a:rPr>
              <a:t>weekly income, this study also </a:t>
            </a:r>
            <a:r>
              <a:rPr dirty="0" sz="1200" spc="-5">
                <a:latin typeface="Times New Roman"/>
                <a:cs typeface="Times New Roman"/>
              </a:rPr>
              <a:t>looked at unemployment </a:t>
            </a:r>
            <a:r>
              <a:rPr dirty="0" sz="1200">
                <a:latin typeface="Times New Roman"/>
                <a:cs typeface="Times New Roman"/>
              </a:rPr>
              <a:t>rates,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found  that those </a:t>
            </a:r>
            <a:r>
              <a:rPr dirty="0" sz="1200" spc="-5">
                <a:latin typeface="Times New Roman"/>
                <a:cs typeface="Times New Roman"/>
              </a:rPr>
              <a:t>who </a:t>
            </a:r>
            <a:r>
              <a:rPr dirty="0" sz="1200">
                <a:latin typeface="Times New Roman"/>
                <a:cs typeface="Times New Roman"/>
              </a:rPr>
              <a:t>do not have </a:t>
            </a:r>
            <a:r>
              <a:rPr dirty="0" sz="1200" spc="-5">
                <a:latin typeface="Times New Roman"/>
                <a:cs typeface="Times New Roman"/>
              </a:rPr>
              <a:t>at least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diploma </a:t>
            </a:r>
            <a:r>
              <a:rPr dirty="0" sz="1200" spc="-5">
                <a:latin typeface="Times New Roman"/>
                <a:cs typeface="Times New Roman"/>
              </a:rPr>
              <a:t>are </a:t>
            </a:r>
            <a:r>
              <a:rPr dirty="0" sz="1200">
                <a:latin typeface="Times New Roman"/>
                <a:cs typeface="Times New Roman"/>
              </a:rPr>
              <a:t>much more likely to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unemployed </a:t>
            </a:r>
            <a:r>
              <a:rPr dirty="0" sz="1200">
                <a:latin typeface="Times New Roman"/>
                <a:cs typeface="Times New Roman"/>
              </a:rPr>
              <a:t>than those with just a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diploma. </a:t>
            </a:r>
            <a:r>
              <a:rPr dirty="0" sz="1200" spc="-5">
                <a:latin typeface="Times New Roman"/>
                <a:cs typeface="Times New Roman"/>
              </a:rPr>
              <a:t>For high school </a:t>
            </a:r>
            <a:r>
              <a:rPr dirty="0" sz="1200">
                <a:latin typeface="Times New Roman"/>
                <a:cs typeface="Times New Roman"/>
              </a:rPr>
              <a:t>dropouts, the  </a:t>
            </a:r>
            <a:r>
              <a:rPr dirty="0" sz="1200" spc="-5">
                <a:latin typeface="Times New Roman"/>
                <a:cs typeface="Times New Roman"/>
              </a:rPr>
              <a:t>unemployment </a:t>
            </a:r>
            <a:r>
              <a:rPr dirty="0" sz="1200">
                <a:latin typeface="Times New Roman"/>
                <a:cs typeface="Times New Roman"/>
              </a:rPr>
              <a:t>rate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14.1% </a:t>
            </a:r>
            <a:r>
              <a:rPr dirty="0" sz="1200" spc="-5">
                <a:latin typeface="Times New Roman"/>
                <a:cs typeface="Times New Roman"/>
              </a:rPr>
              <a:t>versus </a:t>
            </a:r>
            <a:r>
              <a:rPr dirty="0" sz="1200">
                <a:latin typeface="Times New Roman"/>
                <a:cs typeface="Times New Roman"/>
              </a:rPr>
              <a:t>the 9.4% </a:t>
            </a:r>
            <a:r>
              <a:rPr dirty="0" sz="1200" spc="-5">
                <a:latin typeface="Times New Roman"/>
                <a:cs typeface="Times New Roman"/>
              </a:rPr>
              <a:t>associated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</a:t>
            </a:r>
            <a:r>
              <a:rPr dirty="0" sz="1200" spc="-5">
                <a:latin typeface="Times New Roman"/>
                <a:cs typeface="Times New Roman"/>
              </a:rPr>
              <a:t>graduates </a:t>
            </a:r>
            <a:r>
              <a:rPr dirty="0" sz="1200">
                <a:latin typeface="Times New Roman"/>
                <a:cs typeface="Times New Roman"/>
              </a:rPr>
              <a:t>(U.S. </a:t>
            </a:r>
            <a:r>
              <a:rPr dirty="0" sz="1200" spc="-5">
                <a:latin typeface="Times New Roman"/>
                <a:cs typeface="Times New Roman"/>
              </a:rPr>
              <a:t>Bureau 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Labor Statistics’ </a:t>
            </a:r>
            <a:r>
              <a:rPr dirty="0" sz="1200">
                <a:latin typeface="Times New Roman"/>
                <a:cs typeface="Times New Roman"/>
              </a:rPr>
              <a:t>Office of Statistics </a:t>
            </a:r>
            <a:r>
              <a:rPr dirty="0" sz="1200" spc="-5">
                <a:latin typeface="Times New Roman"/>
                <a:cs typeface="Times New Roman"/>
              </a:rPr>
              <a:t>and Employment Projections, </a:t>
            </a:r>
            <a:r>
              <a:rPr dirty="0" sz="1200">
                <a:latin typeface="Times New Roman"/>
                <a:cs typeface="Times New Roman"/>
              </a:rPr>
              <a:t>2011). </a:t>
            </a:r>
            <a:r>
              <a:rPr dirty="0" sz="1200" spc="-5">
                <a:latin typeface="Times New Roman"/>
                <a:cs typeface="Times New Roman"/>
              </a:rPr>
              <a:t>From </a:t>
            </a:r>
            <a:r>
              <a:rPr dirty="0" sz="1200">
                <a:latin typeface="Times New Roman"/>
                <a:cs typeface="Times New Roman"/>
              </a:rPr>
              <a:t>these  </a:t>
            </a:r>
            <a:r>
              <a:rPr dirty="0" sz="1200" spc="-5">
                <a:latin typeface="Times New Roman"/>
                <a:cs typeface="Times New Roman"/>
              </a:rPr>
              <a:t>statistics, </a:t>
            </a:r>
            <a:r>
              <a:rPr dirty="0" sz="1200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easy to see that not only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the income of a </a:t>
            </a:r>
            <a:r>
              <a:rPr dirty="0" sz="1200" spc="-5">
                <a:latin typeface="Times New Roman"/>
                <a:cs typeface="Times New Roman"/>
              </a:rPr>
              <a:t>high school graduate better than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631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39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274955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dropout, </a:t>
            </a:r>
            <a:r>
              <a:rPr dirty="0" sz="1200">
                <a:latin typeface="Times New Roman"/>
                <a:cs typeface="Times New Roman"/>
              </a:rPr>
              <a:t>but the likelihood of </a:t>
            </a:r>
            <a:r>
              <a:rPr dirty="0" sz="1200" spc="-5">
                <a:latin typeface="Times New Roman"/>
                <a:cs typeface="Times New Roman"/>
              </a:rPr>
              <a:t>getting and </a:t>
            </a:r>
            <a:r>
              <a:rPr dirty="0" sz="1200">
                <a:latin typeface="Times New Roman"/>
                <a:cs typeface="Times New Roman"/>
              </a:rPr>
              <a:t>keeping a job </a:t>
            </a:r>
            <a:r>
              <a:rPr dirty="0" sz="1200" spc="-5">
                <a:latin typeface="Times New Roman"/>
                <a:cs typeface="Times New Roman"/>
              </a:rPr>
              <a:t>is better for </a:t>
            </a:r>
            <a:r>
              <a:rPr dirty="0" sz="1200">
                <a:latin typeface="Times New Roman"/>
                <a:cs typeface="Times New Roman"/>
              </a:rPr>
              <a:t>those who </a:t>
            </a:r>
            <a:r>
              <a:rPr dirty="0" sz="1200" spc="-5">
                <a:latin typeface="Times New Roman"/>
                <a:cs typeface="Times New Roman"/>
              </a:rPr>
              <a:t>complete high  school.</a:t>
            </a:r>
            <a:endParaRPr sz="1200">
              <a:latin typeface="Times New Roman"/>
              <a:cs typeface="Times New Roman"/>
            </a:endParaRPr>
          </a:p>
          <a:p>
            <a:pPr marL="12700" marR="38100" indent="228600">
              <a:lnSpc>
                <a:spcPct val="191700"/>
              </a:lnSpc>
            </a:pPr>
            <a:r>
              <a:rPr dirty="0" sz="1200" spc="-10">
                <a:latin typeface="Times New Roman"/>
                <a:cs typeface="Times New Roman"/>
              </a:rPr>
              <a:t>It </a:t>
            </a:r>
            <a:r>
              <a:rPr dirty="0" sz="1200" spc="5">
                <a:latin typeface="Times New Roman"/>
                <a:cs typeface="Times New Roman"/>
              </a:rPr>
              <a:t>may be </a:t>
            </a:r>
            <a:r>
              <a:rPr dirty="0" sz="1200" spc="-5">
                <a:latin typeface="Times New Roman"/>
                <a:cs typeface="Times New Roman"/>
              </a:rPr>
              <a:t>viewed </a:t>
            </a:r>
            <a:r>
              <a:rPr dirty="0" sz="1200">
                <a:latin typeface="Times New Roman"/>
                <a:cs typeface="Times New Roman"/>
              </a:rPr>
              <a:t>that these </a:t>
            </a:r>
            <a:r>
              <a:rPr dirty="0" sz="1200" spc="-5">
                <a:latin typeface="Times New Roman"/>
                <a:cs typeface="Times New Roman"/>
              </a:rPr>
              <a:t>lower economic </a:t>
            </a:r>
            <a:r>
              <a:rPr dirty="0" sz="1200">
                <a:latin typeface="Times New Roman"/>
                <a:cs typeface="Times New Roman"/>
              </a:rPr>
              <a:t>standards are </a:t>
            </a:r>
            <a:r>
              <a:rPr dirty="0" sz="1200" spc="-5">
                <a:latin typeface="Times New Roman"/>
                <a:cs typeface="Times New Roman"/>
              </a:rPr>
              <a:t>chosen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those who drop out of  </a:t>
            </a:r>
            <a:r>
              <a:rPr dirty="0" sz="1200" spc="-5">
                <a:latin typeface="Times New Roman"/>
                <a:cs typeface="Times New Roman"/>
              </a:rPr>
              <a:t>high school, and </a:t>
            </a:r>
            <a:r>
              <a:rPr dirty="0" sz="1200">
                <a:latin typeface="Times New Roman"/>
                <a:cs typeface="Times New Roman"/>
              </a:rPr>
              <a:t>should not be a </a:t>
            </a:r>
            <a:r>
              <a:rPr dirty="0" sz="1200" spc="-5">
                <a:latin typeface="Times New Roman"/>
                <a:cs typeface="Times New Roman"/>
              </a:rPr>
              <a:t>concern </a:t>
            </a:r>
            <a:r>
              <a:rPr dirty="0" sz="1200">
                <a:latin typeface="Times New Roman"/>
                <a:cs typeface="Times New Roman"/>
              </a:rPr>
              <a:t>to others. </a:t>
            </a:r>
            <a:r>
              <a:rPr dirty="0" sz="1200" spc="-5">
                <a:latin typeface="Times New Roman"/>
                <a:cs typeface="Times New Roman"/>
              </a:rPr>
              <a:t>However,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dropouts are </a:t>
            </a:r>
            <a:r>
              <a:rPr dirty="0" sz="1200">
                <a:latin typeface="Times New Roman"/>
                <a:cs typeface="Times New Roman"/>
              </a:rPr>
              <a:t>not the </a:t>
            </a:r>
            <a:r>
              <a:rPr dirty="0" sz="1200" spc="5">
                <a:latin typeface="Times New Roman"/>
                <a:cs typeface="Times New Roman"/>
              </a:rPr>
              <a:t>only </a:t>
            </a:r>
            <a:r>
              <a:rPr dirty="0" sz="1200" spc="-5">
                <a:latin typeface="Times New Roman"/>
                <a:cs typeface="Times New Roman"/>
              </a:rPr>
              <a:t>ones  affected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their decision to discontinue their education. </a:t>
            </a:r>
            <a:r>
              <a:rPr dirty="0" sz="1200" spc="-5">
                <a:latin typeface="Times New Roman"/>
                <a:cs typeface="Times New Roman"/>
              </a:rPr>
              <a:t>There is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direct </a:t>
            </a:r>
            <a:r>
              <a:rPr dirty="0" sz="1200">
                <a:latin typeface="Times New Roman"/>
                <a:cs typeface="Times New Roman"/>
              </a:rPr>
              <a:t>link </a:t>
            </a:r>
            <a:r>
              <a:rPr dirty="0" sz="1200" spc="-5">
                <a:latin typeface="Times New Roman"/>
                <a:cs typeface="Times New Roman"/>
              </a:rPr>
              <a:t>between </a:t>
            </a:r>
            <a:r>
              <a:rPr dirty="0" sz="1200">
                <a:latin typeface="Times New Roman"/>
                <a:cs typeface="Times New Roman"/>
              </a:rPr>
              <a:t>prison  populations and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dropouts. </a:t>
            </a:r>
            <a:r>
              <a:rPr dirty="0" sz="1200" spc="-5">
                <a:latin typeface="Times New Roman"/>
                <a:cs typeface="Times New Roman"/>
              </a:rPr>
              <a:t>As stated </a:t>
            </a:r>
            <a:r>
              <a:rPr dirty="0" sz="1200">
                <a:latin typeface="Times New Roman"/>
                <a:cs typeface="Times New Roman"/>
              </a:rPr>
              <a:t>by </a:t>
            </a:r>
            <a:r>
              <a:rPr dirty="0" sz="1200" spc="-5">
                <a:latin typeface="Times New Roman"/>
                <a:cs typeface="Times New Roman"/>
              </a:rPr>
              <a:t>Christle, </a:t>
            </a:r>
            <a:r>
              <a:rPr dirty="0" sz="1200">
                <a:latin typeface="Times New Roman"/>
                <a:cs typeface="Times New Roman"/>
              </a:rPr>
              <a:t>Jolivette, </a:t>
            </a:r>
            <a:r>
              <a:rPr dirty="0" sz="1200" spc="-5">
                <a:latin typeface="Times New Roman"/>
                <a:cs typeface="Times New Roman"/>
              </a:rPr>
              <a:t>and Nelson (2007),  </a:t>
            </a:r>
            <a:r>
              <a:rPr dirty="0" sz="1200">
                <a:latin typeface="Times New Roman"/>
                <a:cs typeface="Times New Roman"/>
              </a:rPr>
              <a:t>students who drop out of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are more likely to </a:t>
            </a:r>
            <a:r>
              <a:rPr dirty="0" sz="1200" spc="-10">
                <a:latin typeface="Times New Roman"/>
                <a:cs typeface="Times New Roman"/>
              </a:rPr>
              <a:t>go </a:t>
            </a:r>
            <a:r>
              <a:rPr dirty="0" sz="1200">
                <a:latin typeface="Times New Roman"/>
                <a:cs typeface="Times New Roman"/>
              </a:rPr>
              <a:t>to prison </a:t>
            </a:r>
            <a:r>
              <a:rPr dirty="0" sz="1200" spc="-5">
                <a:latin typeface="Times New Roman"/>
                <a:cs typeface="Times New Roman"/>
              </a:rPr>
              <a:t>than </a:t>
            </a:r>
            <a:r>
              <a:rPr dirty="0" sz="1200">
                <a:latin typeface="Times New Roman"/>
                <a:cs typeface="Times New Roman"/>
              </a:rPr>
              <a:t>those who </a:t>
            </a:r>
            <a:r>
              <a:rPr dirty="0" sz="1200" spc="-5">
                <a:latin typeface="Times New Roman"/>
                <a:cs typeface="Times New Roman"/>
              </a:rPr>
              <a:t>graduate. As  well, </a:t>
            </a:r>
            <a:r>
              <a:rPr dirty="0" sz="1200">
                <a:latin typeface="Times New Roman"/>
                <a:cs typeface="Times New Roman"/>
              </a:rPr>
              <a:t>these </a:t>
            </a:r>
            <a:r>
              <a:rPr dirty="0" sz="1200" spc="-5">
                <a:latin typeface="Times New Roman"/>
                <a:cs typeface="Times New Roman"/>
              </a:rPr>
              <a:t>dropouts </a:t>
            </a:r>
            <a:r>
              <a:rPr dirty="0" sz="1200">
                <a:latin typeface="Times New Roman"/>
                <a:cs typeface="Times New Roman"/>
              </a:rPr>
              <a:t>cause </a:t>
            </a:r>
            <a:r>
              <a:rPr dirty="0" sz="1200" spc="-5">
                <a:latin typeface="Times New Roman"/>
                <a:cs typeface="Times New Roman"/>
              </a:rPr>
              <a:t>an </a:t>
            </a:r>
            <a:r>
              <a:rPr dirty="0" sz="1200">
                <a:latin typeface="Times New Roman"/>
                <a:cs typeface="Times New Roman"/>
              </a:rPr>
              <a:t>economic </a:t>
            </a:r>
            <a:r>
              <a:rPr dirty="0" sz="1200" spc="-5">
                <a:latin typeface="Times New Roman"/>
                <a:cs typeface="Times New Roman"/>
              </a:rPr>
              <a:t>burden </a:t>
            </a:r>
            <a:r>
              <a:rPr dirty="0" sz="1200">
                <a:latin typeface="Times New Roman"/>
                <a:cs typeface="Times New Roman"/>
              </a:rPr>
              <a:t>to the community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to their </a:t>
            </a:r>
            <a:r>
              <a:rPr dirty="0" sz="1200" spc="-5">
                <a:latin typeface="Times New Roman"/>
                <a:cs typeface="Times New Roman"/>
              </a:rPr>
              <a:t>families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(Christle,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>
                <a:latin typeface="Times New Roman"/>
                <a:cs typeface="Times New Roman"/>
              </a:rPr>
              <a:t>Jolivette, &amp; </a:t>
            </a:r>
            <a:r>
              <a:rPr dirty="0" sz="1200" spc="-5">
                <a:latin typeface="Times New Roman"/>
                <a:cs typeface="Times New Roman"/>
              </a:rPr>
              <a:t>Nelson,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2007).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5"/>
              </a:spcBef>
            </a:pPr>
            <a:r>
              <a:rPr dirty="0" sz="1200" spc="-5" b="1">
                <a:latin typeface="Times New Roman"/>
                <a:cs typeface="Times New Roman"/>
              </a:rPr>
              <a:t>Fiscal </a:t>
            </a:r>
            <a:r>
              <a:rPr dirty="0" sz="1200" b="1">
                <a:latin typeface="Times New Roman"/>
                <a:cs typeface="Times New Roman"/>
              </a:rPr>
              <a:t>Effect </a:t>
            </a:r>
            <a:r>
              <a:rPr dirty="0" sz="1200" spc="-5" b="1">
                <a:latin typeface="Times New Roman"/>
                <a:cs typeface="Times New Roman"/>
              </a:rPr>
              <a:t>on</a:t>
            </a:r>
            <a:r>
              <a:rPr dirty="0" sz="120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Others</a:t>
            </a:r>
            <a:endParaRPr sz="1200">
              <a:latin typeface="Times New Roman"/>
              <a:cs typeface="Times New Roman"/>
            </a:endParaRPr>
          </a:p>
          <a:p>
            <a:pPr marL="12700" marR="16510" indent="228600">
              <a:lnSpc>
                <a:spcPts val="2760"/>
              </a:lnSpc>
              <a:spcBef>
                <a:spcPts val="285"/>
              </a:spcBef>
            </a:pP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an interview </a:t>
            </a:r>
            <a:r>
              <a:rPr dirty="0" sz="1200">
                <a:latin typeface="Times New Roman"/>
                <a:cs typeface="Times New Roman"/>
              </a:rPr>
              <a:t>with Claudio </a:t>
            </a:r>
            <a:r>
              <a:rPr dirty="0" sz="1200" spc="-5">
                <a:latin typeface="Times New Roman"/>
                <a:cs typeface="Times New Roman"/>
              </a:rPr>
              <a:t>Sanchez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 spc="-5">
                <a:latin typeface="Times New Roman"/>
                <a:cs typeface="Times New Roman"/>
              </a:rPr>
              <a:t>Linda Wertheimer </a:t>
            </a:r>
            <a:r>
              <a:rPr dirty="0" sz="1200">
                <a:latin typeface="Times New Roman"/>
                <a:cs typeface="Times New Roman"/>
              </a:rPr>
              <a:t>on </a:t>
            </a:r>
            <a:r>
              <a:rPr dirty="0" sz="1200" spc="-5">
                <a:latin typeface="Times New Roman"/>
                <a:cs typeface="Times New Roman"/>
              </a:rPr>
              <a:t>National </a:t>
            </a:r>
            <a:r>
              <a:rPr dirty="0" sz="1200">
                <a:latin typeface="Times New Roman"/>
                <a:cs typeface="Times New Roman"/>
              </a:rPr>
              <a:t>Public </a:t>
            </a:r>
            <a:r>
              <a:rPr dirty="0" sz="1200" spc="-5">
                <a:latin typeface="Times New Roman"/>
                <a:cs typeface="Times New Roman"/>
              </a:rPr>
              <a:t>Radio (NPR),  </a:t>
            </a:r>
            <a:r>
              <a:rPr dirty="0" sz="1200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was revealed that high school </a:t>
            </a:r>
            <a:r>
              <a:rPr dirty="0" sz="1200">
                <a:latin typeface="Times New Roman"/>
                <a:cs typeface="Times New Roman"/>
              </a:rPr>
              <a:t>dropouts cost </a:t>
            </a:r>
            <a:r>
              <a:rPr dirty="0" sz="1200" spc="-5">
                <a:latin typeface="Times New Roman"/>
                <a:cs typeface="Times New Roman"/>
              </a:rPr>
              <a:t>taxpayers an estimated “320 </a:t>
            </a:r>
            <a:r>
              <a:rPr dirty="0" sz="1200" spc="5">
                <a:latin typeface="Times New Roman"/>
                <a:cs typeface="Times New Roman"/>
              </a:rPr>
              <a:t>to </a:t>
            </a:r>
            <a:r>
              <a:rPr dirty="0" sz="1200">
                <a:latin typeface="Times New Roman"/>
                <a:cs typeface="Times New Roman"/>
              </a:rPr>
              <a:t>350 billion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dollars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dirty="0" sz="1200">
                <a:latin typeface="Times New Roman"/>
                <a:cs typeface="Times New Roman"/>
              </a:rPr>
              <a:t>… in lost </a:t>
            </a:r>
            <a:r>
              <a:rPr dirty="0" sz="1200" spc="-10">
                <a:latin typeface="Times New Roman"/>
                <a:cs typeface="Times New Roman"/>
              </a:rPr>
              <a:t>wages, </a:t>
            </a:r>
            <a:r>
              <a:rPr dirty="0" sz="1200">
                <a:latin typeface="Times New Roman"/>
                <a:cs typeface="Times New Roman"/>
              </a:rPr>
              <a:t>taxable </a:t>
            </a:r>
            <a:r>
              <a:rPr dirty="0" sz="1200" spc="-5">
                <a:latin typeface="Times New Roman"/>
                <a:cs typeface="Times New Roman"/>
              </a:rPr>
              <a:t>income, health, welfare, </a:t>
            </a:r>
            <a:r>
              <a:rPr dirty="0" sz="1200">
                <a:latin typeface="Times New Roman"/>
                <a:cs typeface="Times New Roman"/>
              </a:rPr>
              <a:t>[and] </a:t>
            </a:r>
            <a:r>
              <a:rPr dirty="0" sz="1200" spc="-5">
                <a:latin typeface="Times New Roman"/>
                <a:cs typeface="Times New Roman"/>
              </a:rPr>
              <a:t>incarceration costs” (Sanchez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&amp;</a:t>
            </a:r>
            <a:endParaRPr sz="1200">
              <a:latin typeface="Times New Roman"/>
              <a:cs typeface="Times New Roman"/>
            </a:endParaRPr>
          </a:p>
          <a:p>
            <a:pPr marL="12700" marR="155575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Wertheimer, 2011, para. </a:t>
            </a:r>
            <a:r>
              <a:rPr dirty="0" sz="1200">
                <a:latin typeface="Times New Roman"/>
                <a:cs typeface="Times New Roman"/>
              </a:rPr>
              <a:t>10). </a:t>
            </a:r>
            <a:r>
              <a:rPr dirty="0" sz="1200" spc="-5">
                <a:latin typeface="Times New Roman"/>
                <a:cs typeface="Times New Roman"/>
              </a:rPr>
              <a:t>Such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significant </a:t>
            </a:r>
            <a:r>
              <a:rPr dirty="0" sz="1200">
                <a:latin typeface="Times New Roman"/>
                <a:cs typeface="Times New Roman"/>
              </a:rPr>
              <a:t>cost </a:t>
            </a:r>
            <a:r>
              <a:rPr dirty="0" sz="1200" spc="-5">
                <a:latin typeface="Times New Roman"/>
                <a:cs typeface="Times New Roman"/>
              </a:rPr>
              <a:t>can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an argument </a:t>
            </a:r>
            <a:r>
              <a:rPr dirty="0" sz="1200">
                <a:latin typeface="Times New Roman"/>
                <a:cs typeface="Times New Roman"/>
              </a:rPr>
              <a:t>against the notion </a:t>
            </a:r>
            <a:r>
              <a:rPr dirty="0" sz="1200" spc="-5">
                <a:latin typeface="Times New Roman"/>
                <a:cs typeface="Times New Roman"/>
              </a:rPr>
              <a:t>that  dropping </a:t>
            </a:r>
            <a:r>
              <a:rPr dirty="0" sz="1200">
                <a:latin typeface="Times New Roman"/>
                <a:cs typeface="Times New Roman"/>
              </a:rPr>
              <a:t>out of school only </a:t>
            </a:r>
            <a:r>
              <a:rPr dirty="0" sz="1200" spc="-5">
                <a:latin typeface="Times New Roman"/>
                <a:cs typeface="Times New Roman"/>
              </a:rPr>
              <a:t>affects </a:t>
            </a:r>
            <a:r>
              <a:rPr dirty="0" sz="1200">
                <a:latin typeface="Times New Roman"/>
                <a:cs typeface="Times New Roman"/>
              </a:rPr>
              <a:t>the individual. With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dropouts being a problem  for not only the individual </a:t>
            </a:r>
            <a:r>
              <a:rPr dirty="0" sz="1200" spc="-5">
                <a:latin typeface="Times New Roman"/>
                <a:cs typeface="Times New Roman"/>
              </a:rPr>
              <a:t>(preventing higher </a:t>
            </a:r>
            <a:r>
              <a:rPr dirty="0" sz="1200">
                <a:latin typeface="Times New Roman"/>
                <a:cs typeface="Times New Roman"/>
              </a:rPr>
              <a:t>income </a:t>
            </a:r>
            <a:r>
              <a:rPr dirty="0" sz="1200" spc="-5">
                <a:latin typeface="Times New Roman"/>
                <a:cs typeface="Times New Roman"/>
              </a:rPr>
              <a:t>levels) and </a:t>
            </a:r>
            <a:r>
              <a:rPr dirty="0" sz="1200">
                <a:latin typeface="Times New Roman"/>
                <a:cs typeface="Times New Roman"/>
              </a:rPr>
              <a:t>for communities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the  country </a:t>
            </a:r>
            <a:r>
              <a:rPr dirty="0" sz="1200" spc="-5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a whole </a:t>
            </a:r>
            <a:r>
              <a:rPr dirty="0" sz="1200" spc="-5">
                <a:latin typeface="Times New Roman"/>
                <a:cs typeface="Times New Roman"/>
              </a:rPr>
              <a:t>(Christle, </a:t>
            </a:r>
            <a:r>
              <a:rPr dirty="0" sz="1200">
                <a:latin typeface="Times New Roman"/>
                <a:cs typeface="Times New Roman"/>
              </a:rPr>
              <a:t>Jolivette, &amp; </a:t>
            </a:r>
            <a:r>
              <a:rPr dirty="0" sz="1200" spc="-5">
                <a:latin typeface="Times New Roman"/>
                <a:cs typeface="Times New Roman"/>
              </a:rPr>
              <a:t>Nelson, </a:t>
            </a:r>
            <a:r>
              <a:rPr dirty="0" sz="1200">
                <a:latin typeface="Times New Roman"/>
                <a:cs typeface="Times New Roman"/>
              </a:rPr>
              <a:t>2007), it may be important to </a:t>
            </a:r>
            <a:r>
              <a:rPr dirty="0" sz="1200" spc="-5">
                <a:latin typeface="Times New Roman"/>
                <a:cs typeface="Times New Roman"/>
              </a:rPr>
              <a:t>take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closer  </a:t>
            </a:r>
            <a:r>
              <a:rPr dirty="0" sz="1200">
                <a:latin typeface="Times New Roman"/>
                <a:cs typeface="Times New Roman"/>
              </a:rPr>
              <a:t>look at why students choose to </a:t>
            </a:r>
            <a:r>
              <a:rPr dirty="0" sz="1200" spc="-5">
                <a:latin typeface="Times New Roman"/>
                <a:cs typeface="Times New Roman"/>
              </a:rPr>
              <a:t>drop </a:t>
            </a:r>
            <a:r>
              <a:rPr dirty="0" sz="1200">
                <a:latin typeface="Times New Roman"/>
                <a:cs typeface="Times New Roman"/>
              </a:rPr>
              <a:t>out of </a:t>
            </a:r>
            <a:r>
              <a:rPr dirty="0" sz="1200" spc="-5">
                <a:latin typeface="Times New Roman"/>
                <a:cs typeface="Times New Roman"/>
              </a:rPr>
              <a:t>high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school.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marL="2108200">
              <a:lnSpc>
                <a:spcPct val="100000"/>
              </a:lnSpc>
              <a:spcBef>
                <a:spcPts val="5"/>
              </a:spcBef>
            </a:pPr>
            <a:r>
              <a:rPr dirty="0" sz="1200" spc="-5" b="1">
                <a:latin typeface="Times New Roman"/>
                <a:cs typeface="Times New Roman"/>
              </a:rPr>
              <a:t>Dropout Prevention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Programs</a:t>
            </a:r>
            <a:endParaRPr sz="1200">
              <a:latin typeface="Times New Roman"/>
              <a:cs typeface="Times New Roman"/>
            </a:endParaRPr>
          </a:p>
          <a:p>
            <a:pPr marL="12700" marR="150495" indent="228600">
              <a:lnSpc>
                <a:spcPts val="2760"/>
              </a:lnSpc>
              <a:spcBef>
                <a:spcPts val="285"/>
              </a:spcBef>
            </a:pPr>
            <a:r>
              <a:rPr dirty="0" sz="1200" spc="-5">
                <a:latin typeface="Times New Roman"/>
                <a:cs typeface="Times New Roman"/>
              </a:rPr>
              <a:t>For several </a:t>
            </a:r>
            <a:r>
              <a:rPr dirty="0" sz="1200">
                <a:latin typeface="Times New Roman"/>
                <a:cs typeface="Times New Roman"/>
              </a:rPr>
              <a:t>decades, the country has been </a:t>
            </a:r>
            <a:r>
              <a:rPr dirty="0" sz="1200" spc="-5">
                <a:latin typeface="Times New Roman"/>
                <a:cs typeface="Times New Roman"/>
              </a:rPr>
              <a:t>concerned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dropouts. </a:t>
            </a:r>
            <a:r>
              <a:rPr dirty="0" sz="1200" spc="-5">
                <a:latin typeface="Times New Roman"/>
                <a:cs typeface="Times New Roman"/>
              </a:rPr>
              <a:t>Due </a:t>
            </a:r>
            <a:r>
              <a:rPr dirty="0" sz="1200">
                <a:latin typeface="Times New Roman"/>
                <a:cs typeface="Times New Roman"/>
              </a:rPr>
              <a:t>to this  </a:t>
            </a:r>
            <a:r>
              <a:rPr dirty="0" sz="1200" spc="-5">
                <a:latin typeface="Times New Roman"/>
                <a:cs typeface="Times New Roman"/>
              </a:rPr>
              <a:t>concern, </a:t>
            </a:r>
            <a:r>
              <a:rPr dirty="0" sz="1200">
                <a:latin typeface="Times New Roman"/>
                <a:cs typeface="Times New Roman"/>
              </a:rPr>
              <a:t>some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systems in </a:t>
            </a:r>
            <a:r>
              <a:rPr dirty="0" sz="1200" spc="-5">
                <a:latin typeface="Times New Roman"/>
                <a:cs typeface="Times New Roman"/>
              </a:rPr>
              <a:t>America </a:t>
            </a:r>
            <a:r>
              <a:rPr dirty="0" sz="1200">
                <a:latin typeface="Times New Roman"/>
                <a:cs typeface="Times New Roman"/>
              </a:rPr>
              <a:t>have </a:t>
            </a:r>
            <a:r>
              <a:rPr dirty="0" sz="1200" spc="-5">
                <a:latin typeface="Times New Roman"/>
                <a:cs typeface="Times New Roman"/>
              </a:rPr>
              <a:t>implemented dropout </a:t>
            </a:r>
            <a:r>
              <a:rPr dirty="0" sz="1200">
                <a:latin typeface="Times New Roman"/>
                <a:cs typeface="Times New Roman"/>
              </a:rPr>
              <a:t>prevention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programs.</a:t>
            </a:r>
            <a:endParaRPr sz="1200">
              <a:latin typeface="Times New Roman"/>
              <a:cs typeface="Times New Roman"/>
            </a:endParaRPr>
          </a:p>
          <a:p>
            <a:pPr marL="12700" marR="294640">
              <a:lnSpc>
                <a:spcPts val="2760"/>
              </a:lnSpc>
            </a:pPr>
            <a:r>
              <a:rPr dirty="0" sz="1200">
                <a:latin typeface="Times New Roman"/>
                <a:cs typeface="Times New Roman"/>
              </a:rPr>
              <a:t>Some of these </a:t>
            </a:r>
            <a:r>
              <a:rPr dirty="0" sz="1200" spc="-5">
                <a:latin typeface="Times New Roman"/>
                <a:cs typeface="Times New Roman"/>
              </a:rPr>
              <a:t>programs </a:t>
            </a:r>
            <a:r>
              <a:rPr dirty="0" sz="1200">
                <a:latin typeface="Times New Roman"/>
                <a:cs typeface="Times New Roman"/>
              </a:rPr>
              <a:t>have been </a:t>
            </a:r>
            <a:r>
              <a:rPr dirty="0" sz="1200" spc="-5">
                <a:latin typeface="Times New Roman"/>
                <a:cs typeface="Times New Roman"/>
              </a:rPr>
              <a:t>successful; others have </a:t>
            </a:r>
            <a:r>
              <a:rPr dirty="0" sz="1200">
                <a:latin typeface="Times New Roman"/>
                <a:cs typeface="Times New Roman"/>
              </a:rPr>
              <a:t>not </a:t>
            </a:r>
            <a:r>
              <a:rPr dirty="0" sz="1200" spc="-5">
                <a:latin typeface="Times New Roman"/>
                <a:cs typeface="Times New Roman"/>
              </a:rPr>
              <a:t>(Burzichelli, Mackey, </a:t>
            </a:r>
            <a:r>
              <a:rPr dirty="0" sz="1200">
                <a:latin typeface="Times New Roman"/>
                <a:cs typeface="Times New Roman"/>
              </a:rPr>
              <a:t>&amp;  </a:t>
            </a:r>
            <a:r>
              <a:rPr dirty="0" sz="1200" spc="-5">
                <a:latin typeface="Times New Roman"/>
                <a:cs typeface="Times New Roman"/>
              </a:rPr>
              <a:t>Bausmith, 2011). For </a:t>
            </a:r>
            <a:r>
              <a:rPr dirty="0" sz="1200">
                <a:latin typeface="Times New Roman"/>
                <a:cs typeface="Times New Roman"/>
              </a:rPr>
              <a:t>nearly </a:t>
            </a:r>
            <a:r>
              <a:rPr dirty="0" sz="1200" spc="-5">
                <a:latin typeface="Times New Roman"/>
                <a:cs typeface="Times New Roman"/>
              </a:rPr>
              <a:t>all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programs that </a:t>
            </a:r>
            <a:r>
              <a:rPr dirty="0" sz="1200">
                <a:latin typeface="Times New Roman"/>
                <a:cs typeface="Times New Roman"/>
              </a:rPr>
              <a:t>have been implemented, the </a:t>
            </a:r>
            <a:r>
              <a:rPr dirty="0" sz="1200" spc="-5">
                <a:latin typeface="Times New Roman"/>
                <a:cs typeface="Times New Roman"/>
              </a:rPr>
              <a:t>first step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1546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045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40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61594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designing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program was </a:t>
            </a:r>
            <a:r>
              <a:rPr dirty="0" sz="1200">
                <a:latin typeface="Times New Roman"/>
                <a:cs typeface="Times New Roman"/>
              </a:rPr>
              <a:t>to identify </a:t>
            </a:r>
            <a:r>
              <a:rPr dirty="0" sz="1200" spc="-5">
                <a:latin typeface="Times New Roman"/>
                <a:cs typeface="Times New Roman"/>
              </a:rPr>
              <a:t>and label </a:t>
            </a:r>
            <a:r>
              <a:rPr dirty="0" sz="1200">
                <a:latin typeface="Times New Roman"/>
                <a:cs typeface="Times New Roman"/>
              </a:rPr>
              <a:t>students </a:t>
            </a:r>
            <a:r>
              <a:rPr dirty="0" sz="1200" spc="-5">
                <a:latin typeface="Times New Roman"/>
                <a:cs typeface="Times New Roman"/>
              </a:rPr>
              <a:t>as “at-risk” (Bowers, </a:t>
            </a:r>
            <a:r>
              <a:rPr dirty="0" sz="1200">
                <a:latin typeface="Times New Roman"/>
                <a:cs typeface="Times New Roman"/>
              </a:rPr>
              <a:t>Sprott, &amp; </a:t>
            </a:r>
            <a:r>
              <a:rPr dirty="0" sz="1200" spc="-5">
                <a:latin typeface="Times New Roman"/>
                <a:cs typeface="Times New Roman"/>
              </a:rPr>
              <a:t>Taff,  </a:t>
            </a:r>
            <a:r>
              <a:rPr dirty="0" sz="1200">
                <a:latin typeface="Times New Roman"/>
                <a:cs typeface="Times New Roman"/>
              </a:rPr>
              <a:t>2012; </a:t>
            </a:r>
            <a:r>
              <a:rPr dirty="0" sz="1200" spc="-5">
                <a:latin typeface="Times New Roman"/>
                <a:cs typeface="Times New Roman"/>
              </a:rPr>
              <a:t>Burzichelli, Mackey, </a:t>
            </a:r>
            <a:r>
              <a:rPr dirty="0" sz="1200">
                <a:latin typeface="Times New Roman"/>
                <a:cs typeface="Times New Roman"/>
              </a:rPr>
              <a:t>&amp; </a:t>
            </a:r>
            <a:r>
              <a:rPr dirty="0" sz="1200" spc="-5">
                <a:latin typeface="Times New Roman"/>
                <a:cs typeface="Times New Roman"/>
              </a:rPr>
              <a:t>Bausmith, </a:t>
            </a:r>
            <a:r>
              <a:rPr dirty="0" sz="1200">
                <a:latin typeface="Times New Roman"/>
                <a:cs typeface="Times New Roman"/>
              </a:rPr>
              <a:t>2011). Some of these identifying methods </a:t>
            </a:r>
            <a:r>
              <a:rPr dirty="0" sz="1200" spc="-5">
                <a:latin typeface="Times New Roman"/>
                <a:cs typeface="Times New Roman"/>
              </a:rPr>
              <a:t>were </a:t>
            </a:r>
            <a:r>
              <a:rPr dirty="0" sz="1200">
                <a:latin typeface="Times New Roman"/>
                <a:cs typeface="Times New Roman"/>
              </a:rPr>
              <a:t>used in  middle </a:t>
            </a:r>
            <a:r>
              <a:rPr dirty="0" sz="1200" spc="-5">
                <a:latin typeface="Times New Roman"/>
                <a:cs typeface="Times New Roman"/>
              </a:rPr>
              <a:t>schools, others </a:t>
            </a:r>
            <a:r>
              <a:rPr dirty="0" sz="1200">
                <a:latin typeface="Times New Roman"/>
                <a:cs typeface="Times New Roman"/>
              </a:rPr>
              <a:t>did not </a:t>
            </a:r>
            <a:r>
              <a:rPr dirty="0" sz="1200" spc="-5">
                <a:latin typeface="Times New Roman"/>
                <a:cs typeface="Times New Roman"/>
              </a:rPr>
              <a:t>begin </a:t>
            </a:r>
            <a:r>
              <a:rPr dirty="0" sz="1200">
                <a:latin typeface="Times New Roman"/>
                <a:cs typeface="Times New Roman"/>
              </a:rPr>
              <a:t>until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school, and some </a:t>
            </a:r>
            <a:r>
              <a:rPr dirty="0" sz="1200" spc="-5">
                <a:latin typeface="Times New Roman"/>
                <a:cs typeface="Times New Roman"/>
              </a:rPr>
              <a:t>programs wait </a:t>
            </a:r>
            <a:r>
              <a:rPr dirty="0" sz="1200">
                <a:latin typeface="Times New Roman"/>
                <a:cs typeface="Times New Roman"/>
              </a:rPr>
              <a:t>until </a:t>
            </a:r>
            <a:r>
              <a:rPr dirty="0" sz="1200" spc="-5">
                <a:latin typeface="Times New Roman"/>
                <a:cs typeface="Times New Roman"/>
              </a:rPr>
              <a:t>students’  </a:t>
            </a:r>
            <a:r>
              <a:rPr dirty="0" sz="1200">
                <a:latin typeface="Times New Roman"/>
                <a:cs typeface="Times New Roman"/>
              </a:rPr>
              <a:t>junior </a:t>
            </a:r>
            <a:r>
              <a:rPr dirty="0" sz="1200" spc="-10">
                <a:latin typeface="Times New Roman"/>
                <a:cs typeface="Times New Roman"/>
              </a:rPr>
              <a:t>year </a:t>
            </a:r>
            <a:r>
              <a:rPr dirty="0" sz="1200">
                <a:latin typeface="Times New Roman"/>
                <a:cs typeface="Times New Roman"/>
              </a:rPr>
              <a:t>in high school to </a:t>
            </a:r>
            <a:r>
              <a:rPr dirty="0" sz="1200" spc="-5">
                <a:latin typeface="Times New Roman"/>
                <a:cs typeface="Times New Roman"/>
              </a:rPr>
              <a:t>determine who is </a:t>
            </a:r>
            <a:r>
              <a:rPr dirty="0" sz="1200">
                <a:latin typeface="Times New Roman"/>
                <a:cs typeface="Times New Roman"/>
              </a:rPr>
              <a:t>likely to leave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before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graduation.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Student Relocation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One </a:t>
            </a:r>
            <a:r>
              <a:rPr dirty="0" sz="1200">
                <a:latin typeface="Times New Roman"/>
                <a:cs typeface="Times New Roman"/>
              </a:rPr>
              <a:t>of the methods for preventing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dropouts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relocate </a:t>
            </a:r>
            <a:r>
              <a:rPr dirty="0" sz="1200">
                <a:latin typeface="Times New Roman"/>
                <a:cs typeface="Times New Roman"/>
              </a:rPr>
              <a:t>students to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endParaRPr sz="1200">
              <a:latin typeface="Times New Roman"/>
              <a:cs typeface="Times New Roman"/>
            </a:endParaRPr>
          </a:p>
          <a:p>
            <a:pPr marL="12700" marR="64769">
              <a:lnSpc>
                <a:spcPct val="191700"/>
              </a:lnSpc>
              <a:spcBef>
                <a:spcPts val="5"/>
              </a:spcBef>
            </a:pPr>
            <a:r>
              <a:rPr dirty="0" sz="1200">
                <a:latin typeface="Times New Roman"/>
                <a:cs typeface="Times New Roman"/>
              </a:rPr>
              <a:t>completely </a:t>
            </a:r>
            <a:r>
              <a:rPr dirty="0" sz="1200" spc="-5">
                <a:latin typeface="Times New Roman"/>
                <a:cs typeface="Times New Roman"/>
              </a:rPr>
              <a:t>different </a:t>
            </a:r>
            <a:r>
              <a:rPr dirty="0" sz="1200">
                <a:latin typeface="Times New Roman"/>
                <a:cs typeface="Times New Roman"/>
              </a:rPr>
              <a:t>environment; </a:t>
            </a:r>
            <a:r>
              <a:rPr dirty="0" sz="1200" spc="-5">
                <a:latin typeface="Times New Roman"/>
                <a:cs typeface="Times New Roman"/>
              </a:rPr>
              <a:t>specifically, </a:t>
            </a:r>
            <a:r>
              <a:rPr dirty="0" sz="1200">
                <a:latin typeface="Times New Roman"/>
                <a:cs typeface="Times New Roman"/>
              </a:rPr>
              <a:t>states </a:t>
            </a:r>
            <a:r>
              <a:rPr dirty="0" sz="1200" spc="-5">
                <a:latin typeface="Times New Roman"/>
                <a:cs typeface="Times New Roman"/>
              </a:rPr>
              <a:t>created </a:t>
            </a:r>
            <a:r>
              <a:rPr dirty="0" sz="1200">
                <a:latin typeface="Times New Roman"/>
                <a:cs typeface="Times New Roman"/>
              </a:rPr>
              <a:t>middle </a:t>
            </a:r>
            <a:r>
              <a:rPr dirty="0" sz="1200" spc="-5">
                <a:latin typeface="Times New Roman"/>
                <a:cs typeface="Times New Roman"/>
              </a:rPr>
              <a:t>college high </a:t>
            </a:r>
            <a:r>
              <a:rPr dirty="0" sz="1200">
                <a:latin typeface="Times New Roman"/>
                <a:cs typeface="Times New Roman"/>
              </a:rPr>
              <a:t>schools  </a:t>
            </a:r>
            <a:r>
              <a:rPr dirty="0" sz="1200" spc="-5">
                <a:latin typeface="Times New Roman"/>
                <a:cs typeface="Times New Roman"/>
              </a:rPr>
              <a:t>(Viadero, </a:t>
            </a:r>
            <a:r>
              <a:rPr dirty="0" sz="1200">
                <a:latin typeface="Times New Roman"/>
                <a:cs typeface="Times New Roman"/>
              </a:rPr>
              <a:t>2009). </a:t>
            </a:r>
            <a:r>
              <a:rPr dirty="0" sz="1200" spc="-5">
                <a:latin typeface="Times New Roman"/>
                <a:cs typeface="Times New Roman"/>
              </a:rPr>
              <a:t>These alternative environments were </a:t>
            </a:r>
            <a:r>
              <a:rPr dirty="0" sz="1200">
                <a:latin typeface="Times New Roman"/>
                <a:cs typeface="Times New Roman"/>
              </a:rPr>
              <a:t>designed for students who </a:t>
            </a:r>
            <a:r>
              <a:rPr dirty="0" sz="1200" spc="-5">
                <a:latin typeface="Times New Roman"/>
                <a:cs typeface="Times New Roman"/>
              </a:rPr>
              <a:t>are  academically at-risk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dropping </a:t>
            </a:r>
            <a:r>
              <a:rPr dirty="0" sz="1200">
                <a:latin typeface="Times New Roman"/>
                <a:cs typeface="Times New Roman"/>
              </a:rPr>
              <a:t>out of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school. </a:t>
            </a:r>
            <a:r>
              <a:rPr dirty="0" sz="1200" spc="-5">
                <a:latin typeface="Times New Roman"/>
                <a:cs typeface="Times New Roman"/>
              </a:rPr>
              <a:t>These new </a:t>
            </a:r>
            <a:r>
              <a:rPr dirty="0" sz="1200">
                <a:latin typeface="Times New Roman"/>
                <a:cs typeface="Times New Roman"/>
              </a:rPr>
              <a:t>schools </a:t>
            </a:r>
            <a:r>
              <a:rPr dirty="0" sz="1200" spc="-5">
                <a:latin typeface="Times New Roman"/>
                <a:cs typeface="Times New Roman"/>
              </a:rPr>
              <a:t>were created </a:t>
            </a:r>
            <a:r>
              <a:rPr dirty="0" sz="1200">
                <a:latin typeface="Times New Roman"/>
                <a:cs typeface="Times New Roman"/>
              </a:rPr>
              <a:t>on </a:t>
            </a:r>
            <a:r>
              <a:rPr dirty="0" sz="1200" spc="-5">
                <a:latin typeface="Times New Roman"/>
                <a:cs typeface="Times New Roman"/>
              </a:rPr>
              <a:t>college  campuses </a:t>
            </a:r>
            <a:r>
              <a:rPr dirty="0" sz="1200">
                <a:latin typeface="Times New Roman"/>
                <a:cs typeface="Times New Roman"/>
              </a:rPr>
              <a:t>to expose these </a:t>
            </a:r>
            <a:r>
              <a:rPr dirty="0" sz="1200" spc="-5">
                <a:latin typeface="Times New Roman"/>
                <a:cs typeface="Times New Roman"/>
              </a:rPr>
              <a:t>at-risk students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an </a:t>
            </a:r>
            <a:r>
              <a:rPr dirty="0" sz="1200">
                <a:latin typeface="Times New Roman"/>
                <a:cs typeface="Times New Roman"/>
              </a:rPr>
              <a:t>environment </a:t>
            </a:r>
            <a:r>
              <a:rPr dirty="0" sz="1200" spc="-5">
                <a:latin typeface="Times New Roman"/>
                <a:cs typeface="Times New Roman"/>
              </a:rPr>
              <a:t>where education was </a:t>
            </a:r>
            <a:r>
              <a:rPr dirty="0" sz="1200">
                <a:latin typeface="Times New Roman"/>
                <a:cs typeface="Times New Roman"/>
              </a:rPr>
              <a:t>obviously  </a:t>
            </a:r>
            <a:r>
              <a:rPr dirty="0" sz="1200" spc="-5">
                <a:latin typeface="Times New Roman"/>
                <a:cs typeface="Times New Roman"/>
              </a:rPr>
              <a:t>important. As part </a:t>
            </a:r>
            <a:r>
              <a:rPr dirty="0" sz="1200">
                <a:latin typeface="Times New Roman"/>
                <a:cs typeface="Times New Roman"/>
              </a:rPr>
              <a:t>of this </a:t>
            </a:r>
            <a:r>
              <a:rPr dirty="0" sz="1200" spc="-5">
                <a:latin typeface="Times New Roman"/>
                <a:cs typeface="Times New Roman"/>
              </a:rPr>
              <a:t>new environment, </a:t>
            </a:r>
            <a:r>
              <a:rPr dirty="0" sz="1200">
                <a:latin typeface="Times New Roman"/>
                <a:cs typeface="Times New Roman"/>
              </a:rPr>
              <a:t>students would be </a:t>
            </a:r>
            <a:r>
              <a:rPr dirty="0" sz="1200" spc="-5">
                <a:latin typeface="Times New Roman"/>
                <a:cs typeface="Times New Roman"/>
              </a:rPr>
              <a:t>involved </a:t>
            </a:r>
            <a:r>
              <a:rPr dirty="0" sz="1200">
                <a:latin typeface="Times New Roman"/>
                <a:cs typeface="Times New Roman"/>
              </a:rPr>
              <a:t>with “interdisciplinary  </a:t>
            </a:r>
            <a:r>
              <a:rPr dirty="0" sz="1200" spc="-5">
                <a:latin typeface="Times New Roman"/>
                <a:cs typeface="Times New Roman"/>
              </a:rPr>
              <a:t>coursework, project-based learning, and special counseling” (Viadero, </a:t>
            </a:r>
            <a:r>
              <a:rPr dirty="0" sz="1200">
                <a:latin typeface="Times New Roman"/>
                <a:cs typeface="Times New Roman"/>
              </a:rPr>
              <a:t>2009, </a:t>
            </a:r>
            <a:r>
              <a:rPr dirty="0" sz="1200" spc="-5">
                <a:latin typeface="Times New Roman"/>
                <a:cs typeface="Times New Roman"/>
              </a:rPr>
              <a:t>para. </a:t>
            </a:r>
            <a:r>
              <a:rPr dirty="0" sz="1200">
                <a:latin typeface="Times New Roman"/>
                <a:cs typeface="Times New Roman"/>
              </a:rPr>
              <a:t>3). This  </a:t>
            </a:r>
            <a:r>
              <a:rPr dirty="0" sz="1200" spc="-5">
                <a:latin typeface="Times New Roman"/>
                <a:cs typeface="Times New Roman"/>
              </a:rPr>
              <a:t>environment </a:t>
            </a:r>
            <a:r>
              <a:rPr dirty="0" sz="1200">
                <a:latin typeface="Times New Roman"/>
                <a:cs typeface="Times New Roman"/>
              </a:rPr>
              <a:t>could </a:t>
            </a:r>
            <a:r>
              <a:rPr dirty="0" sz="1200" spc="-5">
                <a:latin typeface="Times New Roman"/>
                <a:cs typeface="Times New Roman"/>
              </a:rPr>
              <a:t>have </a:t>
            </a:r>
            <a:r>
              <a:rPr dirty="0" sz="1200">
                <a:latin typeface="Times New Roman"/>
                <a:cs typeface="Times New Roman"/>
              </a:rPr>
              <a:t>made a </a:t>
            </a:r>
            <a:r>
              <a:rPr dirty="0" sz="1200" spc="-5">
                <a:latin typeface="Times New Roman"/>
                <a:cs typeface="Times New Roman"/>
              </a:rPr>
              <a:t>world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difference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at-risk students; unfortunately,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was  </a:t>
            </a:r>
            <a:r>
              <a:rPr dirty="0" sz="1200">
                <a:latin typeface="Times New Roman"/>
                <a:cs typeface="Times New Roman"/>
              </a:rPr>
              <a:t>not the </a:t>
            </a:r>
            <a:r>
              <a:rPr dirty="0" sz="1200" spc="-5">
                <a:latin typeface="Times New Roman"/>
                <a:cs typeface="Times New Roman"/>
              </a:rPr>
              <a:t>case. </a:t>
            </a:r>
            <a:r>
              <a:rPr dirty="0" sz="1200">
                <a:latin typeface="Times New Roman"/>
                <a:cs typeface="Times New Roman"/>
              </a:rPr>
              <a:t>Viadero (2009) explained that these students </a:t>
            </a:r>
            <a:r>
              <a:rPr dirty="0" sz="1200" spc="-5">
                <a:latin typeface="Times New Roman"/>
                <a:cs typeface="Times New Roman"/>
              </a:rPr>
              <a:t>were </a:t>
            </a:r>
            <a:r>
              <a:rPr dirty="0" sz="1200">
                <a:latin typeface="Times New Roman"/>
                <a:cs typeface="Times New Roman"/>
              </a:rPr>
              <a:t>no more likely to </a:t>
            </a:r>
            <a:r>
              <a:rPr dirty="0" sz="1200" spc="-5">
                <a:latin typeface="Times New Roman"/>
                <a:cs typeface="Times New Roman"/>
              </a:rPr>
              <a:t>graduate from  high school than </a:t>
            </a:r>
            <a:r>
              <a:rPr dirty="0" sz="1200">
                <a:latin typeface="Times New Roman"/>
                <a:cs typeface="Times New Roman"/>
              </a:rPr>
              <a:t>similar students who </a:t>
            </a:r>
            <a:r>
              <a:rPr dirty="0" sz="1200" spc="-5">
                <a:latin typeface="Times New Roman"/>
                <a:cs typeface="Times New Roman"/>
              </a:rPr>
              <a:t>were </a:t>
            </a:r>
            <a:r>
              <a:rPr dirty="0" sz="1200">
                <a:latin typeface="Times New Roman"/>
                <a:cs typeface="Times New Roman"/>
              </a:rPr>
              <a:t>left in </a:t>
            </a:r>
            <a:r>
              <a:rPr dirty="0" sz="1200" spc="-5">
                <a:latin typeface="Times New Roman"/>
                <a:cs typeface="Times New Roman"/>
              </a:rPr>
              <a:t>their regular </a:t>
            </a:r>
            <a:r>
              <a:rPr dirty="0" sz="1200">
                <a:latin typeface="Times New Roman"/>
                <a:cs typeface="Times New Roman"/>
              </a:rPr>
              <a:t>school environment. This  </a:t>
            </a:r>
            <a:r>
              <a:rPr dirty="0" sz="1200" spc="-5">
                <a:latin typeface="Times New Roman"/>
                <a:cs typeface="Times New Roman"/>
              </a:rPr>
              <a:t>intervention program </a:t>
            </a:r>
            <a:r>
              <a:rPr dirty="0" sz="1200">
                <a:latin typeface="Times New Roman"/>
                <a:cs typeface="Times New Roman"/>
              </a:rPr>
              <a:t>was, statistically speaking, a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failure.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Using the Personality Development</a:t>
            </a:r>
            <a:r>
              <a:rPr dirty="0" sz="1200" spc="1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Test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 indent="22860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Another suggested </a:t>
            </a:r>
            <a:r>
              <a:rPr dirty="0" sz="1200">
                <a:latin typeface="Times New Roman"/>
                <a:cs typeface="Times New Roman"/>
              </a:rPr>
              <a:t>dropout </a:t>
            </a:r>
            <a:r>
              <a:rPr dirty="0" sz="1200" spc="-5">
                <a:latin typeface="Times New Roman"/>
                <a:cs typeface="Times New Roman"/>
              </a:rPr>
              <a:t>prevention program </a:t>
            </a:r>
            <a:r>
              <a:rPr dirty="0" sz="1200">
                <a:latin typeface="Times New Roman"/>
                <a:cs typeface="Times New Roman"/>
              </a:rPr>
              <a:t>utilizes </a:t>
            </a:r>
            <a:r>
              <a:rPr dirty="0" sz="1200" spc="-5">
                <a:latin typeface="Times New Roman"/>
                <a:cs typeface="Times New Roman"/>
              </a:rPr>
              <a:t>trained counselors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and/or</a:t>
            </a:r>
            <a:endParaRPr sz="1200">
              <a:latin typeface="Times New Roman"/>
              <a:cs typeface="Times New Roman"/>
            </a:endParaRPr>
          </a:p>
          <a:p>
            <a:pPr marL="12700" marR="142875">
              <a:lnSpc>
                <a:spcPct val="1917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psychologist. Cassel </a:t>
            </a:r>
            <a:r>
              <a:rPr dirty="0" sz="1200">
                <a:latin typeface="Times New Roman"/>
                <a:cs typeface="Times New Roman"/>
              </a:rPr>
              <a:t>(2003) </a:t>
            </a:r>
            <a:r>
              <a:rPr dirty="0" sz="1200" spc="-5">
                <a:latin typeface="Times New Roman"/>
                <a:cs typeface="Times New Roman"/>
              </a:rPr>
              <a:t>authored </a:t>
            </a:r>
            <a:r>
              <a:rPr dirty="0" sz="1200">
                <a:latin typeface="Times New Roman"/>
                <a:cs typeface="Times New Roman"/>
              </a:rPr>
              <a:t>this program, </a:t>
            </a:r>
            <a:r>
              <a:rPr dirty="0" sz="1200" spc="-5">
                <a:latin typeface="Times New Roman"/>
                <a:cs typeface="Times New Roman"/>
              </a:rPr>
              <a:t>suggesting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all </a:t>
            </a:r>
            <a:r>
              <a:rPr dirty="0" sz="1200">
                <a:latin typeface="Times New Roman"/>
                <a:cs typeface="Times New Roman"/>
              </a:rPr>
              <a:t>freshmen </a:t>
            </a:r>
            <a:r>
              <a:rPr dirty="0" sz="1200" spc="-5">
                <a:latin typeface="Times New Roman"/>
                <a:cs typeface="Times New Roman"/>
              </a:rPr>
              <a:t>take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Personality Development Test (PDT). Prison inmates and students </a:t>
            </a:r>
            <a:r>
              <a:rPr dirty="0" sz="1200">
                <a:latin typeface="Times New Roman"/>
                <a:cs typeface="Times New Roman"/>
              </a:rPr>
              <a:t>who drop out of </a:t>
            </a:r>
            <a:r>
              <a:rPr dirty="0" sz="1200" spc="-5">
                <a:latin typeface="Times New Roman"/>
                <a:cs typeface="Times New Roman"/>
              </a:rPr>
              <a:t>high school  </a:t>
            </a:r>
            <a:r>
              <a:rPr dirty="0" sz="1200">
                <a:latin typeface="Times New Roman"/>
                <a:cs typeface="Times New Roman"/>
              </a:rPr>
              <a:t>tend to </a:t>
            </a:r>
            <a:r>
              <a:rPr dirty="0" sz="1200" spc="-5">
                <a:latin typeface="Times New Roman"/>
                <a:cs typeface="Times New Roman"/>
              </a:rPr>
              <a:t>have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same </a:t>
            </a:r>
            <a:r>
              <a:rPr dirty="0" sz="1200">
                <a:latin typeface="Times New Roman"/>
                <a:cs typeface="Times New Roman"/>
              </a:rPr>
              <a:t>lack of personality development. </a:t>
            </a:r>
            <a:r>
              <a:rPr dirty="0" sz="1200" spc="-5">
                <a:latin typeface="Times New Roman"/>
                <a:cs typeface="Times New Roman"/>
              </a:rPr>
              <a:t>Cassel (2003) </a:t>
            </a:r>
            <a:r>
              <a:rPr dirty="0" sz="1200">
                <a:latin typeface="Times New Roman"/>
                <a:cs typeface="Times New Roman"/>
              </a:rPr>
              <a:t>suggested </a:t>
            </a:r>
            <a:r>
              <a:rPr dirty="0" sz="1200" spc="-5">
                <a:latin typeface="Times New Roman"/>
                <a:cs typeface="Times New Roman"/>
              </a:rPr>
              <a:t>that </a:t>
            </a:r>
            <a:r>
              <a:rPr dirty="0" sz="1200">
                <a:latin typeface="Times New Roman"/>
                <a:cs typeface="Times New Roman"/>
              </a:rPr>
              <a:t>if </a:t>
            </a:r>
            <a:r>
              <a:rPr dirty="0" sz="1200" spc="-5">
                <a:latin typeface="Times New Roman"/>
                <a:cs typeface="Times New Roman"/>
              </a:rPr>
              <a:t>all  freshmen </a:t>
            </a:r>
            <a:r>
              <a:rPr dirty="0" sz="1200">
                <a:latin typeface="Times New Roman"/>
                <a:cs typeface="Times New Roman"/>
              </a:rPr>
              <a:t>were </a:t>
            </a:r>
            <a:r>
              <a:rPr dirty="0" sz="1200" spc="-5">
                <a:latin typeface="Times New Roman"/>
                <a:cs typeface="Times New Roman"/>
              </a:rPr>
              <a:t>given </a:t>
            </a:r>
            <a:r>
              <a:rPr dirty="0" sz="1200">
                <a:latin typeface="Times New Roman"/>
                <a:cs typeface="Times New Roman"/>
              </a:rPr>
              <a:t>this test, </a:t>
            </a:r>
            <a:r>
              <a:rPr dirty="0" sz="1200" spc="-5">
                <a:latin typeface="Times New Roman"/>
                <a:cs typeface="Times New Roman"/>
              </a:rPr>
              <a:t>regardless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other </a:t>
            </a:r>
            <a:r>
              <a:rPr dirty="0" sz="1200">
                <a:latin typeface="Times New Roman"/>
                <a:cs typeface="Times New Roman"/>
              </a:rPr>
              <a:t>factors, then a true assessment of </a:t>
            </a:r>
            <a:r>
              <a:rPr dirty="0" sz="1200" spc="-5">
                <a:latin typeface="Times New Roman"/>
                <a:cs typeface="Times New Roman"/>
              </a:rPr>
              <a:t>at-risk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505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045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41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34290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students </a:t>
            </a:r>
            <a:r>
              <a:rPr dirty="0" sz="1200" spc="-5">
                <a:latin typeface="Times New Roman"/>
                <a:cs typeface="Times New Roman"/>
              </a:rPr>
              <a:t>could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identified and </a:t>
            </a:r>
            <a:r>
              <a:rPr dirty="0" sz="1200">
                <a:latin typeface="Times New Roman"/>
                <a:cs typeface="Times New Roman"/>
              </a:rPr>
              <a:t>thus the </a:t>
            </a:r>
            <a:r>
              <a:rPr dirty="0" sz="1200" spc="-5">
                <a:latin typeface="Times New Roman"/>
                <a:cs typeface="Times New Roman"/>
              </a:rPr>
              <a:t>first step </a:t>
            </a:r>
            <a:r>
              <a:rPr dirty="0" sz="1200">
                <a:latin typeface="Times New Roman"/>
                <a:cs typeface="Times New Roman"/>
              </a:rPr>
              <a:t>to solving the </a:t>
            </a:r>
            <a:r>
              <a:rPr dirty="0" sz="1200" spc="-5">
                <a:latin typeface="Times New Roman"/>
                <a:cs typeface="Times New Roman"/>
              </a:rPr>
              <a:t>problem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dropouts  would be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completed.</a:t>
            </a:r>
            <a:endParaRPr sz="1200">
              <a:latin typeface="Times New Roman"/>
              <a:cs typeface="Times New Roman"/>
            </a:endParaRPr>
          </a:p>
          <a:p>
            <a:pPr marL="12700" marR="19050" indent="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Cassel (2003) wanted each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these at-risk </a:t>
            </a:r>
            <a:r>
              <a:rPr dirty="0" sz="1200">
                <a:latin typeface="Times New Roman"/>
                <a:cs typeface="Times New Roman"/>
              </a:rPr>
              <a:t>students to </a:t>
            </a:r>
            <a:r>
              <a:rPr dirty="0" sz="1200" spc="-5">
                <a:latin typeface="Times New Roman"/>
                <a:cs typeface="Times New Roman"/>
              </a:rPr>
              <a:t>attend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class (in </a:t>
            </a:r>
            <a:r>
              <a:rPr dirty="0" sz="1200">
                <a:latin typeface="Times New Roman"/>
                <a:cs typeface="Times New Roman"/>
              </a:rPr>
              <a:t>which they </a:t>
            </a:r>
            <a:r>
              <a:rPr dirty="0" sz="1200" spc="-5">
                <a:latin typeface="Times New Roman"/>
                <a:cs typeface="Times New Roman"/>
              </a:rPr>
              <a:t>received  appropriate high school </a:t>
            </a:r>
            <a:r>
              <a:rPr dirty="0" sz="1200">
                <a:latin typeface="Times New Roman"/>
                <a:cs typeface="Times New Roman"/>
              </a:rPr>
              <a:t>credit) that not only </a:t>
            </a:r>
            <a:r>
              <a:rPr dirty="0" sz="1200" spc="-5">
                <a:latin typeface="Times New Roman"/>
                <a:cs typeface="Times New Roman"/>
              </a:rPr>
              <a:t>explained </a:t>
            </a:r>
            <a:r>
              <a:rPr dirty="0" sz="1200" spc="5">
                <a:latin typeface="Times New Roman"/>
                <a:cs typeface="Times New Roman"/>
              </a:rPr>
              <a:t>why they </a:t>
            </a:r>
            <a:r>
              <a:rPr dirty="0" sz="1200" spc="-5">
                <a:latin typeface="Times New Roman"/>
                <a:cs typeface="Times New Roman"/>
              </a:rPr>
              <a:t>were considered </a:t>
            </a:r>
            <a:r>
              <a:rPr dirty="0" sz="1200">
                <a:latin typeface="Times New Roman"/>
                <a:cs typeface="Times New Roman"/>
              </a:rPr>
              <a:t>at-risk, but also  </a:t>
            </a:r>
            <a:r>
              <a:rPr dirty="0" sz="1200" spc="-5">
                <a:latin typeface="Times New Roman"/>
                <a:cs typeface="Times New Roman"/>
              </a:rPr>
              <a:t>provided appropriate counseling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keep </a:t>
            </a:r>
            <a:r>
              <a:rPr dirty="0" sz="1200">
                <a:latin typeface="Times New Roman"/>
                <a:cs typeface="Times New Roman"/>
              </a:rPr>
              <a:t>them in school. The theory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that if </a:t>
            </a:r>
            <a:r>
              <a:rPr dirty="0" sz="1200" spc="-5">
                <a:latin typeface="Times New Roman"/>
                <a:cs typeface="Times New Roman"/>
              </a:rPr>
              <a:t>these </a:t>
            </a:r>
            <a:r>
              <a:rPr dirty="0" sz="1200">
                <a:latin typeface="Times New Roman"/>
                <a:cs typeface="Times New Roman"/>
              </a:rPr>
              <a:t>students  </a:t>
            </a:r>
            <a:r>
              <a:rPr dirty="0" sz="1200" spc="-5">
                <a:latin typeface="Times New Roman"/>
                <a:cs typeface="Times New Roman"/>
              </a:rPr>
              <a:t>recognized </a:t>
            </a:r>
            <a:r>
              <a:rPr dirty="0" sz="1200">
                <a:latin typeface="Times New Roman"/>
                <a:cs typeface="Times New Roman"/>
              </a:rPr>
              <a:t>their </a:t>
            </a:r>
            <a:r>
              <a:rPr dirty="0" sz="1200" spc="-5">
                <a:latin typeface="Times New Roman"/>
                <a:cs typeface="Times New Roman"/>
              </a:rPr>
              <a:t>shortcomings as freshmen, </a:t>
            </a:r>
            <a:r>
              <a:rPr dirty="0" sz="1200">
                <a:latin typeface="Times New Roman"/>
                <a:cs typeface="Times New Roman"/>
              </a:rPr>
              <a:t>they would </a:t>
            </a:r>
            <a:r>
              <a:rPr dirty="0" sz="1200" spc="-5">
                <a:latin typeface="Times New Roman"/>
                <a:cs typeface="Times New Roman"/>
              </a:rPr>
              <a:t>have </a:t>
            </a:r>
            <a:r>
              <a:rPr dirty="0" sz="1200">
                <a:latin typeface="Times New Roman"/>
                <a:cs typeface="Times New Roman"/>
              </a:rPr>
              <a:t>a better chance to </a:t>
            </a:r>
            <a:r>
              <a:rPr dirty="0" sz="1200" spc="-5">
                <a:latin typeface="Times New Roman"/>
                <a:cs typeface="Times New Roman"/>
              </a:rPr>
              <a:t>correct </a:t>
            </a:r>
            <a:r>
              <a:rPr dirty="0" sz="1200">
                <a:latin typeface="Times New Roman"/>
                <a:cs typeface="Times New Roman"/>
              </a:rPr>
              <a:t>these  </a:t>
            </a:r>
            <a:r>
              <a:rPr dirty="0" sz="1200" spc="-5">
                <a:latin typeface="Times New Roman"/>
                <a:cs typeface="Times New Roman"/>
              </a:rPr>
              <a:t>issues and become </a:t>
            </a:r>
            <a:r>
              <a:rPr dirty="0" sz="1200">
                <a:latin typeface="Times New Roman"/>
                <a:cs typeface="Times New Roman"/>
              </a:rPr>
              <a:t>successful at </a:t>
            </a:r>
            <a:r>
              <a:rPr dirty="0" sz="1200" spc="-5">
                <a:latin typeface="Times New Roman"/>
                <a:cs typeface="Times New Roman"/>
              </a:rPr>
              <a:t>school. </a:t>
            </a:r>
            <a:r>
              <a:rPr dirty="0" sz="1200">
                <a:latin typeface="Times New Roman"/>
                <a:cs typeface="Times New Roman"/>
              </a:rPr>
              <a:t>Giving the students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aspirations </a:t>
            </a:r>
            <a:r>
              <a:rPr dirty="0" sz="1200" spc="-5">
                <a:latin typeface="Times New Roman"/>
                <a:cs typeface="Times New Roman"/>
              </a:rPr>
              <a:t>is an important goal  </a:t>
            </a:r>
            <a:r>
              <a:rPr dirty="0" sz="1200">
                <a:latin typeface="Times New Roman"/>
                <a:cs typeface="Times New Roman"/>
              </a:rPr>
              <a:t>of this </a:t>
            </a:r>
            <a:r>
              <a:rPr dirty="0" sz="1200" spc="-5">
                <a:latin typeface="Times New Roman"/>
                <a:cs typeface="Times New Roman"/>
              </a:rPr>
              <a:t>class. Concepts such as self-efficacy and </a:t>
            </a:r>
            <a:r>
              <a:rPr dirty="0" sz="1200">
                <a:latin typeface="Times New Roman"/>
                <a:cs typeface="Times New Roman"/>
              </a:rPr>
              <a:t>positive </a:t>
            </a:r>
            <a:r>
              <a:rPr dirty="0" sz="1200" spc="-5">
                <a:latin typeface="Times New Roman"/>
                <a:cs typeface="Times New Roman"/>
              </a:rPr>
              <a:t>assertiveness </a:t>
            </a:r>
            <a:r>
              <a:rPr dirty="0" sz="1200">
                <a:latin typeface="Times New Roman"/>
                <a:cs typeface="Times New Roman"/>
              </a:rPr>
              <a:t>are also important to </a:t>
            </a:r>
            <a:r>
              <a:rPr dirty="0" sz="1200" spc="-5">
                <a:latin typeface="Times New Roman"/>
                <a:cs typeface="Times New Roman"/>
              </a:rPr>
              <a:t>stress 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these at-risk </a:t>
            </a:r>
            <a:r>
              <a:rPr dirty="0" sz="1200">
                <a:latin typeface="Times New Roman"/>
                <a:cs typeface="Times New Roman"/>
              </a:rPr>
              <a:t>students. </a:t>
            </a:r>
            <a:r>
              <a:rPr dirty="0" sz="1200" spc="-5">
                <a:latin typeface="Times New Roman"/>
                <a:cs typeface="Times New Roman"/>
              </a:rPr>
              <a:t>Instead </a:t>
            </a:r>
            <a:r>
              <a:rPr dirty="0" sz="1200">
                <a:latin typeface="Times New Roman"/>
                <a:cs typeface="Times New Roman"/>
              </a:rPr>
              <a:t>of simply helping kids think that they </a:t>
            </a:r>
            <a:r>
              <a:rPr dirty="0" sz="1200" spc="-5">
                <a:latin typeface="Times New Roman"/>
                <a:cs typeface="Times New Roman"/>
              </a:rPr>
              <a:t>can </a:t>
            </a:r>
            <a:r>
              <a:rPr dirty="0" sz="1200">
                <a:latin typeface="Times New Roman"/>
                <a:cs typeface="Times New Roman"/>
              </a:rPr>
              <a:t>succeed </a:t>
            </a:r>
            <a:r>
              <a:rPr dirty="0" sz="1200" spc="-5">
                <a:latin typeface="Times New Roman"/>
                <a:cs typeface="Times New Roman"/>
              </a:rPr>
              <a:t>and  encouraging </a:t>
            </a:r>
            <a:r>
              <a:rPr dirty="0" sz="1200">
                <a:latin typeface="Times New Roman"/>
                <a:cs typeface="Times New Roman"/>
              </a:rPr>
              <a:t>them to do so, </a:t>
            </a:r>
            <a:r>
              <a:rPr dirty="0" sz="1200" spc="-5">
                <a:latin typeface="Times New Roman"/>
                <a:cs typeface="Times New Roman"/>
              </a:rPr>
              <a:t>Cassel (2003) stated </a:t>
            </a:r>
            <a:r>
              <a:rPr dirty="0" sz="1200">
                <a:latin typeface="Times New Roman"/>
                <a:cs typeface="Times New Roman"/>
              </a:rPr>
              <a:t>that students also </a:t>
            </a:r>
            <a:r>
              <a:rPr dirty="0" sz="1200" spc="-5">
                <a:latin typeface="Times New Roman"/>
                <a:cs typeface="Times New Roman"/>
              </a:rPr>
              <a:t>need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learn how </a:t>
            </a:r>
            <a:r>
              <a:rPr dirty="0" sz="1200">
                <a:latin typeface="Times New Roman"/>
                <a:cs typeface="Times New Roman"/>
              </a:rPr>
              <a:t>to make  </a:t>
            </a:r>
            <a:r>
              <a:rPr dirty="0" sz="1200" spc="-5">
                <a:latin typeface="Times New Roman"/>
                <a:cs typeface="Times New Roman"/>
              </a:rPr>
              <a:t>scientific decisions. </a:t>
            </a:r>
            <a:r>
              <a:rPr dirty="0" sz="1200">
                <a:latin typeface="Times New Roman"/>
                <a:cs typeface="Times New Roman"/>
              </a:rPr>
              <a:t>These </a:t>
            </a:r>
            <a:r>
              <a:rPr dirty="0" sz="1200" spc="-5">
                <a:latin typeface="Times New Roman"/>
                <a:cs typeface="Times New Roman"/>
              </a:rPr>
              <a:t>decisions tend </a:t>
            </a:r>
            <a:r>
              <a:rPr dirty="0" sz="1200">
                <a:latin typeface="Times New Roman"/>
                <a:cs typeface="Times New Roman"/>
              </a:rPr>
              <a:t>to be self-serving in a positive manner, </a:t>
            </a:r>
            <a:r>
              <a:rPr dirty="0" sz="1200" spc="-5">
                <a:latin typeface="Times New Roman"/>
                <a:cs typeface="Times New Roman"/>
              </a:rPr>
              <a:t>and could  </a:t>
            </a:r>
            <a:r>
              <a:rPr dirty="0" sz="1200">
                <a:latin typeface="Times New Roman"/>
                <a:cs typeface="Times New Roman"/>
              </a:rPr>
              <a:t>improve their </a:t>
            </a:r>
            <a:r>
              <a:rPr dirty="0" sz="1200" spc="-5">
                <a:latin typeface="Times New Roman"/>
                <a:cs typeface="Times New Roman"/>
              </a:rPr>
              <a:t>chances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graduating. </a:t>
            </a:r>
            <a:r>
              <a:rPr dirty="0" sz="1200">
                <a:latin typeface="Times New Roman"/>
                <a:cs typeface="Times New Roman"/>
              </a:rPr>
              <a:t>Reasoning </a:t>
            </a:r>
            <a:r>
              <a:rPr dirty="0" sz="1200" spc="-5">
                <a:latin typeface="Times New Roman"/>
                <a:cs typeface="Times New Roman"/>
              </a:rPr>
              <a:t>through real-life problems and </a:t>
            </a:r>
            <a:r>
              <a:rPr dirty="0" sz="1200">
                <a:latin typeface="Times New Roman"/>
                <a:cs typeface="Times New Roman"/>
              </a:rPr>
              <a:t>understanding  that </a:t>
            </a:r>
            <a:r>
              <a:rPr dirty="0" sz="1200" spc="-5">
                <a:latin typeface="Times New Roman"/>
                <a:cs typeface="Times New Roman"/>
              </a:rPr>
              <a:t>people are </a:t>
            </a:r>
            <a:r>
              <a:rPr dirty="0" sz="1200">
                <a:latin typeface="Times New Roman"/>
                <a:cs typeface="Times New Roman"/>
              </a:rPr>
              <a:t>responsible </a:t>
            </a:r>
            <a:r>
              <a:rPr dirty="0" sz="1200" spc="-5">
                <a:latin typeface="Times New Roman"/>
                <a:cs typeface="Times New Roman"/>
              </a:rPr>
              <a:t>for their actions and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associated consequences can help </a:t>
            </a:r>
            <a:r>
              <a:rPr dirty="0" sz="1200">
                <a:latin typeface="Times New Roman"/>
                <a:cs typeface="Times New Roman"/>
              </a:rPr>
              <a:t>students  </a:t>
            </a:r>
            <a:r>
              <a:rPr dirty="0" sz="1200" spc="-5">
                <a:latin typeface="Times New Roman"/>
                <a:cs typeface="Times New Roman"/>
              </a:rPr>
              <a:t>develop their personalities </a:t>
            </a:r>
            <a:r>
              <a:rPr dirty="0" sz="1200">
                <a:latin typeface="Times New Roman"/>
                <a:cs typeface="Times New Roman"/>
              </a:rPr>
              <a:t>to the point that they are no longer idle. Since the </a:t>
            </a:r>
            <a:r>
              <a:rPr dirty="0" sz="1200" spc="-5">
                <a:latin typeface="Times New Roman"/>
                <a:cs typeface="Times New Roman"/>
              </a:rPr>
              <a:t>lack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personal  development leads </a:t>
            </a:r>
            <a:r>
              <a:rPr dirty="0" sz="1200">
                <a:latin typeface="Times New Roman"/>
                <a:cs typeface="Times New Roman"/>
              </a:rPr>
              <a:t>to dropping out of </a:t>
            </a:r>
            <a:r>
              <a:rPr dirty="0" sz="1200" spc="-5">
                <a:latin typeface="Times New Roman"/>
                <a:cs typeface="Times New Roman"/>
              </a:rPr>
              <a:t>high school, </a:t>
            </a:r>
            <a:r>
              <a:rPr dirty="0" sz="1200">
                <a:latin typeface="Times New Roman"/>
                <a:cs typeface="Times New Roman"/>
              </a:rPr>
              <a:t>students must be </a:t>
            </a:r>
            <a:r>
              <a:rPr dirty="0" sz="1200" spc="-5">
                <a:latin typeface="Times New Roman"/>
                <a:cs typeface="Times New Roman"/>
              </a:rPr>
              <a:t>encouraged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develop </a:t>
            </a:r>
            <a:r>
              <a:rPr dirty="0" sz="1200">
                <a:latin typeface="Times New Roman"/>
                <a:cs typeface="Times New Roman"/>
              </a:rPr>
              <a:t>past  this </a:t>
            </a:r>
            <a:r>
              <a:rPr dirty="0" sz="1200" spc="-5">
                <a:latin typeface="Times New Roman"/>
                <a:cs typeface="Times New Roman"/>
              </a:rPr>
              <a:t>stage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personal </a:t>
            </a:r>
            <a:r>
              <a:rPr dirty="0" sz="1200">
                <a:latin typeface="Times New Roman"/>
                <a:cs typeface="Times New Roman"/>
              </a:rPr>
              <a:t>development.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Effective Learning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Program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 indent="228600">
              <a:lnSpc>
                <a:spcPct val="100000"/>
              </a:lnSpc>
            </a:pP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agreement with Cassel’s (2003) </a:t>
            </a:r>
            <a:r>
              <a:rPr dirty="0" sz="1200">
                <a:latin typeface="Times New Roman"/>
                <a:cs typeface="Times New Roman"/>
              </a:rPr>
              <a:t>assertion </a:t>
            </a:r>
            <a:r>
              <a:rPr dirty="0" sz="1200" spc="-5">
                <a:latin typeface="Times New Roman"/>
                <a:cs typeface="Times New Roman"/>
              </a:rPr>
              <a:t>that students </a:t>
            </a:r>
            <a:r>
              <a:rPr dirty="0" sz="1200">
                <a:latin typeface="Times New Roman"/>
                <a:cs typeface="Times New Roman"/>
              </a:rPr>
              <a:t>who </a:t>
            </a:r>
            <a:r>
              <a:rPr dirty="0" sz="1200" spc="-5">
                <a:latin typeface="Times New Roman"/>
                <a:cs typeface="Times New Roman"/>
              </a:rPr>
              <a:t>are at-risk </a:t>
            </a:r>
            <a:r>
              <a:rPr dirty="0" sz="1200">
                <a:latin typeface="Times New Roman"/>
                <a:cs typeface="Times New Roman"/>
              </a:rPr>
              <a:t>need </a:t>
            </a:r>
            <a:r>
              <a:rPr dirty="0" sz="1200" spc="-5">
                <a:latin typeface="Times New Roman"/>
                <a:cs typeface="Times New Roman"/>
              </a:rPr>
              <a:t>help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endParaRPr sz="1200">
              <a:latin typeface="Times New Roman"/>
              <a:cs typeface="Times New Roman"/>
            </a:endParaRPr>
          </a:p>
          <a:p>
            <a:pPr marL="12700" marR="69215">
              <a:lnSpc>
                <a:spcPct val="1917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personal development,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Effective Learning Program (ELP) was developed and implemented 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students </a:t>
            </a:r>
            <a:r>
              <a:rPr dirty="0" sz="1200">
                <a:latin typeface="Times New Roman"/>
                <a:cs typeface="Times New Roman"/>
              </a:rPr>
              <a:t>in the </a:t>
            </a:r>
            <a:r>
              <a:rPr dirty="0" sz="1200" spc="-5">
                <a:latin typeface="Times New Roman"/>
                <a:cs typeface="Times New Roman"/>
              </a:rPr>
              <a:t>Louisville, Kentucky, school </a:t>
            </a:r>
            <a:r>
              <a:rPr dirty="0" sz="1200">
                <a:latin typeface="Times New Roman"/>
                <a:cs typeface="Times New Roman"/>
              </a:rPr>
              <a:t>district </a:t>
            </a:r>
            <a:r>
              <a:rPr dirty="0" sz="1200" spc="-5">
                <a:latin typeface="Times New Roman"/>
                <a:cs typeface="Times New Roman"/>
              </a:rPr>
              <a:t>(Nowicki, </a:t>
            </a:r>
            <a:r>
              <a:rPr dirty="0" sz="1200">
                <a:latin typeface="Times New Roman"/>
                <a:cs typeface="Times New Roman"/>
              </a:rPr>
              <a:t>Duke, </a:t>
            </a:r>
            <a:r>
              <a:rPr dirty="0" sz="1200" spc="-5">
                <a:latin typeface="Times New Roman"/>
                <a:cs typeface="Times New Roman"/>
              </a:rPr>
              <a:t>Sisney, </a:t>
            </a:r>
            <a:r>
              <a:rPr dirty="0" sz="1200">
                <a:latin typeface="Times New Roman"/>
                <a:cs typeface="Times New Roman"/>
              </a:rPr>
              <a:t>Strickler, &amp;  </a:t>
            </a:r>
            <a:r>
              <a:rPr dirty="0" sz="1200" spc="-5">
                <a:latin typeface="Times New Roman"/>
                <a:cs typeface="Times New Roman"/>
              </a:rPr>
              <a:t>Tyler, 2004). </a:t>
            </a: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10">
                <a:latin typeface="Times New Roman"/>
                <a:cs typeface="Times New Roman"/>
              </a:rPr>
              <a:t>ELP </a:t>
            </a:r>
            <a:r>
              <a:rPr dirty="0" sz="1200" spc="-5">
                <a:latin typeface="Times New Roman"/>
                <a:cs typeface="Times New Roman"/>
              </a:rPr>
              <a:t>program, </a:t>
            </a:r>
            <a:r>
              <a:rPr dirty="0" sz="1200">
                <a:latin typeface="Times New Roman"/>
                <a:cs typeface="Times New Roman"/>
              </a:rPr>
              <a:t>at-risk </a:t>
            </a:r>
            <a:r>
              <a:rPr dirty="0" sz="1200" spc="-5">
                <a:latin typeface="Times New Roman"/>
                <a:cs typeface="Times New Roman"/>
              </a:rPr>
              <a:t>students were </a:t>
            </a:r>
            <a:r>
              <a:rPr dirty="0" sz="1200">
                <a:latin typeface="Times New Roman"/>
                <a:cs typeface="Times New Roman"/>
              </a:rPr>
              <a:t>exposed to </a:t>
            </a:r>
            <a:r>
              <a:rPr dirty="0" sz="1200" spc="-5">
                <a:latin typeface="Times New Roman"/>
                <a:cs typeface="Times New Roman"/>
              </a:rPr>
              <a:t>intervention </a:t>
            </a:r>
            <a:r>
              <a:rPr dirty="0" sz="1200">
                <a:latin typeface="Times New Roman"/>
                <a:cs typeface="Times New Roman"/>
              </a:rPr>
              <a:t>methods </a:t>
            </a:r>
            <a:r>
              <a:rPr dirty="0" sz="1200" spc="-5">
                <a:latin typeface="Times New Roman"/>
                <a:cs typeface="Times New Roman"/>
              </a:rPr>
              <a:t>that  focused </a:t>
            </a:r>
            <a:r>
              <a:rPr dirty="0" sz="1200">
                <a:latin typeface="Times New Roman"/>
                <a:cs typeface="Times New Roman"/>
              </a:rPr>
              <a:t>not on the external </a:t>
            </a:r>
            <a:r>
              <a:rPr dirty="0" sz="1200" spc="-5">
                <a:latin typeface="Times New Roman"/>
                <a:cs typeface="Times New Roman"/>
              </a:rPr>
              <a:t>activities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students’ education (such as tutoring), </a:t>
            </a:r>
            <a:r>
              <a:rPr dirty="0" sz="1200">
                <a:latin typeface="Times New Roman"/>
                <a:cs typeface="Times New Roman"/>
              </a:rPr>
              <a:t>but </a:t>
            </a:r>
            <a:r>
              <a:rPr dirty="0" sz="1200" spc="-5">
                <a:latin typeface="Times New Roman"/>
                <a:cs typeface="Times New Roman"/>
              </a:rPr>
              <a:t>instead </a:t>
            </a:r>
            <a:r>
              <a:rPr dirty="0" sz="1200">
                <a:latin typeface="Times New Roman"/>
                <a:cs typeface="Times New Roman"/>
              </a:rPr>
              <a:t>on  </a:t>
            </a:r>
            <a:r>
              <a:rPr dirty="0" sz="1200" spc="-5">
                <a:latin typeface="Times New Roman"/>
                <a:cs typeface="Times New Roman"/>
              </a:rPr>
              <a:t>internal individual </a:t>
            </a:r>
            <a:r>
              <a:rPr dirty="0" sz="1200">
                <a:latin typeface="Times New Roman"/>
                <a:cs typeface="Times New Roman"/>
              </a:rPr>
              <a:t>development. </a:t>
            </a:r>
            <a:r>
              <a:rPr dirty="0" sz="1200" spc="-5">
                <a:latin typeface="Times New Roman"/>
                <a:cs typeface="Times New Roman"/>
              </a:rPr>
              <a:t>Specifically,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focus was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10">
                <a:latin typeface="Times New Roman"/>
                <a:cs typeface="Times New Roman"/>
              </a:rPr>
              <a:t>get </a:t>
            </a:r>
            <a:r>
              <a:rPr dirty="0" sz="1200">
                <a:latin typeface="Times New Roman"/>
                <a:cs typeface="Times New Roman"/>
              </a:rPr>
              <a:t>students who </a:t>
            </a:r>
            <a:r>
              <a:rPr dirty="0" sz="1200" spc="-5">
                <a:latin typeface="Times New Roman"/>
                <a:cs typeface="Times New Roman"/>
              </a:rPr>
              <a:t>were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this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505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42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42672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program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develop </a:t>
            </a:r>
            <a:r>
              <a:rPr dirty="0" sz="1200">
                <a:latin typeface="Times New Roman"/>
                <a:cs typeface="Times New Roman"/>
              </a:rPr>
              <a:t>positive </a:t>
            </a:r>
            <a:r>
              <a:rPr dirty="0" sz="1200" spc="-5">
                <a:latin typeface="Times New Roman"/>
                <a:cs typeface="Times New Roman"/>
              </a:rPr>
              <a:t>relationships with peers and adults and </a:t>
            </a:r>
            <a:r>
              <a:rPr dirty="0" sz="1200">
                <a:latin typeface="Times New Roman"/>
                <a:cs typeface="Times New Roman"/>
              </a:rPr>
              <a:t>to have increased self-  </a:t>
            </a:r>
            <a:r>
              <a:rPr dirty="0" sz="1200" spc="-5">
                <a:latin typeface="Times New Roman"/>
                <a:cs typeface="Times New Roman"/>
              </a:rPr>
              <a:t>esteem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sense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responsibility.</a:t>
            </a:r>
            <a:endParaRPr sz="1200">
              <a:latin typeface="Times New Roman"/>
              <a:cs typeface="Times New Roman"/>
            </a:endParaRPr>
          </a:p>
          <a:p>
            <a:pPr marL="12700" marR="170815" indent="228600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increase </a:t>
            </a:r>
            <a:r>
              <a:rPr dirty="0" sz="1200">
                <a:latin typeface="Times New Roman"/>
                <a:cs typeface="Times New Roman"/>
              </a:rPr>
              <a:t>in self-esteem, </a:t>
            </a:r>
            <a:r>
              <a:rPr dirty="0" sz="1200" spc="-5">
                <a:latin typeface="Times New Roman"/>
                <a:cs typeface="Times New Roman"/>
              </a:rPr>
              <a:t>sense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responsibility, and improved relationships is based </a:t>
            </a:r>
            <a:r>
              <a:rPr dirty="0" sz="1200">
                <a:latin typeface="Times New Roman"/>
                <a:cs typeface="Times New Roman"/>
              </a:rPr>
              <a:t>on  the </a:t>
            </a:r>
            <a:r>
              <a:rPr dirty="0" sz="1200" spc="-5">
                <a:latin typeface="Times New Roman"/>
                <a:cs typeface="Times New Roman"/>
              </a:rPr>
              <a:t>concept that students should “become </a:t>
            </a:r>
            <a:r>
              <a:rPr dirty="0" sz="1200">
                <a:latin typeface="Times New Roman"/>
                <a:cs typeface="Times New Roman"/>
              </a:rPr>
              <a:t>more </a:t>
            </a:r>
            <a:r>
              <a:rPr dirty="0" sz="1200" spc="-5">
                <a:latin typeface="Times New Roman"/>
                <a:cs typeface="Times New Roman"/>
              </a:rPr>
              <a:t>aware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>
                <a:latin typeface="Times New Roman"/>
                <a:cs typeface="Times New Roman"/>
              </a:rPr>
              <a:t>have </a:t>
            </a:r>
            <a:r>
              <a:rPr dirty="0" sz="1200" spc="-5">
                <a:latin typeface="Times New Roman"/>
                <a:cs typeface="Times New Roman"/>
              </a:rPr>
              <a:t>significant control </a:t>
            </a:r>
            <a:r>
              <a:rPr dirty="0" sz="1200">
                <a:latin typeface="Times New Roman"/>
                <a:cs typeface="Times New Roman"/>
              </a:rPr>
              <a:t>over  many </a:t>
            </a:r>
            <a:r>
              <a:rPr dirty="0" sz="1200" spc="-5">
                <a:latin typeface="Times New Roman"/>
                <a:cs typeface="Times New Roman"/>
              </a:rPr>
              <a:t>important </a:t>
            </a:r>
            <a:r>
              <a:rPr dirty="0" sz="1200">
                <a:latin typeface="Times New Roman"/>
                <a:cs typeface="Times New Roman"/>
              </a:rPr>
              <a:t>aspects of </a:t>
            </a:r>
            <a:r>
              <a:rPr dirty="0" sz="1200" spc="-5">
                <a:latin typeface="Times New Roman"/>
                <a:cs typeface="Times New Roman"/>
              </a:rPr>
              <a:t>their life, </a:t>
            </a:r>
            <a:r>
              <a:rPr dirty="0" sz="1200">
                <a:latin typeface="Times New Roman"/>
                <a:cs typeface="Times New Roman"/>
              </a:rPr>
              <a:t>especially relationships” </a:t>
            </a:r>
            <a:r>
              <a:rPr dirty="0" sz="1200" spc="-5">
                <a:latin typeface="Times New Roman"/>
                <a:cs typeface="Times New Roman"/>
              </a:rPr>
              <a:t>(Nowicki et al., </a:t>
            </a:r>
            <a:r>
              <a:rPr dirty="0" sz="1200">
                <a:latin typeface="Times New Roman"/>
                <a:cs typeface="Times New Roman"/>
              </a:rPr>
              <a:t>2004, p.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228).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>
                <a:latin typeface="Times New Roman"/>
                <a:cs typeface="Times New Roman"/>
              </a:rPr>
              <a:t>Since </a:t>
            </a:r>
            <a:r>
              <a:rPr dirty="0" sz="1200" spc="-5">
                <a:latin typeface="Times New Roman"/>
                <a:cs typeface="Times New Roman"/>
              </a:rPr>
              <a:t>relationships are </a:t>
            </a:r>
            <a:r>
              <a:rPr dirty="0" sz="1200">
                <a:latin typeface="Times New Roman"/>
                <a:cs typeface="Times New Roman"/>
              </a:rPr>
              <a:t>such </a:t>
            </a:r>
            <a:r>
              <a:rPr dirty="0" sz="1200" spc="-5">
                <a:latin typeface="Times New Roman"/>
                <a:cs typeface="Times New Roman"/>
              </a:rPr>
              <a:t>an important aspect </a:t>
            </a:r>
            <a:r>
              <a:rPr dirty="0" sz="1200">
                <a:latin typeface="Times New Roman"/>
                <a:cs typeface="Times New Roman"/>
              </a:rPr>
              <a:t>of this </a:t>
            </a:r>
            <a:r>
              <a:rPr dirty="0" sz="1200" spc="-5">
                <a:latin typeface="Times New Roman"/>
                <a:cs typeface="Times New Roman"/>
              </a:rPr>
              <a:t>program, students were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taught</a:t>
            </a:r>
            <a:endParaRPr sz="1200">
              <a:latin typeface="Times New Roman"/>
              <a:cs typeface="Times New Roman"/>
            </a:endParaRPr>
          </a:p>
          <a:p>
            <a:pPr marL="12700" marR="45085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relationship language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an </a:t>
            </a:r>
            <a:r>
              <a:rPr dirty="0" sz="1200">
                <a:latin typeface="Times New Roman"/>
                <a:cs typeface="Times New Roman"/>
              </a:rPr>
              <a:t>understanding of types of relationships. </a:t>
            </a:r>
            <a:r>
              <a:rPr dirty="0" sz="1200" spc="-5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part of this </a:t>
            </a:r>
            <a:r>
              <a:rPr dirty="0" sz="1200" spc="-5">
                <a:latin typeface="Times New Roman"/>
                <a:cs typeface="Times New Roman"/>
              </a:rPr>
              <a:t>training,  </a:t>
            </a:r>
            <a:r>
              <a:rPr dirty="0" sz="1200">
                <a:latin typeface="Times New Roman"/>
                <a:cs typeface="Times New Roman"/>
              </a:rPr>
              <a:t>students </a:t>
            </a:r>
            <a:r>
              <a:rPr dirty="0" sz="1200" spc="-5">
                <a:latin typeface="Times New Roman"/>
                <a:cs typeface="Times New Roman"/>
              </a:rPr>
              <a:t>were also taught non-verbal </a:t>
            </a:r>
            <a:r>
              <a:rPr dirty="0" sz="1200">
                <a:latin typeface="Times New Roman"/>
                <a:cs typeface="Times New Roman"/>
              </a:rPr>
              <a:t>(facial) </a:t>
            </a:r>
            <a:r>
              <a:rPr dirty="0" sz="1200" spc="-5">
                <a:latin typeface="Times New Roman"/>
                <a:cs typeface="Times New Roman"/>
              </a:rPr>
              <a:t>means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expression. </a:t>
            </a:r>
            <a:r>
              <a:rPr dirty="0" sz="1200">
                <a:latin typeface="Times New Roman"/>
                <a:cs typeface="Times New Roman"/>
              </a:rPr>
              <a:t>The theory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that a better  understanding of a relationship would </a:t>
            </a:r>
            <a:r>
              <a:rPr dirty="0" sz="1200" spc="-5">
                <a:latin typeface="Times New Roman"/>
                <a:cs typeface="Times New Roman"/>
              </a:rPr>
              <a:t>allow </a:t>
            </a:r>
            <a:r>
              <a:rPr dirty="0" sz="1200">
                <a:latin typeface="Times New Roman"/>
                <a:cs typeface="Times New Roman"/>
              </a:rPr>
              <a:t>the students more </a:t>
            </a:r>
            <a:r>
              <a:rPr dirty="0" sz="1200" spc="-5">
                <a:latin typeface="Times New Roman"/>
                <a:cs typeface="Times New Roman"/>
              </a:rPr>
              <a:t>control </a:t>
            </a:r>
            <a:r>
              <a:rPr dirty="0" sz="1200">
                <a:latin typeface="Times New Roman"/>
                <a:cs typeface="Times New Roman"/>
              </a:rPr>
              <a:t>over </a:t>
            </a:r>
            <a:r>
              <a:rPr dirty="0" sz="1200" spc="-5">
                <a:latin typeface="Times New Roman"/>
                <a:cs typeface="Times New Roman"/>
              </a:rPr>
              <a:t>social </a:t>
            </a:r>
            <a:r>
              <a:rPr dirty="0" sz="1200">
                <a:latin typeface="Times New Roman"/>
                <a:cs typeface="Times New Roman"/>
              </a:rPr>
              <a:t>situations and  </a:t>
            </a:r>
            <a:r>
              <a:rPr dirty="0" sz="1200" spc="-5">
                <a:latin typeface="Times New Roman"/>
                <a:cs typeface="Times New Roman"/>
              </a:rPr>
              <a:t>give them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better </a:t>
            </a:r>
            <a:r>
              <a:rPr dirty="0" sz="1200">
                <a:latin typeface="Times New Roman"/>
                <a:cs typeface="Times New Roman"/>
              </a:rPr>
              <a:t>understanding of them. Having these </a:t>
            </a:r>
            <a:r>
              <a:rPr dirty="0" sz="1200" spc="-5">
                <a:latin typeface="Times New Roman"/>
                <a:cs typeface="Times New Roman"/>
              </a:rPr>
              <a:t>new skills </a:t>
            </a:r>
            <a:r>
              <a:rPr dirty="0" sz="1200">
                <a:latin typeface="Times New Roman"/>
                <a:cs typeface="Times New Roman"/>
              </a:rPr>
              <a:t>would </a:t>
            </a:r>
            <a:r>
              <a:rPr dirty="0" sz="1200" spc="-5">
                <a:latin typeface="Times New Roman"/>
                <a:cs typeface="Times New Roman"/>
              </a:rPr>
              <a:t>allow students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feel  </a:t>
            </a:r>
            <a:r>
              <a:rPr dirty="0" sz="1200">
                <a:latin typeface="Times New Roman"/>
                <a:cs typeface="Times New Roman"/>
              </a:rPr>
              <a:t>that they have a better </a:t>
            </a:r>
            <a:r>
              <a:rPr dirty="0" sz="1200" spc="-5">
                <a:latin typeface="Times New Roman"/>
                <a:cs typeface="Times New Roman"/>
              </a:rPr>
              <a:t>internal control and </a:t>
            </a:r>
            <a:r>
              <a:rPr dirty="0" sz="1200">
                <a:latin typeface="Times New Roman"/>
                <a:cs typeface="Times New Roman"/>
              </a:rPr>
              <a:t>understand that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can </a:t>
            </a:r>
            <a:r>
              <a:rPr dirty="0" sz="1200">
                <a:latin typeface="Times New Roman"/>
                <a:cs typeface="Times New Roman"/>
              </a:rPr>
              <a:t>determine the </a:t>
            </a:r>
            <a:r>
              <a:rPr dirty="0" sz="1200" spc="-5">
                <a:latin typeface="Times New Roman"/>
                <a:cs typeface="Times New Roman"/>
              </a:rPr>
              <a:t>outcome </a:t>
            </a:r>
            <a:r>
              <a:rPr dirty="0" sz="1200">
                <a:latin typeface="Times New Roman"/>
                <a:cs typeface="Times New Roman"/>
              </a:rPr>
              <a:t>of  their </a:t>
            </a:r>
            <a:r>
              <a:rPr dirty="0" sz="1200" spc="-5">
                <a:latin typeface="Times New Roman"/>
                <a:cs typeface="Times New Roman"/>
              </a:rPr>
              <a:t>actions and </a:t>
            </a:r>
            <a:r>
              <a:rPr dirty="0" sz="1200">
                <a:latin typeface="Times New Roman"/>
                <a:cs typeface="Times New Roman"/>
              </a:rPr>
              <a:t>have more </a:t>
            </a:r>
            <a:r>
              <a:rPr dirty="0" sz="1200" spc="-5">
                <a:latin typeface="Times New Roman"/>
                <a:cs typeface="Times New Roman"/>
              </a:rPr>
              <a:t>control </a:t>
            </a:r>
            <a:r>
              <a:rPr dirty="0" sz="1200">
                <a:latin typeface="Times New Roman"/>
                <a:cs typeface="Times New Roman"/>
              </a:rPr>
              <a:t>over </a:t>
            </a:r>
            <a:r>
              <a:rPr dirty="0" sz="1200" spc="-5">
                <a:latin typeface="Times New Roman"/>
                <a:cs typeface="Times New Roman"/>
              </a:rPr>
              <a:t>their </a:t>
            </a:r>
            <a:r>
              <a:rPr dirty="0" sz="1200">
                <a:latin typeface="Times New Roman"/>
                <a:cs typeface="Times New Roman"/>
              </a:rPr>
              <a:t>futures. According to the </a:t>
            </a:r>
            <a:r>
              <a:rPr dirty="0" sz="1200" spc="-5">
                <a:latin typeface="Times New Roman"/>
                <a:cs typeface="Times New Roman"/>
              </a:rPr>
              <a:t>researchers </a:t>
            </a:r>
            <a:r>
              <a:rPr dirty="0" sz="1200">
                <a:latin typeface="Times New Roman"/>
                <a:cs typeface="Times New Roman"/>
              </a:rPr>
              <a:t>(Nowicki </a:t>
            </a:r>
            <a:r>
              <a:rPr dirty="0" sz="1200" spc="-5">
                <a:latin typeface="Times New Roman"/>
                <a:cs typeface="Times New Roman"/>
              </a:rPr>
              <a:t>et  al., 2004), as compared </a:t>
            </a:r>
            <a:r>
              <a:rPr dirty="0" sz="1200" spc="5">
                <a:latin typeface="Times New Roman"/>
                <a:cs typeface="Times New Roman"/>
              </a:rPr>
              <a:t>to </a:t>
            </a:r>
            <a:r>
              <a:rPr dirty="0" sz="1200">
                <a:latin typeface="Times New Roman"/>
                <a:cs typeface="Times New Roman"/>
              </a:rPr>
              <a:t>other </a:t>
            </a:r>
            <a:r>
              <a:rPr dirty="0" sz="1200" spc="-5">
                <a:latin typeface="Times New Roman"/>
                <a:cs typeface="Times New Roman"/>
              </a:rPr>
              <a:t>at-risk </a:t>
            </a:r>
            <a:r>
              <a:rPr dirty="0" sz="1200">
                <a:latin typeface="Times New Roman"/>
                <a:cs typeface="Times New Roman"/>
              </a:rPr>
              <a:t>students who </a:t>
            </a:r>
            <a:r>
              <a:rPr dirty="0" sz="1200" spc="-5">
                <a:latin typeface="Times New Roman"/>
                <a:cs typeface="Times New Roman"/>
              </a:rPr>
              <a:t>were </a:t>
            </a:r>
            <a:r>
              <a:rPr dirty="0" sz="1200">
                <a:latin typeface="Times New Roman"/>
                <a:cs typeface="Times New Roman"/>
              </a:rPr>
              <a:t>not in </a:t>
            </a:r>
            <a:r>
              <a:rPr dirty="0" sz="1200" spc="-5">
                <a:latin typeface="Times New Roman"/>
                <a:cs typeface="Times New Roman"/>
              </a:rPr>
              <a:t>this program, </a:t>
            </a:r>
            <a:r>
              <a:rPr dirty="0" sz="1200">
                <a:latin typeface="Times New Roman"/>
                <a:cs typeface="Times New Roman"/>
              </a:rPr>
              <a:t>the students who  </a:t>
            </a:r>
            <a:r>
              <a:rPr dirty="0" sz="1200" spc="-5">
                <a:latin typeface="Times New Roman"/>
                <a:cs typeface="Times New Roman"/>
              </a:rPr>
              <a:t>participated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ELP had </a:t>
            </a:r>
            <a:r>
              <a:rPr dirty="0" sz="1200">
                <a:latin typeface="Times New Roman"/>
                <a:cs typeface="Times New Roman"/>
              </a:rPr>
              <a:t>a much </a:t>
            </a:r>
            <a:r>
              <a:rPr dirty="0" sz="1200" spc="-5">
                <a:latin typeface="Times New Roman"/>
                <a:cs typeface="Times New Roman"/>
              </a:rPr>
              <a:t>high graduation </a:t>
            </a:r>
            <a:r>
              <a:rPr dirty="0" sz="1200">
                <a:latin typeface="Times New Roman"/>
                <a:cs typeface="Times New Roman"/>
              </a:rPr>
              <a:t>rate. </a:t>
            </a:r>
            <a:r>
              <a:rPr dirty="0" sz="1200" spc="-5">
                <a:latin typeface="Times New Roman"/>
                <a:cs typeface="Times New Roman"/>
              </a:rPr>
              <a:t>Nowicki et </a:t>
            </a:r>
            <a:r>
              <a:rPr dirty="0" sz="1200">
                <a:latin typeface="Times New Roman"/>
                <a:cs typeface="Times New Roman"/>
              </a:rPr>
              <a:t>al. </a:t>
            </a:r>
            <a:r>
              <a:rPr dirty="0" sz="1200" spc="-5">
                <a:latin typeface="Times New Roman"/>
                <a:cs typeface="Times New Roman"/>
              </a:rPr>
              <a:t>showed </a:t>
            </a:r>
            <a:r>
              <a:rPr dirty="0" sz="1200">
                <a:latin typeface="Times New Roman"/>
                <a:cs typeface="Times New Roman"/>
              </a:rPr>
              <a:t>that it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the  individual </a:t>
            </a:r>
            <a:r>
              <a:rPr dirty="0" sz="1200" spc="-5">
                <a:latin typeface="Times New Roman"/>
                <a:cs typeface="Times New Roman"/>
              </a:rPr>
              <a:t>student’s decision </a:t>
            </a:r>
            <a:r>
              <a:rPr dirty="0" sz="1200">
                <a:latin typeface="Times New Roman"/>
                <a:cs typeface="Times New Roman"/>
              </a:rPr>
              <a:t>to apply </a:t>
            </a:r>
            <a:r>
              <a:rPr dirty="0" sz="1200" spc="-5">
                <a:latin typeface="Times New Roman"/>
                <a:cs typeface="Times New Roman"/>
              </a:rPr>
              <a:t>themselves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graduate high </a:t>
            </a:r>
            <a:r>
              <a:rPr dirty="0" sz="1200">
                <a:latin typeface="Times New Roman"/>
                <a:cs typeface="Times New Roman"/>
              </a:rPr>
              <a:t>school, or to not try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just  drop out. </a:t>
            </a:r>
            <a:r>
              <a:rPr dirty="0" sz="1200" spc="-15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not because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>
                <a:latin typeface="Times New Roman"/>
                <a:cs typeface="Times New Roman"/>
              </a:rPr>
              <a:t>are </a:t>
            </a:r>
            <a:r>
              <a:rPr dirty="0" sz="1200" spc="-5">
                <a:latin typeface="Times New Roman"/>
                <a:cs typeface="Times New Roman"/>
              </a:rPr>
              <a:t>at-risk </a:t>
            </a:r>
            <a:r>
              <a:rPr dirty="0" sz="1200">
                <a:latin typeface="Times New Roman"/>
                <a:cs typeface="Times New Roman"/>
              </a:rPr>
              <a:t>that makes </a:t>
            </a:r>
            <a:r>
              <a:rPr dirty="0" sz="1200" spc="-5">
                <a:latin typeface="Times New Roman"/>
                <a:cs typeface="Times New Roman"/>
              </a:rPr>
              <a:t>students </a:t>
            </a:r>
            <a:r>
              <a:rPr dirty="0" sz="1200">
                <a:latin typeface="Times New Roman"/>
                <a:cs typeface="Times New Roman"/>
              </a:rPr>
              <a:t>drop out, it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their </a:t>
            </a:r>
            <a:r>
              <a:rPr dirty="0" sz="1200" spc="-5">
                <a:latin typeface="Times New Roman"/>
                <a:cs typeface="Times New Roman"/>
              </a:rPr>
              <a:t>choosing </a:t>
            </a:r>
            <a:r>
              <a:rPr dirty="0" sz="1200">
                <a:latin typeface="Times New Roman"/>
                <a:cs typeface="Times New Roman"/>
              </a:rPr>
              <a:t>to not  </a:t>
            </a:r>
            <a:r>
              <a:rPr dirty="0" sz="1200" spc="-5">
                <a:latin typeface="Times New Roman"/>
                <a:cs typeface="Times New Roman"/>
              </a:rPr>
              <a:t>graduate.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Community Effects on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Dropouts</a:t>
            </a:r>
            <a:endParaRPr sz="1200">
              <a:latin typeface="Times New Roman"/>
              <a:cs typeface="Times New Roman"/>
            </a:endParaRPr>
          </a:p>
          <a:p>
            <a:pPr marL="12700" marR="41275" indent="228600">
              <a:lnSpc>
                <a:spcPts val="2760"/>
              </a:lnSpc>
              <a:spcBef>
                <a:spcPts val="295"/>
              </a:spcBef>
            </a:pPr>
            <a:r>
              <a:rPr dirty="0" sz="1200" spc="-5">
                <a:latin typeface="Times New Roman"/>
                <a:cs typeface="Times New Roman"/>
              </a:rPr>
              <a:t>Bowen (2009) stated that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order for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system to </a:t>
            </a:r>
            <a:r>
              <a:rPr dirty="0" sz="1200" spc="-5">
                <a:latin typeface="Times New Roman"/>
                <a:cs typeface="Times New Roman"/>
              </a:rPr>
              <a:t>help at-risk </a:t>
            </a:r>
            <a:r>
              <a:rPr dirty="0" sz="1200">
                <a:latin typeface="Times New Roman"/>
                <a:cs typeface="Times New Roman"/>
              </a:rPr>
              <a:t>students </a:t>
            </a:r>
            <a:r>
              <a:rPr dirty="0" sz="1200" spc="-5">
                <a:latin typeface="Times New Roman"/>
                <a:cs typeface="Times New Roman"/>
              </a:rPr>
              <a:t>graduate, </a:t>
            </a:r>
            <a:r>
              <a:rPr dirty="0" sz="1200">
                <a:latin typeface="Times New Roman"/>
                <a:cs typeface="Times New Roman"/>
              </a:rPr>
              <a:t>the  community in which the students live must be </a:t>
            </a:r>
            <a:r>
              <a:rPr dirty="0" sz="1200" spc="-5">
                <a:latin typeface="Times New Roman"/>
                <a:cs typeface="Times New Roman"/>
              </a:rPr>
              <a:t>taken </a:t>
            </a:r>
            <a:r>
              <a:rPr dirty="0" sz="1200">
                <a:latin typeface="Times New Roman"/>
                <a:cs typeface="Times New Roman"/>
              </a:rPr>
              <a:t>into </a:t>
            </a:r>
            <a:r>
              <a:rPr dirty="0" sz="1200" spc="-5">
                <a:latin typeface="Times New Roman"/>
                <a:cs typeface="Times New Roman"/>
              </a:rPr>
              <a:t>consideration. Bowen developed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Eco-Interactional </a:t>
            </a:r>
            <a:r>
              <a:rPr dirty="0" sz="1200">
                <a:latin typeface="Times New Roman"/>
                <a:cs typeface="Times New Roman"/>
              </a:rPr>
              <a:t>Development </a:t>
            </a:r>
            <a:r>
              <a:rPr dirty="0" sz="1200" spc="-5">
                <a:latin typeface="Times New Roman"/>
                <a:cs typeface="Times New Roman"/>
              </a:rPr>
              <a:t>(EID) </a:t>
            </a:r>
            <a:r>
              <a:rPr dirty="0" sz="1200">
                <a:latin typeface="Times New Roman"/>
                <a:cs typeface="Times New Roman"/>
              </a:rPr>
              <a:t>Model of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Success, </a:t>
            </a:r>
            <a:r>
              <a:rPr dirty="0" sz="1200" spc="-5">
                <a:latin typeface="Times New Roman"/>
                <a:cs typeface="Times New Roman"/>
              </a:rPr>
              <a:t>which “draws attention </a:t>
            </a:r>
            <a:r>
              <a:rPr dirty="0" sz="1200">
                <a:latin typeface="Times New Roman"/>
                <a:cs typeface="Times New Roman"/>
              </a:rPr>
              <a:t>to the  </a:t>
            </a:r>
            <a:r>
              <a:rPr dirty="0" sz="1200" spc="-5">
                <a:latin typeface="Times New Roman"/>
                <a:cs typeface="Times New Roman"/>
              </a:rPr>
              <a:t>reciprocal process between students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their </a:t>
            </a:r>
            <a:r>
              <a:rPr dirty="0" sz="1200">
                <a:latin typeface="Times New Roman"/>
                <a:cs typeface="Times New Roman"/>
              </a:rPr>
              <a:t>social </a:t>
            </a:r>
            <a:r>
              <a:rPr dirty="0" sz="1200" spc="-5">
                <a:latin typeface="Times New Roman"/>
                <a:cs typeface="Times New Roman"/>
              </a:rPr>
              <a:t>environments over </a:t>
            </a:r>
            <a:r>
              <a:rPr dirty="0" sz="1200">
                <a:latin typeface="Times New Roman"/>
                <a:cs typeface="Times New Roman"/>
              </a:rPr>
              <a:t>time, including the  </a:t>
            </a:r>
            <a:r>
              <a:rPr dirty="0" sz="1200" spc="-5">
                <a:latin typeface="Times New Roman"/>
                <a:cs typeface="Times New Roman"/>
              </a:rPr>
              <a:t>neighborhood, </a:t>
            </a:r>
            <a:r>
              <a:rPr dirty="0" sz="1200">
                <a:latin typeface="Times New Roman"/>
                <a:cs typeface="Times New Roman"/>
              </a:rPr>
              <a:t>the school, the </a:t>
            </a:r>
            <a:r>
              <a:rPr dirty="0" sz="1200" spc="-5">
                <a:latin typeface="Times New Roman"/>
                <a:cs typeface="Times New Roman"/>
              </a:rPr>
              <a:t>family, and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peer group” </a:t>
            </a:r>
            <a:r>
              <a:rPr dirty="0" sz="1200">
                <a:latin typeface="Times New Roman"/>
                <a:cs typeface="Times New Roman"/>
              </a:rPr>
              <a:t>(p. </a:t>
            </a:r>
            <a:r>
              <a:rPr dirty="0" sz="1200" spc="-5">
                <a:latin typeface="Times New Roman"/>
                <a:cs typeface="Times New Roman"/>
              </a:rPr>
              <a:t>5). </a:t>
            </a:r>
            <a:r>
              <a:rPr dirty="0" sz="1200">
                <a:latin typeface="Times New Roman"/>
                <a:cs typeface="Times New Roman"/>
              </a:rPr>
              <a:t>The overall </a:t>
            </a:r>
            <a:r>
              <a:rPr dirty="0" sz="1200" spc="-5">
                <a:latin typeface="Times New Roman"/>
                <a:cs typeface="Times New Roman"/>
              </a:rPr>
              <a:t>idea is that </a:t>
            </a:r>
            <a:r>
              <a:rPr dirty="0" sz="1200">
                <a:latin typeface="Times New Roman"/>
                <a:cs typeface="Times New Roman"/>
              </a:rPr>
              <a:t>a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school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505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045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43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19050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must </a:t>
            </a:r>
            <a:r>
              <a:rPr dirty="0" sz="1200" spc="-5">
                <a:latin typeface="Times New Roman"/>
                <a:cs typeface="Times New Roman"/>
              </a:rPr>
              <a:t>provide an appropriate level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engagement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students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enable </a:t>
            </a:r>
            <a:r>
              <a:rPr dirty="0" sz="1200">
                <a:latin typeface="Times New Roman"/>
                <a:cs typeface="Times New Roman"/>
              </a:rPr>
              <a:t>their </a:t>
            </a:r>
            <a:r>
              <a:rPr dirty="0" sz="1200" spc="-5">
                <a:latin typeface="Times New Roman"/>
                <a:cs typeface="Times New Roman"/>
              </a:rPr>
              <a:t>success (Bowen,  2009). </a:t>
            </a:r>
            <a:r>
              <a:rPr dirty="0" sz="1200">
                <a:latin typeface="Times New Roman"/>
                <a:cs typeface="Times New Roman"/>
              </a:rPr>
              <a:t>Students should be </a:t>
            </a:r>
            <a:r>
              <a:rPr dirty="0" sz="1200" spc="-5">
                <a:latin typeface="Times New Roman"/>
                <a:cs typeface="Times New Roman"/>
              </a:rPr>
              <a:t>encouraged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engage </a:t>
            </a:r>
            <a:r>
              <a:rPr dirty="0" sz="1200" spc="5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activities that </a:t>
            </a:r>
            <a:r>
              <a:rPr dirty="0" sz="1200">
                <a:latin typeface="Times New Roman"/>
                <a:cs typeface="Times New Roman"/>
              </a:rPr>
              <a:t>they like; </a:t>
            </a:r>
            <a:r>
              <a:rPr dirty="0" sz="1200" spc="-5">
                <a:latin typeface="Times New Roman"/>
                <a:cs typeface="Times New Roman"/>
              </a:rPr>
              <a:t>however, </a:t>
            </a:r>
            <a:r>
              <a:rPr dirty="0" sz="1200">
                <a:latin typeface="Times New Roman"/>
                <a:cs typeface="Times New Roman"/>
              </a:rPr>
              <a:t>the level of  </a:t>
            </a:r>
            <a:r>
              <a:rPr dirty="0" sz="1200" spc="-5">
                <a:latin typeface="Times New Roman"/>
                <a:cs typeface="Times New Roman"/>
              </a:rPr>
              <a:t>engagement </a:t>
            </a:r>
            <a:r>
              <a:rPr dirty="0" sz="1200">
                <a:latin typeface="Times New Roman"/>
                <a:cs typeface="Times New Roman"/>
              </a:rPr>
              <a:t>must not be </a:t>
            </a:r>
            <a:r>
              <a:rPr dirty="0" sz="1200" spc="-5">
                <a:latin typeface="Times New Roman"/>
                <a:cs typeface="Times New Roman"/>
              </a:rPr>
              <a:t>such </a:t>
            </a:r>
            <a:r>
              <a:rPr dirty="0" sz="1200">
                <a:latin typeface="Times New Roman"/>
                <a:cs typeface="Times New Roman"/>
              </a:rPr>
              <a:t>that it </a:t>
            </a:r>
            <a:r>
              <a:rPr dirty="0" sz="1200" spc="-5">
                <a:latin typeface="Times New Roman"/>
                <a:cs typeface="Times New Roman"/>
              </a:rPr>
              <a:t>takes </a:t>
            </a:r>
            <a:r>
              <a:rPr dirty="0" sz="1200">
                <a:latin typeface="Times New Roman"/>
                <a:cs typeface="Times New Roman"/>
              </a:rPr>
              <a:t>away from their </a:t>
            </a:r>
            <a:r>
              <a:rPr dirty="0" sz="1200" spc="-5">
                <a:latin typeface="Times New Roman"/>
                <a:cs typeface="Times New Roman"/>
              </a:rPr>
              <a:t>academic </a:t>
            </a:r>
            <a:r>
              <a:rPr dirty="0" sz="1200">
                <a:latin typeface="Times New Roman"/>
                <a:cs typeface="Times New Roman"/>
              </a:rPr>
              <a:t>achievements. The </a:t>
            </a:r>
            <a:r>
              <a:rPr dirty="0" sz="1200" spc="-5">
                <a:latin typeface="Times New Roman"/>
                <a:cs typeface="Times New Roman"/>
              </a:rPr>
              <a:t>overall  conclusion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10">
                <a:latin typeface="Times New Roman"/>
                <a:cs typeface="Times New Roman"/>
              </a:rPr>
              <a:t>EID </a:t>
            </a:r>
            <a:r>
              <a:rPr dirty="0" sz="1200">
                <a:latin typeface="Times New Roman"/>
                <a:cs typeface="Times New Roman"/>
              </a:rPr>
              <a:t>model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simply that, </a:t>
            </a:r>
            <a:r>
              <a:rPr dirty="0" sz="1200" spc="-5">
                <a:latin typeface="Times New Roman"/>
                <a:cs typeface="Times New Roman"/>
              </a:rPr>
              <a:t>even though </a:t>
            </a:r>
            <a:r>
              <a:rPr dirty="0" sz="1200">
                <a:latin typeface="Times New Roman"/>
                <a:cs typeface="Times New Roman"/>
              </a:rPr>
              <a:t>much of the responsibility of </a:t>
            </a:r>
            <a:r>
              <a:rPr dirty="0" sz="1200" spc="-5">
                <a:latin typeface="Times New Roman"/>
                <a:cs typeface="Times New Roman"/>
              </a:rPr>
              <a:t>graduation  falls </a:t>
            </a:r>
            <a:r>
              <a:rPr dirty="0" sz="1200">
                <a:latin typeface="Times New Roman"/>
                <a:cs typeface="Times New Roman"/>
              </a:rPr>
              <a:t>on the individual </a:t>
            </a:r>
            <a:r>
              <a:rPr dirty="0" sz="1200" spc="-5">
                <a:latin typeface="Times New Roman"/>
                <a:cs typeface="Times New Roman"/>
              </a:rPr>
              <a:t>student,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school system </a:t>
            </a:r>
            <a:r>
              <a:rPr dirty="0" sz="1200">
                <a:latin typeface="Times New Roman"/>
                <a:cs typeface="Times New Roman"/>
              </a:rPr>
              <a:t>and community must </a:t>
            </a:r>
            <a:r>
              <a:rPr dirty="0" sz="1200" spc="-5">
                <a:latin typeface="Times New Roman"/>
                <a:cs typeface="Times New Roman"/>
              </a:rPr>
              <a:t>also </a:t>
            </a:r>
            <a:r>
              <a:rPr dirty="0" sz="1200">
                <a:latin typeface="Times New Roman"/>
                <a:cs typeface="Times New Roman"/>
              </a:rPr>
              <a:t>provide the  </a:t>
            </a:r>
            <a:r>
              <a:rPr dirty="0" sz="1200" spc="-5">
                <a:latin typeface="Times New Roman"/>
                <a:cs typeface="Times New Roman"/>
              </a:rPr>
              <a:t>appropriate atmosphere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students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want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succeed and graduate from high school (Bowen,  2009).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marL="175133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Tennessee Schools and Dropout Rates</a:t>
            </a:r>
            <a:endParaRPr sz="1200">
              <a:latin typeface="Times New Roman"/>
              <a:cs typeface="Times New Roman"/>
            </a:endParaRPr>
          </a:p>
          <a:p>
            <a:pPr marL="12700" marR="141605" indent="228600">
              <a:lnSpc>
                <a:spcPts val="2760"/>
              </a:lnSpc>
              <a:spcBef>
                <a:spcPts val="290"/>
              </a:spcBef>
            </a:pPr>
            <a:r>
              <a:rPr dirty="0" sz="1200" spc="-5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of the spring of </a:t>
            </a:r>
            <a:r>
              <a:rPr dirty="0" sz="1200" spc="-5">
                <a:latin typeface="Times New Roman"/>
                <a:cs typeface="Times New Roman"/>
              </a:rPr>
              <a:t>2012, Tennessee </a:t>
            </a:r>
            <a:r>
              <a:rPr dirty="0" sz="1200">
                <a:latin typeface="Times New Roman"/>
                <a:cs typeface="Times New Roman"/>
              </a:rPr>
              <a:t>has </a:t>
            </a:r>
            <a:r>
              <a:rPr dirty="0" sz="1200" spc="-5">
                <a:latin typeface="Times New Roman"/>
                <a:cs typeface="Times New Roman"/>
              </a:rPr>
              <a:t>opted </a:t>
            </a:r>
            <a:r>
              <a:rPr dirty="0" sz="1200">
                <a:latin typeface="Times New Roman"/>
                <a:cs typeface="Times New Roman"/>
              </a:rPr>
              <a:t>out of </a:t>
            </a:r>
            <a:r>
              <a:rPr dirty="0" sz="1200" spc="-10">
                <a:latin typeface="Times New Roman"/>
                <a:cs typeface="Times New Roman"/>
              </a:rPr>
              <a:t>No </a:t>
            </a:r>
            <a:r>
              <a:rPr dirty="0" sz="1200">
                <a:latin typeface="Times New Roman"/>
                <a:cs typeface="Times New Roman"/>
              </a:rPr>
              <a:t>Child </a:t>
            </a:r>
            <a:r>
              <a:rPr dirty="0" sz="1200" spc="-10">
                <a:latin typeface="Times New Roman"/>
                <a:cs typeface="Times New Roman"/>
              </a:rPr>
              <a:t>Left </a:t>
            </a:r>
            <a:r>
              <a:rPr dirty="0" sz="1200" spc="-5">
                <a:latin typeface="Times New Roman"/>
                <a:cs typeface="Times New Roman"/>
              </a:rPr>
              <a:t>Behind (Resmovits,  2012). </a:t>
            </a: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order to do this, the state </a:t>
            </a:r>
            <a:r>
              <a:rPr dirty="0" sz="1200" spc="-5">
                <a:latin typeface="Times New Roman"/>
                <a:cs typeface="Times New Roman"/>
              </a:rPr>
              <a:t>had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show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federal government its plan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track and  </a:t>
            </a:r>
            <a:r>
              <a:rPr dirty="0" sz="1200">
                <a:latin typeface="Times New Roman"/>
                <a:cs typeface="Times New Roman"/>
              </a:rPr>
              <a:t>improve </a:t>
            </a:r>
            <a:r>
              <a:rPr dirty="0" sz="1200" spc="-5">
                <a:latin typeface="Times New Roman"/>
                <a:cs typeface="Times New Roman"/>
              </a:rPr>
              <a:t>education. </a:t>
            </a:r>
            <a:r>
              <a:rPr dirty="0" sz="1200">
                <a:latin typeface="Times New Roman"/>
                <a:cs typeface="Times New Roman"/>
              </a:rPr>
              <a:t>Another big change that </a:t>
            </a:r>
            <a:r>
              <a:rPr dirty="0" sz="1200" spc="-5">
                <a:latin typeface="Times New Roman"/>
                <a:cs typeface="Times New Roman"/>
              </a:rPr>
              <a:t>is undergoing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educational system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Tennessee  is that, as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fall </a:t>
            </a:r>
            <a:r>
              <a:rPr dirty="0" sz="1200">
                <a:latin typeface="Times New Roman"/>
                <a:cs typeface="Times New Roman"/>
              </a:rPr>
              <a:t>of 2012, the </a:t>
            </a:r>
            <a:r>
              <a:rPr dirty="0" sz="1200" spc="-5">
                <a:latin typeface="Times New Roman"/>
                <a:cs typeface="Times New Roman"/>
              </a:rPr>
              <a:t>state will </a:t>
            </a:r>
            <a:r>
              <a:rPr dirty="0" sz="1200">
                <a:latin typeface="Times New Roman"/>
                <a:cs typeface="Times New Roman"/>
              </a:rPr>
              <a:t>be using Common Core </a:t>
            </a:r>
            <a:r>
              <a:rPr dirty="0" sz="1200" spc="-5">
                <a:latin typeface="Times New Roman"/>
                <a:cs typeface="Times New Roman"/>
              </a:rPr>
              <a:t>Standards instead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endParaRPr sz="1200">
              <a:latin typeface="Times New Roman"/>
              <a:cs typeface="Times New Roman"/>
            </a:endParaRPr>
          </a:p>
          <a:p>
            <a:pPr marL="12700" marR="297180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Tennessee </a:t>
            </a:r>
            <a:r>
              <a:rPr dirty="0" sz="1200">
                <a:latin typeface="Times New Roman"/>
                <a:cs typeface="Times New Roman"/>
              </a:rPr>
              <a:t>standards </a:t>
            </a:r>
            <a:r>
              <a:rPr dirty="0" sz="1200" spc="-5">
                <a:latin typeface="Times New Roman"/>
                <a:cs typeface="Times New Roman"/>
              </a:rPr>
              <a:t>that were </a:t>
            </a:r>
            <a:r>
              <a:rPr dirty="0" sz="1200">
                <a:latin typeface="Times New Roman"/>
                <a:cs typeface="Times New Roman"/>
              </a:rPr>
              <a:t>developed in </a:t>
            </a:r>
            <a:r>
              <a:rPr dirty="0" sz="1200" spc="-5">
                <a:latin typeface="Times New Roman"/>
                <a:cs typeface="Times New Roman"/>
              </a:rPr>
              <a:t>years past (Tennessee </a:t>
            </a:r>
            <a:r>
              <a:rPr dirty="0" sz="1200">
                <a:latin typeface="Times New Roman"/>
                <a:cs typeface="Times New Roman"/>
              </a:rPr>
              <a:t>Department of </a:t>
            </a:r>
            <a:r>
              <a:rPr dirty="0" sz="1200" spc="-5">
                <a:latin typeface="Times New Roman"/>
                <a:cs typeface="Times New Roman"/>
              </a:rPr>
              <a:t>Education,  2013). Through </a:t>
            </a:r>
            <a:r>
              <a:rPr dirty="0" sz="1200">
                <a:latin typeface="Times New Roman"/>
                <a:cs typeface="Times New Roman"/>
              </a:rPr>
              <a:t>these new </a:t>
            </a:r>
            <a:r>
              <a:rPr dirty="0" sz="1200" spc="-5">
                <a:latin typeface="Times New Roman"/>
                <a:cs typeface="Times New Roman"/>
              </a:rPr>
              <a:t>standards, </a:t>
            </a:r>
            <a:r>
              <a:rPr dirty="0" sz="1200">
                <a:latin typeface="Times New Roman"/>
                <a:cs typeface="Times New Roman"/>
              </a:rPr>
              <a:t>the state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showing that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>
                <a:latin typeface="Times New Roman"/>
                <a:cs typeface="Times New Roman"/>
              </a:rPr>
              <a:t>remain </a:t>
            </a:r>
            <a:r>
              <a:rPr dirty="0" sz="1200" spc="-5">
                <a:latin typeface="Times New Roman"/>
                <a:cs typeface="Times New Roman"/>
              </a:rPr>
              <a:t>dedicated </a:t>
            </a:r>
            <a:r>
              <a:rPr dirty="0" sz="1200">
                <a:latin typeface="Times New Roman"/>
                <a:cs typeface="Times New Roman"/>
              </a:rPr>
              <a:t>to  </a:t>
            </a:r>
            <a:r>
              <a:rPr dirty="0" sz="1200" spc="-5">
                <a:latin typeface="Times New Roman"/>
                <a:cs typeface="Times New Roman"/>
              </a:rPr>
              <a:t>increasing graduation rates and decreasing </a:t>
            </a:r>
            <a:r>
              <a:rPr dirty="0" sz="1200">
                <a:latin typeface="Times New Roman"/>
                <a:cs typeface="Times New Roman"/>
              </a:rPr>
              <a:t>dropout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rates.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30"/>
              </a:spcBef>
            </a:pPr>
            <a:r>
              <a:rPr dirty="0" sz="1200" spc="-5" b="1">
                <a:latin typeface="Times New Roman"/>
                <a:cs typeface="Times New Roman"/>
              </a:rPr>
              <a:t>Tennessee-Specific Concerns</a:t>
            </a:r>
            <a:endParaRPr sz="1200">
              <a:latin typeface="Times New Roman"/>
              <a:cs typeface="Times New Roman"/>
            </a:endParaRPr>
          </a:p>
          <a:p>
            <a:pPr marL="12700" marR="106045" indent="228600">
              <a:lnSpc>
                <a:spcPts val="2760"/>
              </a:lnSpc>
              <a:spcBef>
                <a:spcPts val="290"/>
              </a:spcBef>
            </a:pPr>
            <a:r>
              <a:rPr dirty="0" sz="1200" spc="-5">
                <a:latin typeface="Times New Roman"/>
                <a:cs typeface="Times New Roman"/>
              </a:rPr>
              <a:t>According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US Census data, there </a:t>
            </a:r>
            <a:r>
              <a:rPr dirty="0" sz="1200">
                <a:latin typeface="Times New Roman"/>
                <a:cs typeface="Times New Roman"/>
              </a:rPr>
              <a:t>are </a:t>
            </a:r>
            <a:r>
              <a:rPr dirty="0" sz="1200" spc="-5">
                <a:latin typeface="Times New Roman"/>
                <a:cs typeface="Times New Roman"/>
              </a:rPr>
              <a:t>over </a:t>
            </a:r>
            <a:r>
              <a:rPr dirty="0" sz="1200">
                <a:latin typeface="Times New Roman"/>
                <a:cs typeface="Times New Roman"/>
              </a:rPr>
              <a:t>750,000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dropouts living in  </a:t>
            </a:r>
            <a:r>
              <a:rPr dirty="0" sz="1200" spc="-5">
                <a:latin typeface="Times New Roman"/>
                <a:cs typeface="Times New Roman"/>
              </a:rPr>
              <a:t>Tennessee (D’Andrea, </a:t>
            </a:r>
            <a:r>
              <a:rPr dirty="0" sz="1200">
                <a:latin typeface="Times New Roman"/>
                <a:cs typeface="Times New Roman"/>
              </a:rPr>
              <a:t>2010). </a:t>
            </a:r>
            <a:r>
              <a:rPr dirty="0" sz="1200" spc="-5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already established,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dropouts </a:t>
            </a:r>
            <a:r>
              <a:rPr dirty="0" sz="1200" spc="-5">
                <a:latin typeface="Times New Roman"/>
                <a:cs typeface="Times New Roman"/>
              </a:rPr>
              <a:t>earn less </a:t>
            </a:r>
            <a:r>
              <a:rPr dirty="0" sz="1200">
                <a:latin typeface="Times New Roman"/>
                <a:cs typeface="Times New Roman"/>
              </a:rPr>
              <a:t>money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and</a:t>
            </a:r>
            <a:endParaRPr sz="1200">
              <a:latin typeface="Times New Roman"/>
              <a:cs typeface="Times New Roman"/>
            </a:endParaRPr>
          </a:p>
          <a:p>
            <a:pPr marL="12700" marR="27305">
              <a:lnSpc>
                <a:spcPts val="276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hence </a:t>
            </a:r>
            <a:r>
              <a:rPr dirty="0" sz="1200">
                <a:latin typeface="Times New Roman"/>
                <a:cs typeface="Times New Roman"/>
              </a:rPr>
              <a:t>depend on more </a:t>
            </a:r>
            <a:r>
              <a:rPr dirty="0" sz="1200" spc="-5">
                <a:latin typeface="Times New Roman"/>
                <a:cs typeface="Times New Roman"/>
              </a:rPr>
              <a:t>government </a:t>
            </a:r>
            <a:r>
              <a:rPr dirty="0" sz="1200">
                <a:latin typeface="Times New Roman"/>
                <a:cs typeface="Times New Roman"/>
              </a:rPr>
              <a:t>financial </a:t>
            </a:r>
            <a:r>
              <a:rPr dirty="0" sz="1200" spc="-5">
                <a:latin typeface="Times New Roman"/>
                <a:cs typeface="Times New Roman"/>
              </a:rPr>
              <a:t>involvement (whether </a:t>
            </a:r>
            <a:r>
              <a:rPr dirty="0" sz="1200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via </a:t>
            </a:r>
            <a:r>
              <a:rPr dirty="0" sz="1200" spc="-5">
                <a:latin typeface="Times New Roman"/>
                <a:cs typeface="Times New Roman"/>
              </a:rPr>
              <a:t>welfare </a:t>
            </a:r>
            <a:r>
              <a:rPr dirty="0" sz="1200">
                <a:latin typeface="Times New Roman"/>
                <a:cs typeface="Times New Roman"/>
              </a:rPr>
              <a:t>or the </a:t>
            </a:r>
            <a:r>
              <a:rPr dirty="0" sz="1200" spc="-5">
                <a:latin typeface="Times New Roman"/>
                <a:cs typeface="Times New Roman"/>
              </a:rPr>
              <a:t>cost </a:t>
            </a:r>
            <a:r>
              <a:rPr dirty="0" sz="1200">
                <a:latin typeface="Times New Roman"/>
                <a:cs typeface="Times New Roman"/>
              </a:rPr>
              <a:t>of  imprisoning </a:t>
            </a:r>
            <a:r>
              <a:rPr dirty="0" sz="1200" spc="-5">
                <a:latin typeface="Times New Roman"/>
                <a:cs typeface="Times New Roman"/>
              </a:rPr>
              <a:t>inmates). For each </a:t>
            </a:r>
            <a:r>
              <a:rPr dirty="0" sz="1200">
                <a:latin typeface="Times New Roman"/>
                <a:cs typeface="Times New Roman"/>
              </a:rPr>
              <a:t>student who drops out of </a:t>
            </a:r>
            <a:r>
              <a:rPr dirty="0" sz="1200" spc="-5">
                <a:latin typeface="Times New Roman"/>
                <a:cs typeface="Times New Roman"/>
              </a:rPr>
              <a:t>high school, </a:t>
            </a:r>
            <a:r>
              <a:rPr dirty="0" sz="1200">
                <a:latin typeface="Times New Roman"/>
                <a:cs typeface="Times New Roman"/>
              </a:rPr>
              <a:t>the state </a:t>
            </a:r>
            <a:r>
              <a:rPr dirty="0" sz="1200" spc="-5">
                <a:latin typeface="Times New Roman"/>
                <a:cs typeface="Times New Roman"/>
              </a:rPr>
              <a:t>loses  </a:t>
            </a:r>
            <a:r>
              <a:rPr dirty="0" sz="1200">
                <a:latin typeface="Times New Roman"/>
                <a:cs typeface="Times New Roman"/>
              </a:rPr>
              <a:t>approximately $750 every </a:t>
            </a:r>
            <a:r>
              <a:rPr dirty="0" sz="1200" spc="-5">
                <a:latin typeface="Times New Roman"/>
                <a:cs typeface="Times New Roman"/>
              </a:rPr>
              <a:t>year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tax </a:t>
            </a:r>
            <a:r>
              <a:rPr dirty="0" sz="1200">
                <a:latin typeface="Times New Roman"/>
                <a:cs typeface="Times New Roman"/>
              </a:rPr>
              <a:t>income </a:t>
            </a:r>
            <a:r>
              <a:rPr dirty="0" sz="1200" spc="-5">
                <a:latin typeface="Times New Roman"/>
                <a:cs typeface="Times New Roman"/>
              </a:rPr>
              <a:t>(D’Andrea, </a:t>
            </a:r>
            <a:r>
              <a:rPr dirty="0" sz="1200">
                <a:latin typeface="Times New Roman"/>
                <a:cs typeface="Times New Roman"/>
              </a:rPr>
              <a:t>2010). Since </a:t>
            </a:r>
            <a:r>
              <a:rPr dirty="0" sz="1200" spc="-5">
                <a:latin typeface="Times New Roman"/>
                <a:cs typeface="Times New Roman"/>
              </a:rPr>
              <a:t>Tennessee </a:t>
            </a:r>
            <a:r>
              <a:rPr dirty="0" sz="1200">
                <a:latin typeface="Times New Roman"/>
                <a:cs typeface="Times New Roman"/>
              </a:rPr>
              <a:t>does not have  a state income tax, this </a:t>
            </a:r>
            <a:r>
              <a:rPr dirty="0" sz="1200" spc="-5">
                <a:latin typeface="Times New Roman"/>
                <a:cs typeface="Times New Roman"/>
              </a:rPr>
              <a:t>lost revenue is </a:t>
            </a:r>
            <a:r>
              <a:rPr dirty="0" sz="1200">
                <a:latin typeface="Times New Roman"/>
                <a:cs typeface="Times New Roman"/>
              </a:rPr>
              <a:t>from other taxes, </a:t>
            </a:r>
            <a:r>
              <a:rPr dirty="0" sz="1200" spc="-5">
                <a:latin typeface="Times New Roman"/>
                <a:cs typeface="Times New Roman"/>
              </a:rPr>
              <a:t>such as sales </a:t>
            </a:r>
            <a:r>
              <a:rPr dirty="0" sz="1200">
                <a:latin typeface="Times New Roman"/>
                <a:cs typeface="Times New Roman"/>
              </a:rPr>
              <a:t>tax. </a:t>
            </a:r>
            <a:r>
              <a:rPr dirty="0" sz="1200" spc="-15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addition </a:t>
            </a:r>
            <a:r>
              <a:rPr dirty="0" sz="1200">
                <a:latin typeface="Times New Roman"/>
                <a:cs typeface="Times New Roman"/>
              </a:rPr>
              <a:t>to a </a:t>
            </a:r>
            <a:r>
              <a:rPr dirty="0" sz="1200" spc="-5">
                <a:latin typeface="Times New Roman"/>
                <a:cs typeface="Times New Roman"/>
              </a:rPr>
              <a:t>loss </a:t>
            </a:r>
            <a:r>
              <a:rPr dirty="0" sz="1200">
                <a:latin typeface="Times New Roman"/>
                <a:cs typeface="Times New Roman"/>
              </a:rPr>
              <a:t>of  </a:t>
            </a:r>
            <a:r>
              <a:rPr dirty="0" sz="1200" spc="-5">
                <a:latin typeface="Times New Roman"/>
                <a:cs typeface="Times New Roman"/>
              </a:rPr>
              <a:t>revenue, </a:t>
            </a:r>
            <a:r>
              <a:rPr dirty="0" sz="1200">
                <a:latin typeface="Times New Roman"/>
                <a:cs typeface="Times New Roman"/>
              </a:rPr>
              <a:t>the state </a:t>
            </a:r>
            <a:r>
              <a:rPr dirty="0" sz="1200" spc="-5">
                <a:latin typeface="Times New Roman"/>
                <a:cs typeface="Times New Roman"/>
              </a:rPr>
              <a:t>does </a:t>
            </a:r>
            <a:r>
              <a:rPr dirty="0" sz="1200">
                <a:latin typeface="Times New Roman"/>
                <a:cs typeface="Times New Roman"/>
              </a:rPr>
              <a:t>spend </a:t>
            </a:r>
            <a:r>
              <a:rPr dirty="0" sz="1200" spc="-5">
                <a:latin typeface="Times New Roman"/>
                <a:cs typeface="Times New Roman"/>
              </a:rPr>
              <a:t>about </a:t>
            </a:r>
            <a:r>
              <a:rPr dirty="0" sz="1200">
                <a:latin typeface="Times New Roman"/>
                <a:cs typeface="Times New Roman"/>
              </a:rPr>
              <a:t>$1100 a </a:t>
            </a:r>
            <a:r>
              <a:rPr dirty="0" sz="1200" spc="-10">
                <a:latin typeface="Times New Roman"/>
                <a:cs typeface="Times New Roman"/>
              </a:rPr>
              <a:t>year </a:t>
            </a:r>
            <a:r>
              <a:rPr dirty="0" sz="1200">
                <a:latin typeface="Times New Roman"/>
                <a:cs typeface="Times New Roman"/>
              </a:rPr>
              <a:t>on </a:t>
            </a:r>
            <a:r>
              <a:rPr dirty="0" sz="1200" spc="-5">
                <a:latin typeface="Times New Roman"/>
                <a:cs typeface="Times New Roman"/>
              </a:rPr>
              <a:t>health care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dropouts, </a:t>
            </a:r>
            <a:r>
              <a:rPr dirty="0" sz="1200" spc="-5">
                <a:latin typeface="Times New Roman"/>
                <a:cs typeface="Times New Roman"/>
              </a:rPr>
              <a:t>and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78041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045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44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10033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average cost </a:t>
            </a:r>
            <a:r>
              <a:rPr dirty="0" sz="1200">
                <a:latin typeface="Times New Roman"/>
                <a:cs typeface="Times New Roman"/>
              </a:rPr>
              <a:t>per </a:t>
            </a:r>
            <a:r>
              <a:rPr dirty="0" sz="1200" spc="-5">
                <a:latin typeface="Times New Roman"/>
                <a:cs typeface="Times New Roman"/>
              </a:rPr>
              <a:t>dropout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incarceration is </a:t>
            </a:r>
            <a:r>
              <a:rPr dirty="0" sz="1200">
                <a:latin typeface="Times New Roman"/>
                <a:cs typeface="Times New Roman"/>
              </a:rPr>
              <a:t>$950 </a:t>
            </a:r>
            <a:r>
              <a:rPr dirty="0" sz="1200" spc="-5">
                <a:latin typeface="Times New Roman"/>
                <a:cs typeface="Times New Roman"/>
              </a:rPr>
              <a:t>(D’Andrea, 2010). </a:t>
            </a:r>
            <a:r>
              <a:rPr dirty="0" sz="1200">
                <a:latin typeface="Times New Roman"/>
                <a:cs typeface="Times New Roman"/>
              </a:rPr>
              <a:t>The total </a:t>
            </a:r>
            <a:r>
              <a:rPr dirty="0" sz="1200" spc="-5">
                <a:latin typeface="Times New Roman"/>
                <a:cs typeface="Times New Roman"/>
              </a:rPr>
              <a:t>estimated cost </a:t>
            </a:r>
            <a:r>
              <a:rPr dirty="0" sz="1200">
                <a:latin typeface="Times New Roman"/>
                <a:cs typeface="Times New Roman"/>
              </a:rPr>
              <a:t>to  the </a:t>
            </a:r>
            <a:r>
              <a:rPr dirty="0" sz="1200" spc="-5">
                <a:latin typeface="Times New Roman"/>
                <a:cs typeface="Times New Roman"/>
              </a:rPr>
              <a:t>state for high school dropouts is </a:t>
            </a:r>
            <a:r>
              <a:rPr dirty="0" sz="1200">
                <a:latin typeface="Times New Roman"/>
                <a:cs typeface="Times New Roman"/>
              </a:rPr>
              <a:t>in the </a:t>
            </a:r>
            <a:r>
              <a:rPr dirty="0" sz="1200" spc="-5">
                <a:latin typeface="Times New Roman"/>
                <a:cs typeface="Times New Roman"/>
              </a:rPr>
              <a:t>range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two </a:t>
            </a:r>
            <a:r>
              <a:rPr dirty="0" sz="1200">
                <a:latin typeface="Times New Roman"/>
                <a:cs typeface="Times New Roman"/>
              </a:rPr>
              <a:t>billion </a:t>
            </a:r>
            <a:r>
              <a:rPr dirty="0" sz="1200" spc="-5">
                <a:latin typeface="Times New Roman"/>
                <a:cs typeface="Times New Roman"/>
              </a:rPr>
              <a:t>dollars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10">
                <a:latin typeface="Times New Roman"/>
                <a:cs typeface="Times New Roman"/>
              </a:rPr>
              <a:t>year </a:t>
            </a:r>
            <a:r>
              <a:rPr dirty="0" sz="1200" spc="-5">
                <a:latin typeface="Times New Roman"/>
                <a:cs typeface="Times New Roman"/>
              </a:rPr>
              <a:t>-based </a:t>
            </a:r>
            <a:r>
              <a:rPr dirty="0" sz="1200">
                <a:latin typeface="Times New Roman"/>
                <a:cs typeface="Times New Roman"/>
              </a:rPr>
              <a:t>on the  750,000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dropouts </a:t>
            </a:r>
            <a:r>
              <a:rPr dirty="0" sz="1200" spc="-5">
                <a:latin typeface="Times New Roman"/>
                <a:cs typeface="Times New Roman"/>
              </a:rPr>
              <a:t>that </a:t>
            </a:r>
            <a:r>
              <a:rPr dirty="0" sz="1200">
                <a:latin typeface="Times New Roman"/>
                <a:cs typeface="Times New Roman"/>
              </a:rPr>
              <a:t>live in the state </a:t>
            </a:r>
            <a:r>
              <a:rPr dirty="0" sz="1200" spc="-5">
                <a:latin typeface="Times New Roman"/>
                <a:cs typeface="Times New Roman"/>
              </a:rPr>
              <a:t>(D’Andrea,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2010).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Tennessee School Statistics</a:t>
            </a:r>
            <a:endParaRPr sz="1200">
              <a:latin typeface="Times New Roman"/>
              <a:cs typeface="Times New Roman"/>
            </a:endParaRPr>
          </a:p>
          <a:p>
            <a:pPr marL="12700" marR="50165" indent="228600">
              <a:lnSpc>
                <a:spcPts val="2760"/>
              </a:lnSpc>
              <a:spcBef>
                <a:spcPts val="290"/>
              </a:spcBef>
            </a:pPr>
            <a:r>
              <a:rPr dirty="0" sz="1200" spc="-5">
                <a:latin typeface="Times New Roman"/>
                <a:cs typeface="Times New Roman"/>
              </a:rPr>
              <a:t>According </a:t>
            </a:r>
            <a:r>
              <a:rPr dirty="0" sz="1200">
                <a:latin typeface="Times New Roman"/>
                <a:cs typeface="Times New Roman"/>
              </a:rPr>
              <a:t>to the Tennessee </a:t>
            </a:r>
            <a:r>
              <a:rPr dirty="0" sz="1200" spc="-5">
                <a:latin typeface="Times New Roman"/>
                <a:cs typeface="Times New Roman"/>
              </a:rPr>
              <a:t>Department </a:t>
            </a:r>
            <a:r>
              <a:rPr dirty="0" sz="1200">
                <a:latin typeface="Times New Roman"/>
                <a:cs typeface="Times New Roman"/>
              </a:rPr>
              <a:t>of Education – </a:t>
            </a:r>
            <a:r>
              <a:rPr dirty="0" sz="1200" spc="-5">
                <a:latin typeface="Times New Roman"/>
                <a:cs typeface="Times New Roman"/>
              </a:rPr>
              <a:t>Report Card (2013),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state’s  </a:t>
            </a:r>
            <a:r>
              <a:rPr dirty="0" sz="1200">
                <a:latin typeface="Times New Roman"/>
                <a:cs typeface="Times New Roman"/>
              </a:rPr>
              <a:t>public </a:t>
            </a:r>
            <a:r>
              <a:rPr dirty="0" sz="1200" spc="-5">
                <a:latin typeface="Times New Roman"/>
                <a:cs typeface="Times New Roman"/>
              </a:rPr>
              <a:t>schools serve </a:t>
            </a:r>
            <a:r>
              <a:rPr dirty="0" sz="1200">
                <a:latin typeface="Times New Roman"/>
                <a:cs typeface="Times New Roman"/>
              </a:rPr>
              <a:t>nearly 100,000 students. The </a:t>
            </a:r>
            <a:r>
              <a:rPr dirty="0" sz="1200" spc="-5">
                <a:latin typeface="Times New Roman"/>
                <a:cs typeface="Times New Roman"/>
              </a:rPr>
              <a:t>graduation </a:t>
            </a:r>
            <a:r>
              <a:rPr dirty="0" sz="1200">
                <a:latin typeface="Times New Roman"/>
                <a:cs typeface="Times New Roman"/>
              </a:rPr>
              <a:t>rate for 2010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85.5%; 88.7%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endParaRPr sz="1200">
              <a:latin typeface="Times New Roman"/>
              <a:cs typeface="Times New Roman"/>
            </a:endParaRPr>
          </a:p>
          <a:p>
            <a:pPr marL="12700" marR="36830">
              <a:lnSpc>
                <a:spcPts val="2760"/>
              </a:lnSpc>
            </a:pPr>
            <a:r>
              <a:rPr dirty="0" sz="1200">
                <a:latin typeface="Times New Roman"/>
                <a:cs typeface="Times New Roman"/>
              </a:rPr>
              <a:t>white students </a:t>
            </a:r>
            <a:r>
              <a:rPr dirty="0" sz="1200" spc="-5">
                <a:latin typeface="Times New Roman"/>
                <a:cs typeface="Times New Roman"/>
              </a:rPr>
              <a:t>graduated, </a:t>
            </a:r>
            <a:r>
              <a:rPr dirty="0" sz="1200">
                <a:latin typeface="Times New Roman"/>
                <a:cs typeface="Times New Roman"/>
              </a:rPr>
              <a:t>while </a:t>
            </a:r>
            <a:r>
              <a:rPr dirty="0" sz="1200" spc="-5">
                <a:latin typeface="Times New Roman"/>
                <a:cs typeface="Times New Roman"/>
              </a:rPr>
              <a:t>less </a:t>
            </a:r>
            <a:r>
              <a:rPr dirty="0" sz="1200">
                <a:latin typeface="Times New Roman"/>
                <a:cs typeface="Times New Roman"/>
              </a:rPr>
              <a:t>than 80% of </a:t>
            </a:r>
            <a:r>
              <a:rPr dirty="0" sz="1200" spc="-5">
                <a:latin typeface="Times New Roman"/>
                <a:cs typeface="Times New Roman"/>
              </a:rPr>
              <a:t>African American and </a:t>
            </a:r>
            <a:r>
              <a:rPr dirty="0" sz="1200">
                <a:latin typeface="Times New Roman"/>
                <a:cs typeface="Times New Roman"/>
              </a:rPr>
              <a:t>Hispanic </a:t>
            </a:r>
            <a:r>
              <a:rPr dirty="0" sz="1200" spc="-5">
                <a:latin typeface="Times New Roman"/>
                <a:cs typeface="Times New Roman"/>
              </a:rPr>
              <a:t>students  graduated. </a:t>
            </a:r>
            <a:r>
              <a:rPr dirty="0" sz="1200">
                <a:latin typeface="Times New Roman"/>
                <a:cs typeface="Times New Roman"/>
              </a:rPr>
              <a:t>These numbers very much </a:t>
            </a:r>
            <a:r>
              <a:rPr dirty="0" sz="1200" spc="-5">
                <a:latin typeface="Times New Roman"/>
                <a:cs typeface="Times New Roman"/>
              </a:rPr>
              <a:t>resemble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national averages </a:t>
            </a:r>
            <a:r>
              <a:rPr dirty="0" sz="1200">
                <a:latin typeface="Times New Roman"/>
                <a:cs typeface="Times New Roman"/>
              </a:rPr>
              <a:t>in which white students  tend to </a:t>
            </a:r>
            <a:r>
              <a:rPr dirty="0" sz="1200" spc="-5">
                <a:latin typeface="Times New Roman"/>
                <a:cs typeface="Times New Roman"/>
              </a:rPr>
              <a:t>graduate at </a:t>
            </a:r>
            <a:r>
              <a:rPr dirty="0" sz="1200">
                <a:latin typeface="Times New Roman"/>
                <a:cs typeface="Times New Roman"/>
              </a:rPr>
              <a:t>a higher rate than do </a:t>
            </a:r>
            <a:r>
              <a:rPr dirty="0" sz="1200" spc="-5">
                <a:latin typeface="Times New Roman"/>
                <a:cs typeface="Times New Roman"/>
              </a:rPr>
              <a:t>either African American </a:t>
            </a:r>
            <a:r>
              <a:rPr dirty="0" sz="1200">
                <a:latin typeface="Times New Roman"/>
                <a:cs typeface="Times New Roman"/>
              </a:rPr>
              <a:t>or </a:t>
            </a:r>
            <a:r>
              <a:rPr dirty="0" sz="1200" spc="-5">
                <a:latin typeface="Times New Roman"/>
                <a:cs typeface="Times New Roman"/>
              </a:rPr>
              <a:t>Hispanic </a:t>
            </a:r>
            <a:r>
              <a:rPr dirty="0" sz="1200">
                <a:latin typeface="Times New Roman"/>
                <a:cs typeface="Times New Roman"/>
              </a:rPr>
              <a:t>students. The  </a:t>
            </a:r>
            <a:r>
              <a:rPr dirty="0" sz="1200" spc="-5">
                <a:latin typeface="Times New Roman"/>
                <a:cs typeface="Times New Roman"/>
              </a:rPr>
              <a:t>overall racial makeup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students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Tennessee </a:t>
            </a:r>
            <a:r>
              <a:rPr dirty="0" sz="1200">
                <a:latin typeface="Times New Roman"/>
                <a:cs typeface="Times New Roman"/>
              </a:rPr>
              <a:t>public schools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67.4% </a:t>
            </a:r>
            <a:r>
              <a:rPr dirty="0" sz="1200" spc="-5">
                <a:latin typeface="Times New Roman"/>
                <a:cs typeface="Times New Roman"/>
              </a:rPr>
              <a:t>white, </a:t>
            </a:r>
            <a:r>
              <a:rPr dirty="0" sz="1200">
                <a:latin typeface="Times New Roman"/>
                <a:cs typeface="Times New Roman"/>
              </a:rPr>
              <a:t>24.2% </a:t>
            </a:r>
            <a:r>
              <a:rPr dirty="0" sz="1200" spc="-5">
                <a:latin typeface="Times New Roman"/>
                <a:cs typeface="Times New Roman"/>
              </a:rPr>
              <a:t>African  American, and </a:t>
            </a:r>
            <a:r>
              <a:rPr dirty="0" sz="1200">
                <a:latin typeface="Times New Roman"/>
                <a:cs typeface="Times New Roman"/>
              </a:rPr>
              <a:t>6.2% Hispanic </a:t>
            </a:r>
            <a:r>
              <a:rPr dirty="0" sz="1200" spc="-5">
                <a:latin typeface="Times New Roman"/>
                <a:cs typeface="Times New Roman"/>
              </a:rPr>
              <a:t>(Tennessee Department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– Report </a:t>
            </a:r>
            <a:r>
              <a:rPr dirty="0" sz="1200" spc="-5">
                <a:latin typeface="Times New Roman"/>
                <a:cs typeface="Times New Roman"/>
              </a:rPr>
              <a:t>Card, 2013). </a:t>
            </a:r>
            <a:r>
              <a:rPr dirty="0" sz="1200">
                <a:latin typeface="Times New Roman"/>
                <a:cs typeface="Times New Roman"/>
              </a:rPr>
              <a:t>With  a 1:2 </a:t>
            </a:r>
            <a:r>
              <a:rPr dirty="0" sz="1200" spc="-5">
                <a:latin typeface="Times New Roman"/>
                <a:cs typeface="Times New Roman"/>
              </a:rPr>
              <a:t>ratio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African Americans and Hispanics </a:t>
            </a:r>
            <a:r>
              <a:rPr dirty="0" sz="1200">
                <a:latin typeface="Times New Roman"/>
                <a:cs typeface="Times New Roman"/>
              </a:rPr>
              <a:t>to white </a:t>
            </a:r>
            <a:r>
              <a:rPr dirty="0" sz="1200" spc="-5">
                <a:latin typeface="Times New Roman"/>
                <a:cs typeface="Times New Roman"/>
              </a:rPr>
              <a:t>students,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term “minority” applies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African American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Hispanic students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Tennessee.</a:t>
            </a:r>
            <a:endParaRPr sz="1200">
              <a:latin typeface="Times New Roman"/>
              <a:cs typeface="Times New Roman"/>
            </a:endParaRPr>
          </a:p>
          <a:p>
            <a:pPr marL="12700" marR="8255" indent="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There is much </a:t>
            </a:r>
            <a:r>
              <a:rPr dirty="0" sz="1200">
                <a:latin typeface="Times New Roman"/>
                <a:cs typeface="Times New Roman"/>
              </a:rPr>
              <a:t>variance </a:t>
            </a:r>
            <a:r>
              <a:rPr dirty="0" sz="1200" spc="-5">
                <a:latin typeface="Times New Roman"/>
                <a:cs typeface="Times New Roman"/>
              </a:rPr>
              <a:t>throughout </a:t>
            </a:r>
            <a:r>
              <a:rPr dirty="0" sz="1200">
                <a:latin typeface="Times New Roman"/>
                <a:cs typeface="Times New Roman"/>
              </a:rPr>
              <a:t>the state </a:t>
            </a:r>
            <a:r>
              <a:rPr dirty="0" sz="1200" spc="-5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far </a:t>
            </a:r>
            <a:r>
              <a:rPr dirty="0" sz="1200" spc="-5">
                <a:latin typeface="Times New Roman"/>
                <a:cs typeface="Times New Roman"/>
              </a:rPr>
              <a:t>as race is </a:t>
            </a:r>
            <a:r>
              <a:rPr dirty="0" sz="1200">
                <a:latin typeface="Times New Roman"/>
                <a:cs typeface="Times New Roman"/>
              </a:rPr>
              <a:t>concerned. Some </a:t>
            </a:r>
            <a:r>
              <a:rPr dirty="0" sz="1200" spc="-5">
                <a:latin typeface="Times New Roman"/>
                <a:cs typeface="Times New Roman"/>
              </a:rPr>
              <a:t>school  districts, such as </a:t>
            </a:r>
            <a:r>
              <a:rPr dirty="0" sz="1200">
                <a:latin typeface="Times New Roman"/>
                <a:cs typeface="Times New Roman"/>
              </a:rPr>
              <a:t>Memphis, </a:t>
            </a:r>
            <a:r>
              <a:rPr dirty="0" sz="1200" spc="-5">
                <a:latin typeface="Times New Roman"/>
                <a:cs typeface="Times New Roman"/>
              </a:rPr>
              <a:t>are </a:t>
            </a:r>
            <a:r>
              <a:rPr dirty="0" sz="1200">
                <a:latin typeface="Times New Roman"/>
                <a:cs typeface="Times New Roman"/>
              </a:rPr>
              <a:t>just the opposite of the </a:t>
            </a:r>
            <a:r>
              <a:rPr dirty="0" sz="1200" spc="-5">
                <a:latin typeface="Times New Roman"/>
                <a:cs typeface="Times New Roman"/>
              </a:rPr>
              <a:t>state averages, </a:t>
            </a:r>
            <a:r>
              <a:rPr dirty="0" sz="1200">
                <a:latin typeface="Times New Roman"/>
                <a:cs typeface="Times New Roman"/>
              </a:rPr>
              <a:t>with a </a:t>
            </a:r>
            <a:r>
              <a:rPr dirty="0" sz="1200" spc="-5">
                <a:latin typeface="Times New Roman"/>
                <a:cs typeface="Times New Roman"/>
              </a:rPr>
              <a:t>racial makeup </a:t>
            </a:r>
            <a:r>
              <a:rPr dirty="0" sz="1200">
                <a:latin typeface="Times New Roman"/>
                <a:cs typeface="Times New Roman"/>
              </a:rPr>
              <a:t>of  83% </a:t>
            </a:r>
            <a:r>
              <a:rPr dirty="0" sz="1200" spc="-5">
                <a:latin typeface="Times New Roman"/>
                <a:cs typeface="Times New Roman"/>
              </a:rPr>
              <a:t>African American </a:t>
            </a:r>
            <a:r>
              <a:rPr dirty="0" sz="1200">
                <a:latin typeface="Times New Roman"/>
                <a:cs typeface="Times New Roman"/>
              </a:rPr>
              <a:t>and 7.5% </a:t>
            </a:r>
            <a:r>
              <a:rPr dirty="0" sz="1200" spc="-5">
                <a:latin typeface="Times New Roman"/>
                <a:cs typeface="Times New Roman"/>
              </a:rPr>
              <a:t>Hispanic </a:t>
            </a:r>
            <a:r>
              <a:rPr dirty="0" sz="1200">
                <a:latin typeface="Times New Roman"/>
                <a:cs typeface="Times New Roman"/>
              </a:rPr>
              <a:t>(Tennessee </a:t>
            </a:r>
            <a:r>
              <a:rPr dirty="0" sz="1200" spc="-5">
                <a:latin typeface="Times New Roman"/>
                <a:cs typeface="Times New Roman"/>
              </a:rPr>
              <a:t>Department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– </a:t>
            </a:r>
            <a:r>
              <a:rPr dirty="0" sz="1200" spc="-5">
                <a:latin typeface="Times New Roman"/>
                <a:cs typeface="Times New Roman"/>
              </a:rPr>
              <a:t>Report Card,  2013). Memphis’s student </a:t>
            </a:r>
            <a:r>
              <a:rPr dirty="0" sz="1200">
                <a:latin typeface="Times New Roman"/>
                <a:cs typeface="Times New Roman"/>
              </a:rPr>
              <a:t>population is just over </a:t>
            </a:r>
            <a:r>
              <a:rPr dirty="0" sz="1200" spc="-5">
                <a:latin typeface="Times New Roman"/>
                <a:cs typeface="Times New Roman"/>
              </a:rPr>
              <a:t>10%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total student population </a:t>
            </a:r>
            <a:r>
              <a:rPr dirty="0" sz="1200">
                <a:latin typeface="Times New Roman"/>
                <a:cs typeface="Times New Roman"/>
              </a:rPr>
              <a:t>in the </a:t>
            </a:r>
            <a:r>
              <a:rPr dirty="0" sz="1200" spc="-5">
                <a:latin typeface="Times New Roman"/>
                <a:cs typeface="Times New Roman"/>
              </a:rPr>
              <a:t>entire  state, and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graduation rate for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system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70% </a:t>
            </a:r>
            <a:r>
              <a:rPr dirty="0" sz="1200" spc="-10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of 2010 </a:t>
            </a:r>
            <a:r>
              <a:rPr dirty="0" sz="1200" spc="-5">
                <a:latin typeface="Times New Roman"/>
                <a:cs typeface="Times New Roman"/>
              </a:rPr>
              <a:t>(Tennessee Department </a:t>
            </a:r>
            <a:r>
              <a:rPr dirty="0" sz="1200">
                <a:latin typeface="Times New Roman"/>
                <a:cs typeface="Times New Roman"/>
              </a:rPr>
              <a:t>of 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– </a:t>
            </a:r>
            <a:r>
              <a:rPr dirty="0" sz="1200" spc="-5">
                <a:latin typeface="Times New Roman"/>
                <a:cs typeface="Times New Roman"/>
              </a:rPr>
              <a:t>Report Card, </a:t>
            </a:r>
            <a:r>
              <a:rPr dirty="0" sz="1200">
                <a:latin typeface="Times New Roman"/>
                <a:cs typeface="Times New Roman"/>
              </a:rPr>
              <a:t>2013). </a:t>
            </a:r>
            <a:r>
              <a:rPr dirty="0" sz="1200" spc="-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the minority group of </a:t>
            </a:r>
            <a:r>
              <a:rPr dirty="0" sz="1200" spc="-5">
                <a:latin typeface="Times New Roman"/>
                <a:cs typeface="Times New Roman"/>
              </a:rPr>
              <a:t>white </a:t>
            </a:r>
            <a:r>
              <a:rPr dirty="0" sz="1200">
                <a:latin typeface="Times New Roman"/>
                <a:cs typeface="Times New Roman"/>
              </a:rPr>
              <a:t>students in </a:t>
            </a:r>
            <a:r>
              <a:rPr dirty="0" sz="1200" spc="-5">
                <a:latin typeface="Times New Roman"/>
                <a:cs typeface="Times New Roman"/>
              </a:rPr>
              <a:t>Memphis, </a:t>
            </a:r>
            <a:r>
              <a:rPr dirty="0" sz="1200">
                <a:latin typeface="Times New Roman"/>
                <a:cs typeface="Times New Roman"/>
              </a:rPr>
              <a:t>their  </a:t>
            </a:r>
            <a:r>
              <a:rPr dirty="0" sz="1200" spc="-5">
                <a:latin typeface="Times New Roman"/>
                <a:cs typeface="Times New Roman"/>
              </a:rPr>
              <a:t>graduation </a:t>
            </a:r>
            <a:r>
              <a:rPr dirty="0" sz="1200">
                <a:latin typeface="Times New Roman"/>
                <a:cs typeface="Times New Roman"/>
              </a:rPr>
              <a:t>rate </a:t>
            </a:r>
            <a:r>
              <a:rPr dirty="0" sz="1200" spc="-5">
                <a:latin typeface="Times New Roman"/>
                <a:cs typeface="Times New Roman"/>
              </a:rPr>
              <a:t>is less than 80%, </a:t>
            </a:r>
            <a:r>
              <a:rPr dirty="0" sz="1200">
                <a:latin typeface="Times New Roman"/>
                <a:cs typeface="Times New Roman"/>
              </a:rPr>
              <a:t>just like the state-wide </a:t>
            </a:r>
            <a:r>
              <a:rPr dirty="0" sz="1200" spc="-5">
                <a:latin typeface="Times New Roman"/>
                <a:cs typeface="Times New Roman"/>
              </a:rPr>
              <a:t>graduation </a:t>
            </a:r>
            <a:r>
              <a:rPr dirty="0" sz="1200">
                <a:latin typeface="Times New Roman"/>
                <a:cs typeface="Times New Roman"/>
              </a:rPr>
              <a:t>rates </a:t>
            </a:r>
            <a:r>
              <a:rPr dirty="0" sz="1200" spc="-5">
                <a:latin typeface="Times New Roman"/>
                <a:cs typeface="Times New Roman"/>
              </a:rPr>
              <a:t>for </a:t>
            </a:r>
            <a:r>
              <a:rPr dirty="0" sz="1200">
                <a:latin typeface="Times New Roman"/>
                <a:cs typeface="Times New Roman"/>
              </a:rPr>
              <a:t>minority </a:t>
            </a:r>
            <a:r>
              <a:rPr dirty="0" sz="1200" spc="-5">
                <a:latin typeface="Times New Roman"/>
                <a:cs typeface="Times New Roman"/>
              </a:rPr>
              <a:t>African  Americans and Hispanics (Tennessee Department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– </a:t>
            </a:r>
            <a:r>
              <a:rPr dirty="0" sz="1200" spc="-5">
                <a:latin typeface="Times New Roman"/>
                <a:cs typeface="Times New Roman"/>
              </a:rPr>
              <a:t>Report </a:t>
            </a:r>
            <a:r>
              <a:rPr dirty="0" sz="1200">
                <a:latin typeface="Times New Roman"/>
                <a:cs typeface="Times New Roman"/>
              </a:rPr>
              <a:t>Card,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2013).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94169" y="429259"/>
            <a:ext cx="1778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45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1016254"/>
            <a:ext cx="5881370" cy="7567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East Tennessee </a:t>
            </a:r>
            <a:r>
              <a:rPr dirty="0" sz="1200" b="1">
                <a:latin typeface="Times New Roman"/>
                <a:cs typeface="Times New Roman"/>
              </a:rPr>
              <a:t>County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Statistics</a:t>
            </a:r>
            <a:endParaRPr sz="1200">
              <a:latin typeface="Times New Roman"/>
              <a:cs typeface="Times New Roman"/>
            </a:endParaRPr>
          </a:p>
          <a:p>
            <a:pPr marL="12700" marR="33020" indent="228600">
              <a:lnSpc>
                <a:spcPts val="2760"/>
              </a:lnSpc>
              <a:spcBef>
                <a:spcPts val="285"/>
              </a:spcBef>
            </a:pPr>
            <a:r>
              <a:rPr dirty="0" sz="1200" spc="-5">
                <a:latin typeface="Times New Roman"/>
                <a:cs typeface="Times New Roman"/>
              </a:rPr>
              <a:t>On </a:t>
            </a:r>
            <a:r>
              <a:rPr dirty="0" sz="1200">
                <a:latin typeface="Times New Roman"/>
                <a:cs typeface="Times New Roman"/>
              </a:rPr>
              <a:t>the other </a:t>
            </a:r>
            <a:r>
              <a:rPr dirty="0" sz="1200" spc="-5">
                <a:latin typeface="Times New Roman"/>
                <a:cs typeface="Times New Roman"/>
              </a:rPr>
              <a:t>end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racial </a:t>
            </a:r>
            <a:r>
              <a:rPr dirty="0" sz="1200">
                <a:latin typeface="Times New Roman"/>
                <a:cs typeface="Times New Roman"/>
              </a:rPr>
              <a:t>spectrum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East Tennessee </a:t>
            </a:r>
            <a:r>
              <a:rPr dirty="0" sz="1200">
                <a:latin typeface="Times New Roman"/>
                <a:cs typeface="Times New Roman"/>
              </a:rPr>
              <a:t>county </a:t>
            </a:r>
            <a:r>
              <a:rPr dirty="0" sz="1200" spc="-5">
                <a:latin typeface="Times New Roman"/>
                <a:cs typeface="Times New Roman"/>
              </a:rPr>
              <a:t>under study,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which  </a:t>
            </a:r>
            <a:r>
              <a:rPr dirty="0" sz="1200">
                <a:latin typeface="Times New Roman"/>
                <a:cs typeface="Times New Roman"/>
              </a:rPr>
              <a:t>91.1% of </a:t>
            </a:r>
            <a:r>
              <a:rPr dirty="0" sz="1200" spc="-5">
                <a:latin typeface="Times New Roman"/>
                <a:cs typeface="Times New Roman"/>
              </a:rPr>
              <a:t>students </a:t>
            </a:r>
            <a:r>
              <a:rPr dirty="0" sz="1200">
                <a:latin typeface="Times New Roman"/>
                <a:cs typeface="Times New Roman"/>
              </a:rPr>
              <a:t>are white,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only 1.7%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5.6% </a:t>
            </a:r>
            <a:r>
              <a:rPr dirty="0" sz="1200" spc="-5">
                <a:latin typeface="Times New Roman"/>
                <a:cs typeface="Times New Roman"/>
              </a:rPr>
              <a:t>are African </a:t>
            </a:r>
            <a:r>
              <a:rPr dirty="0" sz="1200">
                <a:latin typeface="Times New Roman"/>
                <a:cs typeface="Times New Roman"/>
              </a:rPr>
              <a:t>American </a:t>
            </a:r>
            <a:r>
              <a:rPr dirty="0" sz="1200" spc="-5">
                <a:latin typeface="Times New Roman"/>
                <a:cs typeface="Times New Roman"/>
              </a:rPr>
              <a:t>and Hispanic,  </a:t>
            </a:r>
            <a:r>
              <a:rPr dirty="0" sz="1200">
                <a:latin typeface="Times New Roman"/>
                <a:cs typeface="Times New Roman"/>
              </a:rPr>
              <a:t>respectively </a:t>
            </a:r>
            <a:r>
              <a:rPr dirty="0" sz="1200" spc="-5">
                <a:latin typeface="Times New Roman"/>
                <a:cs typeface="Times New Roman"/>
              </a:rPr>
              <a:t>(Tennessee Department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– </a:t>
            </a:r>
            <a:r>
              <a:rPr dirty="0" sz="1200" spc="-5">
                <a:latin typeface="Times New Roman"/>
                <a:cs typeface="Times New Roman"/>
              </a:rPr>
              <a:t>Report Card, 2013).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literature </a:t>
            </a:r>
            <a:r>
              <a:rPr dirty="0" sz="1200">
                <a:latin typeface="Times New Roman"/>
                <a:cs typeface="Times New Roman"/>
              </a:rPr>
              <a:t>suggests  that </a:t>
            </a:r>
            <a:r>
              <a:rPr dirty="0" sz="1200" spc="-5">
                <a:latin typeface="Times New Roman"/>
                <a:cs typeface="Times New Roman"/>
              </a:rPr>
              <a:t>African American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Hispanic students have “higher levels </a:t>
            </a:r>
            <a:r>
              <a:rPr dirty="0" sz="1200">
                <a:latin typeface="Times New Roman"/>
                <a:cs typeface="Times New Roman"/>
              </a:rPr>
              <a:t>of academic </a:t>
            </a:r>
            <a:r>
              <a:rPr dirty="0" sz="1200" spc="-5">
                <a:latin typeface="Times New Roman"/>
                <a:cs typeface="Times New Roman"/>
              </a:rPr>
              <a:t>disidentification  relative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Asian and white students” (Griffin, </a:t>
            </a:r>
            <a:r>
              <a:rPr dirty="0" sz="1200">
                <a:latin typeface="Times New Roman"/>
                <a:cs typeface="Times New Roman"/>
              </a:rPr>
              <a:t>2002, p. 71). This </a:t>
            </a:r>
            <a:r>
              <a:rPr dirty="0" sz="1200" spc="-5">
                <a:latin typeface="Times New Roman"/>
                <a:cs typeface="Times New Roman"/>
              </a:rPr>
              <a:t>disidentification has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been</a:t>
            </a:r>
            <a:endParaRPr sz="1200">
              <a:latin typeface="Times New Roman"/>
              <a:cs typeface="Times New Roman"/>
            </a:endParaRPr>
          </a:p>
          <a:p>
            <a:pPr marL="12700" marR="41275">
              <a:lnSpc>
                <a:spcPts val="276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shown </a:t>
            </a:r>
            <a:r>
              <a:rPr dirty="0" sz="1200">
                <a:latin typeface="Times New Roman"/>
                <a:cs typeface="Times New Roman"/>
              </a:rPr>
              <a:t>to be a </a:t>
            </a:r>
            <a:r>
              <a:rPr dirty="0" sz="1200" spc="-5">
                <a:latin typeface="Times New Roman"/>
                <a:cs typeface="Times New Roman"/>
              </a:rPr>
              <a:t>reason </a:t>
            </a:r>
            <a:r>
              <a:rPr dirty="0" sz="1200">
                <a:latin typeface="Times New Roman"/>
                <a:cs typeface="Times New Roman"/>
              </a:rPr>
              <a:t>that some students do not complete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school. The </a:t>
            </a:r>
            <a:r>
              <a:rPr dirty="0" sz="1200" spc="-5">
                <a:latin typeface="Times New Roman"/>
                <a:cs typeface="Times New Roman"/>
              </a:rPr>
              <a:t>graduation </a:t>
            </a:r>
            <a:r>
              <a:rPr dirty="0" sz="1200">
                <a:latin typeface="Times New Roman"/>
                <a:cs typeface="Times New Roman"/>
              </a:rPr>
              <a:t>rate of a  </a:t>
            </a:r>
            <a:r>
              <a:rPr dirty="0" sz="1200" spc="-5">
                <a:latin typeface="Times New Roman"/>
                <a:cs typeface="Times New Roman"/>
              </a:rPr>
              <a:t>school system that is </a:t>
            </a:r>
            <a:r>
              <a:rPr dirty="0" sz="1200">
                <a:latin typeface="Times New Roman"/>
                <a:cs typeface="Times New Roman"/>
              </a:rPr>
              <a:t>predominantly white </a:t>
            </a:r>
            <a:r>
              <a:rPr dirty="0" sz="1200" spc="-5">
                <a:latin typeface="Times New Roman"/>
                <a:cs typeface="Times New Roman"/>
              </a:rPr>
              <a:t>is expected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higher </a:t>
            </a:r>
            <a:r>
              <a:rPr dirty="0" sz="1200">
                <a:latin typeface="Times New Roman"/>
                <a:cs typeface="Times New Roman"/>
              </a:rPr>
              <a:t>than the state </a:t>
            </a:r>
            <a:r>
              <a:rPr dirty="0" sz="1200" spc="-5">
                <a:latin typeface="Times New Roman"/>
                <a:cs typeface="Times New Roman"/>
              </a:rPr>
              <a:t>average </a:t>
            </a:r>
            <a:r>
              <a:rPr dirty="0" sz="1200">
                <a:latin typeface="Times New Roman"/>
                <a:cs typeface="Times New Roman"/>
              </a:rPr>
              <a:t>in which  only </a:t>
            </a:r>
            <a:r>
              <a:rPr dirty="0" sz="1200" spc="-5">
                <a:latin typeface="Times New Roman"/>
                <a:cs typeface="Times New Roman"/>
              </a:rPr>
              <a:t>two-thirds </a:t>
            </a:r>
            <a:r>
              <a:rPr dirty="0" sz="1200">
                <a:latin typeface="Times New Roman"/>
                <a:cs typeface="Times New Roman"/>
              </a:rPr>
              <a:t>of the students </a:t>
            </a:r>
            <a:r>
              <a:rPr dirty="0" sz="1200" spc="-5">
                <a:latin typeface="Times New Roman"/>
                <a:cs typeface="Times New Roman"/>
              </a:rPr>
              <a:t>are </a:t>
            </a:r>
            <a:r>
              <a:rPr dirty="0" sz="1200">
                <a:latin typeface="Times New Roman"/>
                <a:cs typeface="Times New Roman"/>
              </a:rPr>
              <a:t>white; this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not the </a:t>
            </a:r>
            <a:r>
              <a:rPr dirty="0" sz="1200" spc="-5">
                <a:latin typeface="Times New Roman"/>
                <a:cs typeface="Times New Roman"/>
              </a:rPr>
              <a:t>case </a:t>
            </a:r>
            <a:r>
              <a:rPr dirty="0" sz="1200">
                <a:latin typeface="Times New Roman"/>
                <a:cs typeface="Times New Roman"/>
              </a:rPr>
              <a:t>in the </a:t>
            </a:r>
            <a:r>
              <a:rPr dirty="0" sz="1200" spc="-5">
                <a:latin typeface="Times New Roman"/>
                <a:cs typeface="Times New Roman"/>
              </a:rPr>
              <a:t>researched county.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graduation </a:t>
            </a:r>
            <a:r>
              <a:rPr dirty="0" sz="1200">
                <a:latin typeface="Times New Roman"/>
                <a:cs typeface="Times New Roman"/>
              </a:rPr>
              <a:t>rate for this county for 2011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 spc="5">
                <a:latin typeface="Times New Roman"/>
                <a:cs typeface="Times New Roman"/>
              </a:rPr>
              <a:t>only </a:t>
            </a:r>
            <a:r>
              <a:rPr dirty="0" sz="1200" spc="-5">
                <a:latin typeface="Times New Roman"/>
                <a:cs typeface="Times New Roman"/>
              </a:rPr>
              <a:t>80.3%, </a:t>
            </a:r>
            <a:r>
              <a:rPr dirty="0" sz="1200">
                <a:latin typeface="Times New Roman"/>
                <a:cs typeface="Times New Roman"/>
              </a:rPr>
              <a:t>while the state reported a </a:t>
            </a:r>
            <a:r>
              <a:rPr dirty="0" sz="1200" spc="-5">
                <a:latin typeface="Times New Roman"/>
                <a:cs typeface="Times New Roman"/>
              </a:rPr>
              <a:t>graduation  rate </a:t>
            </a:r>
            <a:r>
              <a:rPr dirty="0" sz="1200">
                <a:latin typeface="Times New Roman"/>
                <a:cs typeface="Times New Roman"/>
              </a:rPr>
              <a:t>of 85.5% </a:t>
            </a:r>
            <a:r>
              <a:rPr dirty="0" sz="1200" spc="-5">
                <a:latin typeface="Times New Roman"/>
                <a:cs typeface="Times New Roman"/>
              </a:rPr>
              <a:t>(Tennessee Department </a:t>
            </a:r>
            <a:r>
              <a:rPr dirty="0" sz="1200">
                <a:latin typeface="Times New Roman"/>
                <a:cs typeface="Times New Roman"/>
              </a:rPr>
              <a:t>of Education – </a:t>
            </a:r>
            <a:r>
              <a:rPr dirty="0" sz="1200" spc="-5">
                <a:latin typeface="Times New Roman"/>
                <a:cs typeface="Times New Roman"/>
              </a:rPr>
              <a:t>Report Card, 2013). Considering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economic and </a:t>
            </a:r>
            <a:r>
              <a:rPr dirty="0" sz="1200">
                <a:latin typeface="Times New Roman"/>
                <a:cs typeface="Times New Roman"/>
              </a:rPr>
              <a:t>social implications of </a:t>
            </a:r>
            <a:r>
              <a:rPr dirty="0" sz="1200" spc="-5">
                <a:latin typeface="Times New Roman"/>
                <a:cs typeface="Times New Roman"/>
              </a:rPr>
              <a:t>dropping </a:t>
            </a:r>
            <a:r>
              <a:rPr dirty="0" sz="1200">
                <a:latin typeface="Times New Roman"/>
                <a:cs typeface="Times New Roman"/>
              </a:rPr>
              <a:t>out, </a:t>
            </a:r>
            <a:r>
              <a:rPr dirty="0" sz="1200" spc="-5">
                <a:latin typeface="Times New Roman"/>
                <a:cs typeface="Times New Roman"/>
              </a:rPr>
              <a:t>even </a:t>
            </a:r>
            <a:r>
              <a:rPr dirty="0" sz="1200">
                <a:latin typeface="Times New Roman"/>
                <a:cs typeface="Times New Roman"/>
              </a:rPr>
              <a:t>5% can be </a:t>
            </a:r>
            <a:r>
              <a:rPr dirty="0" sz="1200" spc="-5">
                <a:latin typeface="Times New Roman"/>
                <a:cs typeface="Times New Roman"/>
              </a:rPr>
              <a:t>an important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difference.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Those </a:t>
            </a:r>
            <a:r>
              <a:rPr dirty="0" sz="1200">
                <a:latin typeface="Times New Roman"/>
                <a:cs typeface="Times New Roman"/>
              </a:rPr>
              <a:t>who did not </a:t>
            </a:r>
            <a:r>
              <a:rPr dirty="0" sz="1200" spc="-5">
                <a:latin typeface="Times New Roman"/>
                <a:cs typeface="Times New Roman"/>
              </a:rPr>
              <a:t>graduate are considered high </a:t>
            </a:r>
            <a:r>
              <a:rPr dirty="0" sz="1200">
                <a:latin typeface="Times New Roman"/>
                <a:cs typeface="Times New Roman"/>
              </a:rPr>
              <a:t>school dropouts. 19.7% of the </a:t>
            </a:r>
            <a:r>
              <a:rPr dirty="0" sz="1200" spc="-5">
                <a:latin typeface="Times New Roman"/>
                <a:cs typeface="Times New Roman"/>
              </a:rPr>
              <a:t>researched  county’s </a:t>
            </a:r>
            <a:r>
              <a:rPr dirty="0" sz="1200">
                <a:latin typeface="Times New Roman"/>
                <a:cs typeface="Times New Roman"/>
              </a:rPr>
              <a:t>students </a:t>
            </a:r>
            <a:r>
              <a:rPr dirty="0" sz="1200" spc="-5">
                <a:latin typeface="Times New Roman"/>
                <a:cs typeface="Times New Roman"/>
              </a:rPr>
              <a:t>became dropouts as compared </a:t>
            </a:r>
            <a:r>
              <a:rPr dirty="0" sz="1200" spc="5">
                <a:latin typeface="Times New Roman"/>
                <a:cs typeface="Times New Roman"/>
              </a:rPr>
              <a:t>to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state average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14.5% </a:t>
            </a:r>
            <a:r>
              <a:rPr dirty="0" sz="1200" spc="-5">
                <a:latin typeface="Times New Roman"/>
                <a:cs typeface="Times New Roman"/>
              </a:rPr>
              <a:t>(Tennessee  Department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– </a:t>
            </a:r>
            <a:r>
              <a:rPr dirty="0" sz="1200" spc="-5">
                <a:latin typeface="Times New Roman"/>
                <a:cs typeface="Times New Roman"/>
              </a:rPr>
              <a:t>Report Card, 2013). </a:t>
            </a:r>
            <a:r>
              <a:rPr dirty="0" sz="1200">
                <a:latin typeface="Times New Roman"/>
                <a:cs typeface="Times New Roman"/>
              </a:rPr>
              <a:t>When </a:t>
            </a:r>
            <a:r>
              <a:rPr dirty="0" sz="1200" spc="-5">
                <a:latin typeface="Times New Roman"/>
                <a:cs typeface="Times New Roman"/>
              </a:rPr>
              <a:t>considering </a:t>
            </a:r>
            <a:r>
              <a:rPr dirty="0" sz="1200">
                <a:latin typeface="Times New Roman"/>
                <a:cs typeface="Times New Roman"/>
              </a:rPr>
              <a:t>the dropout </a:t>
            </a:r>
            <a:r>
              <a:rPr dirty="0" sz="1200" spc="-5">
                <a:latin typeface="Times New Roman"/>
                <a:cs typeface="Times New Roman"/>
              </a:rPr>
              <a:t>numbers,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researched </a:t>
            </a:r>
            <a:r>
              <a:rPr dirty="0" sz="1200">
                <a:latin typeface="Times New Roman"/>
                <a:cs typeface="Times New Roman"/>
              </a:rPr>
              <a:t>county </a:t>
            </a:r>
            <a:r>
              <a:rPr dirty="0" sz="1200" spc="-5">
                <a:latin typeface="Times New Roman"/>
                <a:cs typeface="Times New Roman"/>
              </a:rPr>
              <a:t>had </a:t>
            </a:r>
            <a:r>
              <a:rPr dirty="0" sz="1200">
                <a:latin typeface="Times New Roman"/>
                <a:cs typeface="Times New Roman"/>
              </a:rPr>
              <a:t>a 36% </a:t>
            </a:r>
            <a:r>
              <a:rPr dirty="0" sz="1200" spc="-5">
                <a:latin typeface="Times New Roman"/>
                <a:cs typeface="Times New Roman"/>
              </a:rPr>
              <a:t>larger </a:t>
            </a:r>
            <a:r>
              <a:rPr dirty="0" sz="1200">
                <a:latin typeface="Times New Roman"/>
                <a:cs typeface="Times New Roman"/>
              </a:rPr>
              <a:t>dropout </a:t>
            </a:r>
            <a:r>
              <a:rPr dirty="0" sz="1200" spc="-5">
                <a:latin typeface="Times New Roman"/>
                <a:cs typeface="Times New Roman"/>
              </a:rPr>
              <a:t>rate </a:t>
            </a:r>
            <a:r>
              <a:rPr dirty="0" sz="1200">
                <a:latin typeface="Times New Roman"/>
                <a:cs typeface="Times New Roman"/>
              </a:rPr>
              <a:t>than the State of </a:t>
            </a:r>
            <a:r>
              <a:rPr dirty="0" sz="1200" spc="-5">
                <a:latin typeface="Times New Roman"/>
                <a:cs typeface="Times New Roman"/>
              </a:rPr>
              <a:t>Tennessee. Another major  reason attributed </a:t>
            </a:r>
            <a:r>
              <a:rPr dirty="0" sz="1200">
                <a:latin typeface="Times New Roman"/>
                <a:cs typeface="Times New Roman"/>
              </a:rPr>
              <a:t>to students dropping out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that they </a:t>
            </a:r>
            <a:r>
              <a:rPr dirty="0" sz="1200" spc="-5">
                <a:latin typeface="Times New Roman"/>
                <a:cs typeface="Times New Roman"/>
              </a:rPr>
              <a:t>are </a:t>
            </a:r>
            <a:r>
              <a:rPr dirty="0" sz="1200">
                <a:latin typeface="Times New Roman"/>
                <a:cs typeface="Times New Roman"/>
              </a:rPr>
              <a:t>listed </a:t>
            </a:r>
            <a:r>
              <a:rPr dirty="0" sz="1200" spc="-5">
                <a:latin typeface="Times New Roman"/>
                <a:cs typeface="Times New Roman"/>
              </a:rPr>
              <a:t>as low </a:t>
            </a:r>
            <a:r>
              <a:rPr dirty="0" sz="1200">
                <a:latin typeface="Times New Roman"/>
                <a:cs typeface="Times New Roman"/>
              </a:rPr>
              <a:t>on the socioeconomic  </a:t>
            </a:r>
            <a:r>
              <a:rPr dirty="0" sz="1200" spc="-5">
                <a:latin typeface="Times New Roman"/>
                <a:cs typeface="Times New Roman"/>
              </a:rPr>
              <a:t>scale. </a:t>
            </a:r>
            <a:r>
              <a:rPr dirty="0" sz="1200">
                <a:latin typeface="Times New Roman"/>
                <a:cs typeface="Times New Roman"/>
              </a:rPr>
              <a:t>Another </a:t>
            </a:r>
            <a:r>
              <a:rPr dirty="0" sz="1200" spc="-5">
                <a:latin typeface="Times New Roman"/>
                <a:cs typeface="Times New Roman"/>
              </a:rPr>
              <a:t>term that </a:t>
            </a:r>
            <a:r>
              <a:rPr dirty="0" sz="1200" spc="5">
                <a:latin typeface="Times New Roman"/>
                <a:cs typeface="Times New Roman"/>
              </a:rPr>
              <a:t>the </a:t>
            </a:r>
            <a:r>
              <a:rPr dirty="0" sz="1200">
                <a:latin typeface="Times New Roman"/>
                <a:cs typeface="Times New Roman"/>
              </a:rPr>
              <a:t>State of </a:t>
            </a:r>
            <a:r>
              <a:rPr dirty="0" sz="1200" spc="-5">
                <a:latin typeface="Times New Roman"/>
                <a:cs typeface="Times New Roman"/>
              </a:rPr>
              <a:t>Tennessee </a:t>
            </a:r>
            <a:r>
              <a:rPr dirty="0" sz="1200">
                <a:latin typeface="Times New Roman"/>
                <a:cs typeface="Times New Roman"/>
              </a:rPr>
              <a:t>uses to </a:t>
            </a:r>
            <a:r>
              <a:rPr dirty="0" sz="1200" spc="-5">
                <a:latin typeface="Times New Roman"/>
                <a:cs typeface="Times New Roman"/>
              </a:rPr>
              <a:t>describe </a:t>
            </a:r>
            <a:r>
              <a:rPr dirty="0" sz="1200">
                <a:latin typeface="Times New Roman"/>
                <a:cs typeface="Times New Roman"/>
              </a:rPr>
              <a:t>these students </a:t>
            </a:r>
            <a:r>
              <a:rPr dirty="0" sz="1200" spc="-5">
                <a:latin typeface="Times New Roman"/>
                <a:cs typeface="Times New Roman"/>
              </a:rPr>
              <a:t>is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“Economically</a:t>
            </a:r>
            <a:endParaRPr sz="1200">
              <a:latin typeface="Times New Roman"/>
              <a:cs typeface="Times New Roman"/>
            </a:endParaRPr>
          </a:p>
          <a:p>
            <a:pPr marL="12700" marR="76200">
              <a:lnSpc>
                <a:spcPts val="276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Disadvantaged” (Tennessee Department </a:t>
            </a:r>
            <a:r>
              <a:rPr dirty="0" sz="1200">
                <a:latin typeface="Times New Roman"/>
                <a:cs typeface="Times New Roman"/>
              </a:rPr>
              <a:t>of Education – </a:t>
            </a:r>
            <a:r>
              <a:rPr dirty="0" sz="1200" spc="-5">
                <a:latin typeface="Times New Roman"/>
                <a:cs typeface="Times New Roman"/>
              </a:rPr>
              <a:t>Report Card, 2013). Table </a:t>
            </a:r>
            <a:r>
              <a:rPr dirty="0" sz="1200">
                <a:latin typeface="Times New Roman"/>
                <a:cs typeface="Times New Roman"/>
              </a:rPr>
              <a:t>2.1 </a:t>
            </a:r>
            <a:r>
              <a:rPr dirty="0" sz="1200" spc="-5">
                <a:latin typeface="Times New Roman"/>
                <a:cs typeface="Times New Roman"/>
              </a:rPr>
              <a:t>shows </a:t>
            </a:r>
            <a:r>
              <a:rPr dirty="0" sz="1200">
                <a:latin typeface="Times New Roman"/>
                <a:cs typeface="Times New Roman"/>
              </a:rPr>
              <a:t>a  </a:t>
            </a:r>
            <a:r>
              <a:rPr dirty="0" sz="1200" spc="-5">
                <a:latin typeface="Times New Roman"/>
                <a:cs typeface="Times New Roman"/>
              </a:rPr>
              <a:t>selection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six school districts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Tennessee and </a:t>
            </a:r>
            <a:r>
              <a:rPr dirty="0" sz="1200">
                <a:latin typeface="Times New Roman"/>
                <a:cs typeface="Times New Roman"/>
              </a:rPr>
              <a:t>their </a:t>
            </a:r>
            <a:r>
              <a:rPr dirty="0" sz="1200" spc="-5">
                <a:latin typeface="Times New Roman"/>
                <a:cs typeface="Times New Roman"/>
              </a:rPr>
              <a:t>graduation rates </a:t>
            </a:r>
            <a:r>
              <a:rPr dirty="0" sz="1200" spc="-10">
                <a:latin typeface="Times New Roman"/>
                <a:cs typeface="Times New Roman"/>
              </a:rPr>
              <a:t>as </a:t>
            </a:r>
            <a:r>
              <a:rPr dirty="0" sz="1200" spc="-5">
                <a:latin typeface="Times New Roman"/>
                <a:cs typeface="Times New Roman"/>
              </a:rPr>
              <a:t>compared </a:t>
            </a:r>
            <a:r>
              <a:rPr dirty="0" sz="1200">
                <a:latin typeface="Times New Roman"/>
                <a:cs typeface="Times New Roman"/>
              </a:rPr>
              <a:t>to the  </a:t>
            </a:r>
            <a:r>
              <a:rPr dirty="0" sz="1200" spc="-5">
                <a:latin typeface="Times New Roman"/>
                <a:cs typeface="Times New Roman"/>
              </a:rPr>
              <a:t>percentage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students classified as </a:t>
            </a:r>
            <a:r>
              <a:rPr dirty="0" sz="1200">
                <a:latin typeface="Times New Roman"/>
                <a:cs typeface="Times New Roman"/>
              </a:rPr>
              <a:t>Economically </a:t>
            </a:r>
            <a:r>
              <a:rPr dirty="0" sz="1200" spc="-5">
                <a:latin typeface="Times New Roman"/>
                <a:cs typeface="Times New Roman"/>
              </a:rPr>
              <a:t>Disadvantaged </a:t>
            </a:r>
            <a:r>
              <a:rPr dirty="0" sz="1200">
                <a:latin typeface="Times New Roman"/>
                <a:cs typeface="Times New Roman"/>
              </a:rPr>
              <a:t>(Tennessee </a:t>
            </a:r>
            <a:r>
              <a:rPr dirty="0" sz="1200" spc="-5">
                <a:latin typeface="Times New Roman"/>
                <a:cs typeface="Times New Roman"/>
              </a:rPr>
              <a:t>Department </a:t>
            </a:r>
            <a:r>
              <a:rPr dirty="0" sz="1200">
                <a:latin typeface="Times New Roman"/>
                <a:cs typeface="Times New Roman"/>
              </a:rPr>
              <a:t>of 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– </a:t>
            </a:r>
            <a:r>
              <a:rPr dirty="0" sz="1200" spc="-5">
                <a:latin typeface="Times New Roman"/>
                <a:cs typeface="Times New Roman"/>
              </a:rPr>
              <a:t>Report Card, </a:t>
            </a:r>
            <a:r>
              <a:rPr dirty="0" sz="1200">
                <a:latin typeface="Times New Roman"/>
                <a:cs typeface="Times New Roman"/>
              </a:rPr>
              <a:t>2013). </a:t>
            </a:r>
            <a:r>
              <a:rPr dirty="0" sz="1200" spc="-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these </a:t>
            </a:r>
            <a:r>
              <a:rPr dirty="0" sz="1200" spc="-5">
                <a:latin typeface="Times New Roman"/>
                <a:cs typeface="Times New Roman"/>
              </a:rPr>
              <a:t>six districts, </a:t>
            </a:r>
            <a:r>
              <a:rPr dirty="0" sz="1200">
                <a:latin typeface="Times New Roman"/>
                <a:cs typeface="Times New Roman"/>
              </a:rPr>
              <a:t>four of </a:t>
            </a:r>
            <a:r>
              <a:rPr dirty="0" sz="1200" spc="-5">
                <a:latin typeface="Times New Roman"/>
                <a:cs typeface="Times New Roman"/>
              </a:rPr>
              <a:t>them </a:t>
            </a:r>
            <a:r>
              <a:rPr dirty="0" sz="1200">
                <a:latin typeface="Times New Roman"/>
                <a:cs typeface="Times New Roman"/>
              </a:rPr>
              <a:t>are in East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Tennessee.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4404" y="429259"/>
            <a:ext cx="5817235" cy="86728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vi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00">
              <a:latin typeface="Times New Roman"/>
              <a:cs typeface="Times New Roman"/>
            </a:endParaRPr>
          </a:p>
          <a:p>
            <a:pPr marL="165100">
              <a:lnSpc>
                <a:spcPct val="100000"/>
              </a:lnSpc>
            </a:pPr>
            <a:r>
              <a:rPr dirty="0" sz="1200">
                <a:latin typeface="Times New Roman"/>
                <a:cs typeface="Times New Roman"/>
                <a:hlinkClick r:id="rId2" action="ppaction://hlinksldjump"/>
              </a:rPr>
              <a:t>Common </a:t>
            </a:r>
            <a:r>
              <a:rPr dirty="0" sz="1200" spc="-5">
                <a:latin typeface="Times New Roman"/>
                <a:cs typeface="Times New Roman"/>
                <a:hlinkClick r:id="rId2" action="ppaction://hlinksldjump"/>
              </a:rPr>
              <a:t>Characteristics </a:t>
            </a:r>
            <a:r>
              <a:rPr dirty="0" sz="1200">
                <a:latin typeface="Times New Roman"/>
                <a:cs typeface="Times New Roman"/>
                <a:hlinkClick r:id="rId2" action="ppaction://hlinksldjump"/>
              </a:rPr>
              <a:t>of </a:t>
            </a:r>
            <a:r>
              <a:rPr dirty="0" sz="1200" spc="-5">
                <a:latin typeface="Times New Roman"/>
                <a:cs typeface="Times New Roman"/>
                <a:hlinkClick r:id="rId2" action="ppaction://hlinksldjump"/>
              </a:rPr>
              <a:t>High School </a:t>
            </a:r>
            <a:r>
              <a:rPr dirty="0" sz="1200">
                <a:latin typeface="Times New Roman"/>
                <a:cs typeface="Times New Roman"/>
                <a:hlinkClick r:id="rId2" action="ppaction://hlinksldjump"/>
              </a:rPr>
              <a:t>Dropouts..............................................................</a:t>
            </a:r>
            <a:r>
              <a:rPr dirty="0" sz="1200" spc="-35"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2" action="ppaction://hlinksldjump"/>
              </a:rPr>
              <a:t>25</a:t>
            </a:r>
            <a:endParaRPr sz="1200">
              <a:latin typeface="Times New Roman"/>
              <a:cs typeface="Times New Roman"/>
            </a:endParaRPr>
          </a:p>
          <a:p>
            <a:pPr marL="316865" marR="10795">
              <a:lnSpc>
                <a:spcPct val="130800"/>
              </a:lnSpc>
            </a:pPr>
            <a:r>
              <a:rPr dirty="0" sz="1200" spc="-10">
                <a:latin typeface="Times New Roman"/>
                <a:cs typeface="Times New Roman"/>
                <a:hlinkClick r:id="rId2" action="ppaction://hlinksldjump"/>
              </a:rPr>
              <a:t>Low </a:t>
            </a:r>
            <a:r>
              <a:rPr dirty="0" sz="1200">
                <a:latin typeface="Times New Roman"/>
                <a:cs typeface="Times New Roman"/>
                <a:hlinkClick r:id="rId2" action="ppaction://hlinksldjump"/>
              </a:rPr>
              <a:t>income, learning disabilities, </a:t>
            </a:r>
            <a:r>
              <a:rPr dirty="0" sz="1200" spc="-5">
                <a:latin typeface="Times New Roman"/>
                <a:cs typeface="Times New Roman"/>
                <a:hlinkClick r:id="rId2" action="ppaction://hlinksldjump"/>
              </a:rPr>
              <a:t>and parental </a:t>
            </a:r>
            <a:r>
              <a:rPr dirty="0" sz="1200">
                <a:latin typeface="Times New Roman"/>
                <a:cs typeface="Times New Roman"/>
                <a:hlinkClick r:id="rId2" action="ppaction://hlinksldjump"/>
              </a:rPr>
              <a:t>education............................................... 25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  <a:hlinkClick r:id="rId3" action="ppaction://hlinksldjump"/>
              </a:rPr>
              <a:t>School attendance. </a:t>
            </a:r>
            <a:r>
              <a:rPr dirty="0" sz="1200">
                <a:latin typeface="Times New Roman"/>
                <a:cs typeface="Times New Roman"/>
                <a:hlinkClick r:id="rId3" action="ppaction://hlinksldjump"/>
              </a:rPr>
              <a:t>............................................................................................................</a:t>
            </a:r>
            <a:r>
              <a:rPr dirty="0" sz="1200" spc="-130">
                <a:latin typeface="Times New Roman"/>
                <a:cs typeface="Times New Roman"/>
                <a:hlinkClick r:id="rId3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3" action="ppaction://hlinksldjump"/>
              </a:rPr>
              <a:t>27</a:t>
            </a:r>
            <a:endParaRPr sz="1200">
              <a:latin typeface="Times New Roman"/>
              <a:cs typeface="Times New Roman"/>
            </a:endParaRPr>
          </a:p>
          <a:p>
            <a:pPr marL="316865">
              <a:lnSpc>
                <a:spcPct val="100000"/>
              </a:lnSpc>
              <a:spcBef>
                <a:spcPts val="434"/>
              </a:spcBef>
            </a:pPr>
            <a:r>
              <a:rPr dirty="0" sz="1200" spc="-5">
                <a:latin typeface="Times New Roman"/>
                <a:cs typeface="Times New Roman"/>
                <a:hlinkClick r:id="rId3" action="ppaction://hlinksldjump"/>
              </a:rPr>
              <a:t>Importance </a:t>
            </a:r>
            <a:r>
              <a:rPr dirty="0" sz="1200" spc="5">
                <a:latin typeface="Times New Roman"/>
                <a:cs typeface="Times New Roman"/>
                <a:hlinkClick r:id="rId3" action="ppaction://hlinksldjump"/>
              </a:rPr>
              <a:t>of </a:t>
            </a:r>
            <a:r>
              <a:rPr dirty="0" sz="1200">
                <a:latin typeface="Times New Roman"/>
                <a:cs typeface="Times New Roman"/>
                <a:hlinkClick r:id="rId3" action="ppaction://hlinksldjump"/>
              </a:rPr>
              <a:t>K-8.............................................................................................................</a:t>
            </a:r>
            <a:r>
              <a:rPr dirty="0" sz="1200" spc="-55">
                <a:latin typeface="Times New Roman"/>
                <a:cs typeface="Times New Roman"/>
                <a:hlinkClick r:id="rId3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3" action="ppaction://hlinksldjump"/>
              </a:rPr>
              <a:t>27</a:t>
            </a:r>
            <a:endParaRPr sz="1200">
              <a:latin typeface="Times New Roman"/>
              <a:cs typeface="Times New Roman"/>
            </a:endParaRPr>
          </a:p>
          <a:p>
            <a:pPr marL="316865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4" action="ppaction://hlinksldjump"/>
              </a:rPr>
              <a:t>Effects </a:t>
            </a:r>
            <a:r>
              <a:rPr dirty="0" sz="1200">
                <a:latin typeface="Times New Roman"/>
                <a:cs typeface="Times New Roman"/>
                <a:hlinkClick r:id="rId4" action="ppaction://hlinksldjump"/>
              </a:rPr>
              <a:t>of </a:t>
            </a:r>
            <a:r>
              <a:rPr dirty="0" sz="1200" spc="-5">
                <a:latin typeface="Times New Roman"/>
                <a:cs typeface="Times New Roman"/>
                <a:hlinkClick r:id="rId4" action="ppaction://hlinksldjump"/>
              </a:rPr>
              <a:t>NCLB </a:t>
            </a:r>
            <a:r>
              <a:rPr dirty="0" sz="1200">
                <a:latin typeface="Times New Roman"/>
                <a:cs typeface="Times New Roman"/>
                <a:hlinkClick r:id="rId4" action="ppaction://hlinksldjump"/>
              </a:rPr>
              <a:t>...............................................................................................................</a:t>
            </a:r>
            <a:r>
              <a:rPr dirty="0" sz="1200" spc="-195">
                <a:latin typeface="Times New Roman"/>
                <a:cs typeface="Times New Roman"/>
                <a:hlinkClick r:id="rId4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4" action="ppaction://hlinksldjump"/>
              </a:rPr>
              <a:t>28</a:t>
            </a:r>
            <a:endParaRPr sz="1200">
              <a:latin typeface="Times New Roman"/>
              <a:cs typeface="Times New Roman"/>
            </a:endParaRPr>
          </a:p>
          <a:p>
            <a:pPr marL="316865">
              <a:lnSpc>
                <a:spcPct val="100000"/>
              </a:lnSpc>
              <a:spcBef>
                <a:spcPts val="440"/>
              </a:spcBef>
            </a:pPr>
            <a:r>
              <a:rPr dirty="0" sz="1200" spc="-5">
                <a:latin typeface="Times New Roman"/>
                <a:cs typeface="Times New Roman"/>
                <a:hlinkClick r:id="rId5" action="ppaction://hlinksldjump"/>
              </a:rPr>
              <a:t>Graduation </a:t>
            </a:r>
            <a:r>
              <a:rPr dirty="0" sz="1200">
                <a:latin typeface="Times New Roman"/>
                <a:cs typeface="Times New Roman"/>
                <a:hlinkClick r:id="rId5" action="ppaction://hlinksldjump"/>
              </a:rPr>
              <a:t>exams .............................................................................................................</a:t>
            </a:r>
            <a:r>
              <a:rPr dirty="0" sz="1200" spc="-175">
                <a:latin typeface="Times New Roman"/>
                <a:cs typeface="Times New Roman"/>
                <a:hlinkClick r:id="rId5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5" action="ppaction://hlinksldjump"/>
              </a:rPr>
              <a:t>29</a:t>
            </a:r>
            <a:endParaRPr sz="1200">
              <a:latin typeface="Times New Roman"/>
              <a:cs typeface="Times New Roman"/>
            </a:endParaRPr>
          </a:p>
          <a:p>
            <a:pPr marL="316865">
              <a:lnSpc>
                <a:spcPct val="100000"/>
              </a:lnSpc>
              <a:spcBef>
                <a:spcPts val="434"/>
              </a:spcBef>
            </a:pPr>
            <a:r>
              <a:rPr dirty="0" sz="1200" spc="-5">
                <a:latin typeface="Times New Roman"/>
                <a:cs typeface="Times New Roman"/>
                <a:hlinkClick r:id="rId5" action="ppaction://hlinksldjump"/>
              </a:rPr>
              <a:t>Support from </a:t>
            </a:r>
            <a:r>
              <a:rPr dirty="0" sz="1200">
                <a:latin typeface="Times New Roman"/>
                <a:cs typeface="Times New Roman"/>
                <a:hlinkClick r:id="rId5" action="ppaction://hlinksldjump"/>
              </a:rPr>
              <a:t>home ...........................................................................................................</a:t>
            </a:r>
            <a:r>
              <a:rPr dirty="0" sz="1200" spc="-195">
                <a:latin typeface="Times New Roman"/>
                <a:cs typeface="Times New Roman"/>
                <a:hlinkClick r:id="rId5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5" action="ppaction://hlinksldjump"/>
              </a:rPr>
              <a:t>29</a:t>
            </a:r>
            <a:endParaRPr sz="1200">
              <a:latin typeface="Times New Roman"/>
              <a:cs typeface="Times New Roman"/>
            </a:endParaRPr>
          </a:p>
          <a:p>
            <a:pPr marL="316865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5" action="ppaction://hlinksldjump"/>
              </a:rPr>
              <a:t>School  characteristics........................................................................................................</a:t>
            </a:r>
            <a:r>
              <a:rPr dirty="0" sz="1200" spc="165">
                <a:latin typeface="Times New Roman"/>
                <a:cs typeface="Times New Roman"/>
                <a:hlinkClick r:id="rId5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5" action="ppaction://hlinksldjump"/>
              </a:rPr>
              <a:t>29</a:t>
            </a:r>
            <a:endParaRPr sz="1200">
              <a:latin typeface="Times New Roman"/>
              <a:cs typeface="Times New Roman"/>
            </a:endParaRPr>
          </a:p>
          <a:p>
            <a:pPr marL="316865">
              <a:lnSpc>
                <a:spcPct val="100000"/>
              </a:lnSpc>
              <a:spcBef>
                <a:spcPts val="440"/>
              </a:spcBef>
            </a:pPr>
            <a:r>
              <a:rPr dirty="0" sz="1200" spc="-5">
                <a:latin typeface="Times New Roman"/>
                <a:cs typeface="Times New Roman"/>
                <a:hlinkClick r:id="rId6" action="ppaction://hlinksldjump"/>
              </a:rPr>
              <a:t>Extracurricular activities</a:t>
            </a:r>
            <a:r>
              <a:rPr dirty="0" sz="1200" spc="-240">
                <a:latin typeface="Times New Roman"/>
                <a:cs typeface="Times New Roman"/>
                <a:hlinkClick r:id="rId6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6" action="ppaction://hlinksldjump"/>
              </a:rPr>
              <a:t>................................................................................................... 31</a:t>
            </a:r>
            <a:endParaRPr sz="1200">
              <a:latin typeface="Times New Roman"/>
              <a:cs typeface="Times New Roman"/>
            </a:endParaRPr>
          </a:p>
          <a:p>
            <a:pPr marL="165100" marR="10795" indent="151765">
              <a:lnSpc>
                <a:spcPts val="1880"/>
              </a:lnSpc>
              <a:spcBef>
                <a:spcPts val="135"/>
              </a:spcBef>
            </a:pPr>
            <a:r>
              <a:rPr dirty="0" sz="1200" spc="-5">
                <a:latin typeface="Times New Roman"/>
                <a:cs typeface="Times New Roman"/>
                <a:hlinkClick r:id="rId6" action="ppaction://hlinksldjump"/>
              </a:rPr>
              <a:t>Employment</a:t>
            </a:r>
            <a:r>
              <a:rPr dirty="0" sz="1200" spc="-215">
                <a:latin typeface="Times New Roman"/>
                <a:cs typeface="Times New Roman"/>
                <a:hlinkClick r:id="rId6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6" action="ppaction://hlinksldjump"/>
              </a:rPr>
              <a:t>......................................................................................................................</a:t>
            </a:r>
            <a:r>
              <a:rPr dirty="0" sz="1200" spc="-100">
                <a:latin typeface="Times New Roman"/>
                <a:cs typeface="Times New Roman"/>
                <a:hlinkClick r:id="rId6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6" action="ppaction://hlinksldjump"/>
              </a:rPr>
              <a:t>31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  <a:hlinkClick r:id="rId7" action="ppaction://hlinksldjump"/>
              </a:rPr>
              <a:t>Minority </a:t>
            </a:r>
            <a:r>
              <a:rPr dirty="0" sz="1200" spc="-5">
                <a:latin typeface="Times New Roman"/>
                <a:cs typeface="Times New Roman"/>
                <a:hlinkClick r:id="rId7" action="ppaction://hlinksldjump"/>
              </a:rPr>
              <a:t>Race Psychological Implications</a:t>
            </a:r>
            <a:r>
              <a:rPr dirty="0" sz="1200" spc="-235">
                <a:latin typeface="Times New Roman"/>
                <a:cs typeface="Times New Roman"/>
                <a:hlinkClick r:id="rId7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7" action="ppaction://hlinksldjump"/>
              </a:rPr>
              <a:t>........................................................................... 32</a:t>
            </a:r>
            <a:endParaRPr sz="1200">
              <a:latin typeface="Times New Roman"/>
              <a:cs typeface="Times New Roman"/>
            </a:endParaRPr>
          </a:p>
          <a:p>
            <a:pPr marL="316865">
              <a:lnSpc>
                <a:spcPct val="100000"/>
              </a:lnSpc>
              <a:spcBef>
                <a:spcPts val="310"/>
              </a:spcBef>
            </a:pPr>
            <a:r>
              <a:rPr dirty="0" sz="1200">
                <a:latin typeface="Times New Roman"/>
                <a:cs typeface="Times New Roman"/>
                <a:hlinkClick r:id="rId7" action="ppaction://hlinksldjump"/>
              </a:rPr>
              <a:t>Voluntary vs. </a:t>
            </a:r>
            <a:r>
              <a:rPr dirty="0" sz="1200" spc="-5">
                <a:latin typeface="Times New Roman"/>
                <a:cs typeface="Times New Roman"/>
                <a:hlinkClick r:id="rId7" action="ppaction://hlinksldjump"/>
              </a:rPr>
              <a:t>involuntary minorities </a:t>
            </a:r>
            <a:r>
              <a:rPr dirty="0" sz="1200">
                <a:latin typeface="Times New Roman"/>
                <a:cs typeface="Times New Roman"/>
                <a:hlinkClick r:id="rId7" action="ppaction://hlinksldjump"/>
              </a:rPr>
              <a:t>................................................................................</a:t>
            </a:r>
            <a:r>
              <a:rPr dirty="0" sz="1200" spc="-190">
                <a:latin typeface="Times New Roman"/>
                <a:cs typeface="Times New Roman"/>
                <a:hlinkClick r:id="rId7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7" action="ppaction://hlinksldjump"/>
              </a:rPr>
              <a:t>32</a:t>
            </a:r>
            <a:endParaRPr sz="1200">
              <a:latin typeface="Times New Roman"/>
              <a:cs typeface="Times New Roman"/>
            </a:endParaRPr>
          </a:p>
          <a:p>
            <a:pPr marL="316865">
              <a:lnSpc>
                <a:spcPct val="100000"/>
              </a:lnSpc>
              <a:spcBef>
                <a:spcPts val="430"/>
              </a:spcBef>
            </a:pPr>
            <a:r>
              <a:rPr dirty="0" sz="1200" spc="-5">
                <a:latin typeface="Times New Roman"/>
                <a:cs typeface="Times New Roman"/>
                <a:hlinkClick r:id="rId8" action="ppaction://hlinksldjump"/>
              </a:rPr>
              <a:t>Self-esteem </a:t>
            </a:r>
            <a:r>
              <a:rPr dirty="0" sz="1200">
                <a:latin typeface="Times New Roman"/>
                <a:cs typeface="Times New Roman"/>
                <a:hlinkClick r:id="rId8" action="ppaction://hlinksldjump"/>
              </a:rPr>
              <a:t>among minorities...........................................................................................</a:t>
            </a:r>
            <a:r>
              <a:rPr dirty="0" sz="1200" spc="-105">
                <a:latin typeface="Times New Roman"/>
                <a:cs typeface="Times New Roman"/>
                <a:hlinkClick r:id="rId8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8" action="ppaction://hlinksldjump"/>
              </a:rPr>
              <a:t>33</a:t>
            </a:r>
            <a:endParaRPr sz="1200">
              <a:latin typeface="Times New Roman"/>
              <a:cs typeface="Times New Roman"/>
            </a:endParaRPr>
          </a:p>
          <a:p>
            <a:pPr algn="r" marL="165100" marR="10795" indent="151765">
              <a:lnSpc>
                <a:spcPct val="130400"/>
              </a:lnSpc>
              <a:spcBef>
                <a:spcPts val="10"/>
              </a:spcBef>
            </a:pPr>
            <a:r>
              <a:rPr dirty="0" sz="1200" spc="-5">
                <a:latin typeface="Times New Roman"/>
                <a:cs typeface="Times New Roman"/>
                <a:hlinkClick r:id="rId9" action="ppaction://hlinksldjump"/>
              </a:rPr>
              <a:t>School suspension and academic problems</a:t>
            </a:r>
            <a:r>
              <a:rPr dirty="0" sz="1200" spc="-60">
                <a:latin typeface="Times New Roman"/>
                <a:cs typeface="Times New Roman"/>
                <a:hlinkClick r:id="rId9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9" action="ppaction://hlinksldjump"/>
              </a:rPr>
              <a:t>......................................................................</a:t>
            </a:r>
            <a:r>
              <a:rPr dirty="0" sz="1200" spc="-40">
                <a:latin typeface="Times New Roman"/>
                <a:cs typeface="Times New Roman"/>
                <a:hlinkClick r:id="rId9" action="ppaction://hlinksldjump"/>
              </a:rPr>
              <a:t> </a:t>
            </a:r>
            <a:r>
              <a:rPr dirty="0" sz="1200" spc="-5">
                <a:latin typeface="Times New Roman"/>
                <a:cs typeface="Times New Roman"/>
                <a:hlinkClick r:id="rId9" action="ppaction://hlinksldjump"/>
              </a:rPr>
              <a:t>34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  <a:hlinkClick r:id="rId10" action="ppaction://hlinksldjump"/>
              </a:rPr>
              <a:t>Personality </a:t>
            </a:r>
            <a:r>
              <a:rPr dirty="0" sz="1200">
                <a:latin typeface="Times New Roman"/>
                <a:cs typeface="Times New Roman"/>
                <a:hlinkClick r:id="rId10" action="ppaction://hlinksldjump"/>
              </a:rPr>
              <a:t>Traits of Dropouts </a:t>
            </a:r>
            <a:r>
              <a:rPr dirty="0" sz="1200" spc="-5">
                <a:latin typeface="Times New Roman"/>
                <a:cs typeface="Times New Roman"/>
                <a:hlinkClick r:id="rId10" action="ppaction://hlinksldjump"/>
              </a:rPr>
              <a:t>and </a:t>
            </a:r>
            <a:r>
              <a:rPr dirty="0" sz="1200" spc="-10">
                <a:latin typeface="Times New Roman"/>
                <a:cs typeface="Times New Roman"/>
                <a:hlinkClick r:id="rId10" action="ppaction://hlinksldjump"/>
              </a:rPr>
              <a:t>Links </a:t>
            </a:r>
            <a:r>
              <a:rPr dirty="0" sz="1200">
                <a:latin typeface="Times New Roman"/>
                <a:cs typeface="Times New Roman"/>
                <a:hlinkClick r:id="rId10" action="ppaction://hlinksldjump"/>
              </a:rPr>
              <a:t>to </a:t>
            </a:r>
            <a:r>
              <a:rPr dirty="0" sz="1200" spc="-5">
                <a:latin typeface="Times New Roman"/>
                <a:cs typeface="Times New Roman"/>
                <a:hlinkClick r:id="rId10" action="ppaction://hlinksldjump"/>
              </a:rPr>
              <a:t>Prison </a:t>
            </a:r>
            <a:r>
              <a:rPr dirty="0" sz="1200">
                <a:latin typeface="Times New Roman"/>
                <a:cs typeface="Times New Roman"/>
                <a:hlinkClick r:id="rId10" action="ppaction://hlinksldjump"/>
              </a:rPr>
              <a:t>Populations</a:t>
            </a:r>
            <a:r>
              <a:rPr dirty="0" sz="1200" spc="-170">
                <a:latin typeface="Times New Roman"/>
                <a:cs typeface="Times New Roman"/>
                <a:hlinkClick r:id="rId10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0" action="ppaction://hlinksldjump"/>
              </a:rPr>
              <a:t>..........................................</a:t>
            </a:r>
            <a:r>
              <a:rPr dirty="0" sz="1200" spc="-50">
                <a:latin typeface="Times New Roman"/>
                <a:cs typeface="Times New Roman"/>
                <a:hlinkClick r:id="rId10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0" action="ppaction://hlinksldjump"/>
              </a:rPr>
              <a:t>35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  <a:hlinkClick r:id="rId10" action="ppaction://hlinksldjump"/>
              </a:rPr>
              <a:t>U.S. </a:t>
            </a:r>
            <a:r>
              <a:rPr dirty="0" sz="1200">
                <a:latin typeface="Times New Roman"/>
                <a:cs typeface="Times New Roman"/>
                <a:hlinkClick r:id="rId10" action="ppaction://hlinksldjump"/>
              </a:rPr>
              <a:t>prisons.......................................................................................................................</a:t>
            </a:r>
            <a:r>
              <a:rPr dirty="0" sz="1200" spc="-35">
                <a:latin typeface="Times New Roman"/>
                <a:cs typeface="Times New Roman"/>
                <a:hlinkClick r:id="rId10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0" action="ppaction://hlinksldjump"/>
              </a:rPr>
              <a:t>35</a:t>
            </a:r>
            <a:endParaRPr sz="1200">
              <a:latin typeface="Times New Roman"/>
              <a:cs typeface="Times New Roman"/>
            </a:endParaRPr>
          </a:p>
          <a:p>
            <a:pPr marL="316865">
              <a:lnSpc>
                <a:spcPct val="100000"/>
              </a:lnSpc>
              <a:spcBef>
                <a:spcPts val="440"/>
              </a:spcBef>
            </a:pPr>
            <a:r>
              <a:rPr dirty="0" sz="1200" spc="-5">
                <a:latin typeface="Times New Roman"/>
                <a:cs typeface="Times New Roman"/>
                <a:hlinkClick r:id="rId10" action="ppaction://hlinksldjump"/>
              </a:rPr>
              <a:t>Personality traits </a:t>
            </a:r>
            <a:r>
              <a:rPr dirty="0" sz="1200">
                <a:latin typeface="Times New Roman"/>
                <a:cs typeface="Times New Roman"/>
                <a:hlinkClick r:id="rId10" action="ppaction://hlinksldjump"/>
              </a:rPr>
              <a:t>among prison </a:t>
            </a:r>
            <a:r>
              <a:rPr dirty="0" sz="1200" spc="-5">
                <a:latin typeface="Times New Roman"/>
                <a:cs typeface="Times New Roman"/>
                <a:hlinkClick r:id="rId10" action="ppaction://hlinksldjump"/>
              </a:rPr>
              <a:t>inmates </a:t>
            </a:r>
            <a:r>
              <a:rPr dirty="0" sz="1200">
                <a:latin typeface="Times New Roman"/>
                <a:cs typeface="Times New Roman"/>
                <a:hlinkClick r:id="rId10" action="ppaction://hlinksldjump"/>
              </a:rPr>
              <a:t>...........................................................................</a:t>
            </a:r>
            <a:r>
              <a:rPr dirty="0" sz="1200" spc="-150">
                <a:latin typeface="Times New Roman"/>
                <a:cs typeface="Times New Roman"/>
                <a:hlinkClick r:id="rId10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0" action="ppaction://hlinksldjump"/>
              </a:rPr>
              <a:t>35</a:t>
            </a:r>
            <a:endParaRPr sz="1200">
              <a:latin typeface="Times New Roman"/>
              <a:cs typeface="Times New Roman"/>
            </a:endParaRPr>
          </a:p>
          <a:p>
            <a:pPr algn="r" marL="165100" marR="10795" indent="-152400">
              <a:lnSpc>
                <a:spcPct val="130100"/>
              </a:lnSpc>
              <a:spcBef>
                <a:spcPts val="15"/>
              </a:spcBef>
            </a:pPr>
            <a:r>
              <a:rPr dirty="0" sz="1200" spc="-5">
                <a:latin typeface="Times New Roman"/>
                <a:cs typeface="Times New Roman"/>
                <a:hlinkClick r:id="rId11" action="ppaction://hlinksldjump"/>
              </a:rPr>
              <a:t>Consequences </a:t>
            </a:r>
            <a:r>
              <a:rPr dirty="0" sz="1200">
                <a:latin typeface="Times New Roman"/>
                <a:cs typeface="Times New Roman"/>
                <a:hlinkClick r:id="rId11" action="ppaction://hlinksldjump"/>
              </a:rPr>
              <a:t>of Dropping out of </a:t>
            </a:r>
            <a:r>
              <a:rPr dirty="0" sz="1200" spc="-5">
                <a:latin typeface="Times New Roman"/>
                <a:cs typeface="Times New Roman"/>
                <a:hlinkClick r:id="rId11" action="ppaction://hlinksldjump"/>
              </a:rPr>
              <a:t>High School</a:t>
            </a:r>
            <a:r>
              <a:rPr dirty="0" sz="1200" spc="-40">
                <a:latin typeface="Times New Roman"/>
                <a:cs typeface="Times New Roman"/>
                <a:hlinkClick r:id="rId11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1" action="ppaction://hlinksldjump"/>
              </a:rPr>
              <a:t>.......................................................................</a:t>
            </a:r>
            <a:r>
              <a:rPr dirty="0" sz="1200" spc="-55">
                <a:latin typeface="Times New Roman"/>
                <a:cs typeface="Times New Roman"/>
                <a:hlinkClick r:id="rId11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1" action="ppaction://hlinksldjump"/>
              </a:rPr>
              <a:t>37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  <a:hlinkClick r:id="rId11" action="ppaction://hlinksldjump"/>
              </a:rPr>
              <a:t>Potential </a:t>
            </a:r>
            <a:r>
              <a:rPr dirty="0" sz="1200" spc="-10">
                <a:latin typeface="Times New Roman"/>
                <a:cs typeface="Times New Roman"/>
                <a:hlinkClick r:id="rId11" action="ppaction://hlinksldjump"/>
              </a:rPr>
              <a:t>Income </a:t>
            </a:r>
            <a:r>
              <a:rPr dirty="0" sz="1200">
                <a:latin typeface="Times New Roman"/>
                <a:cs typeface="Times New Roman"/>
                <a:hlinkClick r:id="rId11" action="ppaction://hlinksldjump"/>
              </a:rPr>
              <a:t>...................................................................................................................</a:t>
            </a:r>
            <a:r>
              <a:rPr dirty="0" sz="1200" spc="-160">
                <a:latin typeface="Times New Roman"/>
                <a:cs typeface="Times New Roman"/>
                <a:hlinkClick r:id="rId11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1" action="ppaction://hlinksldjump"/>
              </a:rPr>
              <a:t>37</a:t>
            </a:r>
            <a:endParaRPr sz="1200">
              <a:latin typeface="Times New Roman"/>
              <a:cs typeface="Times New Roman"/>
            </a:endParaRPr>
          </a:p>
          <a:p>
            <a:pPr marL="165100">
              <a:lnSpc>
                <a:spcPct val="100000"/>
              </a:lnSpc>
              <a:spcBef>
                <a:spcPts val="440"/>
              </a:spcBef>
            </a:pPr>
            <a:r>
              <a:rPr dirty="0" sz="1200" spc="-5">
                <a:latin typeface="Times New Roman"/>
                <a:cs typeface="Times New Roman"/>
                <a:hlinkClick r:id="rId12" action="ppaction://hlinksldjump"/>
              </a:rPr>
              <a:t>Tennessee </a:t>
            </a:r>
            <a:r>
              <a:rPr dirty="0" sz="1200">
                <a:latin typeface="Times New Roman"/>
                <a:cs typeface="Times New Roman"/>
                <a:hlinkClick r:id="rId12" action="ppaction://hlinksldjump"/>
              </a:rPr>
              <a:t>Poverty Levels.....................................................................................................</a:t>
            </a:r>
            <a:r>
              <a:rPr dirty="0" sz="1200" spc="-55">
                <a:latin typeface="Times New Roman"/>
                <a:cs typeface="Times New Roman"/>
                <a:hlinkClick r:id="rId12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2" action="ppaction://hlinksldjump"/>
              </a:rPr>
              <a:t>38</a:t>
            </a:r>
            <a:endParaRPr sz="1200">
              <a:latin typeface="Times New Roman"/>
              <a:cs typeface="Times New Roman"/>
            </a:endParaRPr>
          </a:p>
          <a:p>
            <a:pPr marL="165100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12" action="ppaction://hlinksldjump"/>
              </a:rPr>
              <a:t>Fiscal</a:t>
            </a:r>
            <a:r>
              <a:rPr dirty="0" sz="1200" spc="-15">
                <a:latin typeface="Times New Roman"/>
                <a:cs typeface="Times New Roman"/>
                <a:hlinkClick r:id="rId12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2" action="ppaction://hlinksldjump"/>
              </a:rPr>
              <a:t>Value</a:t>
            </a:r>
            <a:r>
              <a:rPr dirty="0" sz="1200" spc="-15">
                <a:latin typeface="Times New Roman"/>
                <a:cs typeface="Times New Roman"/>
                <a:hlinkClick r:id="rId12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2" action="ppaction://hlinksldjump"/>
              </a:rPr>
              <a:t>of</a:t>
            </a:r>
            <a:r>
              <a:rPr dirty="0" sz="1200" spc="-10">
                <a:latin typeface="Times New Roman"/>
                <a:cs typeface="Times New Roman"/>
                <a:hlinkClick r:id="rId12" action="ppaction://hlinksldjump"/>
              </a:rPr>
              <a:t> </a:t>
            </a:r>
            <a:r>
              <a:rPr dirty="0" sz="1200" spc="-5">
                <a:latin typeface="Times New Roman"/>
                <a:cs typeface="Times New Roman"/>
                <a:hlinkClick r:id="rId12" action="ppaction://hlinksldjump"/>
              </a:rPr>
              <a:t>Education</a:t>
            </a:r>
            <a:r>
              <a:rPr dirty="0" sz="1200" spc="-190">
                <a:latin typeface="Times New Roman"/>
                <a:cs typeface="Times New Roman"/>
                <a:hlinkClick r:id="rId12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2" action="ppaction://hlinksldjump"/>
              </a:rPr>
              <a:t>.....................................................................................................</a:t>
            </a:r>
            <a:r>
              <a:rPr dirty="0" sz="1200" spc="-60">
                <a:latin typeface="Times New Roman"/>
                <a:cs typeface="Times New Roman"/>
                <a:hlinkClick r:id="rId12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2" action="ppaction://hlinksldjump"/>
              </a:rPr>
              <a:t>38</a:t>
            </a:r>
            <a:endParaRPr sz="1200">
              <a:latin typeface="Times New Roman"/>
              <a:cs typeface="Times New Roman"/>
            </a:endParaRPr>
          </a:p>
          <a:p>
            <a:pPr marL="165100">
              <a:lnSpc>
                <a:spcPct val="100000"/>
              </a:lnSpc>
              <a:spcBef>
                <a:spcPts val="434"/>
              </a:spcBef>
            </a:pPr>
            <a:r>
              <a:rPr dirty="0" sz="1200" spc="-5">
                <a:latin typeface="Times New Roman"/>
                <a:cs typeface="Times New Roman"/>
                <a:hlinkClick r:id="rId13" action="ppaction://hlinksldjump"/>
              </a:rPr>
              <a:t>Fiscal Effect </a:t>
            </a:r>
            <a:r>
              <a:rPr dirty="0" sz="1200">
                <a:latin typeface="Times New Roman"/>
                <a:cs typeface="Times New Roman"/>
                <a:hlinkClick r:id="rId13" action="ppaction://hlinksldjump"/>
              </a:rPr>
              <a:t>on Others..........................................................................................................</a:t>
            </a:r>
            <a:r>
              <a:rPr dirty="0" sz="1200" spc="-95">
                <a:latin typeface="Times New Roman"/>
                <a:cs typeface="Times New Roman"/>
                <a:hlinkClick r:id="rId13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3" action="ppaction://hlinksldjump"/>
              </a:rPr>
              <a:t>39</a:t>
            </a:r>
            <a:endParaRPr sz="1200">
              <a:latin typeface="Times New Roman"/>
              <a:cs typeface="Times New Roman"/>
            </a:endParaRPr>
          </a:p>
          <a:p>
            <a:pPr algn="r" marR="10795">
              <a:lnSpc>
                <a:spcPct val="100000"/>
              </a:lnSpc>
              <a:spcBef>
                <a:spcPts val="440"/>
              </a:spcBef>
            </a:pPr>
            <a:r>
              <a:rPr dirty="0" sz="1200" spc="-5">
                <a:latin typeface="Times New Roman"/>
                <a:cs typeface="Times New Roman"/>
                <a:hlinkClick r:id="rId13" action="ppaction://hlinksldjump"/>
              </a:rPr>
              <a:t>Dropout Prevention </a:t>
            </a:r>
            <a:r>
              <a:rPr dirty="0" sz="1200">
                <a:latin typeface="Times New Roman"/>
                <a:cs typeface="Times New Roman"/>
                <a:hlinkClick r:id="rId13" action="ppaction://hlinksldjump"/>
              </a:rPr>
              <a:t>Programs...................................................................................................</a:t>
            </a:r>
            <a:r>
              <a:rPr dirty="0" sz="1200" spc="-75">
                <a:latin typeface="Times New Roman"/>
                <a:cs typeface="Times New Roman"/>
                <a:hlinkClick r:id="rId13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3" action="ppaction://hlinksldjump"/>
              </a:rPr>
              <a:t>39</a:t>
            </a:r>
            <a:endParaRPr sz="1200">
              <a:latin typeface="Times New Roman"/>
              <a:cs typeface="Times New Roman"/>
            </a:endParaRPr>
          </a:p>
          <a:p>
            <a:pPr marL="165100" marR="10795">
              <a:lnSpc>
                <a:spcPts val="1880"/>
              </a:lnSpc>
              <a:spcBef>
                <a:spcPts val="130"/>
              </a:spcBef>
            </a:pPr>
            <a:r>
              <a:rPr dirty="0" sz="1200">
                <a:latin typeface="Times New Roman"/>
                <a:cs typeface="Times New Roman"/>
                <a:hlinkClick r:id="rId14" action="ppaction://hlinksldjump"/>
              </a:rPr>
              <a:t>Student</a:t>
            </a:r>
            <a:r>
              <a:rPr dirty="0" sz="1200" spc="-30">
                <a:latin typeface="Times New Roman"/>
                <a:cs typeface="Times New Roman"/>
                <a:hlinkClick r:id="rId14" action="ppaction://hlinksldjump"/>
              </a:rPr>
              <a:t> </a:t>
            </a:r>
            <a:r>
              <a:rPr dirty="0" sz="1200" spc="-5">
                <a:latin typeface="Times New Roman"/>
                <a:cs typeface="Times New Roman"/>
                <a:hlinkClick r:id="rId14" action="ppaction://hlinksldjump"/>
              </a:rPr>
              <a:t>Relocation</a:t>
            </a:r>
            <a:r>
              <a:rPr dirty="0" sz="1200" spc="-180">
                <a:latin typeface="Times New Roman"/>
                <a:cs typeface="Times New Roman"/>
                <a:hlinkClick r:id="rId14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4" action="ppaction://hlinksldjump"/>
              </a:rPr>
              <a:t>................................................................................................................</a:t>
            </a:r>
            <a:r>
              <a:rPr dirty="0" sz="1200" spc="-70">
                <a:latin typeface="Times New Roman"/>
                <a:cs typeface="Times New Roman"/>
                <a:hlinkClick r:id="rId14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4" action="ppaction://hlinksldjump"/>
              </a:rPr>
              <a:t>40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  <a:hlinkClick r:id="rId14" action="ppaction://hlinksldjump"/>
              </a:rPr>
              <a:t>Using </a:t>
            </a:r>
            <a:r>
              <a:rPr dirty="0" sz="1200">
                <a:latin typeface="Times New Roman"/>
                <a:cs typeface="Times New Roman"/>
                <a:hlinkClick r:id="rId14" action="ppaction://hlinksldjump"/>
              </a:rPr>
              <a:t>the Personality Development Test..............................................................................</a:t>
            </a:r>
            <a:r>
              <a:rPr dirty="0" sz="1200" spc="-120">
                <a:latin typeface="Times New Roman"/>
                <a:cs typeface="Times New Roman"/>
                <a:hlinkClick r:id="rId14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4" action="ppaction://hlinksldjump"/>
              </a:rPr>
              <a:t>40</a:t>
            </a:r>
            <a:endParaRPr sz="1200">
              <a:latin typeface="Times New Roman"/>
              <a:cs typeface="Times New Roman"/>
            </a:endParaRPr>
          </a:p>
          <a:p>
            <a:pPr marL="165100">
              <a:lnSpc>
                <a:spcPct val="100000"/>
              </a:lnSpc>
              <a:spcBef>
                <a:spcPts val="310"/>
              </a:spcBef>
            </a:pPr>
            <a:r>
              <a:rPr dirty="0" sz="1200" spc="-5">
                <a:latin typeface="Times New Roman"/>
                <a:cs typeface="Times New Roman"/>
                <a:hlinkClick r:id="rId15" action="ppaction://hlinksldjump"/>
              </a:rPr>
              <a:t>Effective Learning </a:t>
            </a:r>
            <a:r>
              <a:rPr dirty="0" sz="1200">
                <a:latin typeface="Times New Roman"/>
                <a:cs typeface="Times New Roman"/>
                <a:hlinkClick r:id="rId15" action="ppaction://hlinksldjump"/>
              </a:rPr>
              <a:t>Program..................................................................................................</a:t>
            </a:r>
            <a:r>
              <a:rPr dirty="0" sz="1200" spc="-45">
                <a:latin typeface="Times New Roman"/>
                <a:cs typeface="Times New Roman"/>
                <a:hlinkClick r:id="rId15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5" action="ppaction://hlinksldjump"/>
              </a:rPr>
              <a:t>41</a:t>
            </a:r>
            <a:endParaRPr sz="1200">
              <a:latin typeface="Times New Roman"/>
              <a:cs typeface="Times New Roman"/>
            </a:endParaRPr>
          </a:p>
          <a:p>
            <a:pPr marL="165100">
              <a:lnSpc>
                <a:spcPct val="100000"/>
              </a:lnSpc>
              <a:spcBef>
                <a:spcPts val="434"/>
              </a:spcBef>
            </a:pPr>
            <a:r>
              <a:rPr dirty="0" sz="1200">
                <a:latin typeface="Times New Roman"/>
                <a:cs typeface="Times New Roman"/>
                <a:hlinkClick r:id="rId16" action="ppaction://hlinksldjump"/>
              </a:rPr>
              <a:t>Community </a:t>
            </a:r>
            <a:r>
              <a:rPr dirty="0" sz="1200" spc="-5">
                <a:latin typeface="Times New Roman"/>
                <a:cs typeface="Times New Roman"/>
                <a:hlinkClick r:id="rId16" action="ppaction://hlinksldjump"/>
              </a:rPr>
              <a:t>Effects </a:t>
            </a:r>
            <a:r>
              <a:rPr dirty="0" sz="1200">
                <a:latin typeface="Times New Roman"/>
                <a:cs typeface="Times New Roman"/>
                <a:hlinkClick r:id="rId16" action="ppaction://hlinksldjump"/>
              </a:rPr>
              <a:t>on Dropouts ..........................................................................................</a:t>
            </a:r>
            <a:r>
              <a:rPr dirty="0" sz="1200" spc="-229">
                <a:latin typeface="Times New Roman"/>
                <a:cs typeface="Times New Roman"/>
                <a:hlinkClick r:id="rId16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6" action="ppaction://hlinksldjump"/>
              </a:rPr>
              <a:t>42</a:t>
            </a:r>
            <a:endParaRPr sz="1200">
              <a:latin typeface="Times New Roman"/>
              <a:cs typeface="Times New Roman"/>
            </a:endParaRPr>
          </a:p>
          <a:p>
            <a:pPr algn="r" marR="10795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17" action="ppaction://hlinksldjump"/>
              </a:rPr>
              <a:t>Tennessee </a:t>
            </a:r>
            <a:r>
              <a:rPr dirty="0" sz="1200">
                <a:latin typeface="Times New Roman"/>
                <a:cs typeface="Times New Roman"/>
                <a:hlinkClick r:id="rId17" action="ppaction://hlinksldjump"/>
              </a:rPr>
              <a:t>Schools </a:t>
            </a:r>
            <a:r>
              <a:rPr dirty="0" sz="1200" spc="-5">
                <a:latin typeface="Times New Roman"/>
                <a:cs typeface="Times New Roman"/>
                <a:hlinkClick r:id="rId17" action="ppaction://hlinksldjump"/>
              </a:rPr>
              <a:t>and Dropout Rates </a:t>
            </a:r>
            <a:r>
              <a:rPr dirty="0" sz="1200">
                <a:latin typeface="Times New Roman"/>
                <a:cs typeface="Times New Roman"/>
                <a:hlinkClick r:id="rId17" action="ppaction://hlinksldjump"/>
              </a:rPr>
              <a:t>.....................................................................................</a:t>
            </a:r>
            <a:r>
              <a:rPr dirty="0" sz="1200" spc="-135">
                <a:latin typeface="Times New Roman"/>
                <a:cs typeface="Times New Roman"/>
                <a:hlinkClick r:id="rId17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7" action="ppaction://hlinksldjump"/>
              </a:rPr>
              <a:t>43</a:t>
            </a:r>
            <a:endParaRPr sz="1200">
              <a:latin typeface="Times New Roman"/>
              <a:cs typeface="Times New Roman"/>
            </a:endParaRPr>
          </a:p>
          <a:p>
            <a:pPr marL="165100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17" action="ppaction://hlinksldjump"/>
              </a:rPr>
              <a:t>Tennessee-Specific </a:t>
            </a:r>
            <a:r>
              <a:rPr dirty="0" sz="1200">
                <a:latin typeface="Times New Roman"/>
                <a:cs typeface="Times New Roman"/>
                <a:hlinkClick r:id="rId17" action="ppaction://hlinksldjump"/>
              </a:rPr>
              <a:t>Concerns ...............................................................................................</a:t>
            </a:r>
            <a:r>
              <a:rPr dirty="0" sz="1200" spc="-130">
                <a:latin typeface="Times New Roman"/>
                <a:cs typeface="Times New Roman"/>
                <a:hlinkClick r:id="rId17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7" action="ppaction://hlinksldjump"/>
              </a:rPr>
              <a:t>43</a:t>
            </a:r>
            <a:endParaRPr sz="1200">
              <a:latin typeface="Times New Roman"/>
              <a:cs typeface="Times New Roman"/>
            </a:endParaRPr>
          </a:p>
          <a:p>
            <a:pPr marL="165100">
              <a:lnSpc>
                <a:spcPct val="100000"/>
              </a:lnSpc>
              <a:spcBef>
                <a:spcPts val="430"/>
              </a:spcBef>
            </a:pPr>
            <a:r>
              <a:rPr dirty="0" sz="1200" spc="-5">
                <a:latin typeface="Times New Roman"/>
                <a:cs typeface="Times New Roman"/>
                <a:hlinkClick r:id="rId18" action="ppaction://hlinksldjump"/>
              </a:rPr>
              <a:t>Tennessee </a:t>
            </a:r>
            <a:r>
              <a:rPr dirty="0" sz="1200">
                <a:latin typeface="Times New Roman"/>
                <a:cs typeface="Times New Roman"/>
                <a:hlinkClick r:id="rId18" action="ppaction://hlinksldjump"/>
              </a:rPr>
              <a:t>School </a:t>
            </a:r>
            <a:r>
              <a:rPr dirty="0" sz="1200" spc="-5">
                <a:latin typeface="Times New Roman"/>
                <a:cs typeface="Times New Roman"/>
                <a:hlinkClick r:id="rId18" action="ppaction://hlinksldjump"/>
              </a:rPr>
              <a:t>Statistics </a:t>
            </a:r>
            <a:r>
              <a:rPr dirty="0" sz="1200">
                <a:latin typeface="Times New Roman"/>
                <a:cs typeface="Times New Roman"/>
                <a:hlinkClick r:id="rId18" action="ppaction://hlinksldjump"/>
              </a:rPr>
              <a:t>..................................................................................................</a:t>
            </a:r>
            <a:r>
              <a:rPr dirty="0" sz="1200" spc="-130">
                <a:latin typeface="Times New Roman"/>
                <a:cs typeface="Times New Roman"/>
                <a:hlinkClick r:id="rId18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8" action="ppaction://hlinksldjump"/>
              </a:rPr>
              <a:t>44</a:t>
            </a:r>
            <a:endParaRPr sz="1200">
              <a:latin typeface="Times New Roman"/>
              <a:cs typeface="Times New Roman"/>
            </a:endParaRPr>
          </a:p>
          <a:p>
            <a:pPr marL="165100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19" action="ppaction://hlinksldjump"/>
              </a:rPr>
              <a:t>East Tennessee </a:t>
            </a:r>
            <a:r>
              <a:rPr dirty="0" sz="1200">
                <a:latin typeface="Times New Roman"/>
                <a:cs typeface="Times New Roman"/>
                <a:hlinkClick r:id="rId19" action="ppaction://hlinksldjump"/>
              </a:rPr>
              <a:t>County Statistics..........................................................................................</a:t>
            </a:r>
            <a:r>
              <a:rPr dirty="0" sz="1200" spc="-30">
                <a:latin typeface="Times New Roman"/>
                <a:cs typeface="Times New Roman"/>
                <a:hlinkClick r:id="rId19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9" action="ppaction://hlinksldjump"/>
              </a:rPr>
              <a:t>45</a:t>
            </a:r>
            <a:endParaRPr sz="1200">
              <a:latin typeface="Times New Roman"/>
              <a:cs typeface="Times New Roman"/>
            </a:endParaRPr>
          </a:p>
          <a:p>
            <a:pPr algn="r" marR="10795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20" action="ppaction://hlinksldjump"/>
              </a:rPr>
              <a:t>Gaps  </a:t>
            </a:r>
            <a:r>
              <a:rPr dirty="0" sz="1200">
                <a:latin typeface="Times New Roman"/>
                <a:cs typeface="Times New Roman"/>
                <a:hlinkClick r:id="rId20" action="ppaction://hlinksldjump"/>
              </a:rPr>
              <a:t>in the  </a:t>
            </a:r>
            <a:r>
              <a:rPr dirty="0" sz="1200" spc="-5">
                <a:latin typeface="Times New Roman"/>
                <a:cs typeface="Times New Roman"/>
                <a:hlinkClick r:id="rId20" action="ppaction://hlinksldjump"/>
              </a:rPr>
              <a:t>Literature................................................................................................................</a:t>
            </a:r>
            <a:r>
              <a:rPr dirty="0" sz="1200" spc="-135">
                <a:latin typeface="Times New Roman"/>
                <a:cs typeface="Times New Roman"/>
                <a:hlinkClick r:id="rId20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20" action="ppaction://hlinksldjump"/>
              </a:rPr>
              <a:t>46</a:t>
            </a:r>
            <a:endParaRPr sz="1200">
              <a:latin typeface="Times New Roman"/>
              <a:cs typeface="Times New Roman"/>
            </a:endParaRPr>
          </a:p>
          <a:p>
            <a:pPr marL="165100" marR="10795">
              <a:lnSpc>
                <a:spcPts val="1880"/>
              </a:lnSpc>
              <a:spcBef>
                <a:spcPts val="130"/>
              </a:spcBef>
            </a:pPr>
            <a:r>
              <a:rPr dirty="0" sz="1200" spc="-5">
                <a:latin typeface="Times New Roman"/>
                <a:cs typeface="Times New Roman"/>
                <a:hlinkClick r:id="rId20" action="ppaction://hlinksldjump"/>
              </a:rPr>
              <a:t>Current Information </a:t>
            </a:r>
            <a:r>
              <a:rPr dirty="0" sz="1200">
                <a:latin typeface="Times New Roman"/>
                <a:cs typeface="Times New Roman"/>
                <a:hlinkClick r:id="rId20" action="ppaction://hlinksldjump"/>
              </a:rPr>
              <a:t>in the </a:t>
            </a:r>
            <a:r>
              <a:rPr dirty="0" sz="1200" spc="-5">
                <a:latin typeface="Times New Roman"/>
                <a:cs typeface="Times New Roman"/>
                <a:hlinkClick r:id="rId20" action="ppaction://hlinksldjump"/>
              </a:rPr>
              <a:t>Literature </a:t>
            </a:r>
            <a:r>
              <a:rPr dirty="0" sz="1200">
                <a:latin typeface="Times New Roman"/>
                <a:cs typeface="Times New Roman"/>
                <a:hlinkClick r:id="rId20" action="ppaction://hlinksldjump"/>
              </a:rPr>
              <a:t>...................................................................................</a:t>
            </a:r>
            <a:r>
              <a:rPr dirty="0" sz="1200" spc="-65">
                <a:latin typeface="Times New Roman"/>
                <a:cs typeface="Times New Roman"/>
                <a:hlinkClick r:id="rId20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20" action="ppaction://hlinksldjump"/>
              </a:rPr>
              <a:t>46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  <a:hlinkClick r:id="rId21" action="ppaction://hlinksldjump"/>
              </a:rPr>
              <a:t>The Gap.................................................................................................................................</a:t>
            </a:r>
            <a:r>
              <a:rPr dirty="0" sz="1200" spc="-130">
                <a:latin typeface="Times New Roman"/>
                <a:cs typeface="Times New Roman"/>
                <a:hlinkClick r:id="rId21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21" action="ppaction://hlinksldjump"/>
              </a:rPr>
              <a:t>47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94169" y="429259"/>
            <a:ext cx="1778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46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46124" y="1042696"/>
          <a:ext cx="6082030" cy="176974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95350"/>
                <a:gridCol w="1002030"/>
                <a:gridCol w="1127759"/>
                <a:gridCol w="855980"/>
                <a:gridCol w="1048385"/>
                <a:gridCol w="1153160"/>
              </a:tblGrid>
              <a:tr h="484505">
                <a:tc gridSpan="6">
                  <a:txBody>
                    <a:bodyPr/>
                    <a:lstStyle/>
                    <a:p>
                      <a:pPr marL="68580">
                        <a:lnSpc>
                          <a:spcPts val="118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Table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2.1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68580" marR="200660">
                        <a:lnSpc>
                          <a:spcPts val="1260"/>
                        </a:lnSpc>
                        <a:spcBef>
                          <a:spcPts val="65"/>
                        </a:spcBef>
                      </a:pPr>
                      <a:r>
                        <a:rPr dirty="0" sz="1100" i="1">
                          <a:latin typeface="Times New Roman"/>
                          <a:cs typeface="Times New Roman"/>
                        </a:rPr>
                        <a:t>Tennessee </a:t>
                      </a:r>
                      <a:r>
                        <a:rPr dirty="0" sz="1100" spc="-5" i="1">
                          <a:latin typeface="Times New Roman"/>
                          <a:cs typeface="Times New Roman"/>
                        </a:rPr>
                        <a:t>Graduation Rates </a:t>
                      </a:r>
                      <a:r>
                        <a:rPr dirty="0" sz="1100" i="1">
                          <a:latin typeface="Times New Roman"/>
                          <a:cs typeface="Times New Roman"/>
                        </a:rPr>
                        <a:t>vs </a:t>
                      </a:r>
                      <a:r>
                        <a:rPr dirty="0" sz="1100" spc="-5" i="1">
                          <a:latin typeface="Times New Roman"/>
                          <a:cs typeface="Times New Roman"/>
                        </a:rPr>
                        <a:t>Economically Disadvantaged for </a:t>
                      </a:r>
                      <a:r>
                        <a:rPr dirty="0" sz="1100" i="1">
                          <a:latin typeface="Times New Roman"/>
                          <a:cs typeface="Times New Roman"/>
                        </a:rPr>
                        <a:t>Six </a:t>
                      </a:r>
                      <a:r>
                        <a:rPr dirty="0" sz="1100" spc="-5" i="1">
                          <a:latin typeface="Times New Roman"/>
                          <a:cs typeface="Times New Roman"/>
                        </a:rPr>
                        <a:t>Districts, Listed </a:t>
                      </a:r>
                      <a:r>
                        <a:rPr dirty="0" sz="1100" i="1">
                          <a:latin typeface="Times New Roman"/>
                          <a:cs typeface="Times New Roman"/>
                        </a:rPr>
                        <a:t>from Low to </a:t>
                      </a:r>
                      <a:r>
                        <a:rPr dirty="0" sz="1100" spc="-5" i="1">
                          <a:latin typeface="Times New Roman"/>
                          <a:cs typeface="Times New Roman"/>
                        </a:rPr>
                        <a:t>High  </a:t>
                      </a:r>
                      <a:r>
                        <a:rPr dirty="0" sz="1100" spc="-5" i="1">
                          <a:latin typeface="Times New Roman"/>
                          <a:cs typeface="Times New Roman"/>
                        </a:rPr>
                        <a:t>Economically Disadvantaged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322580">
                <a:tc>
                  <a:txBody>
                    <a:bodyPr/>
                    <a:lstStyle/>
                    <a:p>
                      <a:pPr marL="68580">
                        <a:lnSpc>
                          <a:spcPts val="1240"/>
                        </a:lnSpc>
                      </a:pPr>
                      <a:r>
                        <a:rPr dirty="0" u="sng" sz="11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District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81610" marR="182880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dirty="0" u="sng" sz="1100" spc="-1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u="sng" sz="11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radu</a:t>
                      </a:r>
                      <a:r>
                        <a:rPr dirty="0" u="sng" sz="1100" spc="-1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u="sng" sz="11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ti</a:t>
                      </a:r>
                      <a:r>
                        <a:rPr dirty="0" u="sng" sz="1100" spc="-1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o</a:t>
                      </a:r>
                      <a:r>
                        <a:rPr dirty="0" u="sng" sz="11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n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sng" sz="11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Rate</a:t>
                      </a:r>
                      <a:r>
                        <a:rPr dirty="0" u="sng" sz="1100" spc="-3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sng" sz="11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2011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90500" marR="99060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dirty="0" u="sng" sz="11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% of </a:t>
                      </a:r>
                      <a:r>
                        <a:rPr dirty="0" u="sng" sz="11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Econ.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sng" sz="1100" spc="-1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u="sng" sz="11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u="sng" sz="11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sa</a:t>
                      </a:r>
                      <a:r>
                        <a:rPr dirty="0" u="sng" sz="11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d</a:t>
                      </a:r>
                      <a:r>
                        <a:rPr dirty="0" u="sng" sz="1100" spc="-1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v</a:t>
                      </a:r>
                      <a:r>
                        <a:rPr dirty="0" u="sng" sz="11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an</a:t>
                      </a:r>
                      <a:r>
                        <a:rPr dirty="0" u="sng" sz="1100" spc="-1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u="sng" sz="11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u="sng" sz="1100" spc="-1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g</a:t>
                      </a:r>
                      <a:r>
                        <a:rPr dirty="0" u="sng" sz="11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ed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 marR="247650">
                        <a:lnSpc>
                          <a:spcPts val="1240"/>
                        </a:lnSpc>
                      </a:pPr>
                      <a:r>
                        <a:rPr dirty="0" u="sng" sz="11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%</a:t>
                      </a:r>
                      <a:r>
                        <a:rPr dirty="0" u="sng" sz="1100" spc="-8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sng" sz="11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White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255270" marR="206375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dirty="0" u="sng" sz="11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%</a:t>
                      </a:r>
                      <a:r>
                        <a:rPr dirty="0" u="sng" sz="1100" spc="-7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sng" sz="11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African 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sng" sz="11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American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marR="69850">
                        <a:lnSpc>
                          <a:spcPts val="1240"/>
                        </a:lnSpc>
                      </a:pPr>
                      <a:r>
                        <a:rPr dirty="0" u="sng" sz="11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%</a:t>
                      </a:r>
                      <a:r>
                        <a:rPr dirty="0" u="sng" sz="1100" spc="-1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sng" sz="11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Hispanic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T w="635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160655">
                <a:tc>
                  <a:txBody>
                    <a:bodyPr/>
                    <a:lstStyle/>
                    <a:p>
                      <a:pPr marL="68580">
                        <a:lnSpc>
                          <a:spcPts val="1165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Davidson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37820">
                        <a:lnSpc>
                          <a:spcPts val="116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76.2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19100">
                        <a:lnSpc>
                          <a:spcPts val="116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72.0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66700">
                        <a:lnSpc>
                          <a:spcPts val="116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33.3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83870">
                        <a:lnSpc>
                          <a:spcPts val="116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5.8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85725">
                        <a:lnSpc>
                          <a:spcPts val="116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6.6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0020">
                <a:tc>
                  <a:txBody>
                    <a:bodyPr/>
                    <a:lstStyle/>
                    <a:p>
                      <a:pPr marL="68580">
                        <a:lnSpc>
                          <a:spcPts val="1160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Hamilton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37820">
                        <a:lnSpc>
                          <a:spcPts val="116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81.7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19100">
                        <a:lnSpc>
                          <a:spcPts val="116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75.4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66700">
                        <a:lnSpc>
                          <a:spcPts val="116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60.2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83870">
                        <a:lnSpc>
                          <a:spcPts val="116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31.1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85725">
                        <a:lnSpc>
                          <a:spcPts val="116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6.2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0655">
                <a:tc>
                  <a:txBody>
                    <a:bodyPr/>
                    <a:lstStyle/>
                    <a:p>
                      <a:pPr marL="68580">
                        <a:lnSpc>
                          <a:spcPts val="116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Knox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37820">
                        <a:lnSpc>
                          <a:spcPts val="116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86.6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19100">
                        <a:lnSpc>
                          <a:spcPts val="116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77.6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66700">
                        <a:lnSpc>
                          <a:spcPts val="116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77.7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83870">
                        <a:lnSpc>
                          <a:spcPts val="116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14.8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85725">
                        <a:lnSpc>
                          <a:spcPts val="116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4.7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0655">
                <a:tc>
                  <a:txBody>
                    <a:bodyPr/>
                    <a:lstStyle/>
                    <a:p>
                      <a:pPr marL="68580">
                        <a:lnSpc>
                          <a:spcPts val="1165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Researched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37820">
                        <a:lnSpc>
                          <a:spcPts val="116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80.3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19100">
                        <a:lnSpc>
                          <a:spcPts val="116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78.1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66700">
                        <a:lnSpc>
                          <a:spcPts val="116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91.1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83870">
                        <a:lnSpc>
                          <a:spcPts val="116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1.7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85725">
                        <a:lnSpc>
                          <a:spcPts val="116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5.6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60655">
                <a:tc>
                  <a:txBody>
                    <a:bodyPr/>
                    <a:lstStyle/>
                    <a:p>
                      <a:pPr marL="68580">
                        <a:lnSpc>
                          <a:spcPts val="116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Blount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37820">
                        <a:lnSpc>
                          <a:spcPts val="116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90.0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19100">
                        <a:lnSpc>
                          <a:spcPts val="116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85.0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66700">
                        <a:lnSpc>
                          <a:spcPts val="116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94.5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83870">
                        <a:lnSpc>
                          <a:spcPts val="116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2.2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85725">
                        <a:lnSpc>
                          <a:spcPts val="116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2.5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158115">
                <a:tc>
                  <a:txBody>
                    <a:bodyPr/>
                    <a:lstStyle/>
                    <a:p>
                      <a:pPr marL="68580">
                        <a:lnSpc>
                          <a:spcPts val="1145"/>
                        </a:lnSpc>
                      </a:pPr>
                      <a:r>
                        <a:rPr dirty="0" sz="1100" spc="-5">
                          <a:latin typeface="Times New Roman"/>
                          <a:cs typeface="Times New Roman"/>
                        </a:rPr>
                        <a:t>Cocke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337820">
                        <a:lnSpc>
                          <a:spcPts val="114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89.5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19100">
                        <a:lnSpc>
                          <a:spcPts val="114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87.4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266700">
                        <a:lnSpc>
                          <a:spcPts val="114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93.8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483870">
                        <a:lnSpc>
                          <a:spcPts val="114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3.2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85725">
                        <a:lnSpc>
                          <a:spcPts val="114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2.4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902004" y="2962402"/>
            <a:ext cx="5931535" cy="61683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As indicated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Table </a:t>
            </a:r>
            <a:r>
              <a:rPr dirty="0" sz="1200">
                <a:latin typeface="Times New Roman"/>
                <a:cs typeface="Times New Roman"/>
              </a:rPr>
              <a:t>2.1, the </a:t>
            </a:r>
            <a:r>
              <a:rPr dirty="0" sz="1200" spc="-5">
                <a:latin typeface="Times New Roman"/>
                <a:cs typeface="Times New Roman"/>
              </a:rPr>
              <a:t>researched </a:t>
            </a:r>
            <a:r>
              <a:rPr dirty="0" sz="1200">
                <a:latin typeface="Times New Roman"/>
                <a:cs typeface="Times New Roman"/>
              </a:rPr>
              <a:t>county has </a:t>
            </a:r>
            <a:r>
              <a:rPr dirty="0" sz="1200" spc="-5">
                <a:latin typeface="Times New Roman"/>
                <a:cs typeface="Times New Roman"/>
              </a:rPr>
              <a:t>an </a:t>
            </a:r>
            <a:r>
              <a:rPr dirty="0" sz="1200">
                <a:latin typeface="Times New Roman"/>
                <a:cs typeface="Times New Roman"/>
              </a:rPr>
              <a:t>economically </a:t>
            </a:r>
            <a:r>
              <a:rPr dirty="0" sz="1200" spc="-5">
                <a:latin typeface="Times New Roman"/>
                <a:cs typeface="Times New Roman"/>
              </a:rPr>
              <a:t>disadvantaged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student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percentage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78.1.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percentage is lower </a:t>
            </a:r>
            <a:r>
              <a:rPr dirty="0" sz="1200">
                <a:latin typeface="Times New Roman"/>
                <a:cs typeface="Times New Roman"/>
              </a:rPr>
              <a:t>than both </a:t>
            </a:r>
            <a:r>
              <a:rPr dirty="0" sz="1200" spc="-5">
                <a:latin typeface="Times New Roman"/>
                <a:cs typeface="Times New Roman"/>
              </a:rPr>
              <a:t>Blount and Cocke </a:t>
            </a:r>
            <a:r>
              <a:rPr dirty="0" sz="1200">
                <a:latin typeface="Times New Roman"/>
                <a:cs typeface="Times New Roman"/>
              </a:rPr>
              <a:t>counties, </a:t>
            </a:r>
            <a:r>
              <a:rPr dirty="0" sz="1200" spc="-10">
                <a:latin typeface="Times New Roman"/>
                <a:cs typeface="Times New Roman"/>
              </a:rPr>
              <a:t>yet </a:t>
            </a:r>
            <a:r>
              <a:rPr dirty="0" sz="1200">
                <a:latin typeface="Times New Roman"/>
                <a:cs typeface="Times New Roman"/>
              </a:rPr>
              <a:t>both of  these </a:t>
            </a:r>
            <a:r>
              <a:rPr dirty="0" sz="1200" spc="-5">
                <a:latin typeface="Times New Roman"/>
                <a:cs typeface="Times New Roman"/>
              </a:rPr>
              <a:t>counties </a:t>
            </a:r>
            <a:r>
              <a:rPr dirty="0" sz="1200">
                <a:latin typeface="Times New Roman"/>
                <a:cs typeface="Times New Roman"/>
              </a:rPr>
              <a:t>have a much </a:t>
            </a:r>
            <a:r>
              <a:rPr dirty="0" sz="1200" spc="-5">
                <a:latin typeface="Times New Roman"/>
                <a:cs typeface="Times New Roman"/>
              </a:rPr>
              <a:t>higher graduation rate </a:t>
            </a:r>
            <a:r>
              <a:rPr dirty="0" sz="1200">
                <a:latin typeface="Times New Roman"/>
                <a:cs typeface="Times New Roman"/>
              </a:rPr>
              <a:t>than the </a:t>
            </a:r>
            <a:r>
              <a:rPr dirty="0" sz="1200" spc="-5">
                <a:latin typeface="Times New Roman"/>
                <a:cs typeface="Times New Roman"/>
              </a:rPr>
              <a:t>researched county. Hamilton and  </a:t>
            </a:r>
            <a:r>
              <a:rPr dirty="0" sz="1200">
                <a:latin typeface="Times New Roman"/>
                <a:cs typeface="Times New Roman"/>
              </a:rPr>
              <a:t>Knox </a:t>
            </a:r>
            <a:r>
              <a:rPr dirty="0" sz="1200" spc="-5">
                <a:latin typeface="Times New Roman"/>
                <a:cs typeface="Times New Roman"/>
              </a:rPr>
              <a:t>have </a:t>
            </a:r>
            <a:r>
              <a:rPr dirty="0" sz="1200">
                <a:latin typeface="Times New Roman"/>
                <a:cs typeface="Times New Roman"/>
              </a:rPr>
              <a:t>a much </a:t>
            </a:r>
            <a:r>
              <a:rPr dirty="0" sz="1200" spc="-5">
                <a:latin typeface="Times New Roman"/>
                <a:cs typeface="Times New Roman"/>
              </a:rPr>
              <a:t>lower percentage </a:t>
            </a:r>
            <a:r>
              <a:rPr dirty="0" sz="1200">
                <a:latin typeface="Times New Roman"/>
                <a:cs typeface="Times New Roman"/>
              </a:rPr>
              <a:t>of white students </a:t>
            </a:r>
            <a:r>
              <a:rPr dirty="0" sz="1200" spc="-5">
                <a:latin typeface="Times New Roman"/>
                <a:cs typeface="Times New Roman"/>
              </a:rPr>
              <a:t>as compared </a:t>
            </a:r>
            <a:r>
              <a:rPr dirty="0" sz="1200">
                <a:latin typeface="Times New Roman"/>
                <a:cs typeface="Times New Roman"/>
              </a:rPr>
              <a:t>to the </a:t>
            </a:r>
            <a:r>
              <a:rPr dirty="0" sz="1200" spc="-5">
                <a:latin typeface="Times New Roman"/>
                <a:cs typeface="Times New Roman"/>
              </a:rPr>
              <a:t>researched county, </a:t>
            </a:r>
            <a:r>
              <a:rPr dirty="0" sz="1200">
                <a:latin typeface="Times New Roman"/>
                <a:cs typeface="Times New Roman"/>
              </a:rPr>
              <a:t>but  they still </a:t>
            </a:r>
            <a:r>
              <a:rPr dirty="0" sz="1200" spc="-5">
                <a:latin typeface="Times New Roman"/>
                <a:cs typeface="Times New Roman"/>
              </a:rPr>
              <a:t>have </a:t>
            </a:r>
            <a:r>
              <a:rPr dirty="0" sz="1200">
                <a:latin typeface="Times New Roman"/>
                <a:cs typeface="Times New Roman"/>
              </a:rPr>
              <a:t>higher </a:t>
            </a:r>
            <a:r>
              <a:rPr dirty="0" sz="1200" spc="-5">
                <a:latin typeface="Times New Roman"/>
                <a:cs typeface="Times New Roman"/>
              </a:rPr>
              <a:t>graduation </a:t>
            </a:r>
            <a:r>
              <a:rPr dirty="0" sz="1200">
                <a:latin typeface="Times New Roman"/>
                <a:cs typeface="Times New Roman"/>
              </a:rPr>
              <a:t>rates. </a:t>
            </a:r>
            <a:r>
              <a:rPr dirty="0" sz="1200" spc="-5">
                <a:latin typeface="Times New Roman"/>
                <a:cs typeface="Times New Roman"/>
              </a:rPr>
              <a:t>Davidson </a:t>
            </a:r>
            <a:r>
              <a:rPr dirty="0" sz="1200">
                <a:latin typeface="Times New Roman"/>
                <a:cs typeface="Times New Roman"/>
              </a:rPr>
              <a:t>has more than </a:t>
            </a:r>
            <a:r>
              <a:rPr dirty="0" sz="1200" spc="-5">
                <a:latin typeface="Times New Roman"/>
                <a:cs typeface="Times New Roman"/>
              </a:rPr>
              <a:t>eight times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percentage </a:t>
            </a:r>
            <a:r>
              <a:rPr dirty="0" sz="1200" spc="5">
                <a:latin typeface="Times New Roman"/>
                <a:cs typeface="Times New Roman"/>
              </a:rPr>
              <a:t>of  </a:t>
            </a:r>
            <a:r>
              <a:rPr dirty="0" sz="1200" spc="-5">
                <a:latin typeface="Times New Roman"/>
                <a:cs typeface="Times New Roman"/>
              </a:rPr>
              <a:t>African Americans and Hispanics (collectively) </a:t>
            </a:r>
            <a:r>
              <a:rPr dirty="0" sz="1200">
                <a:latin typeface="Times New Roman"/>
                <a:cs typeface="Times New Roman"/>
              </a:rPr>
              <a:t>than the </a:t>
            </a:r>
            <a:r>
              <a:rPr dirty="0" sz="1200" spc="-5">
                <a:latin typeface="Times New Roman"/>
                <a:cs typeface="Times New Roman"/>
              </a:rPr>
              <a:t>researched county, and </a:t>
            </a:r>
            <a:r>
              <a:rPr dirty="0" sz="1200" spc="-10">
                <a:latin typeface="Times New Roman"/>
                <a:cs typeface="Times New Roman"/>
              </a:rPr>
              <a:t>yet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graduation </a:t>
            </a:r>
            <a:r>
              <a:rPr dirty="0" sz="1200">
                <a:latin typeface="Times New Roman"/>
                <a:cs typeface="Times New Roman"/>
              </a:rPr>
              <a:t>rate for the </a:t>
            </a:r>
            <a:r>
              <a:rPr dirty="0" sz="1200" spc="-5">
                <a:latin typeface="Times New Roman"/>
                <a:cs typeface="Times New Roman"/>
              </a:rPr>
              <a:t>researched </a:t>
            </a:r>
            <a:r>
              <a:rPr dirty="0" sz="1200">
                <a:latin typeface="Times New Roman"/>
                <a:cs typeface="Times New Roman"/>
              </a:rPr>
              <a:t>county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only 4.1% </a:t>
            </a:r>
            <a:r>
              <a:rPr dirty="0" sz="1200" spc="-5">
                <a:latin typeface="Times New Roman"/>
                <a:cs typeface="Times New Roman"/>
              </a:rPr>
              <a:t>higher than </a:t>
            </a:r>
            <a:r>
              <a:rPr dirty="0" sz="1200">
                <a:latin typeface="Times New Roman"/>
                <a:cs typeface="Times New Roman"/>
              </a:rPr>
              <a:t>Davidson </a:t>
            </a:r>
            <a:r>
              <a:rPr dirty="0" sz="1200" spc="-5">
                <a:latin typeface="Times New Roman"/>
                <a:cs typeface="Times New Roman"/>
              </a:rPr>
              <a:t>County. These  numbers indicate that </a:t>
            </a:r>
            <a:r>
              <a:rPr dirty="0" sz="1200">
                <a:latin typeface="Times New Roman"/>
                <a:cs typeface="Times New Roman"/>
              </a:rPr>
              <a:t>factors other than </a:t>
            </a:r>
            <a:r>
              <a:rPr dirty="0" sz="1200" spc="-5">
                <a:latin typeface="Times New Roman"/>
                <a:cs typeface="Times New Roman"/>
              </a:rPr>
              <a:t>race and socioeconomic status </a:t>
            </a:r>
            <a:r>
              <a:rPr dirty="0" sz="1200" spc="5">
                <a:latin typeface="Times New Roman"/>
                <a:cs typeface="Times New Roman"/>
              </a:rPr>
              <a:t>may </a:t>
            </a:r>
            <a:r>
              <a:rPr dirty="0" sz="1200" spc="-5">
                <a:latin typeface="Times New Roman"/>
                <a:cs typeface="Times New Roman"/>
              </a:rPr>
              <a:t>contribute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high  school </a:t>
            </a:r>
            <a:r>
              <a:rPr dirty="0" sz="1200">
                <a:latin typeface="Times New Roman"/>
                <a:cs typeface="Times New Roman"/>
              </a:rPr>
              <a:t>dropouts.</a:t>
            </a:r>
            <a:endParaRPr sz="1200">
              <a:latin typeface="Times New Roman"/>
              <a:cs typeface="Times New Roman"/>
            </a:endParaRPr>
          </a:p>
          <a:p>
            <a:pPr marL="12700" marR="2209800" indent="2241550">
              <a:lnSpc>
                <a:spcPct val="191700"/>
              </a:lnSpc>
              <a:spcBef>
                <a:spcPts val="25"/>
              </a:spcBef>
            </a:pPr>
            <a:r>
              <a:rPr dirty="0" sz="1200" spc="-5" b="1">
                <a:latin typeface="Times New Roman"/>
                <a:cs typeface="Times New Roman"/>
              </a:rPr>
              <a:t>Gaps in the Literature </a:t>
            </a:r>
            <a:r>
              <a:rPr dirty="0" sz="1200" spc="-5" b="1">
                <a:latin typeface="Times New Roman"/>
                <a:cs typeface="Times New Roman"/>
              </a:rPr>
              <a:t> Current Information in the</a:t>
            </a:r>
            <a:r>
              <a:rPr dirty="0" sz="1200" spc="2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Literature</a:t>
            </a:r>
            <a:endParaRPr sz="1200">
              <a:latin typeface="Times New Roman"/>
              <a:cs typeface="Times New Roman"/>
            </a:endParaRPr>
          </a:p>
          <a:p>
            <a:pPr marL="12700" marR="165100" indent="228600">
              <a:lnSpc>
                <a:spcPts val="2760"/>
              </a:lnSpc>
              <a:spcBef>
                <a:spcPts val="290"/>
              </a:spcBef>
            </a:pPr>
            <a:r>
              <a:rPr dirty="0" sz="1200" spc="-5">
                <a:latin typeface="Times New Roman"/>
                <a:cs typeface="Times New Roman"/>
              </a:rPr>
              <a:t>Much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research </a:t>
            </a:r>
            <a:r>
              <a:rPr dirty="0" sz="1200">
                <a:latin typeface="Times New Roman"/>
                <a:cs typeface="Times New Roman"/>
              </a:rPr>
              <a:t>about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dropouts </a:t>
            </a:r>
            <a:r>
              <a:rPr dirty="0" sz="1200" spc="-5">
                <a:latin typeface="Times New Roman"/>
                <a:cs typeface="Times New Roman"/>
              </a:rPr>
              <a:t>relies </a:t>
            </a:r>
            <a:r>
              <a:rPr dirty="0" sz="1200">
                <a:latin typeface="Times New Roman"/>
                <a:cs typeface="Times New Roman"/>
              </a:rPr>
              <a:t>on </a:t>
            </a:r>
            <a:r>
              <a:rPr dirty="0" sz="1200" spc="-5">
                <a:latin typeface="Times New Roman"/>
                <a:cs typeface="Times New Roman"/>
              </a:rPr>
              <a:t>identifying what commonalities  </a:t>
            </a:r>
            <a:r>
              <a:rPr dirty="0" sz="1200">
                <a:latin typeface="Times New Roman"/>
                <a:cs typeface="Times New Roman"/>
              </a:rPr>
              <a:t>exist </a:t>
            </a:r>
            <a:r>
              <a:rPr dirty="0" sz="1200" spc="-5">
                <a:latin typeface="Times New Roman"/>
                <a:cs typeface="Times New Roman"/>
              </a:rPr>
              <a:t>among high school </a:t>
            </a:r>
            <a:r>
              <a:rPr dirty="0" sz="1200">
                <a:latin typeface="Times New Roman"/>
                <a:cs typeface="Times New Roman"/>
              </a:rPr>
              <a:t>students who drop out </a:t>
            </a:r>
            <a:r>
              <a:rPr dirty="0" sz="1200" spc="-5">
                <a:latin typeface="Times New Roman"/>
                <a:cs typeface="Times New Roman"/>
              </a:rPr>
              <a:t>before graduation </a:t>
            </a:r>
            <a:r>
              <a:rPr dirty="0" sz="1200">
                <a:latin typeface="Times New Roman"/>
                <a:cs typeface="Times New Roman"/>
              </a:rPr>
              <a:t>while other </a:t>
            </a:r>
            <a:r>
              <a:rPr dirty="0" sz="1200" spc="-5">
                <a:latin typeface="Times New Roman"/>
                <a:cs typeface="Times New Roman"/>
              </a:rPr>
              <a:t>major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research</a:t>
            </a:r>
            <a:endParaRPr sz="1200">
              <a:latin typeface="Times New Roman"/>
              <a:cs typeface="Times New Roman"/>
            </a:endParaRPr>
          </a:p>
          <a:p>
            <a:pPr marL="12700" marR="33020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projects determined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effectiveness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dropout intervention </a:t>
            </a:r>
            <a:r>
              <a:rPr dirty="0" sz="1200" spc="-5">
                <a:latin typeface="Times New Roman"/>
                <a:cs typeface="Times New Roman"/>
              </a:rPr>
              <a:t>programs (Burzichelli,  Mackey, </a:t>
            </a:r>
            <a:r>
              <a:rPr dirty="0" sz="1200">
                <a:latin typeface="Times New Roman"/>
                <a:cs typeface="Times New Roman"/>
              </a:rPr>
              <a:t>&amp; </a:t>
            </a:r>
            <a:r>
              <a:rPr dirty="0" sz="1200" spc="-5">
                <a:latin typeface="Times New Roman"/>
                <a:cs typeface="Times New Roman"/>
              </a:rPr>
              <a:t>Bausmith, </a:t>
            </a:r>
            <a:r>
              <a:rPr dirty="0" sz="1200">
                <a:latin typeface="Times New Roman"/>
                <a:cs typeface="Times New Roman"/>
              </a:rPr>
              <a:t>2011). What </a:t>
            </a:r>
            <a:r>
              <a:rPr dirty="0" sz="1200" spc="-5">
                <a:latin typeface="Times New Roman"/>
                <a:cs typeface="Times New Roman"/>
              </a:rPr>
              <a:t>is missing is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deeper </a:t>
            </a:r>
            <a:r>
              <a:rPr dirty="0" sz="1200">
                <a:latin typeface="Times New Roman"/>
                <a:cs typeface="Times New Roman"/>
              </a:rPr>
              <a:t>look into </a:t>
            </a:r>
            <a:r>
              <a:rPr dirty="0" sz="1200" spc="5">
                <a:latin typeface="Times New Roman"/>
                <a:cs typeface="Times New Roman"/>
              </a:rPr>
              <a:t>why </a:t>
            </a:r>
            <a:r>
              <a:rPr dirty="0" sz="1200">
                <a:latin typeface="Times New Roman"/>
                <a:cs typeface="Times New Roman"/>
              </a:rPr>
              <a:t>students choose to drop  out of </a:t>
            </a:r>
            <a:r>
              <a:rPr dirty="0" sz="1200" spc="-5">
                <a:latin typeface="Times New Roman"/>
                <a:cs typeface="Times New Roman"/>
              </a:rPr>
              <a:t>high school. </a:t>
            </a:r>
            <a:r>
              <a:rPr dirty="0" sz="1200">
                <a:latin typeface="Times New Roman"/>
                <a:cs typeface="Times New Roman"/>
              </a:rPr>
              <a:t>Several </a:t>
            </a:r>
            <a:r>
              <a:rPr dirty="0" sz="1200" spc="-5">
                <a:latin typeface="Times New Roman"/>
                <a:cs typeface="Times New Roman"/>
              </a:rPr>
              <a:t>indicators </a:t>
            </a:r>
            <a:r>
              <a:rPr dirty="0" sz="1200">
                <a:latin typeface="Times New Roman"/>
                <a:cs typeface="Times New Roman"/>
              </a:rPr>
              <a:t>exist in the </a:t>
            </a:r>
            <a:r>
              <a:rPr dirty="0" sz="1200" spc="-5">
                <a:latin typeface="Times New Roman"/>
                <a:cs typeface="Times New Roman"/>
              </a:rPr>
              <a:t>literature </a:t>
            </a:r>
            <a:r>
              <a:rPr dirty="0" sz="1200">
                <a:latin typeface="Times New Roman"/>
                <a:cs typeface="Times New Roman"/>
              </a:rPr>
              <a:t>that have </a:t>
            </a:r>
            <a:r>
              <a:rPr dirty="0" sz="1200" spc="-5">
                <a:latin typeface="Times New Roman"/>
                <a:cs typeface="Times New Roman"/>
              </a:rPr>
              <a:t>shown </a:t>
            </a:r>
            <a:r>
              <a:rPr dirty="0" sz="1200">
                <a:latin typeface="Times New Roman"/>
                <a:cs typeface="Times New Roman"/>
              </a:rPr>
              <a:t>that a </a:t>
            </a:r>
            <a:r>
              <a:rPr dirty="0" sz="1200" spc="-5">
                <a:latin typeface="Times New Roman"/>
                <a:cs typeface="Times New Roman"/>
              </a:rPr>
              <a:t>lack </a:t>
            </a:r>
            <a:r>
              <a:rPr dirty="0" sz="1200">
                <a:latin typeface="Times New Roman"/>
                <a:cs typeface="Times New Roman"/>
              </a:rPr>
              <a:t>of  </a:t>
            </a:r>
            <a:r>
              <a:rPr dirty="0" sz="1200" spc="-5">
                <a:latin typeface="Times New Roman"/>
                <a:cs typeface="Times New Roman"/>
              </a:rPr>
              <a:t>personal motivation, lack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cultural and </a:t>
            </a:r>
            <a:r>
              <a:rPr dirty="0" sz="1200">
                <a:latin typeface="Times New Roman"/>
                <a:cs typeface="Times New Roman"/>
              </a:rPr>
              <a:t>community support,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lack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goal-oriented  </a:t>
            </a:r>
            <a:r>
              <a:rPr dirty="0" sz="1200">
                <a:latin typeface="Times New Roman"/>
                <a:cs typeface="Times New Roman"/>
              </a:rPr>
              <a:t>thinking </a:t>
            </a:r>
            <a:r>
              <a:rPr dirty="0" sz="1200" spc="-5">
                <a:latin typeface="Times New Roman"/>
                <a:cs typeface="Times New Roman"/>
              </a:rPr>
              <a:t>can </a:t>
            </a:r>
            <a:r>
              <a:rPr dirty="0" sz="1200">
                <a:latin typeface="Times New Roman"/>
                <a:cs typeface="Times New Roman"/>
              </a:rPr>
              <a:t>lead to students dropping out of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(Bowen, 2009; </a:t>
            </a:r>
            <a:r>
              <a:rPr dirty="0" sz="1200" spc="-5">
                <a:latin typeface="Times New Roman"/>
                <a:cs typeface="Times New Roman"/>
              </a:rPr>
              <a:t>Cassel, </a:t>
            </a:r>
            <a:r>
              <a:rPr dirty="0" sz="1200">
                <a:latin typeface="Times New Roman"/>
                <a:cs typeface="Times New Roman"/>
              </a:rPr>
              <a:t>2003;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Griffin,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505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47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46355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2002). </a:t>
            </a:r>
            <a:r>
              <a:rPr dirty="0" sz="1200">
                <a:latin typeface="Times New Roman"/>
                <a:cs typeface="Times New Roman"/>
              </a:rPr>
              <a:t>Knowing that these </a:t>
            </a:r>
            <a:r>
              <a:rPr dirty="0" sz="1200" spc="-5">
                <a:latin typeface="Times New Roman"/>
                <a:cs typeface="Times New Roman"/>
              </a:rPr>
              <a:t>concepts </a:t>
            </a:r>
            <a:r>
              <a:rPr dirty="0" sz="1200">
                <a:latin typeface="Times New Roman"/>
                <a:cs typeface="Times New Roman"/>
              </a:rPr>
              <a:t>have </a:t>
            </a:r>
            <a:r>
              <a:rPr dirty="0" sz="1200" spc="-5">
                <a:latin typeface="Times New Roman"/>
                <a:cs typeface="Times New Roman"/>
              </a:rPr>
              <a:t>an effect </a:t>
            </a:r>
            <a:r>
              <a:rPr dirty="0" sz="1200">
                <a:latin typeface="Times New Roman"/>
                <a:cs typeface="Times New Roman"/>
              </a:rPr>
              <a:t>on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dropouts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not </a:t>
            </a:r>
            <a:r>
              <a:rPr dirty="0" sz="1200" spc="-5">
                <a:latin typeface="Times New Roman"/>
                <a:cs typeface="Times New Roman"/>
              </a:rPr>
              <a:t>enough,  however.</a:t>
            </a:r>
            <a:endParaRPr sz="1200">
              <a:latin typeface="Times New Roman"/>
              <a:cs typeface="Times New Roman"/>
            </a:endParaRPr>
          </a:p>
          <a:p>
            <a:pPr marL="12700" marR="17780" indent="228600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Suh, Suh,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Houston (2007) </a:t>
            </a:r>
            <a:r>
              <a:rPr dirty="0" sz="1200" spc="-5">
                <a:latin typeface="Times New Roman"/>
                <a:cs typeface="Times New Roman"/>
              </a:rPr>
              <a:t>discovered </a:t>
            </a:r>
            <a:r>
              <a:rPr dirty="0" sz="1200">
                <a:latin typeface="Times New Roman"/>
                <a:cs typeface="Times New Roman"/>
              </a:rPr>
              <a:t>130 </a:t>
            </a:r>
            <a:r>
              <a:rPr dirty="0" sz="1200" spc="-5">
                <a:latin typeface="Times New Roman"/>
                <a:cs typeface="Times New Roman"/>
              </a:rPr>
              <a:t>different variables affecting at-risk students’  decisions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drop </a:t>
            </a:r>
            <a:r>
              <a:rPr dirty="0" sz="1200">
                <a:latin typeface="Times New Roman"/>
                <a:cs typeface="Times New Roman"/>
              </a:rPr>
              <a:t>out of </a:t>
            </a:r>
            <a:r>
              <a:rPr dirty="0" sz="1200" spc="-5">
                <a:latin typeface="Times New Roman"/>
                <a:cs typeface="Times New Roman"/>
              </a:rPr>
              <a:t>high school;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these </a:t>
            </a:r>
            <a:r>
              <a:rPr dirty="0" sz="1200">
                <a:latin typeface="Times New Roman"/>
                <a:cs typeface="Times New Roman"/>
              </a:rPr>
              <a:t>variables, they found 20 to have the </a:t>
            </a:r>
            <a:r>
              <a:rPr dirty="0" sz="1200" spc="-5">
                <a:latin typeface="Times New Roman"/>
                <a:cs typeface="Times New Roman"/>
              </a:rPr>
              <a:t>strongest effect  </a:t>
            </a:r>
            <a:r>
              <a:rPr dirty="0" sz="1200">
                <a:latin typeface="Times New Roman"/>
                <a:cs typeface="Times New Roman"/>
              </a:rPr>
              <a:t>on why students drop out. </a:t>
            </a:r>
            <a:r>
              <a:rPr dirty="0" sz="1200" spc="-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these 20 </a:t>
            </a:r>
            <a:r>
              <a:rPr dirty="0" sz="1200" spc="-5">
                <a:latin typeface="Times New Roman"/>
                <a:cs typeface="Times New Roman"/>
              </a:rPr>
              <a:t>important variables, </a:t>
            </a:r>
            <a:r>
              <a:rPr dirty="0" sz="1200" spc="5">
                <a:latin typeface="Times New Roman"/>
                <a:cs typeface="Times New Roman"/>
              </a:rPr>
              <a:t>only </a:t>
            </a:r>
            <a:r>
              <a:rPr dirty="0" sz="1200" spc="-5">
                <a:latin typeface="Times New Roman"/>
                <a:cs typeface="Times New Roman"/>
              </a:rPr>
              <a:t>“low grade </a:t>
            </a:r>
            <a:r>
              <a:rPr dirty="0" sz="1200">
                <a:latin typeface="Times New Roman"/>
                <a:cs typeface="Times New Roman"/>
              </a:rPr>
              <a:t>point </a:t>
            </a:r>
            <a:r>
              <a:rPr dirty="0" sz="1200" spc="-5">
                <a:latin typeface="Times New Roman"/>
                <a:cs typeface="Times New Roman"/>
              </a:rPr>
              <a:t>average </a:t>
            </a:r>
            <a:r>
              <a:rPr dirty="0" sz="1200">
                <a:latin typeface="Times New Roman"/>
                <a:cs typeface="Times New Roman"/>
              </a:rPr>
              <a:t>in the  8</a:t>
            </a:r>
            <a:r>
              <a:rPr dirty="0" baseline="31250" sz="1200">
                <a:latin typeface="Times New Roman"/>
                <a:cs typeface="Times New Roman"/>
              </a:rPr>
              <a:t>th </a:t>
            </a:r>
            <a:r>
              <a:rPr dirty="0" sz="1200" spc="-5">
                <a:latin typeface="Times New Roman"/>
                <a:cs typeface="Times New Roman"/>
              </a:rPr>
              <a:t>grade”(p. 197) and “optimistic about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future” </a:t>
            </a:r>
            <a:r>
              <a:rPr dirty="0" sz="1200">
                <a:latin typeface="Times New Roman"/>
                <a:cs typeface="Times New Roman"/>
              </a:rPr>
              <a:t>(p. </a:t>
            </a:r>
            <a:r>
              <a:rPr dirty="0" sz="1200" spc="-5">
                <a:latin typeface="Times New Roman"/>
                <a:cs typeface="Times New Roman"/>
              </a:rPr>
              <a:t>197) </a:t>
            </a:r>
            <a:r>
              <a:rPr dirty="0" sz="1200">
                <a:latin typeface="Times New Roman"/>
                <a:cs typeface="Times New Roman"/>
              </a:rPr>
              <a:t>seem to correspond to the idea that  </a:t>
            </a:r>
            <a:r>
              <a:rPr dirty="0" sz="1200" spc="-5">
                <a:latin typeface="Times New Roman"/>
                <a:cs typeface="Times New Roman"/>
              </a:rPr>
              <a:t>grades, education, and graduation are </a:t>
            </a:r>
            <a:r>
              <a:rPr dirty="0" sz="1200">
                <a:latin typeface="Times New Roman"/>
                <a:cs typeface="Times New Roman"/>
              </a:rPr>
              <a:t>important. </a:t>
            </a:r>
            <a:r>
              <a:rPr dirty="0" sz="1200" spc="-5">
                <a:latin typeface="Times New Roman"/>
                <a:cs typeface="Times New Roman"/>
              </a:rPr>
              <a:t>Researchers </a:t>
            </a:r>
            <a:r>
              <a:rPr dirty="0" sz="1200">
                <a:latin typeface="Times New Roman"/>
                <a:cs typeface="Times New Roman"/>
              </a:rPr>
              <a:t>have </a:t>
            </a:r>
            <a:r>
              <a:rPr dirty="0" sz="1200" spc="-5">
                <a:latin typeface="Times New Roman"/>
                <a:cs typeface="Times New Roman"/>
              </a:rPr>
              <a:t>shown </a:t>
            </a:r>
            <a:r>
              <a:rPr dirty="0" sz="1200">
                <a:latin typeface="Times New Roman"/>
                <a:cs typeface="Times New Roman"/>
              </a:rPr>
              <a:t>that 40% of </a:t>
            </a:r>
            <a:r>
              <a:rPr dirty="0" sz="1200" spc="-5">
                <a:latin typeface="Times New Roman"/>
                <a:cs typeface="Times New Roman"/>
              </a:rPr>
              <a:t>all  </a:t>
            </a:r>
            <a:r>
              <a:rPr dirty="0" sz="1200">
                <a:latin typeface="Times New Roman"/>
                <a:cs typeface="Times New Roman"/>
              </a:rPr>
              <a:t>students </a:t>
            </a:r>
            <a:r>
              <a:rPr dirty="0" sz="1200" spc="-5">
                <a:latin typeface="Times New Roman"/>
                <a:cs typeface="Times New Roman"/>
              </a:rPr>
              <a:t>fall </a:t>
            </a:r>
            <a:r>
              <a:rPr dirty="0" sz="1200">
                <a:latin typeface="Times New Roman"/>
                <a:cs typeface="Times New Roman"/>
              </a:rPr>
              <a:t>into these </a:t>
            </a:r>
            <a:r>
              <a:rPr dirty="0" sz="1200" spc="-5">
                <a:latin typeface="Times New Roman"/>
                <a:cs typeface="Times New Roman"/>
              </a:rPr>
              <a:t>pre-determined at-risk categories, </a:t>
            </a:r>
            <a:r>
              <a:rPr dirty="0" sz="1200">
                <a:latin typeface="Times New Roman"/>
                <a:cs typeface="Times New Roman"/>
              </a:rPr>
              <a:t>but typically more than </a:t>
            </a:r>
            <a:r>
              <a:rPr dirty="0" sz="1200" spc="-5">
                <a:latin typeface="Times New Roman"/>
                <a:cs typeface="Times New Roman"/>
              </a:rPr>
              <a:t>half </a:t>
            </a:r>
            <a:r>
              <a:rPr dirty="0" sz="1200">
                <a:latin typeface="Times New Roman"/>
                <a:cs typeface="Times New Roman"/>
              </a:rPr>
              <a:t>of these  still </a:t>
            </a:r>
            <a:r>
              <a:rPr dirty="0" sz="1200" spc="-5">
                <a:latin typeface="Times New Roman"/>
                <a:cs typeface="Times New Roman"/>
              </a:rPr>
              <a:t>graduate (Lessard et </a:t>
            </a:r>
            <a:r>
              <a:rPr dirty="0" sz="1200">
                <a:latin typeface="Times New Roman"/>
                <a:cs typeface="Times New Roman"/>
              </a:rPr>
              <a:t>al., </a:t>
            </a:r>
            <a:r>
              <a:rPr dirty="0" sz="1200" spc="-5">
                <a:latin typeface="Times New Roman"/>
                <a:cs typeface="Times New Roman"/>
              </a:rPr>
              <a:t>2009). </a:t>
            </a:r>
            <a:r>
              <a:rPr dirty="0" sz="1200" spc="-1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reason </a:t>
            </a:r>
            <a:r>
              <a:rPr dirty="0" sz="1200" spc="5">
                <a:latin typeface="Times New Roman"/>
                <a:cs typeface="Times New Roman"/>
              </a:rPr>
              <a:t>to </a:t>
            </a:r>
            <a:r>
              <a:rPr dirty="0" sz="1200">
                <a:latin typeface="Times New Roman"/>
                <a:cs typeface="Times New Roman"/>
              </a:rPr>
              <a:t>this simply that the at-risk </a:t>
            </a:r>
            <a:r>
              <a:rPr dirty="0" sz="1200" spc="-5">
                <a:latin typeface="Times New Roman"/>
                <a:cs typeface="Times New Roman"/>
              </a:rPr>
              <a:t>category is </a:t>
            </a:r>
            <a:r>
              <a:rPr dirty="0" sz="1200">
                <a:latin typeface="Times New Roman"/>
                <a:cs typeface="Times New Roman"/>
              </a:rPr>
              <a:t>too  </a:t>
            </a:r>
            <a:r>
              <a:rPr dirty="0" sz="1200" spc="-5">
                <a:latin typeface="Times New Roman"/>
                <a:cs typeface="Times New Roman"/>
              </a:rPr>
              <a:t>broad </a:t>
            </a:r>
            <a:r>
              <a:rPr dirty="0" sz="1200">
                <a:latin typeface="Times New Roman"/>
                <a:cs typeface="Times New Roman"/>
              </a:rPr>
              <a:t>of a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term?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The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Gap</a:t>
            </a:r>
            <a:endParaRPr sz="1200">
              <a:latin typeface="Times New Roman"/>
              <a:cs typeface="Times New Roman"/>
            </a:endParaRPr>
          </a:p>
          <a:p>
            <a:pPr marL="12700" marR="77470" indent="228600">
              <a:lnSpc>
                <a:spcPts val="2760"/>
              </a:lnSpc>
              <a:spcBef>
                <a:spcPts val="290"/>
              </a:spcBef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gap </a:t>
            </a:r>
            <a:r>
              <a:rPr dirty="0" sz="1200">
                <a:latin typeface="Times New Roman"/>
                <a:cs typeface="Times New Roman"/>
              </a:rPr>
              <a:t>in the </a:t>
            </a:r>
            <a:r>
              <a:rPr dirty="0" sz="1200" spc="-5">
                <a:latin typeface="Times New Roman"/>
                <a:cs typeface="Times New Roman"/>
              </a:rPr>
              <a:t>literature concerning high school </a:t>
            </a:r>
            <a:r>
              <a:rPr dirty="0" sz="1200">
                <a:latin typeface="Times New Roman"/>
                <a:cs typeface="Times New Roman"/>
              </a:rPr>
              <a:t>dropouts </a:t>
            </a:r>
            <a:r>
              <a:rPr dirty="0" sz="1200" spc="-5">
                <a:latin typeface="Times New Roman"/>
                <a:cs typeface="Times New Roman"/>
              </a:rPr>
              <a:t>fails </a:t>
            </a:r>
            <a:r>
              <a:rPr dirty="0" sz="1200">
                <a:latin typeface="Times New Roman"/>
                <a:cs typeface="Times New Roman"/>
              </a:rPr>
              <a:t>to explain </a:t>
            </a:r>
            <a:r>
              <a:rPr dirty="0" sz="1200" spc="-5">
                <a:latin typeface="Times New Roman"/>
                <a:cs typeface="Times New Roman"/>
              </a:rPr>
              <a:t>the </a:t>
            </a:r>
            <a:r>
              <a:rPr dirty="0" sz="1200">
                <a:latin typeface="Times New Roman"/>
                <a:cs typeface="Times New Roman"/>
              </a:rPr>
              <a:t>extent to which  some of </a:t>
            </a:r>
            <a:r>
              <a:rPr dirty="0" sz="1200" spc="-5">
                <a:latin typeface="Times New Roman"/>
                <a:cs typeface="Times New Roman"/>
              </a:rPr>
              <a:t>these indicators affect </a:t>
            </a:r>
            <a:r>
              <a:rPr dirty="0" sz="1200">
                <a:latin typeface="Times New Roman"/>
                <a:cs typeface="Times New Roman"/>
              </a:rPr>
              <a:t>students’ </a:t>
            </a:r>
            <a:r>
              <a:rPr dirty="0" sz="1200" spc="-5">
                <a:latin typeface="Times New Roman"/>
                <a:cs typeface="Times New Roman"/>
              </a:rPr>
              <a:t>decisions </a:t>
            </a:r>
            <a:r>
              <a:rPr dirty="0" sz="1200">
                <a:latin typeface="Times New Roman"/>
                <a:cs typeface="Times New Roman"/>
              </a:rPr>
              <a:t>to drop out or to </a:t>
            </a:r>
            <a:r>
              <a:rPr dirty="0" sz="1200" spc="-5">
                <a:latin typeface="Times New Roman"/>
                <a:cs typeface="Times New Roman"/>
              </a:rPr>
              <a:t>graduate. Often, studies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are</a:t>
            </a:r>
            <a:endParaRPr sz="1200">
              <a:latin typeface="Times New Roman"/>
              <a:cs typeface="Times New Roman"/>
            </a:endParaRPr>
          </a:p>
          <a:p>
            <a:pPr marL="12700" marR="104775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clouded with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issue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race, and </a:t>
            </a:r>
            <a:r>
              <a:rPr dirty="0" sz="1200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becomes </a:t>
            </a:r>
            <a:r>
              <a:rPr dirty="0" sz="1200">
                <a:latin typeface="Times New Roman"/>
                <a:cs typeface="Times New Roman"/>
              </a:rPr>
              <a:t>easy to </a:t>
            </a:r>
            <a:r>
              <a:rPr dirty="0" sz="1200" spc="-5">
                <a:latin typeface="Times New Roman"/>
                <a:cs typeface="Times New Roman"/>
              </a:rPr>
              <a:t>blame </a:t>
            </a:r>
            <a:r>
              <a:rPr dirty="0" sz="1200">
                <a:latin typeface="Times New Roman"/>
                <a:cs typeface="Times New Roman"/>
              </a:rPr>
              <a:t>race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culture for </a:t>
            </a:r>
            <a:r>
              <a:rPr dirty="0" sz="1200" spc="5">
                <a:latin typeface="Times New Roman"/>
                <a:cs typeface="Times New Roman"/>
              </a:rPr>
              <a:t>why </a:t>
            </a:r>
            <a:r>
              <a:rPr dirty="0" sz="1200">
                <a:latin typeface="Times New Roman"/>
                <a:cs typeface="Times New Roman"/>
              </a:rPr>
              <a:t>students  drop out. </a:t>
            </a:r>
            <a:r>
              <a:rPr dirty="0" sz="1200" spc="-5">
                <a:latin typeface="Times New Roman"/>
                <a:cs typeface="Times New Roman"/>
              </a:rPr>
              <a:t>Therefore, eliminating race as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significant variable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looking </a:t>
            </a:r>
            <a:r>
              <a:rPr dirty="0" sz="1200" spc="-5">
                <a:latin typeface="Times New Roman"/>
                <a:cs typeface="Times New Roman"/>
              </a:rPr>
              <a:t>at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school district that  is </a:t>
            </a:r>
            <a:r>
              <a:rPr dirty="0" sz="1200">
                <a:latin typeface="Times New Roman"/>
                <a:cs typeface="Times New Roman"/>
              </a:rPr>
              <a:t>nearly 92% white, it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possible to study other variables that </a:t>
            </a:r>
            <a:r>
              <a:rPr dirty="0" sz="1200" spc="5">
                <a:latin typeface="Times New Roman"/>
                <a:cs typeface="Times New Roman"/>
              </a:rPr>
              <a:t>may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significant as</a:t>
            </a:r>
            <a:r>
              <a:rPr dirty="0" sz="1200" spc="-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well.</a:t>
            </a:r>
            <a:endParaRPr sz="1200">
              <a:latin typeface="Times New Roman"/>
              <a:cs typeface="Times New Roman"/>
            </a:endParaRPr>
          </a:p>
          <a:p>
            <a:pPr marL="12700" marR="394970" indent="228600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Another basic concept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seems </a:t>
            </a:r>
            <a:r>
              <a:rPr dirty="0" sz="1200">
                <a:latin typeface="Times New Roman"/>
                <a:cs typeface="Times New Roman"/>
              </a:rPr>
              <a:t>to be </a:t>
            </a:r>
            <a:r>
              <a:rPr dirty="0" sz="1200" spc="-5">
                <a:latin typeface="Times New Roman"/>
                <a:cs typeface="Times New Roman"/>
              </a:rPr>
              <a:t>missing </a:t>
            </a:r>
            <a:r>
              <a:rPr dirty="0" sz="1200">
                <a:latin typeface="Times New Roman"/>
                <a:cs typeface="Times New Roman"/>
              </a:rPr>
              <a:t>from the </a:t>
            </a:r>
            <a:r>
              <a:rPr dirty="0" sz="1200" spc="-5">
                <a:latin typeface="Times New Roman"/>
                <a:cs typeface="Times New Roman"/>
              </a:rPr>
              <a:t>literature is </a:t>
            </a:r>
            <a:r>
              <a:rPr dirty="0" sz="1200">
                <a:latin typeface="Times New Roman"/>
                <a:cs typeface="Times New Roman"/>
              </a:rPr>
              <a:t>students’ </a:t>
            </a:r>
            <a:r>
              <a:rPr dirty="0" sz="1200" spc="-5">
                <a:latin typeface="Times New Roman"/>
                <a:cs typeface="Times New Roman"/>
              </a:rPr>
              <a:t>desire </a:t>
            </a:r>
            <a:r>
              <a:rPr dirty="0" sz="1200">
                <a:latin typeface="Times New Roman"/>
                <a:cs typeface="Times New Roman"/>
              </a:rPr>
              <a:t>to  </a:t>
            </a:r>
            <a:r>
              <a:rPr dirty="0" sz="1200" spc="-5">
                <a:latin typeface="Times New Roman"/>
                <a:cs typeface="Times New Roman"/>
              </a:rPr>
              <a:t>graduate. Studies often </a:t>
            </a:r>
            <a:r>
              <a:rPr dirty="0" sz="1200">
                <a:latin typeface="Times New Roman"/>
                <a:cs typeface="Times New Roman"/>
              </a:rPr>
              <a:t>look </a:t>
            </a:r>
            <a:r>
              <a:rPr dirty="0" sz="1200" spc="-5">
                <a:latin typeface="Times New Roman"/>
                <a:cs typeface="Times New Roman"/>
              </a:rPr>
              <a:t>at graduation </a:t>
            </a:r>
            <a:r>
              <a:rPr dirty="0" sz="1200">
                <a:latin typeface="Times New Roman"/>
                <a:cs typeface="Times New Roman"/>
              </a:rPr>
              <a:t>rates of </a:t>
            </a:r>
            <a:r>
              <a:rPr dirty="0" sz="1200" spc="-5">
                <a:latin typeface="Times New Roman"/>
                <a:cs typeface="Times New Roman"/>
              </a:rPr>
              <a:t>at-risk students, </a:t>
            </a:r>
            <a:r>
              <a:rPr dirty="0" sz="1200">
                <a:latin typeface="Times New Roman"/>
                <a:cs typeface="Times New Roman"/>
              </a:rPr>
              <a:t>but they </a:t>
            </a:r>
            <a:r>
              <a:rPr dirty="0" sz="1200" spc="-5">
                <a:latin typeface="Times New Roman"/>
                <a:cs typeface="Times New Roman"/>
              </a:rPr>
              <a:t>fail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ask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endParaRPr sz="1200">
              <a:latin typeface="Times New Roman"/>
              <a:cs typeface="Times New Roman"/>
            </a:endParaRPr>
          </a:p>
          <a:p>
            <a:pPr marL="12700" marR="67310">
              <a:lnSpc>
                <a:spcPts val="276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questions, “Do </a:t>
            </a:r>
            <a:r>
              <a:rPr dirty="0" sz="1200" spc="-10">
                <a:latin typeface="Times New Roman"/>
                <a:cs typeface="Times New Roman"/>
              </a:rPr>
              <a:t>you </a:t>
            </a:r>
            <a:r>
              <a:rPr dirty="0" sz="1200" spc="-5">
                <a:latin typeface="Times New Roman"/>
                <a:cs typeface="Times New Roman"/>
              </a:rPr>
              <a:t>want </a:t>
            </a:r>
            <a:r>
              <a:rPr dirty="0" sz="1200">
                <a:latin typeface="Times New Roman"/>
                <a:cs typeface="Times New Roman"/>
              </a:rPr>
              <a:t>to graduate?”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“Why do </a:t>
            </a:r>
            <a:r>
              <a:rPr dirty="0" sz="1200" spc="-10">
                <a:latin typeface="Times New Roman"/>
                <a:cs typeface="Times New Roman"/>
              </a:rPr>
              <a:t>you </a:t>
            </a:r>
            <a:r>
              <a:rPr dirty="0" sz="1200" spc="-5">
                <a:latin typeface="Times New Roman"/>
                <a:cs typeface="Times New Roman"/>
              </a:rPr>
              <a:t>(not) want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graduate?” As </a:t>
            </a:r>
            <a:r>
              <a:rPr dirty="0" sz="1200" spc="-10">
                <a:latin typeface="Times New Roman"/>
                <a:cs typeface="Times New Roman"/>
              </a:rPr>
              <a:t>Lowe  </a:t>
            </a:r>
            <a:r>
              <a:rPr dirty="0" sz="1200" spc="-5">
                <a:latin typeface="Times New Roman"/>
                <a:cs typeface="Times New Roman"/>
              </a:rPr>
              <a:t>(2010) indicated </a:t>
            </a:r>
            <a:r>
              <a:rPr dirty="0" sz="1200">
                <a:latin typeface="Times New Roman"/>
                <a:cs typeface="Times New Roman"/>
              </a:rPr>
              <a:t>in a </a:t>
            </a:r>
            <a:r>
              <a:rPr dirty="0" sz="1200" spc="-5">
                <a:latin typeface="Times New Roman"/>
                <a:cs typeface="Times New Roman"/>
              </a:rPr>
              <a:t>study, </a:t>
            </a:r>
            <a:r>
              <a:rPr dirty="0" sz="1200">
                <a:latin typeface="Times New Roman"/>
                <a:cs typeface="Times New Roman"/>
              </a:rPr>
              <a:t>there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10">
                <a:latin typeface="Times New Roman"/>
                <a:cs typeface="Times New Roman"/>
              </a:rPr>
              <a:t>gap </a:t>
            </a:r>
            <a:r>
              <a:rPr dirty="0" sz="1200">
                <a:latin typeface="Times New Roman"/>
                <a:cs typeface="Times New Roman"/>
              </a:rPr>
              <a:t>concerning specific </a:t>
            </a:r>
            <a:r>
              <a:rPr dirty="0" sz="1200" spc="-5">
                <a:latin typeface="Times New Roman"/>
                <a:cs typeface="Times New Roman"/>
              </a:rPr>
              <a:t>perspectives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African  American </a:t>
            </a:r>
            <a:r>
              <a:rPr dirty="0" sz="1200">
                <a:latin typeface="Times New Roman"/>
                <a:cs typeface="Times New Roman"/>
              </a:rPr>
              <a:t>students concerning their </a:t>
            </a:r>
            <a:r>
              <a:rPr dirty="0" sz="1200" spc="-5">
                <a:latin typeface="Times New Roman"/>
                <a:cs typeface="Times New Roman"/>
              </a:rPr>
              <a:t>decisions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drop </a:t>
            </a:r>
            <a:r>
              <a:rPr dirty="0" sz="1200">
                <a:latin typeface="Times New Roman"/>
                <a:cs typeface="Times New Roman"/>
              </a:rPr>
              <a:t>out. The </a:t>
            </a:r>
            <a:r>
              <a:rPr dirty="0" sz="1200" spc="-5">
                <a:latin typeface="Times New Roman"/>
                <a:cs typeface="Times New Roman"/>
              </a:rPr>
              <a:t>researcher showed </a:t>
            </a:r>
            <a:r>
              <a:rPr dirty="0" sz="1200">
                <a:latin typeface="Times New Roman"/>
                <a:cs typeface="Times New Roman"/>
              </a:rPr>
              <a:t>that a </a:t>
            </a:r>
            <a:r>
              <a:rPr dirty="0" sz="1200" spc="-5">
                <a:latin typeface="Times New Roman"/>
                <a:cs typeface="Times New Roman"/>
              </a:rPr>
              <a:t>detailed  </a:t>
            </a:r>
            <a:r>
              <a:rPr dirty="0" sz="1200">
                <a:latin typeface="Times New Roman"/>
                <a:cs typeface="Times New Roman"/>
              </a:rPr>
              <a:t>understanding of </a:t>
            </a:r>
            <a:r>
              <a:rPr dirty="0" sz="1200" spc="-5">
                <a:latin typeface="Times New Roman"/>
                <a:cs typeface="Times New Roman"/>
              </a:rPr>
              <a:t>how </a:t>
            </a:r>
            <a:r>
              <a:rPr dirty="0" sz="1200">
                <a:latin typeface="Times New Roman"/>
                <a:cs typeface="Times New Roman"/>
              </a:rPr>
              <a:t>these students </a:t>
            </a:r>
            <a:r>
              <a:rPr dirty="0" sz="1200" spc="-5">
                <a:latin typeface="Times New Roman"/>
                <a:cs typeface="Times New Roman"/>
              </a:rPr>
              <a:t>viewed </a:t>
            </a:r>
            <a:r>
              <a:rPr dirty="0" sz="1200">
                <a:latin typeface="Times New Roman"/>
                <a:cs typeface="Times New Roman"/>
              </a:rPr>
              <a:t>the value </a:t>
            </a:r>
            <a:r>
              <a:rPr dirty="0" sz="1200" spc="-5">
                <a:latin typeface="Times New Roman"/>
                <a:cs typeface="Times New Roman"/>
              </a:rPr>
              <a:t>their education was </a:t>
            </a:r>
            <a:r>
              <a:rPr dirty="0" sz="1200">
                <a:latin typeface="Times New Roman"/>
                <a:cs typeface="Times New Roman"/>
              </a:rPr>
              <a:t>important to finding a  </a:t>
            </a:r>
            <a:r>
              <a:rPr dirty="0" sz="1200" spc="-5">
                <a:latin typeface="Times New Roman"/>
                <a:cs typeface="Times New Roman"/>
              </a:rPr>
              <a:t>resolution </a:t>
            </a:r>
            <a:r>
              <a:rPr dirty="0" sz="1200">
                <a:latin typeface="Times New Roman"/>
                <a:cs typeface="Times New Roman"/>
              </a:rPr>
              <a:t>to the </a:t>
            </a:r>
            <a:r>
              <a:rPr dirty="0" sz="1200" spc="-5">
                <a:latin typeface="Times New Roman"/>
                <a:cs typeface="Times New Roman"/>
              </a:rPr>
              <a:t>problem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African American </a:t>
            </a:r>
            <a:r>
              <a:rPr dirty="0" sz="1200">
                <a:latin typeface="Times New Roman"/>
                <a:cs typeface="Times New Roman"/>
              </a:rPr>
              <a:t>students dropping out in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Virginia.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505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045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48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133985" indent="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Consequently,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specific </a:t>
            </a:r>
            <a:r>
              <a:rPr dirty="0" sz="1200">
                <a:latin typeface="Times New Roman"/>
                <a:cs typeface="Times New Roman"/>
              </a:rPr>
              <a:t>study </a:t>
            </a:r>
            <a:r>
              <a:rPr dirty="0" sz="1200" spc="-5">
                <a:latin typeface="Times New Roman"/>
                <a:cs typeface="Times New Roman"/>
              </a:rPr>
              <a:t>focused </a:t>
            </a:r>
            <a:r>
              <a:rPr dirty="0" sz="1200">
                <a:latin typeface="Times New Roman"/>
                <a:cs typeface="Times New Roman"/>
              </a:rPr>
              <a:t>on the </a:t>
            </a:r>
            <a:r>
              <a:rPr dirty="0" sz="1200" spc="-5">
                <a:latin typeface="Times New Roman"/>
                <a:cs typeface="Times New Roman"/>
              </a:rPr>
              <a:t>relationship between </a:t>
            </a:r>
            <a:r>
              <a:rPr dirty="0" sz="1200">
                <a:latin typeface="Times New Roman"/>
                <a:cs typeface="Times New Roman"/>
              </a:rPr>
              <a:t>students’ opinions on  </a:t>
            </a:r>
            <a:r>
              <a:rPr dirty="0" sz="1200" spc="-5">
                <a:latin typeface="Times New Roman"/>
                <a:cs typeface="Times New Roman"/>
              </a:rPr>
              <a:t>education and </a:t>
            </a:r>
            <a:r>
              <a:rPr dirty="0" sz="1200">
                <a:latin typeface="Times New Roman"/>
                <a:cs typeface="Times New Roman"/>
              </a:rPr>
              <a:t>their desire to</a:t>
            </a:r>
            <a:r>
              <a:rPr dirty="0" sz="1200" spc="-5">
                <a:latin typeface="Times New Roman"/>
                <a:cs typeface="Times New Roman"/>
              </a:rPr>
              <a:t> graduate.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marL="1768475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Values, Beliefs, and </a:t>
            </a:r>
            <a:r>
              <a:rPr dirty="0" sz="1200" spc="-10" b="1">
                <a:latin typeface="Times New Roman"/>
                <a:cs typeface="Times New Roman"/>
              </a:rPr>
              <a:t>Human</a:t>
            </a:r>
            <a:r>
              <a:rPr dirty="0" sz="1200" spc="1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Behavior</a:t>
            </a:r>
            <a:endParaRPr sz="1200">
              <a:latin typeface="Times New Roman"/>
              <a:cs typeface="Times New Roman"/>
            </a:endParaRPr>
          </a:p>
          <a:p>
            <a:pPr marL="12700" marR="146050" indent="228600">
              <a:lnSpc>
                <a:spcPts val="2760"/>
              </a:lnSpc>
              <a:spcBef>
                <a:spcPts val="290"/>
              </a:spcBef>
            </a:pP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order to </a:t>
            </a:r>
            <a:r>
              <a:rPr dirty="0" sz="1200" spc="-5">
                <a:latin typeface="Times New Roman"/>
                <a:cs typeface="Times New Roman"/>
              </a:rPr>
              <a:t>fill this </a:t>
            </a:r>
            <a:r>
              <a:rPr dirty="0" sz="1200">
                <a:latin typeface="Times New Roman"/>
                <a:cs typeface="Times New Roman"/>
              </a:rPr>
              <a:t>gap of why students drop out of </a:t>
            </a:r>
            <a:r>
              <a:rPr dirty="0" sz="1200" spc="-5">
                <a:latin typeface="Times New Roman"/>
                <a:cs typeface="Times New Roman"/>
              </a:rPr>
              <a:t>school,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correlation </a:t>
            </a:r>
            <a:r>
              <a:rPr dirty="0" sz="1200">
                <a:latin typeface="Times New Roman"/>
                <a:cs typeface="Times New Roman"/>
              </a:rPr>
              <a:t>among values,  </a:t>
            </a:r>
            <a:r>
              <a:rPr dirty="0" sz="1200" spc="-5">
                <a:latin typeface="Times New Roman"/>
                <a:cs typeface="Times New Roman"/>
              </a:rPr>
              <a:t>beliefs, and </a:t>
            </a:r>
            <a:r>
              <a:rPr dirty="0" sz="1200">
                <a:latin typeface="Times New Roman"/>
                <a:cs typeface="Times New Roman"/>
              </a:rPr>
              <a:t>human behavior may need to be identified. </a:t>
            </a:r>
            <a:r>
              <a:rPr dirty="0" sz="1200" spc="-5">
                <a:latin typeface="Times New Roman"/>
                <a:cs typeface="Times New Roman"/>
              </a:rPr>
              <a:t>From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psychological view, </a:t>
            </a:r>
            <a:r>
              <a:rPr dirty="0" sz="1200">
                <a:latin typeface="Times New Roman"/>
                <a:cs typeface="Times New Roman"/>
              </a:rPr>
              <a:t>the manner  in which </a:t>
            </a:r>
            <a:r>
              <a:rPr dirty="0" sz="1200" spc="-5">
                <a:latin typeface="Times New Roman"/>
                <a:cs typeface="Times New Roman"/>
              </a:rPr>
              <a:t>an </a:t>
            </a:r>
            <a:r>
              <a:rPr dirty="0" sz="1200">
                <a:latin typeface="Times New Roman"/>
                <a:cs typeface="Times New Roman"/>
              </a:rPr>
              <a:t>individual </a:t>
            </a:r>
            <a:r>
              <a:rPr dirty="0" sz="1200" spc="-5">
                <a:latin typeface="Times New Roman"/>
                <a:cs typeface="Times New Roman"/>
              </a:rPr>
              <a:t>perceives </a:t>
            </a:r>
            <a:r>
              <a:rPr dirty="0" sz="1200">
                <a:latin typeface="Times New Roman"/>
                <a:cs typeface="Times New Roman"/>
              </a:rPr>
              <a:t>reality </a:t>
            </a:r>
            <a:r>
              <a:rPr dirty="0" sz="1200" spc="-5">
                <a:latin typeface="Times New Roman"/>
                <a:cs typeface="Times New Roman"/>
              </a:rPr>
              <a:t>will have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drastic effect </a:t>
            </a:r>
            <a:r>
              <a:rPr dirty="0" sz="1200">
                <a:latin typeface="Times New Roman"/>
                <a:cs typeface="Times New Roman"/>
              </a:rPr>
              <a:t>on </a:t>
            </a:r>
            <a:r>
              <a:rPr dirty="0" sz="1200" spc="-5">
                <a:latin typeface="Times New Roman"/>
                <a:cs typeface="Times New Roman"/>
              </a:rPr>
              <a:t>their interaction </a:t>
            </a:r>
            <a:r>
              <a:rPr dirty="0" sz="1200">
                <a:latin typeface="Times New Roman"/>
                <a:cs typeface="Times New Roman"/>
              </a:rPr>
              <a:t>with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it</a:t>
            </a:r>
            <a:endParaRPr sz="1200">
              <a:latin typeface="Times New Roman"/>
              <a:cs typeface="Times New Roman"/>
            </a:endParaRPr>
          </a:p>
          <a:p>
            <a:pPr marL="12700" marR="118110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(Krueger, 1996). Personal values can </a:t>
            </a:r>
            <a:r>
              <a:rPr dirty="0" sz="1200">
                <a:latin typeface="Times New Roman"/>
                <a:cs typeface="Times New Roman"/>
              </a:rPr>
              <a:t>have a </a:t>
            </a:r>
            <a:r>
              <a:rPr dirty="0" sz="1200" spc="-5">
                <a:latin typeface="Times New Roman"/>
                <a:cs typeface="Times New Roman"/>
              </a:rPr>
              <a:t>direct influence </a:t>
            </a:r>
            <a:r>
              <a:rPr dirty="0" sz="1200">
                <a:latin typeface="Times New Roman"/>
                <a:cs typeface="Times New Roman"/>
              </a:rPr>
              <a:t>on the actions of </a:t>
            </a:r>
            <a:r>
              <a:rPr dirty="0" sz="1200" spc="-5">
                <a:latin typeface="Times New Roman"/>
                <a:cs typeface="Times New Roman"/>
              </a:rPr>
              <a:t>people </a:t>
            </a:r>
            <a:r>
              <a:rPr dirty="0" sz="1200">
                <a:latin typeface="Times New Roman"/>
                <a:cs typeface="Times New Roman"/>
              </a:rPr>
              <a:t>(Veisson,  </a:t>
            </a:r>
            <a:r>
              <a:rPr dirty="0" sz="1200" spc="-5">
                <a:latin typeface="Times New Roman"/>
                <a:cs typeface="Times New Roman"/>
              </a:rPr>
              <a:t>2009). These </a:t>
            </a:r>
            <a:r>
              <a:rPr dirty="0" sz="1200">
                <a:latin typeface="Times New Roman"/>
                <a:cs typeface="Times New Roman"/>
              </a:rPr>
              <a:t>values, along with environmental </a:t>
            </a:r>
            <a:r>
              <a:rPr dirty="0" sz="1200" spc="-5">
                <a:latin typeface="Times New Roman"/>
                <a:cs typeface="Times New Roman"/>
              </a:rPr>
              <a:t>influences can </a:t>
            </a:r>
            <a:r>
              <a:rPr dirty="0" sz="1200">
                <a:latin typeface="Times New Roman"/>
                <a:cs typeface="Times New Roman"/>
              </a:rPr>
              <a:t>have </a:t>
            </a:r>
            <a:r>
              <a:rPr dirty="0" sz="1200" spc="-5">
                <a:latin typeface="Times New Roman"/>
                <a:cs typeface="Times New Roman"/>
              </a:rPr>
              <a:t>an effect </a:t>
            </a:r>
            <a:r>
              <a:rPr dirty="0" sz="1200">
                <a:latin typeface="Times New Roman"/>
                <a:cs typeface="Times New Roman"/>
              </a:rPr>
              <a:t>on attitude </a:t>
            </a:r>
            <a:r>
              <a:rPr dirty="0" sz="1200" spc="-5">
                <a:latin typeface="Times New Roman"/>
                <a:cs typeface="Times New Roman"/>
              </a:rPr>
              <a:t>and  education </a:t>
            </a:r>
            <a:r>
              <a:rPr dirty="0" sz="1200">
                <a:latin typeface="Times New Roman"/>
                <a:cs typeface="Times New Roman"/>
              </a:rPr>
              <a:t>(Candeias, Revelo, &amp; Oliveira, 2011). Attitude </a:t>
            </a:r>
            <a:r>
              <a:rPr dirty="0" sz="1200" spc="-5">
                <a:latin typeface="Times New Roman"/>
                <a:cs typeface="Times New Roman"/>
              </a:rPr>
              <a:t>and values can </a:t>
            </a:r>
            <a:r>
              <a:rPr dirty="0" sz="1200">
                <a:latin typeface="Times New Roman"/>
                <a:cs typeface="Times New Roman"/>
              </a:rPr>
              <a:t>also be </a:t>
            </a:r>
            <a:r>
              <a:rPr dirty="0" sz="1200" spc="-5">
                <a:latin typeface="Times New Roman"/>
                <a:cs typeface="Times New Roman"/>
              </a:rPr>
              <a:t>linked </a:t>
            </a:r>
            <a:r>
              <a:rPr dirty="0" sz="1200">
                <a:latin typeface="Times New Roman"/>
                <a:cs typeface="Times New Roman"/>
              </a:rPr>
              <a:t>to  </a:t>
            </a:r>
            <a:r>
              <a:rPr dirty="0" sz="1200" spc="-5">
                <a:latin typeface="Times New Roman"/>
                <a:cs typeface="Times New Roman"/>
              </a:rPr>
              <a:t>personal goals </a:t>
            </a:r>
            <a:r>
              <a:rPr dirty="0" sz="1200">
                <a:latin typeface="Times New Roman"/>
                <a:cs typeface="Times New Roman"/>
              </a:rPr>
              <a:t>and the actions </a:t>
            </a:r>
            <a:r>
              <a:rPr dirty="0" sz="1200" spc="-5">
                <a:latin typeface="Times New Roman"/>
                <a:cs typeface="Times New Roman"/>
              </a:rPr>
              <a:t>needed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reach </a:t>
            </a:r>
            <a:r>
              <a:rPr dirty="0" sz="1200">
                <a:latin typeface="Times New Roman"/>
                <a:cs typeface="Times New Roman"/>
              </a:rPr>
              <a:t>them </a:t>
            </a:r>
            <a:r>
              <a:rPr dirty="0" sz="1200" spc="-5">
                <a:latin typeface="Times New Roman"/>
                <a:cs typeface="Times New Roman"/>
              </a:rPr>
              <a:t>(Baumeister </a:t>
            </a:r>
            <a:r>
              <a:rPr dirty="0" sz="1200">
                <a:latin typeface="Times New Roman"/>
                <a:cs typeface="Times New Roman"/>
              </a:rPr>
              <a:t>&amp; </a:t>
            </a:r>
            <a:r>
              <a:rPr dirty="0" sz="1200" spc="-5">
                <a:latin typeface="Times New Roman"/>
                <a:cs typeface="Times New Roman"/>
              </a:rPr>
              <a:t>Finkel,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2010).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35"/>
              </a:spcBef>
            </a:pPr>
            <a:r>
              <a:rPr dirty="0" sz="1200" spc="-5" b="1">
                <a:latin typeface="Times New Roman"/>
                <a:cs typeface="Times New Roman"/>
              </a:rPr>
              <a:t>Personality Types</a:t>
            </a:r>
            <a:endParaRPr sz="1200">
              <a:latin typeface="Times New Roman"/>
              <a:cs typeface="Times New Roman"/>
            </a:endParaRPr>
          </a:p>
          <a:p>
            <a:pPr marL="12700" marR="59690" indent="228600">
              <a:lnSpc>
                <a:spcPts val="2760"/>
              </a:lnSpc>
              <a:spcBef>
                <a:spcPts val="285"/>
              </a:spcBef>
            </a:pPr>
            <a:r>
              <a:rPr dirty="0" sz="1200" spc="-5">
                <a:latin typeface="Times New Roman"/>
                <a:cs typeface="Times New Roman"/>
              </a:rPr>
              <a:t>Type A personalities are </a:t>
            </a:r>
            <a:r>
              <a:rPr dirty="0" sz="1200">
                <a:latin typeface="Times New Roman"/>
                <a:cs typeface="Times New Roman"/>
              </a:rPr>
              <a:t>typically those </a:t>
            </a:r>
            <a:r>
              <a:rPr dirty="0" sz="1200" spc="-5">
                <a:latin typeface="Times New Roman"/>
                <a:cs typeface="Times New Roman"/>
              </a:rPr>
              <a:t>with </a:t>
            </a:r>
            <a:r>
              <a:rPr dirty="0" sz="1200">
                <a:latin typeface="Times New Roman"/>
                <a:cs typeface="Times New Roman"/>
              </a:rPr>
              <a:t>a competitive </a:t>
            </a:r>
            <a:r>
              <a:rPr dirty="0" sz="1200" spc="-5">
                <a:latin typeface="Times New Roman"/>
                <a:cs typeface="Times New Roman"/>
              </a:rPr>
              <a:t>nature and </a:t>
            </a:r>
            <a:r>
              <a:rPr dirty="0" sz="1200">
                <a:latin typeface="Times New Roman"/>
                <a:cs typeface="Times New Roman"/>
              </a:rPr>
              <a:t>who easily </a:t>
            </a:r>
            <a:r>
              <a:rPr dirty="0" sz="1200" spc="-5">
                <a:latin typeface="Times New Roman"/>
                <a:cs typeface="Times New Roman"/>
              </a:rPr>
              <a:t>assume  leadership </a:t>
            </a:r>
            <a:r>
              <a:rPr dirty="0" sz="1200">
                <a:latin typeface="Times New Roman"/>
                <a:cs typeface="Times New Roman"/>
              </a:rPr>
              <a:t>positions. </a:t>
            </a:r>
            <a:r>
              <a:rPr dirty="0" sz="1200" spc="-5">
                <a:latin typeface="Times New Roman"/>
                <a:cs typeface="Times New Roman"/>
              </a:rPr>
              <a:t>(Scott, </a:t>
            </a:r>
            <a:r>
              <a:rPr dirty="0" sz="1200">
                <a:latin typeface="Times New Roman"/>
                <a:cs typeface="Times New Roman"/>
              </a:rPr>
              <a:t>2012). When it </a:t>
            </a:r>
            <a:r>
              <a:rPr dirty="0" sz="1200" spc="-5">
                <a:latin typeface="Times New Roman"/>
                <a:cs typeface="Times New Roman"/>
              </a:rPr>
              <a:t>comes </a:t>
            </a:r>
            <a:r>
              <a:rPr dirty="0" sz="1200">
                <a:latin typeface="Times New Roman"/>
                <a:cs typeface="Times New Roman"/>
              </a:rPr>
              <a:t>to school, this </a:t>
            </a:r>
            <a:r>
              <a:rPr dirty="0" sz="1200" spc="-5">
                <a:latin typeface="Times New Roman"/>
                <a:cs typeface="Times New Roman"/>
              </a:rPr>
              <a:t>competitive nature is </a:t>
            </a:r>
            <a:r>
              <a:rPr dirty="0" sz="1200">
                <a:latin typeface="Times New Roman"/>
                <a:cs typeface="Times New Roman"/>
              </a:rPr>
              <a:t>related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endParaRPr sz="1200">
              <a:latin typeface="Times New Roman"/>
              <a:cs typeface="Times New Roman"/>
            </a:endParaRPr>
          </a:p>
          <a:p>
            <a:pPr marL="12700" marR="55244">
              <a:lnSpc>
                <a:spcPts val="276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what </a:t>
            </a:r>
            <a:r>
              <a:rPr dirty="0" sz="1200" spc="-10">
                <a:latin typeface="Times New Roman"/>
                <a:cs typeface="Times New Roman"/>
              </a:rPr>
              <a:t>Lee, </a:t>
            </a:r>
            <a:r>
              <a:rPr dirty="0" sz="1200">
                <a:latin typeface="Times New Roman"/>
                <a:cs typeface="Times New Roman"/>
              </a:rPr>
              <a:t>Jameison,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Earley (1996) </a:t>
            </a:r>
            <a:r>
              <a:rPr dirty="0" sz="1200" spc="-5">
                <a:latin typeface="Times New Roman"/>
                <a:cs typeface="Times New Roman"/>
              </a:rPr>
              <a:t>described as achievement </a:t>
            </a:r>
            <a:r>
              <a:rPr dirty="0" sz="1200">
                <a:latin typeface="Times New Roman"/>
                <a:cs typeface="Times New Roman"/>
              </a:rPr>
              <a:t>striving </a:t>
            </a:r>
            <a:r>
              <a:rPr dirty="0" sz="1200" spc="5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academics. Type A  personalities </a:t>
            </a:r>
            <a:r>
              <a:rPr dirty="0" sz="1200">
                <a:latin typeface="Times New Roman"/>
                <a:cs typeface="Times New Roman"/>
              </a:rPr>
              <a:t>do not </a:t>
            </a:r>
            <a:r>
              <a:rPr dirty="0" sz="1200" spc="-5">
                <a:latin typeface="Times New Roman"/>
                <a:cs typeface="Times New Roman"/>
              </a:rPr>
              <a:t>want </a:t>
            </a:r>
            <a:r>
              <a:rPr dirty="0" sz="1200">
                <a:latin typeface="Times New Roman"/>
                <a:cs typeface="Times New Roman"/>
              </a:rPr>
              <a:t>to be </a:t>
            </a:r>
            <a:r>
              <a:rPr dirty="0" sz="1200" spc="-5">
                <a:latin typeface="Times New Roman"/>
                <a:cs typeface="Times New Roman"/>
              </a:rPr>
              <a:t>seen as </a:t>
            </a:r>
            <a:r>
              <a:rPr dirty="0" sz="1200">
                <a:latin typeface="Times New Roman"/>
                <a:cs typeface="Times New Roman"/>
              </a:rPr>
              <a:t>a failure; </a:t>
            </a:r>
            <a:r>
              <a:rPr dirty="0" sz="1200" spc="-5">
                <a:latin typeface="Times New Roman"/>
                <a:cs typeface="Times New Roman"/>
              </a:rPr>
              <a:t>therefore,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will work </a:t>
            </a:r>
            <a:r>
              <a:rPr dirty="0" sz="1200">
                <a:latin typeface="Times New Roman"/>
                <a:cs typeface="Times New Roman"/>
              </a:rPr>
              <a:t>hard to </a:t>
            </a:r>
            <a:r>
              <a:rPr dirty="0" sz="1200" spc="-5">
                <a:latin typeface="Times New Roman"/>
                <a:cs typeface="Times New Roman"/>
              </a:rPr>
              <a:t>prove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others  </a:t>
            </a:r>
            <a:r>
              <a:rPr dirty="0" sz="1200">
                <a:latin typeface="Times New Roman"/>
                <a:cs typeface="Times New Roman"/>
              </a:rPr>
              <a:t>that they </a:t>
            </a:r>
            <a:r>
              <a:rPr dirty="0" sz="1200" spc="-5">
                <a:latin typeface="Times New Roman"/>
                <a:cs typeface="Times New Roman"/>
              </a:rPr>
              <a:t>can and will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successful. </a:t>
            </a:r>
            <a:r>
              <a:rPr dirty="0" sz="1200">
                <a:latin typeface="Times New Roman"/>
                <a:cs typeface="Times New Roman"/>
              </a:rPr>
              <a:t>This hard </a:t>
            </a:r>
            <a:r>
              <a:rPr dirty="0" sz="1200" spc="-5">
                <a:latin typeface="Times New Roman"/>
                <a:cs typeface="Times New Roman"/>
              </a:rPr>
              <a:t>work is seen </a:t>
            </a:r>
            <a:r>
              <a:rPr dirty="0" sz="1200">
                <a:latin typeface="Times New Roman"/>
                <a:cs typeface="Times New Roman"/>
              </a:rPr>
              <a:t>not only in academics, but in the  </a:t>
            </a:r>
            <a:r>
              <a:rPr dirty="0" sz="1200" spc="-5">
                <a:latin typeface="Times New Roman"/>
                <a:cs typeface="Times New Roman"/>
              </a:rPr>
              <a:t>workplace as well. </a:t>
            </a:r>
            <a:r>
              <a:rPr dirty="0" sz="1200">
                <a:latin typeface="Times New Roman"/>
                <a:cs typeface="Times New Roman"/>
              </a:rPr>
              <a:t>However, there are </a:t>
            </a:r>
            <a:r>
              <a:rPr dirty="0" sz="1200" spc="-5">
                <a:latin typeface="Times New Roman"/>
                <a:cs typeface="Times New Roman"/>
              </a:rPr>
              <a:t>downsides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being </a:t>
            </a:r>
            <a:r>
              <a:rPr dirty="0" sz="1200">
                <a:latin typeface="Times New Roman"/>
                <a:cs typeface="Times New Roman"/>
              </a:rPr>
              <a:t>a Type </a:t>
            </a:r>
            <a:r>
              <a:rPr dirty="0" sz="1200" spc="-5">
                <a:latin typeface="Times New Roman"/>
                <a:cs typeface="Times New Roman"/>
              </a:rPr>
              <a:t>A personality. Even though  working </a:t>
            </a:r>
            <a:r>
              <a:rPr dirty="0" sz="1200">
                <a:latin typeface="Times New Roman"/>
                <a:cs typeface="Times New Roman"/>
              </a:rPr>
              <a:t>hard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being </a:t>
            </a:r>
            <a:r>
              <a:rPr dirty="0" sz="1200" spc="-5">
                <a:latin typeface="Times New Roman"/>
                <a:cs typeface="Times New Roman"/>
              </a:rPr>
              <a:t>successful </a:t>
            </a:r>
            <a:r>
              <a:rPr dirty="0" sz="1200">
                <a:latin typeface="Times New Roman"/>
                <a:cs typeface="Times New Roman"/>
              </a:rPr>
              <a:t>comes with the </a:t>
            </a:r>
            <a:r>
              <a:rPr dirty="0" sz="1200" spc="-5">
                <a:latin typeface="Times New Roman"/>
                <a:cs typeface="Times New Roman"/>
              </a:rPr>
              <a:t>territory, so </a:t>
            </a:r>
            <a:r>
              <a:rPr dirty="0" sz="1200">
                <a:latin typeface="Times New Roman"/>
                <a:cs typeface="Times New Roman"/>
              </a:rPr>
              <a:t>do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levels of </a:t>
            </a:r>
            <a:r>
              <a:rPr dirty="0" sz="1200" spc="-5">
                <a:latin typeface="Times New Roman"/>
                <a:cs typeface="Times New Roman"/>
              </a:rPr>
              <a:t>stress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and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dirty="0" sz="1200">
                <a:latin typeface="Times New Roman"/>
                <a:cs typeface="Times New Roman"/>
              </a:rPr>
              <a:t>anxiety </a:t>
            </a:r>
            <a:r>
              <a:rPr dirty="0" sz="1200" spc="-5">
                <a:latin typeface="Times New Roman"/>
                <a:cs typeface="Times New Roman"/>
              </a:rPr>
              <a:t>(Lee, </a:t>
            </a:r>
            <a:r>
              <a:rPr dirty="0" sz="1200">
                <a:latin typeface="Times New Roman"/>
                <a:cs typeface="Times New Roman"/>
              </a:rPr>
              <a:t>Jameison, &amp; </a:t>
            </a:r>
            <a:r>
              <a:rPr dirty="0" sz="1200" spc="-5">
                <a:latin typeface="Times New Roman"/>
                <a:cs typeface="Times New Roman"/>
              </a:rPr>
              <a:t>Earley,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1996).</a:t>
            </a:r>
            <a:endParaRPr sz="1200">
              <a:latin typeface="Times New Roman"/>
              <a:cs typeface="Times New Roman"/>
            </a:endParaRPr>
          </a:p>
          <a:p>
            <a:pPr marL="12700" marR="69850" indent="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Type </a:t>
            </a:r>
            <a:r>
              <a:rPr dirty="0" sz="1200">
                <a:latin typeface="Times New Roman"/>
                <a:cs typeface="Times New Roman"/>
              </a:rPr>
              <a:t>B </a:t>
            </a:r>
            <a:r>
              <a:rPr dirty="0" sz="1200" spc="-5">
                <a:latin typeface="Times New Roman"/>
                <a:cs typeface="Times New Roman"/>
              </a:rPr>
              <a:t>personalities will </a:t>
            </a:r>
            <a:r>
              <a:rPr dirty="0" sz="1200">
                <a:latin typeface="Times New Roman"/>
                <a:cs typeface="Times New Roman"/>
              </a:rPr>
              <a:t>not necessarily drop out of </a:t>
            </a:r>
            <a:r>
              <a:rPr dirty="0" sz="1200" spc="-5">
                <a:latin typeface="Times New Roman"/>
                <a:cs typeface="Times New Roman"/>
              </a:rPr>
              <a:t>school, </a:t>
            </a:r>
            <a:r>
              <a:rPr dirty="0" sz="1200">
                <a:latin typeface="Times New Roman"/>
                <a:cs typeface="Times New Roman"/>
              </a:rPr>
              <a:t>but they simply do not have the  </a:t>
            </a:r>
            <a:r>
              <a:rPr dirty="0" sz="1200" spc="-5">
                <a:latin typeface="Times New Roman"/>
                <a:cs typeface="Times New Roman"/>
              </a:rPr>
              <a:t>same drive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succeed as Type As. </a:t>
            </a:r>
            <a:r>
              <a:rPr dirty="0" sz="1200">
                <a:latin typeface="Times New Roman"/>
                <a:cs typeface="Times New Roman"/>
              </a:rPr>
              <a:t>According to </a:t>
            </a:r>
            <a:r>
              <a:rPr dirty="0" sz="1200" spc="-5">
                <a:latin typeface="Times New Roman"/>
                <a:cs typeface="Times New Roman"/>
              </a:rPr>
              <a:t>Changingminds.org </a:t>
            </a:r>
            <a:r>
              <a:rPr dirty="0" sz="1200">
                <a:latin typeface="Times New Roman"/>
                <a:cs typeface="Times New Roman"/>
              </a:rPr>
              <a:t>(2012), a </a:t>
            </a:r>
            <a:r>
              <a:rPr dirty="0" sz="1200" spc="-5">
                <a:latin typeface="Times New Roman"/>
                <a:cs typeface="Times New Roman"/>
              </a:rPr>
              <a:t>person with Type  </a:t>
            </a:r>
            <a:r>
              <a:rPr dirty="0" sz="1200">
                <a:latin typeface="Times New Roman"/>
                <a:cs typeface="Times New Roman"/>
              </a:rPr>
              <a:t>B personality </a:t>
            </a:r>
            <a:r>
              <a:rPr dirty="0" sz="1200" spc="-5">
                <a:latin typeface="Times New Roman"/>
                <a:cs typeface="Times New Roman"/>
              </a:rPr>
              <a:t>will </a:t>
            </a:r>
            <a:r>
              <a:rPr dirty="0" sz="1200">
                <a:latin typeface="Times New Roman"/>
                <a:cs typeface="Times New Roman"/>
              </a:rPr>
              <a:t>enjoy </a:t>
            </a:r>
            <a:r>
              <a:rPr dirty="0" sz="1200" spc="-5">
                <a:latin typeface="Times New Roman"/>
                <a:cs typeface="Times New Roman"/>
              </a:rPr>
              <a:t>achievements </a:t>
            </a:r>
            <a:r>
              <a:rPr dirty="0" sz="1200">
                <a:latin typeface="Times New Roman"/>
                <a:cs typeface="Times New Roman"/>
              </a:rPr>
              <a:t>(i.e., </a:t>
            </a:r>
            <a:r>
              <a:rPr dirty="0" sz="1200" spc="-5">
                <a:latin typeface="Times New Roman"/>
                <a:cs typeface="Times New Roman"/>
              </a:rPr>
              <a:t>graduation from high </a:t>
            </a:r>
            <a:r>
              <a:rPr dirty="0" sz="1200">
                <a:latin typeface="Times New Roman"/>
                <a:cs typeface="Times New Roman"/>
              </a:rPr>
              <a:t>school) but “do not </a:t>
            </a:r>
            <a:r>
              <a:rPr dirty="0" sz="1200" spc="-5">
                <a:latin typeface="Times New Roman"/>
                <a:cs typeface="Times New Roman"/>
              </a:rPr>
              <a:t>[become]  stressed when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>
                <a:latin typeface="Times New Roman"/>
                <a:cs typeface="Times New Roman"/>
              </a:rPr>
              <a:t>are not </a:t>
            </a:r>
            <a:r>
              <a:rPr dirty="0" sz="1200" spc="-5">
                <a:latin typeface="Times New Roman"/>
                <a:cs typeface="Times New Roman"/>
              </a:rPr>
              <a:t>achieved” (para. </a:t>
            </a:r>
            <a:r>
              <a:rPr dirty="0" sz="1200">
                <a:latin typeface="Times New Roman"/>
                <a:cs typeface="Times New Roman"/>
              </a:rPr>
              <a:t>3). </a:t>
            </a:r>
            <a:r>
              <a:rPr dirty="0" sz="1200" spc="-10">
                <a:latin typeface="Times New Roman"/>
                <a:cs typeface="Times New Roman"/>
              </a:rPr>
              <a:t>If </a:t>
            </a:r>
            <a:r>
              <a:rPr dirty="0" sz="1200" spc="-5">
                <a:latin typeface="Times New Roman"/>
                <a:cs typeface="Times New Roman"/>
              </a:rPr>
              <a:t>people have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Type </a:t>
            </a:r>
            <a:r>
              <a:rPr dirty="0" sz="1200">
                <a:latin typeface="Times New Roman"/>
                <a:cs typeface="Times New Roman"/>
              </a:rPr>
              <a:t>B </a:t>
            </a:r>
            <a:r>
              <a:rPr dirty="0" sz="1200" spc="-5">
                <a:latin typeface="Times New Roman"/>
                <a:cs typeface="Times New Roman"/>
              </a:rPr>
              <a:t>personality, </a:t>
            </a:r>
            <a:r>
              <a:rPr dirty="0" sz="1200" spc="5">
                <a:latin typeface="Times New Roman"/>
                <a:cs typeface="Times New Roman"/>
              </a:rPr>
              <a:t>they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may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505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49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427355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still </a:t>
            </a:r>
            <a:r>
              <a:rPr dirty="0" sz="1200" spc="-5">
                <a:latin typeface="Times New Roman"/>
                <a:cs typeface="Times New Roman"/>
              </a:rPr>
              <a:t>desire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graduate </a:t>
            </a:r>
            <a:r>
              <a:rPr dirty="0" sz="1200">
                <a:latin typeface="Times New Roman"/>
                <a:cs typeface="Times New Roman"/>
              </a:rPr>
              <a:t>from </a:t>
            </a:r>
            <a:r>
              <a:rPr dirty="0" sz="1200" spc="-5">
                <a:latin typeface="Times New Roman"/>
                <a:cs typeface="Times New Roman"/>
              </a:rPr>
              <a:t>high school, </a:t>
            </a:r>
            <a:r>
              <a:rPr dirty="0" sz="1200">
                <a:latin typeface="Times New Roman"/>
                <a:cs typeface="Times New Roman"/>
              </a:rPr>
              <a:t>but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lack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personal drive,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higher stress  levels,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people </a:t>
            </a:r>
            <a:r>
              <a:rPr dirty="0" sz="1200">
                <a:latin typeface="Times New Roman"/>
                <a:cs typeface="Times New Roman"/>
              </a:rPr>
              <a:t>who exhibit a </a:t>
            </a:r>
            <a:r>
              <a:rPr dirty="0" sz="1200" spc="-5">
                <a:latin typeface="Times New Roman"/>
                <a:cs typeface="Times New Roman"/>
              </a:rPr>
              <a:t>Type 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personality.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Self-Interpretation</a:t>
            </a:r>
            <a:endParaRPr sz="1200">
              <a:latin typeface="Times New Roman"/>
              <a:cs typeface="Times New Roman"/>
            </a:endParaRPr>
          </a:p>
          <a:p>
            <a:pPr marL="12700" marR="108585" indent="228600">
              <a:lnSpc>
                <a:spcPts val="2760"/>
              </a:lnSpc>
              <a:spcBef>
                <a:spcPts val="290"/>
              </a:spcBef>
            </a:pPr>
            <a:r>
              <a:rPr dirty="0" sz="1200">
                <a:latin typeface="Times New Roman"/>
                <a:cs typeface="Times New Roman"/>
              </a:rPr>
              <a:t>The way in which people </a:t>
            </a:r>
            <a:r>
              <a:rPr dirty="0" sz="1200" spc="-5">
                <a:latin typeface="Times New Roman"/>
                <a:cs typeface="Times New Roman"/>
              </a:rPr>
              <a:t>interpret their </a:t>
            </a:r>
            <a:r>
              <a:rPr dirty="0" sz="1200">
                <a:latin typeface="Times New Roman"/>
                <a:cs typeface="Times New Roman"/>
              </a:rPr>
              <a:t>reality </a:t>
            </a:r>
            <a:r>
              <a:rPr dirty="0" sz="1200" spc="-5">
                <a:latin typeface="Times New Roman"/>
                <a:cs typeface="Times New Roman"/>
              </a:rPr>
              <a:t>will have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direct impact </a:t>
            </a:r>
            <a:r>
              <a:rPr dirty="0" sz="1200">
                <a:latin typeface="Times New Roman"/>
                <a:cs typeface="Times New Roman"/>
              </a:rPr>
              <a:t>on the way </a:t>
            </a:r>
            <a:r>
              <a:rPr dirty="0" sz="1200" spc="5">
                <a:latin typeface="Times New Roman"/>
                <a:cs typeface="Times New Roman"/>
              </a:rPr>
              <a:t>they  </a:t>
            </a:r>
            <a:r>
              <a:rPr dirty="0" sz="1200" spc="-5">
                <a:latin typeface="Times New Roman"/>
                <a:cs typeface="Times New Roman"/>
              </a:rPr>
              <a:t>react </a:t>
            </a:r>
            <a:r>
              <a:rPr dirty="0" sz="1200">
                <a:latin typeface="Times New Roman"/>
                <a:cs typeface="Times New Roman"/>
              </a:rPr>
              <a:t>to situations. We </a:t>
            </a:r>
            <a:r>
              <a:rPr dirty="0" sz="1200" spc="-5">
                <a:latin typeface="Times New Roman"/>
                <a:cs typeface="Times New Roman"/>
              </a:rPr>
              <a:t>all </a:t>
            </a:r>
            <a:r>
              <a:rPr dirty="0" sz="1200">
                <a:latin typeface="Times New Roman"/>
                <a:cs typeface="Times New Roman"/>
              </a:rPr>
              <a:t>think that our </a:t>
            </a:r>
            <a:r>
              <a:rPr dirty="0" sz="1200" spc="-5">
                <a:latin typeface="Times New Roman"/>
                <a:cs typeface="Times New Roman"/>
              </a:rPr>
              <a:t>reality is </a:t>
            </a:r>
            <a:r>
              <a:rPr dirty="0" sz="1200" spc="5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correct </a:t>
            </a:r>
            <a:r>
              <a:rPr dirty="0" sz="1200">
                <a:latin typeface="Times New Roman"/>
                <a:cs typeface="Times New Roman"/>
              </a:rPr>
              <a:t>one. </a:t>
            </a:r>
            <a:r>
              <a:rPr dirty="0" sz="1200" spc="-5">
                <a:latin typeface="Times New Roman"/>
                <a:cs typeface="Times New Roman"/>
              </a:rPr>
              <a:t>Krueger </a:t>
            </a:r>
            <a:r>
              <a:rPr dirty="0" sz="1200">
                <a:latin typeface="Times New Roman"/>
                <a:cs typeface="Times New Roman"/>
              </a:rPr>
              <a:t>(1996) explained that  </a:t>
            </a:r>
            <a:r>
              <a:rPr dirty="0" sz="1200" spc="-5">
                <a:latin typeface="Times New Roman"/>
                <a:cs typeface="Times New Roman"/>
              </a:rPr>
              <a:t>“people tend </a:t>
            </a:r>
            <a:r>
              <a:rPr dirty="0" sz="1200">
                <a:latin typeface="Times New Roman"/>
                <a:cs typeface="Times New Roman"/>
              </a:rPr>
              <a:t>to believe that </a:t>
            </a:r>
            <a:r>
              <a:rPr dirty="0" sz="1200" spc="-5">
                <a:latin typeface="Times New Roman"/>
                <a:cs typeface="Times New Roman"/>
              </a:rPr>
              <a:t>others feel, </a:t>
            </a:r>
            <a:r>
              <a:rPr dirty="0" sz="1200">
                <a:latin typeface="Times New Roman"/>
                <a:cs typeface="Times New Roman"/>
              </a:rPr>
              <a:t>think, and </a:t>
            </a:r>
            <a:r>
              <a:rPr dirty="0" sz="1200" spc="-5">
                <a:latin typeface="Times New Roman"/>
                <a:cs typeface="Times New Roman"/>
              </a:rPr>
              <a:t>act as </a:t>
            </a:r>
            <a:r>
              <a:rPr dirty="0" sz="1200">
                <a:latin typeface="Times New Roman"/>
                <a:cs typeface="Times New Roman"/>
              </a:rPr>
              <a:t>they themselves do. </a:t>
            </a:r>
            <a:r>
              <a:rPr dirty="0" sz="1200" spc="-5">
                <a:latin typeface="Times New Roman"/>
                <a:cs typeface="Times New Roman"/>
              </a:rPr>
              <a:t>Supporters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endParaRPr sz="1200">
              <a:latin typeface="Times New Roman"/>
              <a:cs typeface="Times New Roman"/>
            </a:endParaRPr>
          </a:p>
          <a:p>
            <a:pPr marL="12700" marR="263525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certain </a:t>
            </a:r>
            <a:r>
              <a:rPr dirty="0" sz="1200">
                <a:latin typeface="Times New Roman"/>
                <a:cs typeface="Times New Roman"/>
              </a:rPr>
              <a:t>policy </a:t>
            </a:r>
            <a:r>
              <a:rPr dirty="0" sz="1200" spc="-5">
                <a:latin typeface="Times New Roman"/>
                <a:cs typeface="Times New Roman"/>
              </a:rPr>
              <a:t>(e.g.,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legalize marijuana) tend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believe </a:t>
            </a:r>
            <a:r>
              <a:rPr dirty="0" sz="1200">
                <a:latin typeface="Times New Roman"/>
                <a:cs typeface="Times New Roman"/>
              </a:rPr>
              <a:t>that support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more </a:t>
            </a:r>
            <a:r>
              <a:rPr dirty="0" sz="1200" spc="-5">
                <a:latin typeface="Times New Roman"/>
                <a:cs typeface="Times New Roman"/>
              </a:rPr>
              <a:t>common </a:t>
            </a:r>
            <a:r>
              <a:rPr dirty="0" sz="1200">
                <a:latin typeface="Times New Roman"/>
                <a:cs typeface="Times New Roman"/>
              </a:rPr>
              <a:t>in the  population than </a:t>
            </a:r>
            <a:r>
              <a:rPr dirty="0" sz="1200" spc="-5">
                <a:latin typeface="Times New Roman"/>
                <a:cs typeface="Times New Roman"/>
              </a:rPr>
              <a:t>opponents </a:t>
            </a:r>
            <a:r>
              <a:rPr dirty="0" sz="1200">
                <a:latin typeface="Times New Roman"/>
                <a:cs typeface="Times New Roman"/>
              </a:rPr>
              <a:t>do” (pp.</a:t>
            </a:r>
            <a:r>
              <a:rPr dirty="0" sz="1200" spc="-5">
                <a:latin typeface="Times New Roman"/>
                <a:cs typeface="Times New Roman"/>
              </a:rPr>
              <a:t> 536–537).</a:t>
            </a:r>
            <a:endParaRPr sz="1200">
              <a:latin typeface="Times New Roman"/>
              <a:cs typeface="Times New Roman"/>
            </a:endParaRPr>
          </a:p>
          <a:p>
            <a:pPr marL="12700" marR="5080" indent="228600">
              <a:lnSpc>
                <a:spcPts val="2760"/>
              </a:lnSpc>
            </a:pP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assumption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knowing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“correct” </a:t>
            </a:r>
            <a:r>
              <a:rPr dirty="0" sz="1200">
                <a:latin typeface="Times New Roman"/>
                <a:cs typeface="Times New Roman"/>
              </a:rPr>
              <a:t>reality can </a:t>
            </a:r>
            <a:r>
              <a:rPr dirty="0" sz="1200" spc="-5">
                <a:latin typeface="Times New Roman"/>
                <a:cs typeface="Times New Roman"/>
              </a:rPr>
              <a:t>be related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dropouts in  the </a:t>
            </a:r>
            <a:r>
              <a:rPr dirty="0" sz="1200" spc="-5">
                <a:latin typeface="Times New Roman"/>
                <a:cs typeface="Times New Roman"/>
              </a:rPr>
              <a:t>sense </a:t>
            </a:r>
            <a:r>
              <a:rPr dirty="0" sz="1200">
                <a:latin typeface="Times New Roman"/>
                <a:cs typeface="Times New Roman"/>
              </a:rPr>
              <a:t>that, </a:t>
            </a:r>
            <a:r>
              <a:rPr dirty="0" sz="1200" spc="-5">
                <a:latin typeface="Times New Roman"/>
                <a:cs typeface="Times New Roman"/>
              </a:rPr>
              <a:t>since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>
                <a:latin typeface="Times New Roman"/>
                <a:cs typeface="Times New Roman"/>
              </a:rPr>
              <a:t>do not </a:t>
            </a:r>
            <a:r>
              <a:rPr dirty="0" sz="1200" spc="-5">
                <a:latin typeface="Times New Roman"/>
                <a:cs typeface="Times New Roman"/>
              </a:rPr>
              <a:t>want </a:t>
            </a:r>
            <a:r>
              <a:rPr dirty="0" sz="1200">
                <a:latin typeface="Times New Roman"/>
                <a:cs typeface="Times New Roman"/>
              </a:rPr>
              <a:t>to be in school, </a:t>
            </a:r>
            <a:r>
              <a:rPr dirty="0" sz="1200" spc="-5">
                <a:latin typeface="Times New Roman"/>
                <a:cs typeface="Times New Roman"/>
              </a:rPr>
              <a:t>then </a:t>
            </a:r>
            <a:r>
              <a:rPr dirty="0" sz="1200">
                <a:latin typeface="Times New Roman"/>
                <a:cs typeface="Times New Roman"/>
              </a:rPr>
              <a:t>no one </a:t>
            </a:r>
            <a:r>
              <a:rPr dirty="0" sz="1200" spc="-5">
                <a:latin typeface="Times New Roman"/>
                <a:cs typeface="Times New Roman"/>
              </a:rPr>
              <a:t>wants </a:t>
            </a:r>
            <a:r>
              <a:rPr dirty="0" sz="1200">
                <a:latin typeface="Times New Roman"/>
                <a:cs typeface="Times New Roman"/>
              </a:rPr>
              <a:t>to be in school. This  </a:t>
            </a:r>
            <a:r>
              <a:rPr dirty="0" sz="1200" spc="-5">
                <a:latin typeface="Times New Roman"/>
                <a:cs typeface="Times New Roman"/>
              </a:rPr>
              <a:t>reasoning </a:t>
            </a:r>
            <a:r>
              <a:rPr dirty="0" sz="1200" spc="5">
                <a:latin typeface="Times New Roman"/>
                <a:cs typeface="Times New Roman"/>
              </a:rPr>
              <a:t>may </a:t>
            </a:r>
            <a:r>
              <a:rPr dirty="0" sz="1200">
                <a:latin typeface="Times New Roman"/>
                <a:cs typeface="Times New Roman"/>
              </a:rPr>
              <a:t>lead potential dropouts to </a:t>
            </a:r>
            <a:r>
              <a:rPr dirty="0" sz="1200" spc="-5">
                <a:latin typeface="Times New Roman"/>
                <a:cs typeface="Times New Roman"/>
              </a:rPr>
              <a:t>feel that </a:t>
            </a:r>
            <a:r>
              <a:rPr dirty="0" sz="1200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are </a:t>
            </a:r>
            <a:r>
              <a:rPr dirty="0" sz="1200">
                <a:latin typeface="Times New Roman"/>
                <a:cs typeface="Times New Roman"/>
              </a:rPr>
              <a:t>not wrong in wanting to drop out.  </a:t>
            </a:r>
            <a:r>
              <a:rPr dirty="0" sz="1200" spc="-5">
                <a:latin typeface="Times New Roman"/>
                <a:cs typeface="Times New Roman"/>
              </a:rPr>
              <a:t>Whereas, </a:t>
            </a:r>
            <a:r>
              <a:rPr dirty="0" sz="1200" spc="5">
                <a:latin typeface="Times New Roman"/>
                <a:cs typeface="Times New Roman"/>
              </a:rPr>
              <a:t>many </a:t>
            </a:r>
            <a:r>
              <a:rPr dirty="0" sz="1200">
                <a:latin typeface="Times New Roman"/>
                <a:cs typeface="Times New Roman"/>
              </a:rPr>
              <a:t>students </a:t>
            </a:r>
            <a:r>
              <a:rPr dirty="0" sz="1200" spc="-5">
                <a:latin typeface="Times New Roman"/>
                <a:cs typeface="Times New Roman"/>
              </a:rPr>
              <a:t>see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graduation is </a:t>
            </a:r>
            <a:r>
              <a:rPr dirty="0" sz="1200">
                <a:latin typeface="Times New Roman"/>
                <a:cs typeface="Times New Roman"/>
              </a:rPr>
              <a:t>the only option, those who choose to drop out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may</a:t>
            </a:r>
            <a:endParaRPr sz="1200">
              <a:latin typeface="Times New Roman"/>
              <a:cs typeface="Times New Roman"/>
            </a:endParaRPr>
          </a:p>
          <a:p>
            <a:pPr marL="12700" marR="104775">
              <a:lnSpc>
                <a:spcPts val="276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believe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even </a:t>
            </a:r>
            <a:r>
              <a:rPr dirty="0" sz="1200">
                <a:latin typeface="Times New Roman"/>
                <a:cs typeface="Times New Roman"/>
              </a:rPr>
              <a:t>those who </a:t>
            </a:r>
            <a:r>
              <a:rPr dirty="0" sz="1200" spc="-5">
                <a:latin typeface="Times New Roman"/>
                <a:cs typeface="Times New Roman"/>
              </a:rPr>
              <a:t>are determined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graduate </a:t>
            </a:r>
            <a:r>
              <a:rPr dirty="0" sz="1200" spc="5">
                <a:latin typeface="Times New Roman"/>
                <a:cs typeface="Times New Roman"/>
              </a:rPr>
              <a:t>may </a:t>
            </a:r>
            <a:r>
              <a:rPr dirty="0" sz="1200">
                <a:latin typeface="Times New Roman"/>
                <a:cs typeface="Times New Roman"/>
              </a:rPr>
              <a:t>actually </a:t>
            </a:r>
            <a:r>
              <a:rPr dirty="0" sz="1200" spc="-5">
                <a:latin typeface="Times New Roman"/>
                <a:cs typeface="Times New Roman"/>
              </a:rPr>
              <a:t>want </a:t>
            </a:r>
            <a:r>
              <a:rPr dirty="0" sz="1200">
                <a:latin typeface="Times New Roman"/>
                <a:cs typeface="Times New Roman"/>
              </a:rPr>
              <a:t>to drop out. </a:t>
            </a:r>
            <a:r>
              <a:rPr dirty="0" sz="1200" spc="-5">
                <a:latin typeface="Times New Roman"/>
                <a:cs typeface="Times New Roman"/>
              </a:rPr>
              <a:t>No </a:t>
            </a:r>
            <a:r>
              <a:rPr dirty="0" sz="1200">
                <a:latin typeface="Times New Roman"/>
                <a:cs typeface="Times New Roman"/>
              </a:rPr>
              <a:t>one  </a:t>
            </a:r>
            <a:r>
              <a:rPr dirty="0" sz="1200" spc="-5">
                <a:latin typeface="Times New Roman"/>
                <a:cs typeface="Times New Roman"/>
              </a:rPr>
              <a:t>likes </a:t>
            </a:r>
            <a:r>
              <a:rPr dirty="0" sz="1200">
                <a:latin typeface="Times New Roman"/>
                <a:cs typeface="Times New Roman"/>
              </a:rPr>
              <a:t>to think </a:t>
            </a:r>
            <a:r>
              <a:rPr dirty="0" sz="1200" spc="-5">
                <a:latin typeface="Times New Roman"/>
                <a:cs typeface="Times New Roman"/>
              </a:rPr>
              <a:t>that their opinion </a:t>
            </a:r>
            <a:r>
              <a:rPr dirty="0" sz="1200">
                <a:latin typeface="Times New Roman"/>
                <a:cs typeface="Times New Roman"/>
              </a:rPr>
              <a:t>is </a:t>
            </a:r>
            <a:r>
              <a:rPr dirty="0" sz="1200" spc="-5">
                <a:latin typeface="Times New Roman"/>
                <a:cs typeface="Times New Roman"/>
              </a:rPr>
              <a:t>incorrect; </a:t>
            </a:r>
            <a:r>
              <a:rPr dirty="0" sz="1200">
                <a:latin typeface="Times New Roman"/>
                <a:cs typeface="Times New Roman"/>
              </a:rPr>
              <a:t>hence, </a:t>
            </a:r>
            <a:r>
              <a:rPr dirty="0" sz="1200" spc="-5">
                <a:latin typeface="Times New Roman"/>
                <a:cs typeface="Times New Roman"/>
              </a:rPr>
              <a:t>an </a:t>
            </a:r>
            <a:r>
              <a:rPr dirty="0" sz="1200">
                <a:latin typeface="Times New Roman"/>
                <a:cs typeface="Times New Roman"/>
              </a:rPr>
              <a:t>individual </a:t>
            </a:r>
            <a:r>
              <a:rPr dirty="0" sz="1200" spc="-5">
                <a:latin typeface="Times New Roman"/>
                <a:cs typeface="Times New Roman"/>
              </a:rPr>
              <a:t>tends </a:t>
            </a:r>
            <a:r>
              <a:rPr dirty="0" sz="1200">
                <a:latin typeface="Times New Roman"/>
                <a:cs typeface="Times New Roman"/>
              </a:rPr>
              <a:t>to think </a:t>
            </a:r>
            <a:r>
              <a:rPr dirty="0" sz="1200" spc="-5">
                <a:latin typeface="Times New Roman"/>
                <a:cs typeface="Times New Roman"/>
              </a:rPr>
              <a:t>that </a:t>
            </a:r>
            <a:r>
              <a:rPr dirty="0" sz="1200">
                <a:latin typeface="Times New Roman"/>
                <a:cs typeface="Times New Roman"/>
              </a:rPr>
              <a:t>more </a:t>
            </a:r>
            <a:r>
              <a:rPr dirty="0" sz="1200" spc="-5">
                <a:latin typeface="Times New Roman"/>
                <a:cs typeface="Times New Roman"/>
              </a:rPr>
              <a:t>people  agree </a:t>
            </a:r>
            <a:r>
              <a:rPr dirty="0" sz="1200">
                <a:latin typeface="Times New Roman"/>
                <a:cs typeface="Times New Roman"/>
              </a:rPr>
              <a:t>with him or </a:t>
            </a:r>
            <a:r>
              <a:rPr dirty="0" sz="1200" spc="-5">
                <a:latin typeface="Times New Roman"/>
                <a:cs typeface="Times New Roman"/>
              </a:rPr>
              <a:t>her </a:t>
            </a:r>
            <a:r>
              <a:rPr dirty="0" sz="1200">
                <a:latin typeface="Times New Roman"/>
                <a:cs typeface="Times New Roman"/>
              </a:rPr>
              <a:t>than may actually be the </a:t>
            </a:r>
            <a:r>
              <a:rPr dirty="0" sz="1200" spc="-5">
                <a:latin typeface="Times New Roman"/>
                <a:cs typeface="Times New Roman"/>
              </a:rPr>
              <a:t>case. People with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Type A personality </a:t>
            </a:r>
            <a:r>
              <a:rPr dirty="0" sz="1200">
                <a:latin typeface="Times New Roman"/>
                <a:cs typeface="Times New Roman"/>
              </a:rPr>
              <a:t>would,  </a:t>
            </a:r>
            <a:r>
              <a:rPr dirty="0" sz="1200" spc="-5">
                <a:latin typeface="Times New Roman"/>
                <a:cs typeface="Times New Roman"/>
              </a:rPr>
              <a:t>therefore, </a:t>
            </a:r>
            <a:r>
              <a:rPr dirty="0" sz="1200">
                <a:latin typeface="Times New Roman"/>
                <a:cs typeface="Times New Roman"/>
              </a:rPr>
              <a:t>think that </a:t>
            </a:r>
            <a:r>
              <a:rPr dirty="0" sz="1200" spc="-5">
                <a:latin typeface="Times New Roman"/>
                <a:cs typeface="Times New Roman"/>
              </a:rPr>
              <a:t>everyone wants </a:t>
            </a:r>
            <a:r>
              <a:rPr dirty="0" sz="1200">
                <a:latin typeface="Times New Roman"/>
                <a:cs typeface="Times New Roman"/>
              </a:rPr>
              <a:t>to do </a:t>
            </a:r>
            <a:r>
              <a:rPr dirty="0" sz="1200" spc="-5">
                <a:latin typeface="Times New Roman"/>
                <a:cs typeface="Times New Roman"/>
              </a:rPr>
              <a:t>well </a:t>
            </a:r>
            <a:r>
              <a:rPr dirty="0" sz="1200">
                <a:latin typeface="Times New Roman"/>
                <a:cs typeface="Times New Roman"/>
              </a:rPr>
              <a:t>in school, </a:t>
            </a:r>
            <a:r>
              <a:rPr dirty="0" sz="1200" spc="-5">
                <a:latin typeface="Times New Roman"/>
                <a:cs typeface="Times New Roman"/>
              </a:rPr>
              <a:t>even though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might </a:t>
            </a:r>
            <a:r>
              <a:rPr dirty="0" sz="1200">
                <a:latin typeface="Times New Roman"/>
                <a:cs typeface="Times New Roman"/>
              </a:rPr>
              <a:t>be doing  </a:t>
            </a:r>
            <a:r>
              <a:rPr dirty="0" sz="1200" spc="-5">
                <a:latin typeface="Times New Roman"/>
                <a:cs typeface="Times New Roman"/>
              </a:rPr>
              <a:t>poorly.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30"/>
              </a:spcBef>
            </a:pPr>
            <a:r>
              <a:rPr dirty="0" sz="1200" spc="-5" b="1">
                <a:latin typeface="Times New Roman"/>
                <a:cs typeface="Times New Roman"/>
              </a:rPr>
              <a:t>Effect on</a:t>
            </a:r>
            <a:r>
              <a:rPr dirty="0" sz="120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Graduation</a:t>
            </a:r>
            <a:endParaRPr sz="1200">
              <a:latin typeface="Times New Roman"/>
              <a:cs typeface="Times New Roman"/>
            </a:endParaRPr>
          </a:p>
          <a:p>
            <a:pPr marL="12700" marR="20320" indent="228600">
              <a:lnSpc>
                <a:spcPts val="2760"/>
              </a:lnSpc>
              <a:spcBef>
                <a:spcPts val="290"/>
              </a:spcBef>
            </a:pPr>
            <a:r>
              <a:rPr dirty="0" sz="1200" spc="-5">
                <a:latin typeface="Times New Roman"/>
                <a:cs typeface="Times New Roman"/>
              </a:rPr>
              <a:t>Having </a:t>
            </a:r>
            <a:r>
              <a:rPr dirty="0" sz="1200">
                <a:latin typeface="Times New Roman"/>
                <a:cs typeface="Times New Roman"/>
              </a:rPr>
              <a:t>these negative opinions </a:t>
            </a:r>
            <a:r>
              <a:rPr dirty="0" sz="1200" spc="-5">
                <a:latin typeface="Times New Roman"/>
                <a:cs typeface="Times New Roman"/>
              </a:rPr>
              <a:t>about education </a:t>
            </a:r>
            <a:r>
              <a:rPr dirty="0" sz="1200">
                <a:latin typeface="Times New Roman"/>
                <a:cs typeface="Times New Roman"/>
              </a:rPr>
              <a:t>may have </a:t>
            </a:r>
            <a:r>
              <a:rPr dirty="0" sz="1200" spc="-5">
                <a:latin typeface="Times New Roman"/>
                <a:cs typeface="Times New Roman"/>
              </a:rPr>
              <a:t>an effect </a:t>
            </a:r>
            <a:r>
              <a:rPr dirty="0" sz="1200">
                <a:latin typeface="Times New Roman"/>
                <a:cs typeface="Times New Roman"/>
              </a:rPr>
              <a:t>on students’ ability to  stay in school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graduate. </a:t>
            </a:r>
            <a:r>
              <a:rPr dirty="0" sz="1200" spc="-5">
                <a:latin typeface="Times New Roman"/>
                <a:cs typeface="Times New Roman"/>
              </a:rPr>
              <a:t>Conversely, </a:t>
            </a:r>
            <a:r>
              <a:rPr dirty="0" sz="1200">
                <a:latin typeface="Times New Roman"/>
                <a:cs typeface="Times New Roman"/>
              </a:rPr>
              <a:t>having a positive outlook </a:t>
            </a:r>
            <a:r>
              <a:rPr dirty="0" sz="1200" spc="-5">
                <a:latin typeface="Times New Roman"/>
                <a:cs typeface="Times New Roman"/>
              </a:rPr>
              <a:t>can </a:t>
            </a:r>
            <a:r>
              <a:rPr dirty="0" sz="1200">
                <a:latin typeface="Times New Roman"/>
                <a:cs typeface="Times New Roman"/>
              </a:rPr>
              <a:t>keep a </a:t>
            </a:r>
            <a:r>
              <a:rPr dirty="0" sz="1200" spc="-5">
                <a:latin typeface="Times New Roman"/>
                <a:cs typeface="Times New Roman"/>
              </a:rPr>
              <a:t>child </a:t>
            </a:r>
            <a:r>
              <a:rPr dirty="0" sz="1200">
                <a:latin typeface="Times New Roman"/>
                <a:cs typeface="Times New Roman"/>
              </a:rPr>
              <a:t>in school.  </a:t>
            </a:r>
            <a:r>
              <a:rPr dirty="0" sz="1200" spc="-10">
                <a:latin typeface="Times New Roman"/>
                <a:cs typeface="Times New Roman"/>
              </a:rPr>
              <a:t>Low </a:t>
            </a:r>
            <a:r>
              <a:rPr dirty="0" sz="1200" spc="-5">
                <a:latin typeface="Times New Roman"/>
                <a:cs typeface="Times New Roman"/>
              </a:rPr>
              <a:t>self-esteem, underdeveloped personalities,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cultural implications have </a:t>
            </a:r>
            <a:r>
              <a:rPr dirty="0" sz="1200">
                <a:latin typeface="Times New Roman"/>
                <a:cs typeface="Times New Roman"/>
              </a:rPr>
              <a:t>been </a:t>
            </a:r>
            <a:r>
              <a:rPr dirty="0" sz="1200" spc="-5">
                <a:latin typeface="Times New Roman"/>
                <a:cs typeface="Times New Roman"/>
              </a:rPr>
              <a:t>shown </a:t>
            </a:r>
            <a:r>
              <a:rPr dirty="0" sz="1200">
                <a:latin typeface="Times New Roman"/>
                <a:cs typeface="Times New Roman"/>
              </a:rPr>
              <a:t>to  </a:t>
            </a:r>
            <a:r>
              <a:rPr dirty="0" sz="1200" spc="-5">
                <a:latin typeface="Times New Roman"/>
                <a:cs typeface="Times New Roman"/>
              </a:rPr>
              <a:t>lead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decisions </a:t>
            </a:r>
            <a:r>
              <a:rPr dirty="0" sz="1200">
                <a:latin typeface="Times New Roman"/>
                <a:cs typeface="Times New Roman"/>
              </a:rPr>
              <a:t>to drop out. </a:t>
            </a:r>
            <a:r>
              <a:rPr dirty="0" sz="1200" spc="-5">
                <a:latin typeface="Times New Roman"/>
                <a:cs typeface="Times New Roman"/>
              </a:rPr>
              <a:t>Lessard, Fortin, Marcotte, and Royer </a:t>
            </a:r>
            <a:r>
              <a:rPr dirty="0" sz="1200">
                <a:latin typeface="Times New Roman"/>
                <a:cs typeface="Times New Roman"/>
              </a:rPr>
              <a:t>(2009) looked </a:t>
            </a:r>
            <a:r>
              <a:rPr dirty="0" sz="1200" spc="-5">
                <a:latin typeface="Times New Roman"/>
                <a:cs typeface="Times New Roman"/>
              </a:rPr>
              <a:t>at what reasons  kept </a:t>
            </a:r>
            <a:r>
              <a:rPr dirty="0" sz="1200">
                <a:latin typeface="Times New Roman"/>
                <a:cs typeface="Times New Roman"/>
              </a:rPr>
              <a:t>some </a:t>
            </a:r>
            <a:r>
              <a:rPr dirty="0" sz="1200" spc="-5">
                <a:latin typeface="Times New Roman"/>
                <a:cs typeface="Times New Roman"/>
              </a:rPr>
              <a:t>at-risk </a:t>
            </a:r>
            <a:r>
              <a:rPr dirty="0" sz="1200">
                <a:latin typeface="Times New Roman"/>
                <a:cs typeface="Times New Roman"/>
              </a:rPr>
              <a:t>students in </a:t>
            </a:r>
            <a:r>
              <a:rPr dirty="0" sz="1200" spc="-5">
                <a:latin typeface="Times New Roman"/>
                <a:cs typeface="Times New Roman"/>
              </a:rPr>
              <a:t>school.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505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045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50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12065" indent="228600">
              <a:lnSpc>
                <a:spcPct val="191900"/>
              </a:lnSpc>
            </a:pP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their </a:t>
            </a:r>
            <a:r>
              <a:rPr dirty="0" sz="1200" spc="-5">
                <a:latin typeface="Times New Roman"/>
                <a:cs typeface="Times New Roman"/>
              </a:rPr>
              <a:t>study, Lessard, </a:t>
            </a:r>
            <a:r>
              <a:rPr dirty="0" sz="1200">
                <a:latin typeface="Times New Roman"/>
                <a:cs typeface="Times New Roman"/>
              </a:rPr>
              <a:t>Fortin, </a:t>
            </a:r>
            <a:r>
              <a:rPr dirty="0" sz="1200" spc="-5">
                <a:latin typeface="Times New Roman"/>
                <a:cs typeface="Times New Roman"/>
              </a:rPr>
              <a:t>Marcotte, and </a:t>
            </a:r>
            <a:r>
              <a:rPr dirty="0" sz="1200">
                <a:latin typeface="Times New Roman"/>
                <a:cs typeface="Times New Roman"/>
              </a:rPr>
              <a:t>Royer </a:t>
            </a:r>
            <a:r>
              <a:rPr dirty="0" sz="1200" spc="-5">
                <a:latin typeface="Times New Roman"/>
                <a:cs typeface="Times New Roman"/>
              </a:rPr>
              <a:t>indicated </a:t>
            </a:r>
            <a:r>
              <a:rPr dirty="0" sz="1200">
                <a:latin typeface="Times New Roman"/>
                <a:cs typeface="Times New Roman"/>
              </a:rPr>
              <a:t>that nearly 40% of the students  in </a:t>
            </a:r>
            <a:r>
              <a:rPr dirty="0" sz="1200" spc="-5">
                <a:latin typeface="Times New Roman"/>
                <a:cs typeface="Times New Roman"/>
              </a:rPr>
              <a:t>high school could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considered </a:t>
            </a:r>
            <a:r>
              <a:rPr dirty="0" sz="1200">
                <a:latin typeface="Times New Roman"/>
                <a:cs typeface="Times New Roman"/>
              </a:rPr>
              <a:t>at-risk </a:t>
            </a:r>
            <a:r>
              <a:rPr dirty="0" sz="1200" spc="-5">
                <a:latin typeface="Times New Roman"/>
                <a:cs typeface="Times New Roman"/>
              </a:rPr>
              <a:t>(based </a:t>
            </a:r>
            <a:r>
              <a:rPr dirty="0" sz="1200">
                <a:latin typeface="Times New Roman"/>
                <a:cs typeface="Times New Roman"/>
              </a:rPr>
              <a:t>on many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characteristics </a:t>
            </a:r>
            <a:r>
              <a:rPr dirty="0" sz="1200">
                <a:latin typeface="Times New Roman"/>
                <a:cs typeface="Times New Roman"/>
              </a:rPr>
              <a:t>listed </a:t>
            </a:r>
            <a:r>
              <a:rPr dirty="0" sz="1200" spc="-5">
                <a:latin typeface="Times New Roman"/>
                <a:cs typeface="Times New Roman"/>
              </a:rPr>
              <a:t>earlier) </a:t>
            </a:r>
            <a:r>
              <a:rPr dirty="0" sz="1200" spc="-10">
                <a:latin typeface="Times New Roman"/>
                <a:cs typeface="Times New Roman"/>
              </a:rPr>
              <a:t>yet 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dropout rates </a:t>
            </a:r>
            <a:r>
              <a:rPr dirty="0" sz="1200">
                <a:latin typeface="Times New Roman"/>
                <a:cs typeface="Times New Roman"/>
              </a:rPr>
              <a:t>are nowhere near </a:t>
            </a:r>
            <a:r>
              <a:rPr dirty="0" sz="1200" spc="-5">
                <a:latin typeface="Times New Roman"/>
                <a:cs typeface="Times New Roman"/>
              </a:rPr>
              <a:t>40%. </a:t>
            </a:r>
            <a:r>
              <a:rPr dirty="0" sz="1200" spc="-10">
                <a:latin typeface="Times New Roman"/>
                <a:cs typeface="Times New Roman"/>
              </a:rPr>
              <a:t>If </a:t>
            </a:r>
            <a:r>
              <a:rPr dirty="0" sz="1200">
                <a:latin typeface="Times New Roman"/>
                <a:cs typeface="Times New Roman"/>
              </a:rPr>
              <a:t>nearly </a:t>
            </a:r>
            <a:r>
              <a:rPr dirty="0" sz="1200" spc="-5">
                <a:latin typeface="Times New Roman"/>
                <a:cs typeface="Times New Roman"/>
              </a:rPr>
              <a:t>half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students </a:t>
            </a:r>
            <a:r>
              <a:rPr dirty="0" sz="1200">
                <a:latin typeface="Times New Roman"/>
                <a:cs typeface="Times New Roman"/>
              </a:rPr>
              <a:t>in high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have  </a:t>
            </a:r>
            <a:r>
              <a:rPr dirty="0" sz="1200" spc="-5">
                <a:latin typeface="Times New Roman"/>
                <a:cs typeface="Times New Roman"/>
              </a:rPr>
              <a:t>common characteristics </a:t>
            </a:r>
            <a:r>
              <a:rPr dirty="0" sz="1200">
                <a:latin typeface="Times New Roman"/>
                <a:cs typeface="Times New Roman"/>
              </a:rPr>
              <a:t>that should </a:t>
            </a:r>
            <a:r>
              <a:rPr dirty="0" sz="1200" spc="-5">
                <a:latin typeface="Times New Roman"/>
                <a:cs typeface="Times New Roman"/>
              </a:rPr>
              <a:t>cause </a:t>
            </a:r>
            <a:r>
              <a:rPr dirty="0" sz="1200">
                <a:latin typeface="Times New Roman"/>
                <a:cs typeface="Times New Roman"/>
              </a:rPr>
              <a:t>them to drop out, </a:t>
            </a:r>
            <a:r>
              <a:rPr dirty="0" sz="1200" spc="-5">
                <a:latin typeface="Times New Roman"/>
                <a:cs typeface="Times New Roman"/>
              </a:rPr>
              <a:t>then </a:t>
            </a:r>
            <a:r>
              <a:rPr dirty="0" sz="1200" spc="5">
                <a:latin typeface="Times New Roman"/>
                <a:cs typeface="Times New Roman"/>
              </a:rPr>
              <a:t>why </a:t>
            </a:r>
            <a:r>
              <a:rPr dirty="0" sz="1200">
                <a:latin typeface="Times New Roman"/>
                <a:cs typeface="Times New Roman"/>
              </a:rPr>
              <a:t>do they </a:t>
            </a:r>
            <a:r>
              <a:rPr dirty="0" sz="1200" spc="5">
                <a:latin typeface="Times New Roman"/>
                <a:cs typeface="Times New Roman"/>
              </a:rPr>
              <a:t>stay </a:t>
            </a:r>
            <a:r>
              <a:rPr dirty="0" sz="1200" spc="-5">
                <a:latin typeface="Times New Roman"/>
                <a:cs typeface="Times New Roman"/>
              </a:rPr>
              <a:t>and graduate?  Most at-risk students </a:t>
            </a:r>
            <a:r>
              <a:rPr dirty="0" sz="1200">
                <a:latin typeface="Times New Roman"/>
                <a:cs typeface="Times New Roman"/>
              </a:rPr>
              <a:t>do not have </a:t>
            </a:r>
            <a:r>
              <a:rPr dirty="0" sz="1200" spc="5">
                <a:latin typeface="Times New Roman"/>
                <a:cs typeface="Times New Roman"/>
              </a:rPr>
              <a:t>any </a:t>
            </a:r>
            <a:r>
              <a:rPr dirty="0" sz="1200">
                <a:latin typeface="Times New Roman"/>
                <a:cs typeface="Times New Roman"/>
              </a:rPr>
              <a:t>support from home. This </a:t>
            </a:r>
            <a:r>
              <a:rPr dirty="0" sz="1200" spc="-5">
                <a:latin typeface="Times New Roman"/>
                <a:cs typeface="Times New Roman"/>
              </a:rPr>
              <a:t>lack </a:t>
            </a:r>
            <a:r>
              <a:rPr dirty="0" sz="1200">
                <a:latin typeface="Times New Roman"/>
                <a:cs typeface="Times New Roman"/>
              </a:rPr>
              <a:t>of support </a:t>
            </a:r>
            <a:r>
              <a:rPr dirty="0" sz="1200" spc="-5">
                <a:latin typeface="Times New Roman"/>
                <a:cs typeface="Times New Roman"/>
              </a:rPr>
              <a:t>can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either  caused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 spc="-5">
                <a:latin typeface="Times New Roman"/>
                <a:cs typeface="Times New Roman"/>
              </a:rPr>
              <a:t>an actual </a:t>
            </a:r>
            <a:r>
              <a:rPr dirty="0" sz="1200">
                <a:latin typeface="Times New Roman"/>
                <a:cs typeface="Times New Roman"/>
              </a:rPr>
              <a:t>lack of </a:t>
            </a:r>
            <a:r>
              <a:rPr dirty="0" sz="1200" spc="-5">
                <a:latin typeface="Times New Roman"/>
                <a:cs typeface="Times New Roman"/>
              </a:rPr>
              <a:t>moral </a:t>
            </a:r>
            <a:r>
              <a:rPr dirty="0" sz="1200">
                <a:latin typeface="Times New Roman"/>
                <a:cs typeface="Times New Roman"/>
              </a:rPr>
              <a:t>support or because their </a:t>
            </a:r>
            <a:r>
              <a:rPr dirty="0" sz="1200" spc="-5">
                <a:latin typeface="Times New Roman"/>
                <a:cs typeface="Times New Roman"/>
              </a:rPr>
              <a:t>parents </a:t>
            </a:r>
            <a:r>
              <a:rPr dirty="0" sz="1200">
                <a:latin typeface="Times New Roman"/>
                <a:cs typeface="Times New Roman"/>
              </a:rPr>
              <a:t>simply do not </a:t>
            </a:r>
            <a:r>
              <a:rPr dirty="0" sz="1200" spc="-5">
                <a:latin typeface="Times New Roman"/>
                <a:cs typeface="Times New Roman"/>
              </a:rPr>
              <a:t>possess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appropriate knowledge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help </a:t>
            </a:r>
            <a:r>
              <a:rPr dirty="0" sz="1200">
                <a:latin typeface="Times New Roman"/>
                <a:cs typeface="Times New Roman"/>
              </a:rPr>
              <a:t>their </a:t>
            </a:r>
            <a:r>
              <a:rPr dirty="0" sz="1200" spc="-5">
                <a:latin typeface="Times New Roman"/>
                <a:cs typeface="Times New Roman"/>
              </a:rPr>
              <a:t>children </a:t>
            </a:r>
            <a:r>
              <a:rPr dirty="0" sz="1200">
                <a:latin typeface="Times New Roman"/>
                <a:cs typeface="Times New Roman"/>
              </a:rPr>
              <a:t>with their studies. </a:t>
            </a:r>
            <a:r>
              <a:rPr dirty="0" sz="1200" spc="-5">
                <a:latin typeface="Times New Roman"/>
                <a:cs typeface="Times New Roman"/>
              </a:rPr>
              <a:t>Overcoming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deficit was </a:t>
            </a:r>
            <a:r>
              <a:rPr dirty="0" sz="1200">
                <a:latin typeface="Times New Roman"/>
                <a:cs typeface="Times New Roman"/>
              </a:rPr>
              <a:t>a  </a:t>
            </a:r>
            <a:r>
              <a:rPr dirty="0" sz="1200" spc="-5">
                <a:latin typeface="Times New Roman"/>
                <a:cs typeface="Times New Roman"/>
              </a:rPr>
              <a:t>factor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Lessard et </a:t>
            </a:r>
            <a:r>
              <a:rPr dirty="0" sz="1200">
                <a:latin typeface="Times New Roman"/>
                <a:cs typeface="Times New Roman"/>
              </a:rPr>
              <a:t>al. (2009) </a:t>
            </a:r>
            <a:r>
              <a:rPr dirty="0" sz="1200" spc="-5">
                <a:latin typeface="Times New Roman"/>
                <a:cs typeface="Times New Roman"/>
              </a:rPr>
              <a:t>determined was an important step </a:t>
            </a:r>
            <a:r>
              <a:rPr dirty="0" sz="1200">
                <a:latin typeface="Times New Roman"/>
                <a:cs typeface="Times New Roman"/>
              </a:rPr>
              <a:t>for students to stay in school.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Overcoming the</a:t>
            </a:r>
            <a:r>
              <a:rPr dirty="0" sz="120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Odds</a:t>
            </a:r>
            <a:endParaRPr sz="1200">
              <a:latin typeface="Times New Roman"/>
              <a:cs typeface="Times New Roman"/>
            </a:endParaRPr>
          </a:p>
          <a:p>
            <a:pPr marL="12700" marR="36195" indent="228600">
              <a:lnSpc>
                <a:spcPts val="2760"/>
              </a:lnSpc>
              <a:spcBef>
                <a:spcPts val="290"/>
              </a:spcBef>
            </a:pP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order to </a:t>
            </a:r>
            <a:r>
              <a:rPr dirty="0" sz="1200" spc="-5">
                <a:latin typeface="Times New Roman"/>
                <a:cs typeface="Times New Roman"/>
              </a:rPr>
              <a:t>overcome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lack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support </a:t>
            </a:r>
            <a:r>
              <a:rPr dirty="0" sz="1200">
                <a:latin typeface="Times New Roman"/>
                <a:cs typeface="Times New Roman"/>
              </a:rPr>
              <a:t>from </a:t>
            </a:r>
            <a:r>
              <a:rPr dirty="0" sz="1200" spc="-5">
                <a:latin typeface="Times New Roman"/>
                <a:cs typeface="Times New Roman"/>
              </a:rPr>
              <a:t>home, students </a:t>
            </a:r>
            <a:r>
              <a:rPr dirty="0" sz="1200">
                <a:latin typeface="Times New Roman"/>
                <a:cs typeface="Times New Roman"/>
              </a:rPr>
              <a:t>must be </a:t>
            </a:r>
            <a:r>
              <a:rPr dirty="0" sz="1200" spc="-5">
                <a:latin typeface="Times New Roman"/>
                <a:cs typeface="Times New Roman"/>
              </a:rPr>
              <a:t>able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find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needed  help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support from </a:t>
            </a:r>
            <a:r>
              <a:rPr dirty="0" sz="1200">
                <a:latin typeface="Times New Roman"/>
                <a:cs typeface="Times New Roman"/>
              </a:rPr>
              <a:t>peers, </a:t>
            </a:r>
            <a:r>
              <a:rPr dirty="0" sz="1200" spc="-5">
                <a:latin typeface="Times New Roman"/>
                <a:cs typeface="Times New Roman"/>
              </a:rPr>
              <a:t>teachers, </a:t>
            </a:r>
            <a:r>
              <a:rPr dirty="0" sz="1200">
                <a:latin typeface="Times New Roman"/>
                <a:cs typeface="Times New Roman"/>
              </a:rPr>
              <a:t>or other adults </a:t>
            </a:r>
            <a:r>
              <a:rPr dirty="0" sz="1200" spc="-5">
                <a:latin typeface="Times New Roman"/>
                <a:cs typeface="Times New Roman"/>
              </a:rPr>
              <a:t>(Lessard et </a:t>
            </a:r>
            <a:r>
              <a:rPr dirty="0" sz="1200">
                <a:latin typeface="Times New Roman"/>
                <a:cs typeface="Times New Roman"/>
              </a:rPr>
              <a:t>al., 2009). </a:t>
            </a:r>
            <a:r>
              <a:rPr dirty="0" sz="1200" spc="-5">
                <a:latin typeface="Times New Roman"/>
                <a:cs typeface="Times New Roman"/>
              </a:rPr>
              <a:t>Being able </a:t>
            </a:r>
            <a:r>
              <a:rPr dirty="0" sz="1200">
                <a:latin typeface="Times New Roman"/>
                <a:cs typeface="Times New Roman"/>
              </a:rPr>
              <a:t>to seek  out this help </a:t>
            </a:r>
            <a:r>
              <a:rPr dirty="0" sz="1200" spc="-5">
                <a:latin typeface="Times New Roman"/>
                <a:cs typeface="Times New Roman"/>
              </a:rPr>
              <a:t>is related </a:t>
            </a:r>
            <a:r>
              <a:rPr dirty="0" sz="1200">
                <a:latin typeface="Times New Roman"/>
                <a:cs typeface="Times New Roman"/>
              </a:rPr>
              <a:t>to the personality of </a:t>
            </a:r>
            <a:r>
              <a:rPr dirty="0" sz="1200" spc="-5">
                <a:latin typeface="Times New Roman"/>
                <a:cs typeface="Times New Roman"/>
              </a:rPr>
              <a:t>these </a:t>
            </a:r>
            <a:r>
              <a:rPr dirty="0" sz="1200">
                <a:latin typeface="Times New Roman"/>
                <a:cs typeface="Times New Roman"/>
              </a:rPr>
              <a:t>students and </a:t>
            </a:r>
            <a:r>
              <a:rPr dirty="0" sz="1200" spc="-5">
                <a:latin typeface="Times New Roman"/>
                <a:cs typeface="Times New Roman"/>
              </a:rPr>
              <a:t>their beliefs </a:t>
            </a:r>
            <a:r>
              <a:rPr dirty="0" sz="1200" spc="5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education.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Human</a:t>
            </a:r>
            <a:endParaRPr sz="1200">
              <a:latin typeface="Times New Roman"/>
              <a:cs typeface="Times New Roman"/>
            </a:endParaRPr>
          </a:p>
          <a:p>
            <a:pPr marL="12700" marR="67310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behavior, with its </a:t>
            </a:r>
            <a:r>
              <a:rPr dirty="0" sz="1200">
                <a:latin typeface="Times New Roman"/>
                <a:cs typeface="Times New Roman"/>
              </a:rPr>
              <a:t>infinite </a:t>
            </a:r>
            <a:r>
              <a:rPr dirty="0" sz="1200" spc="-5">
                <a:latin typeface="Times New Roman"/>
                <a:cs typeface="Times New Roman"/>
              </a:rPr>
              <a:t>possibilities, does </a:t>
            </a:r>
            <a:r>
              <a:rPr dirty="0" sz="1200">
                <a:latin typeface="Times New Roman"/>
                <a:cs typeface="Times New Roman"/>
              </a:rPr>
              <a:t>not </a:t>
            </a:r>
            <a:r>
              <a:rPr dirty="0" sz="1200" spc="-5">
                <a:latin typeface="Times New Roman"/>
                <a:cs typeface="Times New Roman"/>
              </a:rPr>
              <a:t>give all people </a:t>
            </a:r>
            <a:r>
              <a:rPr dirty="0" sz="1200">
                <a:latin typeface="Times New Roman"/>
                <a:cs typeface="Times New Roman"/>
              </a:rPr>
              <a:t>the insight or the </a:t>
            </a:r>
            <a:r>
              <a:rPr dirty="0" sz="1200" spc="-5">
                <a:latin typeface="Times New Roman"/>
                <a:cs typeface="Times New Roman"/>
              </a:rPr>
              <a:t>motivation </a:t>
            </a:r>
            <a:r>
              <a:rPr dirty="0" sz="1200">
                <a:latin typeface="Times New Roman"/>
                <a:cs typeface="Times New Roman"/>
              </a:rPr>
              <a:t>to  </a:t>
            </a:r>
            <a:r>
              <a:rPr dirty="0" sz="1200" spc="-5">
                <a:latin typeface="Times New Roman"/>
                <a:cs typeface="Times New Roman"/>
              </a:rPr>
              <a:t>seek help </a:t>
            </a:r>
            <a:r>
              <a:rPr dirty="0" sz="1200">
                <a:latin typeface="Times New Roman"/>
                <a:cs typeface="Times New Roman"/>
              </a:rPr>
              <a:t>when </a:t>
            </a:r>
            <a:r>
              <a:rPr dirty="0" sz="1200" spc="-5">
                <a:latin typeface="Times New Roman"/>
                <a:cs typeface="Times New Roman"/>
              </a:rPr>
              <a:t>needed. </a:t>
            </a:r>
            <a:r>
              <a:rPr dirty="0" sz="1200">
                <a:latin typeface="Times New Roman"/>
                <a:cs typeface="Times New Roman"/>
              </a:rPr>
              <a:t>The students in </a:t>
            </a:r>
            <a:r>
              <a:rPr dirty="0" sz="1200" spc="-5">
                <a:latin typeface="Times New Roman"/>
                <a:cs typeface="Times New Roman"/>
              </a:rPr>
              <a:t>Lessard </a:t>
            </a:r>
            <a:r>
              <a:rPr dirty="0" sz="1200">
                <a:latin typeface="Times New Roman"/>
                <a:cs typeface="Times New Roman"/>
              </a:rPr>
              <a:t>et al.’s </a:t>
            </a:r>
            <a:r>
              <a:rPr dirty="0" sz="1200" spc="-5">
                <a:latin typeface="Times New Roman"/>
                <a:cs typeface="Times New Roman"/>
              </a:rPr>
              <a:t>study </a:t>
            </a:r>
            <a:r>
              <a:rPr dirty="0" sz="1200">
                <a:latin typeface="Times New Roman"/>
                <a:cs typeface="Times New Roman"/>
              </a:rPr>
              <a:t>who found the </a:t>
            </a:r>
            <a:r>
              <a:rPr dirty="0" sz="1200" spc="-5">
                <a:latin typeface="Times New Roman"/>
                <a:cs typeface="Times New Roman"/>
              </a:rPr>
              <a:t>help </a:t>
            </a:r>
            <a:r>
              <a:rPr dirty="0" sz="1200">
                <a:latin typeface="Times New Roman"/>
                <a:cs typeface="Times New Roman"/>
              </a:rPr>
              <a:t>they needed  outside of </a:t>
            </a:r>
            <a:r>
              <a:rPr dirty="0" sz="1200" spc="-5">
                <a:latin typeface="Times New Roman"/>
                <a:cs typeface="Times New Roman"/>
              </a:rPr>
              <a:t>their </a:t>
            </a:r>
            <a:r>
              <a:rPr dirty="0" sz="1200">
                <a:latin typeface="Times New Roman"/>
                <a:cs typeface="Times New Roman"/>
              </a:rPr>
              <a:t>family unit </a:t>
            </a:r>
            <a:r>
              <a:rPr dirty="0" sz="1200" spc="-5">
                <a:latin typeface="Times New Roman"/>
                <a:cs typeface="Times New Roman"/>
              </a:rPr>
              <a:t>had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value system </a:t>
            </a:r>
            <a:r>
              <a:rPr dirty="0" sz="1200">
                <a:latin typeface="Times New Roman"/>
                <a:cs typeface="Times New Roman"/>
              </a:rPr>
              <a:t>which </a:t>
            </a:r>
            <a:r>
              <a:rPr dirty="0" sz="1200" spc="-5">
                <a:latin typeface="Times New Roman"/>
                <a:cs typeface="Times New Roman"/>
              </a:rPr>
              <a:t>gave </a:t>
            </a:r>
            <a:r>
              <a:rPr dirty="0" sz="1200">
                <a:latin typeface="Times New Roman"/>
                <a:cs typeface="Times New Roman"/>
              </a:rPr>
              <a:t>them </a:t>
            </a:r>
            <a:r>
              <a:rPr dirty="0" sz="1200" spc="-5">
                <a:latin typeface="Times New Roman"/>
                <a:cs typeface="Times New Roman"/>
              </a:rPr>
              <a:t>high self-esteem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self-  efficacy. Lessard et al. described </a:t>
            </a:r>
            <a:r>
              <a:rPr dirty="0" sz="1200">
                <a:latin typeface="Times New Roman"/>
                <a:cs typeface="Times New Roman"/>
              </a:rPr>
              <a:t>these individuals </a:t>
            </a:r>
            <a:r>
              <a:rPr dirty="0" sz="1200" spc="-5">
                <a:latin typeface="Times New Roman"/>
                <a:cs typeface="Times New Roman"/>
              </a:rPr>
              <a:t>as having </a:t>
            </a:r>
            <a:r>
              <a:rPr dirty="0" sz="1200">
                <a:latin typeface="Times New Roman"/>
                <a:cs typeface="Times New Roman"/>
              </a:rPr>
              <a:t>a positive </a:t>
            </a:r>
            <a:r>
              <a:rPr dirty="0" sz="1200" spc="-5">
                <a:latin typeface="Times New Roman"/>
                <a:cs typeface="Times New Roman"/>
              </a:rPr>
              <a:t>inner discourse and  acknowledgement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graduation was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goal </a:t>
            </a:r>
            <a:r>
              <a:rPr dirty="0" sz="1200">
                <a:latin typeface="Times New Roman"/>
                <a:cs typeface="Times New Roman"/>
              </a:rPr>
              <a:t>to achieve. </a:t>
            </a:r>
            <a:r>
              <a:rPr dirty="0" sz="1200" spc="-5">
                <a:latin typeface="Times New Roman"/>
                <a:cs typeface="Times New Roman"/>
              </a:rPr>
              <a:t>These </a:t>
            </a:r>
            <a:r>
              <a:rPr dirty="0" sz="1200">
                <a:latin typeface="Times New Roman"/>
                <a:cs typeface="Times New Roman"/>
              </a:rPr>
              <a:t>students saw </a:t>
            </a:r>
            <a:r>
              <a:rPr dirty="0" sz="1200" spc="-5">
                <a:latin typeface="Times New Roman"/>
                <a:cs typeface="Times New Roman"/>
              </a:rPr>
              <a:t>value </a:t>
            </a:r>
            <a:r>
              <a:rPr dirty="0" sz="1200">
                <a:latin typeface="Times New Roman"/>
                <a:cs typeface="Times New Roman"/>
              </a:rPr>
              <a:t>in the 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associated with </a:t>
            </a:r>
            <a:r>
              <a:rPr dirty="0" sz="1200" spc="-5">
                <a:latin typeface="Times New Roman"/>
                <a:cs typeface="Times New Roman"/>
              </a:rPr>
              <a:t>earning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diploma. They knew that they </a:t>
            </a:r>
            <a:r>
              <a:rPr dirty="0" sz="1200" spc="-5">
                <a:latin typeface="Times New Roman"/>
                <a:cs typeface="Times New Roman"/>
              </a:rPr>
              <a:t>were </a:t>
            </a:r>
            <a:r>
              <a:rPr dirty="0" sz="1200">
                <a:latin typeface="Times New Roman"/>
                <a:cs typeface="Times New Roman"/>
              </a:rPr>
              <a:t>not </a:t>
            </a:r>
            <a:r>
              <a:rPr dirty="0" sz="1200" spc="-5">
                <a:latin typeface="Times New Roman"/>
                <a:cs typeface="Times New Roman"/>
              </a:rPr>
              <a:t>going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dirty="0" sz="1200">
                <a:latin typeface="Times New Roman"/>
                <a:cs typeface="Times New Roman"/>
              </a:rPr>
              <a:t>be simply </a:t>
            </a:r>
            <a:r>
              <a:rPr dirty="0" sz="1200" spc="-5">
                <a:latin typeface="Times New Roman"/>
                <a:cs typeface="Times New Roman"/>
              </a:rPr>
              <a:t>given </a:t>
            </a:r>
            <a:r>
              <a:rPr dirty="0" sz="1200">
                <a:latin typeface="Times New Roman"/>
                <a:cs typeface="Times New Roman"/>
              </a:rPr>
              <a:t>a diploma, but </a:t>
            </a:r>
            <a:r>
              <a:rPr dirty="0" sz="1200" spc="-5">
                <a:latin typeface="Times New Roman"/>
                <a:cs typeface="Times New Roman"/>
              </a:rPr>
              <a:t>instead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>
                <a:latin typeface="Times New Roman"/>
                <a:cs typeface="Times New Roman"/>
              </a:rPr>
              <a:t>would </a:t>
            </a:r>
            <a:r>
              <a:rPr dirty="0" sz="1200" spc="-5">
                <a:latin typeface="Times New Roman"/>
                <a:cs typeface="Times New Roman"/>
              </a:rPr>
              <a:t>have </a:t>
            </a:r>
            <a:r>
              <a:rPr dirty="0" sz="1200">
                <a:latin typeface="Times New Roman"/>
                <a:cs typeface="Times New Roman"/>
              </a:rPr>
              <a:t>to put </a:t>
            </a:r>
            <a:r>
              <a:rPr dirty="0" sz="1200" spc="-5">
                <a:latin typeface="Times New Roman"/>
                <a:cs typeface="Times New Roman"/>
              </a:rPr>
              <a:t>effort </a:t>
            </a:r>
            <a:r>
              <a:rPr dirty="0" sz="1200">
                <a:latin typeface="Times New Roman"/>
                <a:cs typeface="Times New Roman"/>
              </a:rPr>
              <a:t>into achieving this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goal.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5" b="1">
                <a:latin typeface="Times New Roman"/>
                <a:cs typeface="Times New Roman"/>
              </a:rPr>
              <a:t>Personal </a:t>
            </a:r>
            <a:r>
              <a:rPr dirty="0" sz="1200" b="1">
                <a:latin typeface="Times New Roman"/>
                <a:cs typeface="Times New Roman"/>
              </a:rPr>
              <a:t>Value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Personal values </a:t>
            </a:r>
            <a:r>
              <a:rPr dirty="0" sz="1200">
                <a:latin typeface="Times New Roman"/>
                <a:cs typeface="Times New Roman"/>
              </a:rPr>
              <a:t>can </a:t>
            </a:r>
            <a:r>
              <a:rPr dirty="0" sz="1200" spc="-5">
                <a:latin typeface="Times New Roman"/>
                <a:cs typeface="Times New Roman"/>
              </a:rPr>
              <a:t>have </a:t>
            </a:r>
            <a:r>
              <a:rPr dirty="0" sz="1200">
                <a:latin typeface="Times New Roman"/>
                <a:cs typeface="Times New Roman"/>
              </a:rPr>
              <a:t>a major influence on the </a:t>
            </a:r>
            <a:r>
              <a:rPr dirty="0" sz="1200" spc="-5">
                <a:latin typeface="Times New Roman"/>
                <a:cs typeface="Times New Roman"/>
              </a:rPr>
              <a:t>actions and </a:t>
            </a:r>
            <a:r>
              <a:rPr dirty="0" sz="1200">
                <a:latin typeface="Times New Roman"/>
                <a:cs typeface="Times New Roman"/>
              </a:rPr>
              <a:t>behaviors of </a:t>
            </a:r>
            <a:r>
              <a:rPr dirty="0" sz="1200" spc="-5">
                <a:latin typeface="Times New Roman"/>
                <a:cs typeface="Times New Roman"/>
              </a:rPr>
              <a:t>an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individual.</a:t>
            </a:r>
            <a:endParaRPr sz="1200">
              <a:latin typeface="Times New Roman"/>
              <a:cs typeface="Times New Roman"/>
            </a:endParaRPr>
          </a:p>
          <a:p>
            <a:pPr marL="12700" marR="125730">
              <a:lnSpc>
                <a:spcPct val="191600"/>
              </a:lnSpc>
            </a:pPr>
            <a:r>
              <a:rPr dirty="0" sz="1200" spc="-5">
                <a:latin typeface="Times New Roman"/>
                <a:cs typeface="Times New Roman"/>
              </a:rPr>
              <a:t>One </a:t>
            </a:r>
            <a:r>
              <a:rPr dirty="0" sz="1200">
                <a:latin typeface="Times New Roman"/>
                <a:cs typeface="Times New Roman"/>
              </a:rPr>
              <a:t>of the most widely </a:t>
            </a:r>
            <a:r>
              <a:rPr dirty="0" sz="1200" spc="-5">
                <a:latin typeface="Times New Roman"/>
                <a:cs typeface="Times New Roman"/>
              </a:rPr>
              <a:t>accepted </a:t>
            </a:r>
            <a:r>
              <a:rPr dirty="0" sz="1200">
                <a:latin typeface="Times New Roman"/>
                <a:cs typeface="Times New Roman"/>
              </a:rPr>
              <a:t>definitions of term </a:t>
            </a:r>
            <a:r>
              <a:rPr dirty="0" sz="1200" spc="-5">
                <a:latin typeface="Times New Roman"/>
                <a:cs typeface="Times New Roman"/>
              </a:rPr>
              <a:t>values was described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 spc="-5">
                <a:latin typeface="Times New Roman"/>
                <a:cs typeface="Times New Roman"/>
              </a:rPr>
              <a:t>Veisson (2009) as  “concepts </a:t>
            </a:r>
            <a:r>
              <a:rPr dirty="0" sz="1200">
                <a:latin typeface="Times New Roman"/>
                <a:cs typeface="Times New Roman"/>
              </a:rPr>
              <a:t>or </a:t>
            </a:r>
            <a:r>
              <a:rPr dirty="0" sz="1200" spc="-5">
                <a:latin typeface="Times New Roman"/>
                <a:cs typeface="Times New Roman"/>
              </a:rPr>
              <a:t>ideas which are connected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certain cultures,” such as </a:t>
            </a:r>
            <a:r>
              <a:rPr dirty="0" sz="1200">
                <a:latin typeface="Times New Roman"/>
                <a:cs typeface="Times New Roman"/>
              </a:rPr>
              <a:t>race, which </a:t>
            </a:r>
            <a:r>
              <a:rPr dirty="0" sz="1200" spc="-5">
                <a:latin typeface="Times New Roman"/>
                <a:cs typeface="Times New Roman"/>
              </a:rPr>
              <a:t>“influence</a:t>
            </a:r>
            <a:r>
              <a:rPr dirty="0" sz="1200" spc="1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1546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51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158115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array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possible </a:t>
            </a:r>
            <a:r>
              <a:rPr dirty="0" sz="1200" spc="-5">
                <a:latin typeface="Times New Roman"/>
                <a:cs typeface="Times New Roman"/>
              </a:rPr>
              <a:t>actions” </a:t>
            </a:r>
            <a:r>
              <a:rPr dirty="0" sz="1200">
                <a:latin typeface="Times New Roman"/>
                <a:cs typeface="Times New Roman"/>
              </a:rPr>
              <a:t>(p. </a:t>
            </a:r>
            <a:r>
              <a:rPr dirty="0" sz="1200" spc="-5">
                <a:latin typeface="Times New Roman"/>
                <a:cs typeface="Times New Roman"/>
              </a:rPr>
              <a:t>67). Criminal codes </a:t>
            </a:r>
            <a:r>
              <a:rPr dirty="0" sz="1200">
                <a:latin typeface="Times New Roman"/>
                <a:cs typeface="Times New Roman"/>
              </a:rPr>
              <a:t>are typically </a:t>
            </a:r>
            <a:r>
              <a:rPr dirty="0" sz="1200" spc="-5">
                <a:latin typeface="Times New Roman"/>
                <a:cs typeface="Times New Roman"/>
              </a:rPr>
              <a:t>written based </a:t>
            </a:r>
            <a:r>
              <a:rPr dirty="0" sz="1200">
                <a:latin typeface="Times New Roman"/>
                <a:cs typeface="Times New Roman"/>
              </a:rPr>
              <a:t>on </a:t>
            </a:r>
            <a:r>
              <a:rPr dirty="0" sz="1200" spc="-5">
                <a:latin typeface="Times New Roman"/>
                <a:cs typeface="Times New Roman"/>
              </a:rPr>
              <a:t>values. For  example, stealing is wrong; therefore,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law was enacted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provide </a:t>
            </a:r>
            <a:r>
              <a:rPr dirty="0" sz="1200">
                <a:latin typeface="Times New Roman"/>
                <a:cs typeface="Times New Roman"/>
              </a:rPr>
              <a:t>a just punishment </a:t>
            </a:r>
            <a:r>
              <a:rPr dirty="0" sz="1200" spc="-5">
                <a:latin typeface="Times New Roman"/>
                <a:cs typeface="Times New Roman"/>
              </a:rPr>
              <a:t>for </a:t>
            </a:r>
            <a:r>
              <a:rPr dirty="0" sz="1200">
                <a:latin typeface="Times New Roman"/>
                <a:cs typeface="Times New Roman"/>
              </a:rPr>
              <a:t>those  who </a:t>
            </a:r>
            <a:r>
              <a:rPr dirty="0" sz="1200" spc="-5">
                <a:latin typeface="Times New Roman"/>
                <a:cs typeface="Times New Roman"/>
              </a:rPr>
              <a:t>commit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injustice.</a:t>
            </a:r>
            <a:endParaRPr sz="1200">
              <a:latin typeface="Times New Roman"/>
              <a:cs typeface="Times New Roman"/>
            </a:endParaRPr>
          </a:p>
          <a:p>
            <a:pPr marL="12700" marR="8890" indent="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People’s actions </a:t>
            </a:r>
            <a:r>
              <a:rPr dirty="0" sz="1200">
                <a:latin typeface="Times New Roman"/>
                <a:cs typeface="Times New Roman"/>
              </a:rPr>
              <a:t>are directly </a:t>
            </a:r>
            <a:r>
              <a:rPr dirty="0" sz="1200" spc="-5">
                <a:latin typeface="Times New Roman"/>
                <a:cs typeface="Times New Roman"/>
              </a:rPr>
              <a:t>linked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their </a:t>
            </a:r>
            <a:r>
              <a:rPr dirty="0" sz="1200">
                <a:latin typeface="Times New Roman"/>
                <a:cs typeface="Times New Roman"/>
              </a:rPr>
              <a:t>personal </a:t>
            </a:r>
            <a:r>
              <a:rPr dirty="0" sz="1200" spc="-5">
                <a:latin typeface="Times New Roman"/>
                <a:cs typeface="Times New Roman"/>
              </a:rPr>
              <a:t>values. </a:t>
            </a:r>
            <a:r>
              <a:rPr dirty="0" sz="1200">
                <a:latin typeface="Times New Roman"/>
                <a:cs typeface="Times New Roman"/>
              </a:rPr>
              <a:t>According to </a:t>
            </a:r>
            <a:r>
              <a:rPr dirty="0" sz="1200" spc="-5">
                <a:latin typeface="Times New Roman"/>
                <a:cs typeface="Times New Roman"/>
              </a:rPr>
              <a:t>Bachrach (1994),  “the </a:t>
            </a:r>
            <a:r>
              <a:rPr dirty="0" sz="1200">
                <a:latin typeface="Times New Roman"/>
                <a:cs typeface="Times New Roman"/>
              </a:rPr>
              <a:t>most </a:t>
            </a:r>
            <a:r>
              <a:rPr dirty="0" sz="1200" spc="-5">
                <a:latin typeface="Times New Roman"/>
                <a:cs typeface="Times New Roman"/>
              </a:rPr>
              <a:t>effective </a:t>
            </a:r>
            <a:r>
              <a:rPr dirty="0" sz="1200">
                <a:latin typeface="Times New Roman"/>
                <a:cs typeface="Times New Roman"/>
              </a:rPr>
              <a:t>way </a:t>
            </a:r>
            <a:r>
              <a:rPr dirty="0" sz="1200" spc="5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influence </a:t>
            </a:r>
            <a:r>
              <a:rPr dirty="0" sz="1200">
                <a:latin typeface="Times New Roman"/>
                <a:cs typeface="Times New Roman"/>
              </a:rPr>
              <a:t>human behavior is </a:t>
            </a:r>
            <a:r>
              <a:rPr dirty="0" sz="1200" spc="-5">
                <a:latin typeface="Times New Roman"/>
                <a:cs typeface="Times New Roman"/>
              </a:rPr>
              <a:t>through </a:t>
            </a:r>
            <a:r>
              <a:rPr dirty="0" sz="1200">
                <a:latin typeface="Times New Roman"/>
                <a:cs typeface="Times New Roman"/>
              </a:rPr>
              <a:t>core </a:t>
            </a:r>
            <a:r>
              <a:rPr dirty="0" sz="1200" spc="-5">
                <a:latin typeface="Times New Roman"/>
                <a:cs typeface="Times New Roman"/>
              </a:rPr>
              <a:t>values” (p. 22). Actions are  also </a:t>
            </a:r>
            <a:r>
              <a:rPr dirty="0" sz="1200">
                <a:latin typeface="Times New Roman"/>
                <a:cs typeface="Times New Roman"/>
              </a:rPr>
              <a:t>directly </a:t>
            </a:r>
            <a:r>
              <a:rPr dirty="0" sz="1200" spc="-5">
                <a:latin typeface="Times New Roman"/>
                <a:cs typeface="Times New Roman"/>
              </a:rPr>
              <a:t>linked </a:t>
            </a:r>
            <a:r>
              <a:rPr dirty="0" sz="1200">
                <a:latin typeface="Times New Roman"/>
                <a:cs typeface="Times New Roman"/>
              </a:rPr>
              <a:t>to achieving </a:t>
            </a:r>
            <a:r>
              <a:rPr dirty="0" sz="1200" spc="-5">
                <a:latin typeface="Times New Roman"/>
                <a:cs typeface="Times New Roman"/>
              </a:rPr>
              <a:t>goals, which </a:t>
            </a:r>
            <a:r>
              <a:rPr dirty="0" sz="1200">
                <a:latin typeface="Times New Roman"/>
                <a:cs typeface="Times New Roman"/>
              </a:rPr>
              <a:t>are </a:t>
            </a:r>
            <a:r>
              <a:rPr dirty="0" sz="1200" spc="-5">
                <a:latin typeface="Times New Roman"/>
                <a:cs typeface="Times New Roman"/>
              </a:rPr>
              <a:t>linked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personal values </a:t>
            </a:r>
            <a:r>
              <a:rPr dirty="0" sz="1200">
                <a:latin typeface="Times New Roman"/>
                <a:cs typeface="Times New Roman"/>
              </a:rPr>
              <a:t>(Baumeister &amp;  </a:t>
            </a:r>
            <a:r>
              <a:rPr dirty="0" sz="1200" spc="-5">
                <a:latin typeface="Times New Roman"/>
                <a:cs typeface="Times New Roman"/>
              </a:rPr>
              <a:t>Finkel, 2010). As </a:t>
            </a:r>
            <a:r>
              <a:rPr dirty="0" sz="1200">
                <a:latin typeface="Times New Roman"/>
                <a:cs typeface="Times New Roman"/>
              </a:rPr>
              <a:t>far </a:t>
            </a:r>
            <a:r>
              <a:rPr dirty="0" sz="1200" spc="-10">
                <a:latin typeface="Times New Roman"/>
                <a:cs typeface="Times New Roman"/>
              </a:rPr>
              <a:t>as </a:t>
            </a:r>
            <a:r>
              <a:rPr dirty="0" sz="1200" spc="-5">
                <a:latin typeface="Times New Roman"/>
                <a:cs typeface="Times New Roman"/>
              </a:rPr>
              <a:t>education, </a:t>
            </a:r>
            <a:r>
              <a:rPr dirty="0" sz="1200">
                <a:latin typeface="Times New Roman"/>
                <a:cs typeface="Times New Roman"/>
              </a:rPr>
              <a:t>if a person </a:t>
            </a:r>
            <a:r>
              <a:rPr dirty="0" sz="1200" spc="-5">
                <a:latin typeface="Times New Roman"/>
                <a:cs typeface="Times New Roman"/>
              </a:rPr>
              <a:t>believes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citizens </a:t>
            </a:r>
            <a:r>
              <a:rPr dirty="0" sz="1200">
                <a:latin typeface="Times New Roman"/>
                <a:cs typeface="Times New Roman"/>
              </a:rPr>
              <a:t>should be </a:t>
            </a:r>
            <a:r>
              <a:rPr dirty="0" sz="1200" spc="-5">
                <a:latin typeface="Times New Roman"/>
                <a:cs typeface="Times New Roman"/>
              </a:rPr>
              <a:t>productive, </a:t>
            </a:r>
            <a:r>
              <a:rPr dirty="0" sz="1200" spc="5">
                <a:latin typeface="Times New Roman"/>
                <a:cs typeface="Times New Roman"/>
              </a:rPr>
              <a:t>law-  </a:t>
            </a:r>
            <a:r>
              <a:rPr dirty="0" sz="1200" spc="-5">
                <a:latin typeface="Times New Roman"/>
                <a:cs typeface="Times New Roman"/>
              </a:rPr>
              <a:t>abiding </a:t>
            </a:r>
            <a:r>
              <a:rPr dirty="0" sz="1200">
                <a:latin typeface="Times New Roman"/>
                <a:cs typeface="Times New Roman"/>
              </a:rPr>
              <a:t>members of </a:t>
            </a:r>
            <a:r>
              <a:rPr dirty="0" sz="1200" spc="-5">
                <a:latin typeface="Times New Roman"/>
                <a:cs typeface="Times New Roman"/>
              </a:rPr>
              <a:t>society, </a:t>
            </a:r>
            <a:r>
              <a:rPr dirty="0" sz="1200">
                <a:latin typeface="Times New Roman"/>
                <a:cs typeface="Times New Roman"/>
              </a:rPr>
              <a:t>then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will act accordingly, which </a:t>
            </a:r>
            <a:r>
              <a:rPr dirty="0" sz="1200">
                <a:latin typeface="Times New Roman"/>
                <a:cs typeface="Times New Roman"/>
              </a:rPr>
              <a:t>means they </a:t>
            </a:r>
            <a:r>
              <a:rPr dirty="0" sz="1200" spc="-5">
                <a:latin typeface="Times New Roman"/>
                <a:cs typeface="Times New Roman"/>
              </a:rPr>
              <a:t>will </a:t>
            </a:r>
            <a:r>
              <a:rPr dirty="0" sz="1200">
                <a:latin typeface="Times New Roman"/>
                <a:cs typeface="Times New Roman"/>
              </a:rPr>
              <a:t>more likely  </a:t>
            </a:r>
            <a:r>
              <a:rPr dirty="0" sz="1200" spc="-5">
                <a:latin typeface="Times New Roman"/>
                <a:cs typeface="Times New Roman"/>
              </a:rPr>
              <a:t>receive an education and become </a:t>
            </a:r>
            <a:r>
              <a:rPr dirty="0" sz="1200">
                <a:latin typeface="Times New Roman"/>
                <a:cs typeface="Times New Roman"/>
              </a:rPr>
              <a:t>working taxpayers. On the </a:t>
            </a:r>
            <a:r>
              <a:rPr dirty="0" sz="1200" spc="-5">
                <a:latin typeface="Times New Roman"/>
                <a:cs typeface="Times New Roman"/>
              </a:rPr>
              <a:t>other </a:t>
            </a:r>
            <a:r>
              <a:rPr dirty="0" sz="1200">
                <a:latin typeface="Times New Roman"/>
                <a:cs typeface="Times New Roman"/>
              </a:rPr>
              <a:t>hand, a person </a:t>
            </a:r>
            <a:r>
              <a:rPr dirty="0" sz="1200" spc="-5">
                <a:latin typeface="Times New Roman"/>
                <a:cs typeface="Times New Roman"/>
              </a:rPr>
              <a:t>who does </a:t>
            </a:r>
            <a:r>
              <a:rPr dirty="0" sz="1200">
                <a:latin typeface="Times New Roman"/>
                <a:cs typeface="Times New Roman"/>
              </a:rPr>
              <a:t>not  </a:t>
            </a:r>
            <a:r>
              <a:rPr dirty="0" sz="1200" spc="-5">
                <a:latin typeface="Times New Roman"/>
                <a:cs typeface="Times New Roman"/>
              </a:rPr>
              <a:t>feel that </a:t>
            </a:r>
            <a:r>
              <a:rPr dirty="0" sz="1200">
                <a:latin typeface="Times New Roman"/>
                <a:cs typeface="Times New Roman"/>
              </a:rPr>
              <a:t>they should have to </a:t>
            </a:r>
            <a:r>
              <a:rPr dirty="0" sz="1200" spc="-5">
                <a:latin typeface="Times New Roman"/>
                <a:cs typeface="Times New Roman"/>
              </a:rPr>
              <a:t>work </a:t>
            </a:r>
            <a:r>
              <a:rPr dirty="0" sz="1200">
                <a:latin typeface="Times New Roman"/>
                <a:cs typeface="Times New Roman"/>
              </a:rPr>
              <a:t>to be </a:t>
            </a:r>
            <a:r>
              <a:rPr dirty="0" sz="1200" spc="-5">
                <a:latin typeface="Times New Roman"/>
                <a:cs typeface="Times New Roman"/>
              </a:rPr>
              <a:t>successful </a:t>
            </a:r>
            <a:r>
              <a:rPr dirty="0" sz="1200">
                <a:latin typeface="Times New Roman"/>
                <a:cs typeface="Times New Roman"/>
              </a:rPr>
              <a:t>in life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more likely to </a:t>
            </a:r>
            <a:r>
              <a:rPr dirty="0" sz="1200" spc="-5">
                <a:latin typeface="Times New Roman"/>
                <a:cs typeface="Times New Roman"/>
              </a:rPr>
              <a:t>choose </a:t>
            </a:r>
            <a:r>
              <a:rPr dirty="0" sz="1200">
                <a:latin typeface="Times New Roman"/>
                <a:cs typeface="Times New Roman"/>
              </a:rPr>
              <a:t>not to </a:t>
            </a:r>
            <a:r>
              <a:rPr dirty="0" sz="1200" spc="-5">
                <a:latin typeface="Times New Roman"/>
                <a:cs typeface="Times New Roman"/>
              </a:rPr>
              <a:t>graduate  high school. </a:t>
            </a:r>
            <a:r>
              <a:rPr dirty="0" sz="1200">
                <a:latin typeface="Times New Roman"/>
                <a:cs typeface="Times New Roman"/>
              </a:rPr>
              <a:t>This logic does not </a:t>
            </a:r>
            <a:r>
              <a:rPr dirty="0" sz="1200" spc="-5">
                <a:latin typeface="Times New Roman"/>
                <a:cs typeface="Times New Roman"/>
              </a:rPr>
              <a:t>regard all high </a:t>
            </a:r>
            <a:r>
              <a:rPr dirty="0" sz="1200">
                <a:latin typeface="Times New Roman"/>
                <a:cs typeface="Times New Roman"/>
              </a:rPr>
              <a:t>school dropouts </a:t>
            </a:r>
            <a:r>
              <a:rPr dirty="0" sz="1200" spc="-5">
                <a:latin typeface="Times New Roman"/>
                <a:cs typeface="Times New Roman"/>
              </a:rPr>
              <a:t>as lazy, </a:t>
            </a:r>
            <a:r>
              <a:rPr dirty="0" sz="1200">
                <a:latin typeface="Times New Roman"/>
                <a:cs typeface="Times New Roman"/>
              </a:rPr>
              <a:t>non-taxpaying  individuals, but simply that </a:t>
            </a:r>
            <a:r>
              <a:rPr dirty="0" sz="1200" spc="-5">
                <a:latin typeface="Times New Roman"/>
                <a:cs typeface="Times New Roman"/>
              </a:rPr>
              <a:t>there is </a:t>
            </a:r>
            <a:r>
              <a:rPr dirty="0" sz="1200">
                <a:latin typeface="Times New Roman"/>
                <a:cs typeface="Times New Roman"/>
              </a:rPr>
              <a:t>a relationship </a:t>
            </a:r>
            <a:r>
              <a:rPr dirty="0" sz="1200" spc="-5">
                <a:latin typeface="Times New Roman"/>
                <a:cs typeface="Times New Roman"/>
              </a:rPr>
              <a:t>between graduating high school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working.  Remember from earlier </a:t>
            </a:r>
            <a:r>
              <a:rPr dirty="0" sz="1200">
                <a:latin typeface="Times New Roman"/>
                <a:cs typeface="Times New Roman"/>
              </a:rPr>
              <a:t>in this </a:t>
            </a:r>
            <a:r>
              <a:rPr dirty="0" sz="1200" spc="-5">
                <a:latin typeface="Times New Roman"/>
                <a:cs typeface="Times New Roman"/>
              </a:rPr>
              <a:t>chapter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dropouts </a:t>
            </a:r>
            <a:r>
              <a:rPr dirty="0" sz="1200" spc="-5">
                <a:latin typeface="Times New Roman"/>
                <a:cs typeface="Times New Roman"/>
              </a:rPr>
              <a:t>are </a:t>
            </a:r>
            <a:r>
              <a:rPr dirty="0" sz="1200">
                <a:latin typeface="Times New Roman"/>
                <a:cs typeface="Times New Roman"/>
              </a:rPr>
              <a:t>more likely to be  </a:t>
            </a:r>
            <a:r>
              <a:rPr dirty="0" sz="1200" spc="-5">
                <a:latin typeface="Times New Roman"/>
                <a:cs typeface="Times New Roman"/>
              </a:rPr>
              <a:t>unemployed (The US Bureau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Labor Statistics,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2011).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Attitude</a:t>
            </a:r>
            <a:endParaRPr sz="1200">
              <a:latin typeface="Times New Roman"/>
              <a:cs typeface="Times New Roman"/>
            </a:endParaRPr>
          </a:p>
          <a:p>
            <a:pPr marL="12700" marR="67945" indent="228600">
              <a:lnSpc>
                <a:spcPts val="2760"/>
              </a:lnSpc>
              <a:spcBef>
                <a:spcPts val="290"/>
              </a:spcBef>
            </a:pPr>
            <a:r>
              <a:rPr dirty="0" sz="1200" spc="-5">
                <a:latin typeface="Times New Roman"/>
                <a:cs typeface="Times New Roman"/>
              </a:rPr>
              <a:t>Also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conjunction </a:t>
            </a:r>
            <a:r>
              <a:rPr dirty="0" sz="1200">
                <a:latin typeface="Times New Roman"/>
                <a:cs typeface="Times New Roman"/>
              </a:rPr>
              <a:t>with the </a:t>
            </a:r>
            <a:r>
              <a:rPr dirty="0" sz="1200" spc="-5">
                <a:latin typeface="Times New Roman"/>
                <a:cs typeface="Times New Roman"/>
              </a:rPr>
              <a:t>concept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personal </a:t>
            </a:r>
            <a:r>
              <a:rPr dirty="0" sz="1200">
                <a:latin typeface="Times New Roman"/>
                <a:cs typeface="Times New Roman"/>
              </a:rPr>
              <a:t>values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the idea of </a:t>
            </a:r>
            <a:r>
              <a:rPr dirty="0" sz="1200" spc="-5">
                <a:latin typeface="Times New Roman"/>
                <a:cs typeface="Times New Roman"/>
              </a:rPr>
              <a:t>attitude. Attitudes can  </a:t>
            </a:r>
            <a:r>
              <a:rPr dirty="0" sz="1200">
                <a:latin typeface="Times New Roman"/>
                <a:cs typeface="Times New Roman"/>
              </a:rPr>
              <a:t>be both positive </a:t>
            </a:r>
            <a:r>
              <a:rPr dirty="0" sz="1200" spc="-5">
                <a:latin typeface="Times New Roman"/>
                <a:cs typeface="Times New Roman"/>
              </a:rPr>
              <a:t>and negative. Candeias, Rebelo,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Oliveira (2011) </a:t>
            </a:r>
            <a:r>
              <a:rPr dirty="0" sz="1200">
                <a:latin typeface="Times New Roman"/>
                <a:cs typeface="Times New Roman"/>
              </a:rPr>
              <a:t>explained that the </a:t>
            </a:r>
            <a:r>
              <a:rPr dirty="0" sz="1200" spc="-5">
                <a:latin typeface="Times New Roman"/>
                <a:cs typeface="Times New Roman"/>
              </a:rPr>
              <a:t>attitudes 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students </a:t>
            </a:r>
            <a:r>
              <a:rPr dirty="0" sz="1200">
                <a:latin typeface="Times New Roman"/>
                <a:cs typeface="Times New Roman"/>
              </a:rPr>
              <a:t>have </a:t>
            </a:r>
            <a:r>
              <a:rPr dirty="0" sz="1200" spc="-5">
                <a:latin typeface="Times New Roman"/>
                <a:cs typeface="Times New Roman"/>
              </a:rPr>
              <a:t>about education might stem </a:t>
            </a:r>
            <a:r>
              <a:rPr dirty="0" sz="1200">
                <a:latin typeface="Times New Roman"/>
                <a:cs typeface="Times New Roman"/>
              </a:rPr>
              <a:t>from </a:t>
            </a:r>
            <a:r>
              <a:rPr dirty="0" sz="1200" spc="-5">
                <a:latin typeface="Times New Roman"/>
                <a:cs typeface="Times New Roman"/>
              </a:rPr>
              <a:t>previous success </a:t>
            </a:r>
            <a:r>
              <a:rPr dirty="0" sz="1200">
                <a:latin typeface="Times New Roman"/>
                <a:cs typeface="Times New Roman"/>
              </a:rPr>
              <a:t>or failure in school.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As</a:t>
            </a:r>
            <a:endParaRPr sz="1200">
              <a:latin typeface="Times New Roman"/>
              <a:cs typeface="Times New Roman"/>
            </a:endParaRPr>
          </a:p>
          <a:p>
            <a:pPr marL="12700" marR="314325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well,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amount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involvement and excitement </a:t>
            </a:r>
            <a:r>
              <a:rPr dirty="0" sz="1200">
                <a:latin typeface="Times New Roman"/>
                <a:cs typeface="Times New Roman"/>
              </a:rPr>
              <a:t>that a </a:t>
            </a:r>
            <a:r>
              <a:rPr dirty="0" sz="1200" spc="-5">
                <a:latin typeface="Times New Roman"/>
                <a:cs typeface="Times New Roman"/>
              </a:rPr>
              <a:t>student’s </a:t>
            </a:r>
            <a:r>
              <a:rPr dirty="0" sz="1200">
                <a:latin typeface="Times New Roman"/>
                <a:cs typeface="Times New Roman"/>
              </a:rPr>
              <a:t>family </a:t>
            </a:r>
            <a:r>
              <a:rPr dirty="0" sz="1200" spc="-5">
                <a:latin typeface="Times New Roman"/>
                <a:cs typeface="Times New Roman"/>
              </a:rPr>
              <a:t>has about </a:t>
            </a:r>
            <a:r>
              <a:rPr dirty="0" sz="1200">
                <a:latin typeface="Times New Roman"/>
                <a:cs typeface="Times New Roman"/>
              </a:rPr>
              <a:t>his or </a:t>
            </a:r>
            <a:r>
              <a:rPr dirty="0" sz="1200" spc="-5">
                <a:latin typeface="Times New Roman"/>
                <a:cs typeface="Times New Roman"/>
              </a:rPr>
              <a:t>her  education has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direct </a:t>
            </a:r>
            <a:r>
              <a:rPr dirty="0" sz="1200">
                <a:latin typeface="Times New Roman"/>
                <a:cs typeface="Times New Roman"/>
              </a:rPr>
              <a:t>impact on the </a:t>
            </a:r>
            <a:r>
              <a:rPr dirty="0" sz="1200" spc="-5">
                <a:latin typeface="Times New Roman"/>
                <a:cs typeface="Times New Roman"/>
              </a:rPr>
              <a:t>attitude </a:t>
            </a:r>
            <a:r>
              <a:rPr dirty="0" sz="1200">
                <a:latin typeface="Times New Roman"/>
                <a:cs typeface="Times New Roman"/>
              </a:rPr>
              <a:t>that the </a:t>
            </a:r>
            <a:r>
              <a:rPr dirty="0" sz="1200" spc="-5">
                <a:latin typeface="Times New Roman"/>
                <a:cs typeface="Times New Roman"/>
              </a:rPr>
              <a:t>student has about </a:t>
            </a:r>
            <a:r>
              <a:rPr dirty="0" sz="1200">
                <a:latin typeface="Times New Roman"/>
                <a:cs typeface="Times New Roman"/>
              </a:rPr>
              <a:t>school. A </a:t>
            </a:r>
            <a:r>
              <a:rPr dirty="0" sz="1200" spc="-5">
                <a:latin typeface="Times New Roman"/>
                <a:cs typeface="Times New Roman"/>
              </a:rPr>
              <a:t>student’s  attitude towards school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learning can also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influenced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the school itself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providing  </a:t>
            </a:r>
            <a:r>
              <a:rPr dirty="0" sz="1200" spc="-5">
                <a:latin typeface="Times New Roman"/>
                <a:cs typeface="Times New Roman"/>
              </a:rPr>
              <a:t>activities that are </a:t>
            </a:r>
            <a:r>
              <a:rPr dirty="0" sz="1200">
                <a:latin typeface="Times New Roman"/>
                <a:cs typeface="Times New Roman"/>
              </a:rPr>
              <a:t>considered </a:t>
            </a:r>
            <a:r>
              <a:rPr dirty="0" sz="1200" spc="-5">
                <a:latin typeface="Times New Roman"/>
                <a:cs typeface="Times New Roman"/>
              </a:rPr>
              <a:t>interesting </a:t>
            </a:r>
            <a:r>
              <a:rPr dirty="0" sz="1200">
                <a:latin typeface="Times New Roman"/>
                <a:cs typeface="Times New Roman"/>
              </a:rPr>
              <a:t>to the student </a:t>
            </a:r>
            <a:r>
              <a:rPr dirty="0" sz="1200" spc="-5">
                <a:latin typeface="Times New Roman"/>
                <a:cs typeface="Times New Roman"/>
              </a:rPr>
              <a:t>(Candeias, </a:t>
            </a:r>
            <a:r>
              <a:rPr dirty="0" sz="1200">
                <a:latin typeface="Times New Roman"/>
                <a:cs typeface="Times New Roman"/>
              </a:rPr>
              <a:t>Revelo, &amp; </a:t>
            </a:r>
            <a:r>
              <a:rPr dirty="0" sz="1200" spc="-5">
                <a:latin typeface="Times New Roman"/>
                <a:cs typeface="Times New Roman"/>
              </a:rPr>
              <a:t>Oliveira,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2011).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74536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045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52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136525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The more positive </a:t>
            </a:r>
            <a:r>
              <a:rPr dirty="0" sz="1200" spc="-5">
                <a:latin typeface="Times New Roman"/>
                <a:cs typeface="Times New Roman"/>
              </a:rPr>
              <a:t>an </a:t>
            </a:r>
            <a:r>
              <a:rPr dirty="0" sz="1200">
                <a:latin typeface="Times New Roman"/>
                <a:cs typeface="Times New Roman"/>
              </a:rPr>
              <a:t>individual’s </a:t>
            </a:r>
            <a:r>
              <a:rPr dirty="0" sz="1200" spc="-5">
                <a:latin typeface="Times New Roman"/>
                <a:cs typeface="Times New Roman"/>
              </a:rPr>
              <a:t>attitude </a:t>
            </a:r>
            <a:r>
              <a:rPr dirty="0" sz="1200">
                <a:latin typeface="Times New Roman"/>
                <a:cs typeface="Times New Roman"/>
              </a:rPr>
              <a:t>is </a:t>
            </a:r>
            <a:r>
              <a:rPr dirty="0" sz="1200" spc="-5">
                <a:latin typeface="Times New Roman"/>
                <a:cs typeface="Times New Roman"/>
              </a:rPr>
              <a:t>towards education and school,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more successful 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student </a:t>
            </a:r>
            <a:r>
              <a:rPr dirty="0" sz="1200">
                <a:latin typeface="Times New Roman"/>
                <a:cs typeface="Times New Roman"/>
              </a:rPr>
              <a:t>typically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(Candeias, </a:t>
            </a:r>
            <a:r>
              <a:rPr dirty="0" sz="1200" spc="-5">
                <a:latin typeface="Times New Roman"/>
                <a:cs typeface="Times New Roman"/>
              </a:rPr>
              <a:t>Revelo, </a:t>
            </a:r>
            <a:r>
              <a:rPr dirty="0" sz="1200">
                <a:latin typeface="Times New Roman"/>
                <a:cs typeface="Times New Roman"/>
              </a:rPr>
              <a:t>&amp; </a:t>
            </a:r>
            <a:r>
              <a:rPr dirty="0" sz="1200" spc="-5">
                <a:latin typeface="Times New Roman"/>
                <a:cs typeface="Times New Roman"/>
              </a:rPr>
              <a:t>Oliveira,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2011).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marL="266319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Summary</a:t>
            </a:r>
            <a:endParaRPr sz="1200">
              <a:latin typeface="Times New Roman"/>
              <a:cs typeface="Times New Roman"/>
            </a:endParaRPr>
          </a:p>
          <a:p>
            <a:pPr marL="12700" marR="137160" indent="228600">
              <a:lnSpc>
                <a:spcPts val="2760"/>
              </a:lnSpc>
              <a:spcBef>
                <a:spcPts val="290"/>
              </a:spcBef>
            </a:pP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dropouts </a:t>
            </a:r>
            <a:r>
              <a:rPr dirty="0" sz="1200" spc="-5">
                <a:latin typeface="Times New Roman"/>
                <a:cs typeface="Times New Roman"/>
              </a:rPr>
              <a:t>are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problem for all involved stakeholders, </a:t>
            </a:r>
            <a:r>
              <a:rPr dirty="0" sz="1200">
                <a:latin typeface="Times New Roman"/>
                <a:cs typeface="Times New Roman"/>
              </a:rPr>
              <a:t>including the student, the  </a:t>
            </a:r>
            <a:r>
              <a:rPr dirty="0" sz="1200" spc="-5">
                <a:latin typeface="Times New Roman"/>
                <a:cs typeface="Times New Roman"/>
              </a:rPr>
              <a:t>school, </a:t>
            </a:r>
            <a:r>
              <a:rPr dirty="0" sz="1200">
                <a:latin typeface="Times New Roman"/>
                <a:cs typeface="Times New Roman"/>
              </a:rPr>
              <a:t>and the community in which the student lives </a:t>
            </a:r>
            <a:r>
              <a:rPr dirty="0" sz="1200" spc="-5">
                <a:latin typeface="Times New Roman"/>
                <a:cs typeface="Times New Roman"/>
              </a:rPr>
              <a:t>(Christle, </a:t>
            </a:r>
            <a:r>
              <a:rPr dirty="0" sz="1200">
                <a:latin typeface="Times New Roman"/>
                <a:cs typeface="Times New Roman"/>
              </a:rPr>
              <a:t>Jolivette, &amp; </a:t>
            </a:r>
            <a:r>
              <a:rPr dirty="0" sz="1200" spc="-5">
                <a:latin typeface="Times New Roman"/>
                <a:cs typeface="Times New Roman"/>
              </a:rPr>
              <a:t>Nelson, </a:t>
            </a:r>
            <a:r>
              <a:rPr dirty="0" sz="1200">
                <a:latin typeface="Times New Roman"/>
                <a:cs typeface="Times New Roman"/>
              </a:rPr>
              <a:t>2007;  </a:t>
            </a:r>
            <a:r>
              <a:rPr dirty="0" sz="1200" spc="-5">
                <a:latin typeface="Times New Roman"/>
                <a:cs typeface="Times New Roman"/>
              </a:rPr>
              <a:t>D’Andrea, 2010). For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reason, </a:t>
            </a:r>
            <a:r>
              <a:rPr dirty="0" sz="1200">
                <a:latin typeface="Times New Roman"/>
                <a:cs typeface="Times New Roman"/>
              </a:rPr>
              <a:t>there </a:t>
            </a:r>
            <a:r>
              <a:rPr dirty="0" sz="1200" spc="-5">
                <a:latin typeface="Times New Roman"/>
                <a:cs typeface="Times New Roman"/>
              </a:rPr>
              <a:t>has </a:t>
            </a:r>
            <a:r>
              <a:rPr dirty="0" sz="1200">
                <a:latin typeface="Times New Roman"/>
                <a:cs typeface="Times New Roman"/>
              </a:rPr>
              <a:t>been a strong push in </a:t>
            </a:r>
            <a:r>
              <a:rPr dirty="0" sz="1200" spc="-5">
                <a:latin typeface="Times New Roman"/>
                <a:cs typeface="Times New Roman"/>
              </a:rPr>
              <a:t>recent years </a:t>
            </a:r>
            <a:r>
              <a:rPr dirty="0" sz="1200">
                <a:latin typeface="Times New Roman"/>
                <a:cs typeface="Times New Roman"/>
              </a:rPr>
              <a:t>to study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and</a:t>
            </a:r>
            <a:endParaRPr sz="1200">
              <a:latin typeface="Times New Roman"/>
              <a:cs typeface="Times New Roman"/>
            </a:endParaRPr>
          </a:p>
          <a:p>
            <a:pPr marL="12700" marR="23495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develop potential </a:t>
            </a:r>
            <a:r>
              <a:rPr dirty="0" sz="1200">
                <a:latin typeface="Times New Roman"/>
                <a:cs typeface="Times New Roman"/>
              </a:rPr>
              <a:t>solutions to </a:t>
            </a:r>
            <a:r>
              <a:rPr dirty="0" sz="1200" spc="-5">
                <a:latin typeface="Times New Roman"/>
                <a:cs typeface="Times New Roman"/>
              </a:rPr>
              <a:t>reduce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rate of </a:t>
            </a:r>
            <a:r>
              <a:rPr dirty="0" sz="1200" spc="-5">
                <a:latin typeface="Times New Roman"/>
                <a:cs typeface="Times New Roman"/>
              </a:rPr>
              <a:t>dropouts. Before </a:t>
            </a:r>
            <a:r>
              <a:rPr dirty="0" sz="1200">
                <a:latin typeface="Times New Roman"/>
                <a:cs typeface="Times New Roman"/>
              </a:rPr>
              <a:t>creating a </a:t>
            </a:r>
            <a:r>
              <a:rPr dirty="0" sz="1200" spc="-5">
                <a:latin typeface="Times New Roman"/>
                <a:cs typeface="Times New Roman"/>
              </a:rPr>
              <a:t>real </a:t>
            </a:r>
            <a:r>
              <a:rPr dirty="0" sz="1200">
                <a:latin typeface="Times New Roman"/>
                <a:cs typeface="Times New Roman"/>
              </a:rPr>
              <a:t>solution to  the </a:t>
            </a:r>
            <a:r>
              <a:rPr dirty="0" sz="1200" spc="-5">
                <a:latin typeface="Times New Roman"/>
                <a:cs typeface="Times New Roman"/>
              </a:rPr>
              <a:t>problem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dropouts, a </a:t>
            </a:r>
            <a:r>
              <a:rPr dirty="0" sz="1200" spc="-5">
                <a:latin typeface="Times New Roman"/>
                <a:cs typeface="Times New Roman"/>
              </a:rPr>
              <a:t>better understanding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why this problem exists may need  to be </a:t>
            </a:r>
            <a:r>
              <a:rPr dirty="0" sz="1200" spc="-5">
                <a:latin typeface="Times New Roman"/>
                <a:cs typeface="Times New Roman"/>
              </a:rPr>
              <a:t>determined. Identifying </a:t>
            </a:r>
            <a:r>
              <a:rPr dirty="0" sz="1200">
                <a:latin typeface="Times New Roman"/>
                <a:cs typeface="Times New Roman"/>
              </a:rPr>
              <a:t>a student </a:t>
            </a:r>
            <a:r>
              <a:rPr dirty="0" sz="1200" spc="-5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at-risk for </a:t>
            </a:r>
            <a:r>
              <a:rPr dirty="0" sz="1200" spc="-5">
                <a:latin typeface="Times New Roman"/>
                <a:cs typeface="Times New Roman"/>
              </a:rPr>
              <a:t>dropping </a:t>
            </a:r>
            <a:r>
              <a:rPr dirty="0" sz="1200">
                <a:latin typeface="Times New Roman"/>
                <a:cs typeface="Times New Roman"/>
              </a:rPr>
              <a:t>out </a:t>
            </a:r>
            <a:r>
              <a:rPr dirty="0" sz="1200" spc="-5">
                <a:latin typeface="Times New Roman"/>
                <a:cs typeface="Times New Roman"/>
              </a:rPr>
              <a:t>seems </a:t>
            </a:r>
            <a:r>
              <a:rPr dirty="0" sz="1200">
                <a:latin typeface="Times New Roman"/>
                <a:cs typeface="Times New Roman"/>
              </a:rPr>
              <a:t>to be a </a:t>
            </a:r>
            <a:r>
              <a:rPr dirty="0" sz="1200" spc="-5">
                <a:latin typeface="Times New Roman"/>
                <a:cs typeface="Times New Roman"/>
              </a:rPr>
              <a:t>common </a:t>
            </a:r>
            <a:r>
              <a:rPr dirty="0" sz="1200">
                <a:latin typeface="Times New Roman"/>
                <a:cs typeface="Times New Roman"/>
              </a:rPr>
              <a:t>starting  point for many dropout </a:t>
            </a:r>
            <a:r>
              <a:rPr dirty="0" sz="1200" spc="-5">
                <a:latin typeface="Times New Roman"/>
                <a:cs typeface="Times New Roman"/>
              </a:rPr>
              <a:t>prevention programs (Bowen, </a:t>
            </a:r>
            <a:r>
              <a:rPr dirty="0" sz="1200">
                <a:latin typeface="Times New Roman"/>
                <a:cs typeface="Times New Roman"/>
              </a:rPr>
              <a:t>2009; </a:t>
            </a:r>
            <a:r>
              <a:rPr dirty="0" sz="1200" spc="-5">
                <a:latin typeface="Times New Roman"/>
                <a:cs typeface="Times New Roman"/>
              </a:rPr>
              <a:t>Burzichelli, Mackey, </a:t>
            </a:r>
            <a:r>
              <a:rPr dirty="0" sz="1200">
                <a:latin typeface="Times New Roman"/>
                <a:cs typeface="Times New Roman"/>
              </a:rPr>
              <a:t>&amp; </a:t>
            </a:r>
            <a:r>
              <a:rPr dirty="0" sz="1200" spc="-5">
                <a:latin typeface="Times New Roman"/>
                <a:cs typeface="Times New Roman"/>
              </a:rPr>
              <a:t>Bausmith,  </a:t>
            </a:r>
            <a:r>
              <a:rPr dirty="0" sz="1200">
                <a:latin typeface="Times New Roman"/>
                <a:cs typeface="Times New Roman"/>
              </a:rPr>
              <a:t>2011; </a:t>
            </a:r>
            <a:r>
              <a:rPr dirty="0" sz="1200" spc="-5">
                <a:latin typeface="Times New Roman"/>
                <a:cs typeface="Times New Roman"/>
              </a:rPr>
              <a:t>Lessard, Fortin, Marcotte, &amp;Royer, </a:t>
            </a:r>
            <a:r>
              <a:rPr dirty="0" sz="1200">
                <a:latin typeface="Times New Roman"/>
                <a:cs typeface="Times New Roman"/>
              </a:rPr>
              <a:t>2009). Some of these </a:t>
            </a:r>
            <a:r>
              <a:rPr dirty="0" sz="1200" spc="-5">
                <a:latin typeface="Times New Roman"/>
                <a:cs typeface="Times New Roman"/>
              </a:rPr>
              <a:t>programs focus </a:t>
            </a:r>
            <a:r>
              <a:rPr dirty="0" sz="1200">
                <a:latin typeface="Times New Roman"/>
                <a:cs typeface="Times New Roman"/>
              </a:rPr>
              <a:t>on </a:t>
            </a:r>
            <a:r>
              <a:rPr dirty="0" sz="1200" spc="-5">
                <a:latin typeface="Times New Roman"/>
                <a:cs typeface="Times New Roman"/>
              </a:rPr>
              <a:t>changing </a:t>
            </a:r>
            <a:r>
              <a:rPr dirty="0" sz="1200">
                <a:latin typeface="Times New Roman"/>
                <a:cs typeface="Times New Roman"/>
              </a:rPr>
              <a:t>the  way a student </a:t>
            </a:r>
            <a:r>
              <a:rPr dirty="0" sz="1200" spc="-5">
                <a:latin typeface="Times New Roman"/>
                <a:cs typeface="Times New Roman"/>
              </a:rPr>
              <a:t>views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world (Nowicki et al., </a:t>
            </a:r>
            <a:r>
              <a:rPr dirty="0" sz="1200">
                <a:latin typeface="Times New Roman"/>
                <a:cs typeface="Times New Roman"/>
              </a:rPr>
              <a:t>2004). </a:t>
            </a:r>
            <a:r>
              <a:rPr dirty="0" sz="1200" spc="-5">
                <a:latin typeface="Times New Roman"/>
                <a:cs typeface="Times New Roman"/>
              </a:rPr>
              <a:t>Although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has </a:t>
            </a:r>
            <a:r>
              <a:rPr dirty="0" sz="1200">
                <a:latin typeface="Times New Roman"/>
                <a:cs typeface="Times New Roman"/>
              </a:rPr>
              <a:t>shown some </a:t>
            </a:r>
            <a:r>
              <a:rPr dirty="0" sz="1200" spc="-5">
                <a:latin typeface="Times New Roman"/>
                <a:cs typeface="Times New Roman"/>
              </a:rPr>
              <a:t>success,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endParaRPr sz="1200">
              <a:latin typeface="Times New Roman"/>
              <a:cs typeface="Times New Roman"/>
            </a:endParaRPr>
          </a:p>
          <a:p>
            <a:pPr marL="12700" marR="74295">
              <a:lnSpc>
                <a:spcPts val="276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better understanding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relationship between </a:t>
            </a:r>
            <a:r>
              <a:rPr dirty="0" sz="1200">
                <a:latin typeface="Times New Roman"/>
                <a:cs typeface="Times New Roman"/>
              </a:rPr>
              <a:t>student opinions </a:t>
            </a:r>
            <a:r>
              <a:rPr dirty="0" sz="1200" spc="-5">
                <a:latin typeface="Times New Roman"/>
                <a:cs typeface="Times New Roman"/>
              </a:rPr>
              <a:t>about education and </a:t>
            </a:r>
            <a:r>
              <a:rPr dirty="0" sz="1200">
                <a:latin typeface="Times New Roman"/>
                <a:cs typeface="Times New Roman"/>
              </a:rPr>
              <a:t>the desire  to </a:t>
            </a:r>
            <a:r>
              <a:rPr dirty="0" sz="1200" spc="-5">
                <a:latin typeface="Times New Roman"/>
                <a:cs typeface="Times New Roman"/>
              </a:rPr>
              <a:t>graduate </a:t>
            </a:r>
            <a:r>
              <a:rPr dirty="0" sz="1200" spc="5">
                <a:latin typeface="Times New Roman"/>
                <a:cs typeface="Times New Roman"/>
              </a:rPr>
              <a:t>may </a:t>
            </a:r>
            <a:r>
              <a:rPr dirty="0" sz="1200">
                <a:latin typeface="Times New Roman"/>
                <a:cs typeface="Times New Roman"/>
              </a:rPr>
              <a:t>still require </a:t>
            </a:r>
            <a:r>
              <a:rPr dirty="0" sz="1200" spc="-5">
                <a:latin typeface="Times New Roman"/>
                <a:cs typeface="Times New Roman"/>
              </a:rPr>
              <a:t>further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research.</a:t>
            </a:r>
            <a:endParaRPr sz="1200">
              <a:latin typeface="Times New Roman"/>
              <a:cs typeface="Times New Roman"/>
            </a:endParaRPr>
          </a:p>
          <a:p>
            <a:pPr marL="12700" marR="37465" indent="228600">
              <a:lnSpc>
                <a:spcPts val="2760"/>
              </a:lnSpc>
            </a:pP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using a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system with a </a:t>
            </a:r>
            <a:r>
              <a:rPr dirty="0" sz="1200" spc="-5">
                <a:latin typeface="Times New Roman"/>
                <a:cs typeface="Times New Roman"/>
              </a:rPr>
              <a:t>low </a:t>
            </a:r>
            <a:r>
              <a:rPr dirty="0" sz="1200">
                <a:latin typeface="Times New Roman"/>
                <a:cs typeface="Times New Roman"/>
              </a:rPr>
              <a:t>number of minorities to study how </a:t>
            </a:r>
            <a:r>
              <a:rPr dirty="0" sz="1200" spc="-5">
                <a:latin typeface="Times New Roman"/>
                <a:cs typeface="Times New Roman"/>
              </a:rPr>
              <a:t>student </a:t>
            </a:r>
            <a:r>
              <a:rPr dirty="0" sz="1200">
                <a:latin typeface="Times New Roman"/>
                <a:cs typeface="Times New Roman"/>
              </a:rPr>
              <a:t>opinions  </a:t>
            </a:r>
            <a:r>
              <a:rPr dirty="0" sz="1200" spc="-5">
                <a:latin typeface="Times New Roman"/>
                <a:cs typeface="Times New Roman"/>
              </a:rPr>
              <a:t>affect </a:t>
            </a:r>
            <a:r>
              <a:rPr dirty="0" sz="1200">
                <a:latin typeface="Times New Roman"/>
                <a:cs typeface="Times New Roman"/>
              </a:rPr>
              <a:t>school performance should provide a strong </a:t>
            </a:r>
            <a:r>
              <a:rPr dirty="0" sz="1200" spc="-5">
                <a:latin typeface="Times New Roman"/>
                <a:cs typeface="Times New Roman"/>
              </a:rPr>
              <a:t>indication as </a:t>
            </a:r>
            <a:r>
              <a:rPr dirty="0" sz="1200">
                <a:latin typeface="Times New Roman"/>
                <a:cs typeface="Times New Roman"/>
              </a:rPr>
              <a:t>to the relationship </a:t>
            </a:r>
            <a:r>
              <a:rPr dirty="0" sz="1200" spc="-5">
                <a:latin typeface="Times New Roman"/>
                <a:cs typeface="Times New Roman"/>
              </a:rPr>
              <a:t>between </a:t>
            </a:r>
            <a:r>
              <a:rPr dirty="0" sz="1200">
                <a:latin typeface="Times New Roman"/>
                <a:cs typeface="Times New Roman"/>
              </a:rPr>
              <a:t>these  </a:t>
            </a:r>
            <a:r>
              <a:rPr dirty="0" sz="1200" spc="-5">
                <a:latin typeface="Times New Roman"/>
                <a:cs typeface="Times New Roman"/>
              </a:rPr>
              <a:t>variables without </a:t>
            </a:r>
            <a:r>
              <a:rPr dirty="0" sz="1200">
                <a:latin typeface="Times New Roman"/>
                <a:cs typeface="Times New Roman"/>
              </a:rPr>
              <a:t>needing to </a:t>
            </a:r>
            <a:r>
              <a:rPr dirty="0" sz="1200" spc="-5">
                <a:latin typeface="Times New Roman"/>
                <a:cs typeface="Times New Roman"/>
              </a:rPr>
              <a:t>account </a:t>
            </a:r>
            <a:r>
              <a:rPr dirty="0" sz="1200">
                <a:latin typeface="Times New Roman"/>
                <a:cs typeface="Times New Roman"/>
              </a:rPr>
              <a:t>for other racial </a:t>
            </a:r>
            <a:r>
              <a:rPr dirty="0" sz="1200" spc="-5">
                <a:latin typeface="Times New Roman"/>
                <a:cs typeface="Times New Roman"/>
              </a:rPr>
              <a:t>and/or cultural </a:t>
            </a:r>
            <a:r>
              <a:rPr dirty="0" sz="1200">
                <a:latin typeface="Times New Roman"/>
                <a:cs typeface="Times New Roman"/>
              </a:rPr>
              <a:t>differences. The </a:t>
            </a:r>
            <a:r>
              <a:rPr dirty="0" sz="1200" spc="-5">
                <a:latin typeface="Times New Roman"/>
                <a:cs typeface="Times New Roman"/>
              </a:rPr>
              <a:t>results </a:t>
            </a:r>
            <a:r>
              <a:rPr dirty="0" sz="1200">
                <a:latin typeface="Times New Roman"/>
                <a:cs typeface="Times New Roman"/>
              </a:rPr>
              <a:t>may  not only </a:t>
            </a:r>
            <a:r>
              <a:rPr dirty="0" sz="1200" spc="-5">
                <a:latin typeface="Times New Roman"/>
                <a:cs typeface="Times New Roman"/>
              </a:rPr>
              <a:t>help </a:t>
            </a:r>
            <a:r>
              <a:rPr dirty="0" sz="1200">
                <a:latin typeface="Times New Roman"/>
                <a:cs typeface="Times New Roman"/>
              </a:rPr>
              <a:t>fill the </a:t>
            </a:r>
            <a:r>
              <a:rPr dirty="0" sz="1200" spc="-10">
                <a:latin typeface="Times New Roman"/>
                <a:cs typeface="Times New Roman"/>
              </a:rPr>
              <a:t>gap </a:t>
            </a:r>
            <a:r>
              <a:rPr dirty="0" sz="1200">
                <a:latin typeface="Times New Roman"/>
                <a:cs typeface="Times New Roman"/>
              </a:rPr>
              <a:t>in the </a:t>
            </a:r>
            <a:r>
              <a:rPr dirty="0" sz="1200" spc="-5">
                <a:latin typeface="Times New Roman"/>
                <a:cs typeface="Times New Roman"/>
              </a:rPr>
              <a:t>literature, </a:t>
            </a:r>
            <a:r>
              <a:rPr dirty="0" sz="1200">
                <a:latin typeface="Times New Roman"/>
                <a:cs typeface="Times New Roman"/>
              </a:rPr>
              <a:t>but </a:t>
            </a:r>
            <a:r>
              <a:rPr dirty="0" sz="1200" spc="5">
                <a:latin typeface="Times New Roman"/>
                <a:cs typeface="Times New Roman"/>
              </a:rPr>
              <a:t>may </a:t>
            </a:r>
            <a:r>
              <a:rPr dirty="0" sz="1200" spc="-5">
                <a:latin typeface="Times New Roman"/>
                <a:cs typeface="Times New Roman"/>
              </a:rPr>
              <a:t>also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helpful </a:t>
            </a:r>
            <a:r>
              <a:rPr dirty="0" sz="1200">
                <a:latin typeface="Times New Roman"/>
                <a:cs typeface="Times New Roman"/>
              </a:rPr>
              <a:t>in the </a:t>
            </a:r>
            <a:r>
              <a:rPr dirty="0" sz="1200" spc="-5">
                <a:latin typeface="Times New Roman"/>
                <a:cs typeface="Times New Roman"/>
              </a:rPr>
              <a:t>development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dropout</a:t>
            </a:r>
            <a:endParaRPr sz="1200">
              <a:latin typeface="Times New Roman"/>
              <a:cs typeface="Times New Roman"/>
            </a:endParaRPr>
          </a:p>
          <a:p>
            <a:pPr marL="12700" marR="154305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prevention programs. Such research </a:t>
            </a:r>
            <a:r>
              <a:rPr dirty="0" sz="1200" spc="5">
                <a:latin typeface="Times New Roman"/>
                <a:cs typeface="Times New Roman"/>
              </a:rPr>
              <a:t>may </a:t>
            </a:r>
            <a:r>
              <a:rPr dirty="0" sz="1200">
                <a:latin typeface="Times New Roman"/>
                <a:cs typeface="Times New Roman"/>
              </a:rPr>
              <a:t>be important for the </a:t>
            </a:r>
            <a:r>
              <a:rPr dirty="0" sz="1200" spc="-5">
                <a:latin typeface="Times New Roman"/>
                <a:cs typeface="Times New Roman"/>
              </a:rPr>
              <a:t>betterment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not only the at-risk  </a:t>
            </a:r>
            <a:r>
              <a:rPr dirty="0" sz="1200" spc="-5">
                <a:latin typeface="Times New Roman"/>
                <a:cs typeface="Times New Roman"/>
              </a:rPr>
              <a:t>students, </a:t>
            </a:r>
            <a:r>
              <a:rPr dirty="0" sz="1200">
                <a:latin typeface="Times New Roman"/>
                <a:cs typeface="Times New Roman"/>
              </a:rPr>
              <a:t>but for the community in which </a:t>
            </a:r>
            <a:r>
              <a:rPr dirty="0" sz="1200" spc="5">
                <a:latin typeface="Times New Roman"/>
                <a:cs typeface="Times New Roman"/>
              </a:rPr>
              <a:t>they</a:t>
            </a:r>
            <a:r>
              <a:rPr dirty="0" sz="1200" spc="-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live.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94169" y="429259"/>
            <a:ext cx="1778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53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1013206"/>
            <a:ext cx="5968365" cy="72212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Chapter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III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Methodology</a:t>
            </a:r>
            <a:endParaRPr sz="1200">
              <a:latin typeface="Times New Roman"/>
              <a:cs typeface="Times New Roman"/>
            </a:endParaRPr>
          </a:p>
          <a:p>
            <a:pPr marL="12700" marR="7620" indent="228600">
              <a:lnSpc>
                <a:spcPts val="2760"/>
              </a:lnSpc>
              <a:spcBef>
                <a:spcPts val="290"/>
              </a:spcBef>
            </a:pPr>
            <a:r>
              <a:rPr dirty="0" sz="1200" spc="-5">
                <a:latin typeface="Times New Roman"/>
                <a:cs typeface="Times New Roman"/>
              </a:rPr>
              <a:t>The focus </a:t>
            </a:r>
            <a:r>
              <a:rPr dirty="0" sz="1200">
                <a:latin typeface="Times New Roman"/>
                <a:cs typeface="Times New Roman"/>
              </a:rPr>
              <a:t>of this </a:t>
            </a:r>
            <a:r>
              <a:rPr dirty="0" sz="1200" spc="5">
                <a:latin typeface="Times New Roman"/>
                <a:cs typeface="Times New Roman"/>
              </a:rPr>
              <a:t>study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relationship between students’ perceived </a:t>
            </a:r>
            <a:r>
              <a:rPr dirty="0" sz="1200">
                <a:latin typeface="Times New Roman"/>
                <a:cs typeface="Times New Roman"/>
              </a:rPr>
              <a:t>value of </a:t>
            </a:r>
            <a:r>
              <a:rPr dirty="0" sz="1200" spc="-5">
                <a:latin typeface="Times New Roman"/>
                <a:cs typeface="Times New Roman"/>
              </a:rPr>
              <a:t>education  and their desire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graduate from high </a:t>
            </a:r>
            <a:r>
              <a:rPr dirty="0" sz="1200">
                <a:latin typeface="Times New Roman"/>
                <a:cs typeface="Times New Roman"/>
              </a:rPr>
              <a:t>school. </a:t>
            </a:r>
            <a:r>
              <a:rPr dirty="0" sz="1200" spc="-5">
                <a:latin typeface="Times New Roman"/>
                <a:cs typeface="Times New Roman"/>
              </a:rPr>
              <a:t>A </a:t>
            </a:r>
            <a:r>
              <a:rPr dirty="0" sz="1200">
                <a:latin typeface="Times New Roman"/>
                <a:cs typeface="Times New Roman"/>
              </a:rPr>
              <a:t>mixed methods </a:t>
            </a:r>
            <a:r>
              <a:rPr dirty="0" sz="1200" spc="-5">
                <a:latin typeface="Times New Roman"/>
                <a:cs typeface="Times New Roman"/>
              </a:rPr>
              <a:t>research was </a:t>
            </a:r>
            <a:r>
              <a:rPr dirty="0" sz="1200">
                <a:latin typeface="Times New Roman"/>
                <a:cs typeface="Times New Roman"/>
              </a:rPr>
              <a:t>used that </a:t>
            </a:r>
            <a:r>
              <a:rPr dirty="0" sz="1200" spc="-5">
                <a:latin typeface="Times New Roman"/>
                <a:cs typeface="Times New Roman"/>
              </a:rPr>
              <a:t>combined 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quantitative data </a:t>
            </a:r>
            <a:r>
              <a:rPr dirty="0" sz="1200">
                <a:latin typeface="Times New Roman"/>
                <a:cs typeface="Times New Roman"/>
              </a:rPr>
              <a:t>collection survey </a:t>
            </a:r>
            <a:r>
              <a:rPr dirty="0" sz="1200" spc="-5">
                <a:latin typeface="Times New Roman"/>
                <a:cs typeface="Times New Roman"/>
              </a:rPr>
              <a:t>and qualitative follow-up questions.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educational </a:t>
            </a:r>
            <a:r>
              <a:rPr dirty="0" sz="1200">
                <a:latin typeface="Times New Roman"/>
                <a:cs typeface="Times New Roman"/>
              </a:rPr>
              <a:t>context  for the study </a:t>
            </a:r>
            <a:r>
              <a:rPr dirty="0" sz="1200" spc="-5">
                <a:latin typeface="Times New Roman"/>
                <a:cs typeface="Times New Roman"/>
              </a:rPr>
              <a:t>was an East Tennessee </a:t>
            </a:r>
            <a:r>
              <a:rPr dirty="0" sz="1200">
                <a:latin typeface="Times New Roman"/>
                <a:cs typeface="Times New Roman"/>
              </a:rPr>
              <a:t>school district with the </a:t>
            </a:r>
            <a:r>
              <a:rPr dirty="0" sz="1200" spc="-5">
                <a:latin typeface="Times New Roman"/>
                <a:cs typeface="Times New Roman"/>
              </a:rPr>
              <a:t>sample </a:t>
            </a:r>
            <a:r>
              <a:rPr dirty="0" sz="1200">
                <a:latin typeface="Times New Roman"/>
                <a:cs typeface="Times New Roman"/>
              </a:rPr>
              <a:t>population coming</a:t>
            </a:r>
            <a:r>
              <a:rPr dirty="0" sz="1200" spc="-5">
                <a:latin typeface="Times New Roman"/>
                <a:cs typeface="Times New Roman"/>
              </a:rPr>
              <a:t> from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ts val="2760"/>
              </a:lnSpc>
            </a:pPr>
            <a:r>
              <a:rPr dirty="0" sz="1200">
                <a:latin typeface="Times New Roman"/>
                <a:cs typeface="Times New Roman"/>
              </a:rPr>
              <a:t>students at this </a:t>
            </a:r>
            <a:r>
              <a:rPr dirty="0" sz="1200" spc="-5">
                <a:latin typeface="Times New Roman"/>
                <a:cs typeface="Times New Roman"/>
              </a:rPr>
              <a:t>county’s adult high school. </a:t>
            </a:r>
            <a:r>
              <a:rPr dirty="0" sz="1200">
                <a:latin typeface="Times New Roman"/>
                <a:cs typeface="Times New Roman"/>
              </a:rPr>
              <a:t>The adult </a:t>
            </a:r>
            <a:r>
              <a:rPr dirty="0" sz="1200" spc="-5">
                <a:latin typeface="Times New Roman"/>
                <a:cs typeface="Times New Roman"/>
              </a:rPr>
              <a:t>high school was </a:t>
            </a:r>
            <a:r>
              <a:rPr dirty="0" sz="1200">
                <a:latin typeface="Times New Roman"/>
                <a:cs typeface="Times New Roman"/>
              </a:rPr>
              <a:t>used in </a:t>
            </a:r>
            <a:r>
              <a:rPr dirty="0" sz="1200" spc="-5">
                <a:latin typeface="Times New Roman"/>
                <a:cs typeface="Times New Roman"/>
              </a:rPr>
              <a:t>order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address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restriction </a:t>
            </a:r>
            <a:r>
              <a:rPr dirty="0" sz="1200">
                <a:latin typeface="Times New Roman"/>
                <a:cs typeface="Times New Roman"/>
              </a:rPr>
              <a:t>about surveying minors. The data </a:t>
            </a:r>
            <a:r>
              <a:rPr dirty="0" sz="1200" spc="-5">
                <a:latin typeface="Times New Roman"/>
                <a:cs typeface="Times New Roman"/>
              </a:rPr>
              <a:t>gathered consisted </a:t>
            </a:r>
            <a:r>
              <a:rPr dirty="0" sz="1200">
                <a:latin typeface="Times New Roman"/>
                <a:cs typeface="Times New Roman"/>
              </a:rPr>
              <a:t>of a </a:t>
            </a:r>
            <a:r>
              <a:rPr dirty="0" sz="1200" spc="-5">
                <a:latin typeface="Times New Roman"/>
                <a:cs typeface="Times New Roman"/>
              </a:rPr>
              <a:t>statistical survey, </a:t>
            </a:r>
            <a:r>
              <a:rPr dirty="0" sz="1200">
                <a:latin typeface="Times New Roman"/>
                <a:cs typeface="Times New Roman"/>
              </a:rPr>
              <a:t>a  </a:t>
            </a:r>
            <a:r>
              <a:rPr dirty="0" sz="1200" spc="-5">
                <a:latin typeface="Times New Roman"/>
                <a:cs typeface="Times New Roman"/>
              </a:rPr>
              <a:t>questionnaire, and </a:t>
            </a:r>
            <a:r>
              <a:rPr dirty="0" sz="1200">
                <a:latin typeface="Times New Roman"/>
                <a:cs typeface="Times New Roman"/>
              </a:rPr>
              <a:t>interviews. The data </a:t>
            </a:r>
            <a:r>
              <a:rPr dirty="0" sz="1200" spc="-5">
                <a:latin typeface="Times New Roman"/>
                <a:cs typeface="Times New Roman"/>
              </a:rPr>
              <a:t>were </a:t>
            </a:r>
            <a:r>
              <a:rPr dirty="0" sz="1200">
                <a:latin typeface="Times New Roman"/>
                <a:cs typeface="Times New Roman"/>
              </a:rPr>
              <a:t>then </a:t>
            </a:r>
            <a:r>
              <a:rPr dirty="0" sz="1200" spc="-5">
                <a:latin typeface="Times New Roman"/>
                <a:cs typeface="Times New Roman"/>
              </a:rPr>
              <a:t>analyzed </a:t>
            </a:r>
            <a:r>
              <a:rPr dirty="0" sz="1200">
                <a:latin typeface="Times New Roman"/>
                <a:cs typeface="Times New Roman"/>
              </a:rPr>
              <a:t>using the Microsoft </a:t>
            </a:r>
            <a:r>
              <a:rPr dirty="0" sz="1200" spc="-5">
                <a:latin typeface="Times New Roman"/>
                <a:cs typeface="Times New Roman"/>
              </a:rPr>
              <a:t>Excel </a:t>
            </a:r>
            <a:r>
              <a:rPr dirty="0" sz="1200">
                <a:latin typeface="Times New Roman"/>
                <a:cs typeface="Times New Roman"/>
              </a:rPr>
              <a:t>and  </a:t>
            </a:r>
            <a:r>
              <a:rPr dirty="0" sz="1200" spc="-5">
                <a:latin typeface="Times New Roman"/>
                <a:cs typeface="Times New Roman"/>
              </a:rPr>
              <a:t>CRAN (R statistical programming language). Descriptive analysis and </a:t>
            </a:r>
            <a:r>
              <a:rPr dirty="0" sz="1200">
                <a:latin typeface="Times New Roman"/>
                <a:cs typeface="Times New Roman"/>
              </a:rPr>
              <a:t>a Chi-squared test of the  </a:t>
            </a:r>
            <a:r>
              <a:rPr dirty="0" sz="1200" spc="-5">
                <a:latin typeface="Times New Roman"/>
                <a:cs typeface="Times New Roman"/>
              </a:rPr>
              <a:t>Likert-type questions were </a:t>
            </a:r>
            <a:r>
              <a:rPr dirty="0" sz="1200">
                <a:latin typeface="Times New Roman"/>
                <a:cs typeface="Times New Roman"/>
              </a:rPr>
              <a:t>calculated. Pearson </a:t>
            </a:r>
            <a:r>
              <a:rPr dirty="0" sz="1200" spc="-5">
                <a:latin typeface="Times New Roman"/>
                <a:cs typeface="Times New Roman"/>
              </a:rPr>
              <a:t>correspondence </a:t>
            </a:r>
            <a:r>
              <a:rPr dirty="0" sz="1200">
                <a:latin typeface="Times New Roman"/>
                <a:cs typeface="Times New Roman"/>
              </a:rPr>
              <a:t>correlations </a:t>
            </a:r>
            <a:r>
              <a:rPr dirty="0" sz="1200" spc="-5">
                <a:latin typeface="Times New Roman"/>
                <a:cs typeface="Times New Roman"/>
              </a:rPr>
              <a:t>between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Likert-  type </a:t>
            </a:r>
            <a:r>
              <a:rPr dirty="0" sz="1200">
                <a:latin typeface="Times New Roman"/>
                <a:cs typeface="Times New Roman"/>
              </a:rPr>
              <a:t>questions </a:t>
            </a:r>
            <a:r>
              <a:rPr dirty="0" sz="1200" spc="-5">
                <a:latin typeface="Times New Roman"/>
                <a:cs typeface="Times New Roman"/>
              </a:rPr>
              <a:t>were also calculated, and </a:t>
            </a:r>
            <a:r>
              <a:rPr dirty="0" sz="1200">
                <a:latin typeface="Times New Roman"/>
                <a:cs typeface="Times New Roman"/>
              </a:rPr>
              <a:t>the open-ended </a:t>
            </a:r>
            <a:r>
              <a:rPr dirty="0" sz="1200" spc="-5">
                <a:latin typeface="Times New Roman"/>
                <a:cs typeface="Times New Roman"/>
              </a:rPr>
              <a:t>questions </a:t>
            </a:r>
            <a:r>
              <a:rPr dirty="0" sz="1200">
                <a:latin typeface="Times New Roman"/>
                <a:cs typeface="Times New Roman"/>
              </a:rPr>
              <a:t>of the questionnaire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and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dirty="0" sz="1200" spc="-5">
                <a:latin typeface="Times New Roman"/>
                <a:cs typeface="Times New Roman"/>
              </a:rPr>
              <a:t>interviews were analyzed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emerging </a:t>
            </a:r>
            <a:r>
              <a:rPr dirty="0" sz="1200">
                <a:latin typeface="Times New Roman"/>
                <a:cs typeface="Times New Roman"/>
              </a:rPr>
              <a:t>themes based on </a:t>
            </a:r>
            <a:r>
              <a:rPr dirty="0" sz="1200" spc="-5">
                <a:latin typeface="Times New Roman"/>
                <a:cs typeface="Times New Roman"/>
              </a:rPr>
              <a:t>grounded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theory.</a:t>
            </a:r>
            <a:endParaRPr sz="1200">
              <a:latin typeface="Times New Roman"/>
              <a:cs typeface="Times New Roman"/>
            </a:endParaRPr>
          </a:p>
          <a:p>
            <a:pPr marL="12700" marR="233045" indent="228600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chapter is organized </a:t>
            </a:r>
            <a:r>
              <a:rPr dirty="0" sz="1200">
                <a:latin typeface="Times New Roman"/>
                <a:cs typeface="Times New Roman"/>
              </a:rPr>
              <a:t>in the following order: purpose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problem statement, </a:t>
            </a:r>
            <a:r>
              <a:rPr dirty="0" sz="1200" spc="-5">
                <a:latin typeface="Times New Roman"/>
                <a:cs typeface="Times New Roman"/>
              </a:rPr>
              <a:t>research  question, hypothesis, research </a:t>
            </a:r>
            <a:r>
              <a:rPr dirty="0" sz="1200">
                <a:latin typeface="Times New Roman"/>
                <a:cs typeface="Times New Roman"/>
              </a:rPr>
              <a:t>design, population, </a:t>
            </a:r>
            <a:r>
              <a:rPr dirty="0" sz="1200" spc="-5">
                <a:latin typeface="Times New Roman"/>
                <a:cs typeface="Times New Roman"/>
              </a:rPr>
              <a:t>sample, procedure, </a:t>
            </a:r>
            <a:r>
              <a:rPr dirty="0" sz="1200">
                <a:latin typeface="Times New Roman"/>
                <a:cs typeface="Times New Roman"/>
              </a:rPr>
              <a:t>instruments, </a:t>
            </a:r>
            <a:r>
              <a:rPr dirty="0" sz="1200" spc="-5">
                <a:latin typeface="Times New Roman"/>
                <a:cs typeface="Times New Roman"/>
              </a:rPr>
              <a:t>resource  requirements, </a:t>
            </a:r>
            <a:r>
              <a:rPr dirty="0" sz="1200">
                <a:latin typeface="Times New Roman"/>
                <a:cs typeface="Times New Roman"/>
              </a:rPr>
              <a:t>data </a:t>
            </a:r>
            <a:r>
              <a:rPr dirty="0" sz="1200" spc="-5">
                <a:latin typeface="Times New Roman"/>
                <a:cs typeface="Times New Roman"/>
              </a:rPr>
              <a:t>collection, data analysis, validity, and </a:t>
            </a:r>
            <a:r>
              <a:rPr dirty="0" sz="1200">
                <a:latin typeface="Times New Roman"/>
                <a:cs typeface="Times New Roman"/>
              </a:rPr>
              <a:t>finally a </a:t>
            </a:r>
            <a:r>
              <a:rPr dirty="0" sz="1200" spc="-5">
                <a:latin typeface="Times New Roman"/>
                <a:cs typeface="Times New Roman"/>
              </a:rPr>
              <a:t>summary. </a:t>
            </a:r>
            <a:r>
              <a:rPr dirty="0" sz="1200">
                <a:latin typeface="Times New Roman"/>
                <a:cs typeface="Times New Roman"/>
              </a:rPr>
              <a:t>Within the  </a:t>
            </a:r>
            <a:r>
              <a:rPr dirty="0" sz="1200" spc="-5">
                <a:latin typeface="Times New Roman"/>
                <a:cs typeface="Times New Roman"/>
              </a:rPr>
              <a:t>procedure section, </a:t>
            </a:r>
            <a:r>
              <a:rPr dirty="0" sz="1200">
                <a:latin typeface="Times New Roman"/>
                <a:cs typeface="Times New Roman"/>
              </a:rPr>
              <a:t>there is a </a:t>
            </a:r>
            <a:r>
              <a:rPr dirty="0" sz="1200" spc="-5">
                <a:latin typeface="Times New Roman"/>
                <a:cs typeface="Times New Roman"/>
              </a:rPr>
              <a:t>discussion </a:t>
            </a:r>
            <a:r>
              <a:rPr dirty="0" sz="1200">
                <a:latin typeface="Times New Roman"/>
                <a:cs typeface="Times New Roman"/>
              </a:rPr>
              <a:t>on informed </a:t>
            </a:r>
            <a:r>
              <a:rPr dirty="0" sz="1200" spc="-5">
                <a:latin typeface="Times New Roman"/>
                <a:cs typeface="Times New Roman"/>
              </a:rPr>
              <a:t>consent, </a:t>
            </a:r>
            <a:r>
              <a:rPr dirty="0" sz="1200">
                <a:latin typeface="Times New Roman"/>
                <a:cs typeface="Times New Roman"/>
              </a:rPr>
              <a:t>an </a:t>
            </a:r>
            <a:r>
              <a:rPr dirty="0" sz="1200" spc="-5">
                <a:latin typeface="Times New Roman"/>
                <a:cs typeface="Times New Roman"/>
              </a:rPr>
              <a:t>explanation </a:t>
            </a:r>
            <a:r>
              <a:rPr dirty="0" sz="1200">
                <a:latin typeface="Times New Roman"/>
                <a:cs typeface="Times New Roman"/>
              </a:rPr>
              <a:t>of the pilot study  that </a:t>
            </a:r>
            <a:r>
              <a:rPr dirty="0" sz="1200" spc="-5">
                <a:latin typeface="Times New Roman"/>
                <a:cs typeface="Times New Roman"/>
              </a:rPr>
              <a:t>was conducted, </a:t>
            </a:r>
            <a:r>
              <a:rPr dirty="0" sz="1200">
                <a:latin typeface="Times New Roman"/>
                <a:cs typeface="Times New Roman"/>
              </a:rPr>
              <a:t>the specific procedure for the </a:t>
            </a:r>
            <a:r>
              <a:rPr dirty="0" sz="1200" spc="-5">
                <a:latin typeface="Times New Roman"/>
                <a:cs typeface="Times New Roman"/>
              </a:rPr>
              <a:t>researched county, and </a:t>
            </a:r>
            <a:r>
              <a:rPr dirty="0" sz="1200">
                <a:latin typeface="Times New Roman"/>
                <a:cs typeface="Times New Roman"/>
              </a:rPr>
              <a:t>a timeline </a:t>
            </a:r>
            <a:r>
              <a:rPr dirty="0" sz="1200" spc="-5">
                <a:latin typeface="Times New Roman"/>
                <a:cs typeface="Times New Roman"/>
              </a:rPr>
              <a:t>for data  collection. </a:t>
            </a:r>
            <a:r>
              <a:rPr dirty="0" sz="1200">
                <a:latin typeface="Times New Roman"/>
                <a:cs typeface="Times New Roman"/>
              </a:rPr>
              <a:t>The instruments </a:t>
            </a:r>
            <a:r>
              <a:rPr dirty="0" sz="1200" spc="-5">
                <a:latin typeface="Times New Roman"/>
                <a:cs typeface="Times New Roman"/>
              </a:rPr>
              <a:t>section includes </a:t>
            </a:r>
            <a:r>
              <a:rPr dirty="0" sz="1200">
                <a:latin typeface="Times New Roman"/>
                <a:cs typeface="Times New Roman"/>
              </a:rPr>
              <a:t>information about the pilot </a:t>
            </a:r>
            <a:r>
              <a:rPr dirty="0" sz="1200" spc="-5">
                <a:latin typeface="Times New Roman"/>
                <a:cs typeface="Times New Roman"/>
              </a:rPr>
              <a:t>study,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statistical  survey,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questionnaire,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interviews, and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Tennessee Department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</a:t>
            </a:r>
            <a:r>
              <a:rPr dirty="0" sz="1200" spc="204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Report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Card.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94169" y="429259"/>
            <a:ext cx="1778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54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1016254"/>
            <a:ext cx="5921375" cy="7569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042795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Purpose and Problem</a:t>
            </a:r>
            <a:r>
              <a:rPr dirty="0" sz="1200" spc="-1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Statement</a:t>
            </a:r>
            <a:endParaRPr sz="1200">
              <a:latin typeface="Times New Roman"/>
              <a:cs typeface="Times New Roman"/>
            </a:endParaRPr>
          </a:p>
          <a:p>
            <a:pPr marL="12700" marR="13970" indent="228600">
              <a:lnSpc>
                <a:spcPts val="2760"/>
              </a:lnSpc>
              <a:spcBef>
                <a:spcPts val="285"/>
              </a:spcBef>
            </a:pPr>
            <a:r>
              <a:rPr dirty="0" sz="1200">
                <a:latin typeface="Times New Roman"/>
                <a:cs typeface="Times New Roman"/>
              </a:rPr>
              <a:t>The main </a:t>
            </a:r>
            <a:r>
              <a:rPr dirty="0" sz="1200" spc="-5">
                <a:latin typeface="Times New Roman"/>
                <a:cs typeface="Times New Roman"/>
              </a:rPr>
              <a:t>purpose </a:t>
            </a:r>
            <a:r>
              <a:rPr dirty="0" sz="1200">
                <a:latin typeface="Times New Roman"/>
                <a:cs typeface="Times New Roman"/>
              </a:rPr>
              <a:t>of this study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gain </a:t>
            </a:r>
            <a:r>
              <a:rPr dirty="0" sz="1200">
                <a:latin typeface="Times New Roman"/>
                <a:cs typeface="Times New Roman"/>
              </a:rPr>
              <a:t>a better </a:t>
            </a:r>
            <a:r>
              <a:rPr dirty="0" sz="1200" spc="-5">
                <a:latin typeface="Times New Roman"/>
                <a:cs typeface="Times New Roman"/>
              </a:rPr>
              <a:t>understanding </a:t>
            </a:r>
            <a:r>
              <a:rPr dirty="0" sz="1200">
                <a:latin typeface="Times New Roman"/>
                <a:cs typeface="Times New Roman"/>
              </a:rPr>
              <a:t>of the issue of high </a:t>
            </a:r>
            <a:r>
              <a:rPr dirty="0" sz="1200" spc="-5">
                <a:latin typeface="Times New Roman"/>
                <a:cs typeface="Times New Roman"/>
              </a:rPr>
              <a:t>school  dropouts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an East </a:t>
            </a:r>
            <a:r>
              <a:rPr dirty="0" sz="1200">
                <a:latin typeface="Times New Roman"/>
                <a:cs typeface="Times New Roman"/>
              </a:rPr>
              <a:t>Tennessee county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determining if students’ </a:t>
            </a:r>
            <a:r>
              <a:rPr dirty="0" sz="1200" spc="-5">
                <a:latin typeface="Times New Roman"/>
                <a:cs typeface="Times New Roman"/>
              </a:rPr>
              <a:t>perceived value </a:t>
            </a:r>
            <a:r>
              <a:rPr dirty="0" sz="1200">
                <a:latin typeface="Times New Roman"/>
                <a:cs typeface="Times New Roman"/>
              </a:rPr>
              <a:t>of education  </a:t>
            </a:r>
            <a:r>
              <a:rPr dirty="0" sz="1200" spc="-5">
                <a:latin typeface="Times New Roman"/>
                <a:cs typeface="Times New Roman"/>
              </a:rPr>
              <a:t>had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direct effect </a:t>
            </a:r>
            <a:r>
              <a:rPr dirty="0" sz="1200">
                <a:latin typeface="Times New Roman"/>
                <a:cs typeface="Times New Roman"/>
              </a:rPr>
              <a:t>on their </a:t>
            </a:r>
            <a:r>
              <a:rPr dirty="0" sz="1200" spc="-5">
                <a:latin typeface="Times New Roman"/>
                <a:cs typeface="Times New Roman"/>
              </a:rPr>
              <a:t>desire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graduate.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purpose was </a:t>
            </a:r>
            <a:r>
              <a:rPr dirty="0" sz="1200">
                <a:latin typeface="Times New Roman"/>
                <a:cs typeface="Times New Roman"/>
              </a:rPr>
              <a:t>derived from a </a:t>
            </a:r>
            <a:r>
              <a:rPr dirty="0" sz="1200" spc="-5">
                <a:latin typeface="Times New Roman"/>
                <a:cs typeface="Times New Roman"/>
              </a:rPr>
              <a:t>specific </a:t>
            </a:r>
            <a:r>
              <a:rPr dirty="0" sz="1200">
                <a:latin typeface="Times New Roman"/>
                <a:cs typeface="Times New Roman"/>
              </a:rPr>
              <a:t>problem  that the county has </a:t>
            </a:r>
            <a:r>
              <a:rPr dirty="0" sz="1200" spc="-5">
                <a:latin typeface="Times New Roman"/>
                <a:cs typeface="Times New Roman"/>
              </a:rPr>
              <a:t>faced concerning </a:t>
            </a:r>
            <a:r>
              <a:rPr dirty="0" sz="1200">
                <a:latin typeface="Times New Roman"/>
                <a:cs typeface="Times New Roman"/>
              </a:rPr>
              <a:t>their </a:t>
            </a:r>
            <a:r>
              <a:rPr dirty="0" sz="1200" spc="-5">
                <a:latin typeface="Times New Roman"/>
                <a:cs typeface="Times New Roman"/>
              </a:rPr>
              <a:t>above-average high </a:t>
            </a:r>
            <a:r>
              <a:rPr dirty="0" sz="1200">
                <a:latin typeface="Times New Roman"/>
                <a:cs typeface="Times New Roman"/>
              </a:rPr>
              <a:t>school dropout </a:t>
            </a:r>
            <a:r>
              <a:rPr dirty="0" sz="1200" spc="-5">
                <a:latin typeface="Times New Roman"/>
                <a:cs typeface="Times New Roman"/>
              </a:rPr>
              <a:t>rates </a:t>
            </a:r>
            <a:r>
              <a:rPr dirty="0" sz="1200">
                <a:latin typeface="Times New Roman"/>
                <a:cs typeface="Times New Roman"/>
              </a:rPr>
              <a:t>in the state.  Since this school </a:t>
            </a:r>
            <a:r>
              <a:rPr dirty="0" sz="1200" spc="-5">
                <a:latin typeface="Times New Roman"/>
                <a:cs typeface="Times New Roman"/>
              </a:rPr>
              <a:t>district is </a:t>
            </a:r>
            <a:r>
              <a:rPr dirty="0" sz="1200">
                <a:latin typeface="Times New Roman"/>
                <a:cs typeface="Times New Roman"/>
              </a:rPr>
              <a:t>nearly 92% white (Tennessee </a:t>
            </a:r>
            <a:r>
              <a:rPr dirty="0" sz="1200" spc="-5">
                <a:latin typeface="Times New Roman"/>
                <a:cs typeface="Times New Roman"/>
              </a:rPr>
              <a:t>Department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-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Report</a:t>
            </a:r>
            <a:endParaRPr sz="1200">
              <a:latin typeface="Times New Roman"/>
              <a:cs typeface="Times New Roman"/>
            </a:endParaRPr>
          </a:p>
          <a:p>
            <a:pPr marL="12700" marR="173990">
              <a:lnSpc>
                <a:spcPts val="276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Card, 2013)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issue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high dropout </a:t>
            </a:r>
            <a:r>
              <a:rPr dirty="0" sz="1200">
                <a:latin typeface="Times New Roman"/>
                <a:cs typeface="Times New Roman"/>
              </a:rPr>
              <a:t>rates among </a:t>
            </a:r>
            <a:r>
              <a:rPr dirty="0" sz="1200" spc="-5">
                <a:latin typeface="Times New Roman"/>
                <a:cs typeface="Times New Roman"/>
              </a:rPr>
              <a:t>minorities was </a:t>
            </a:r>
            <a:r>
              <a:rPr dirty="0" sz="1200">
                <a:latin typeface="Times New Roman"/>
                <a:cs typeface="Times New Roman"/>
              </a:rPr>
              <a:t>not a </a:t>
            </a:r>
            <a:r>
              <a:rPr dirty="0" sz="1200" spc="-5">
                <a:latin typeface="Times New Roman"/>
                <a:cs typeface="Times New Roman"/>
              </a:rPr>
              <a:t>factor </a:t>
            </a:r>
            <a:r>
              <a:rPr dirty="0" sz="1200">
                <a:latin typeface="Times New Roman"/>
                <a:cs typeface="Times New Roman"/>
              </a:rPr>
              <a:t>in this </a:t>
            </a:r>
            <a:r>
              <a:rPr dirty="0" sz="1200" spc="-5">
                <a:latin typeface="Times New Roman"/>
                <a:cs typeface="Times New Roman"/>
              </a:rPr>
              <a:t>research. 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situation created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reason </a:t>
            </a:r>
            <a:r>
              <a:rPr dirty="0" sz="1200">
                <a:latin typeface="Times New Roman"/>
                <a:cs typeface="Times New Roman"/>
              </a:rPr>
              <a:t>for the </a:t>
            </a:r>
            <a:r>
              <a:rPr dirty="0" sz="1200" spc="-5">
                <a:latin typeface="Times New Roman"/>
                <a:cs typeface="Times New Roman"/>
              </a:rPr>
              <a:t>researcher </a:t>
            </a:r>
            <a:r>
              <a:rPr dirty="0" sz="1200" spc="5">
                <a:latin typeface="Times New Roman"/>
                <a:cs typeface="Times New Roman"/>
              </a:rPr>
              <a:t>to </a:t>
            </a:r>
            <a:r>
              <a:rPr dirty="0" sz="1200">
                <a:latin typeface="Times New Roman"/>
                <a:cs typeface="Times New Roman"/>
              </a:rPr>
              <a:t>look for the </a:t>
            </a:r>
            <a:r>
              <a:rPr dirty="0" sz="1200" spc="-5">
                <a:latin typeface="Times New Roman"/>
                <a:cs typeface="Times New Roman"/>
              </a:rPr>
              <a:t>existence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relationship  between students’ </a:t>
            </a:r>
            <a:r>
              <a:rPr dirty="0" sz="1200">
                <a:latin typeface="Times New Roman"/>
                <a:cs typeface="Times New Roman"/>
              </a:rPr>
              <a:t>perceived values of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and their </a:t>
            </a:r>
            <a:r>
              <a:rPr dirty="0" sz="1200" spc="-5">
                <a:latin typeface="Times New Roman"/>
                <a:cs typeface="Times New Roman"/>
              </a:rPr>
              <a:t>decision </a:t>
            </a:r>
            <a:r>
              <a:rPr dirty="0" sz="1200">
                <a:latin typeface="Times New Roman"/>
                <a:cs typeface="Times New Roman"/>
              </a:rPr>
              <a:t>to drop out of </a:t>
            </a:r>
            <a:r>
              <a:rPr dirty="0" sz="1200" spc="-5">
                <a:latin typeface="Times New Roman"/>
                <a:cs typeface="Times New Roman"/>
              </a:rPr>
              <a:t>high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school.</a:t>
            </a:r>
            <a:endParaRPr sz="1200">
              <a:latin typeface="Times New Roman"/>
              <a:cs typeface="Times New Roman"/>
            </a:endParaRPr>
          </a:p>
          <a:p>
            <a:pPr marL="12700" marR="230504" indent="228600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dropouts, </a:t>
            </a:r>
            <a:r>
              <a:rPr dirty="0" sz="1200" spc="-5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whole, </a:t>
            </a:r>
            <a:r>
              <a:rPr dirty="0" sz="1200">
                <a:latin typeface="Times New Roman"/>
                <a:cs typeface="Times New Roman"/>
              </a:rPr>
              <a:t>are </a:t>
            </a:r>
            <a:r>
              <a:rPr dirty="0" sz="1200" spc="-5">
                <a:latin typeface="Times New Roman"/>
                <a:cs typeface="Times New Roman"/>
              </a:rPr>
              <a:t>less </a:t>
            </a:r>
            <a:r>
              <a:rPr dirty="0" sz="1200">
                <a:latin typeface="Times New Roman"/>
                <a:cs typeface="Times New Roman"/>
              </a:rPr>
              <a:t>productive </a:t>
            </a:r>
            <a:r>
              <a:rPr dirty="0" sz="1200" spc="-5">
                <a:latin typeface="Times New Roman"/>
                <a:cs typeface="Times New Roman"/>
              </a:rPr>
              <a:t>members </a:t>
            </a:r>
            <a:r>
              <a:rPr dirty="0" sz="1200">
                <a:latin typeface="Times New Roman"/>
                <a:cs typeface="Times New Roman"/>
              </a:rPr>
              <a:t>of society than those who  </a:t>
            </a:r>
            <a:r>
              <a:rPr dirty="0" sz="1200" spc="-5">
                <a:latin typeface="Times New Roman"/>
                <a:cs typeface="Times New Roman"/>
              </a:rPr>
              <a:t>graduate high school </a:t>
            </a:r>
            <a:r>
              <a:rPr dirty="0" sz="1200">
                <a:latin typeface="Times New Roman"/>
                <a:cs typeface="Times New Roman"/>
              </a:rPr>
              <a:t>(Christle, Jolivette, &amp; </a:t>
            </a:r>
            <a:r>
              <a:rPr dirty="0" sz="1200" spc="-5">
                <a:latin typeface="Times New Roman"/>
                <a:cs typeface="Times New Roman"/>
              </a:rPr>
              <a:t>Nelson, </a:t>
            </a:r>
            <a:r>
              <a:rPr dirty="0" sz="1200">
                <a:latin typeface="Times New Roman"/>
                <a:cs typeface="Times New Roman"/>
              </a:rPr>
              <a:t>2007; </a:t>
            </a:r>
            <a:r>
              <a:rPr dirty="0" sz="1200" spc="-5">
                <a:latin typeface="Times New Roman"/>
                <a:cs typeface="Times New Roman"/>
              </a:rPr>
              <a:t>Ingrum, </a:t>
            </a:r>
            <a:r>
              <a:rPr dirty="0" sz="1200">
                <a:latin typeface="Times New Roman"/>
                <a:cs typeface="Times New Roman"/>
              </a:rPr>
              <a:t>2006). </a:t>
            </a:r>
            <a:r>
              <a:rPr dirty="0" sz="1200" spc="-5">
                <a:latin typeface="Times New Roman"/>
                <a:cs typeface="Times New Roman"/>
              </a:rPr>
              <a:t>For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reason, </a:t>
            </a:r>
            <a:r>
              <a:rPr dirty="0" sz="1200">
                <a:latin typeface="Times New Roman"/>
                <a:cs typeface="Times New Roman"/>
              </a:rPr>
              <a:t>a  </a:t>
            </a:r>
            <a:r>
              <a:rPr dirty="0" sz="1200" spc="-5">
                <a:latin typeface="Times New Roman"/>
                <a:cs typeface="Times New Roman"/>
              </a:rPr>
              <a:t>student’s successful completion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may be </a:t>
            </a:r>
            <a:r>
              <a:rPr dirty="0" sz="1200" spc="-5">
                <a:latin typeface="Times New Roman"/>
                <a:cs typeface="Times New Roman"/>
              </a:rPr>
              <a:t>an important </a:t>
            </a:r>
            <a:r>
              <a:rPr dirty="0" sz="1200">
                <a:latin typeface="Times New Roman"/>
                <a:cs typeface="Times New Roman"/>
              </a:rPr>
              <a:t>task since it </a:t>
            </a:r>
            <a:r>
              <a:rPr dirty="0" sz="1200" spc="-5">
                <a:latin typeface="Times New Roman"/>
                <a:cs typeface="Times New Roman"/>
              </a:rPr>
              <a:t>affects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all</a:t>
            </a:r>
            <a:endParaRPr sz="1200">
              <a:latin typeface="Times New Roman"/>
              <a:cs typeface="Times New Roman"/>
            </a:endParaRPr>
          </a:p>
          <a:p>
            <a:pPr marL="12700" marR="9525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members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student’s </a:t>
            </a:r>
            <a:r>
              <a:rPr dirty="0" sz="1200">
                <a:latin typeface="Times New Roman"/>
                <a:cs typeface="Times New Roman"/>
              </a:rPr>
              <a:t>community </a:t>
            </a:r>
            <a:r>
              <a:rPr dirty="0" sz="1200" spc="-5">
                <a:latin typeface="Times New Roman"/>
                <a:cs typeface="Times New Roman"/>
              </a:rPr>
              <a:t>(Christle, </a:t>
            </a:r>
            <a:r>
              <a:rPr dirty="0" sz="1200">
                <a:latin typeface="Times New Roman"/>
                <a:cs typeface="Times New Roman"/>
              </a:rPr>
              <a:t>Jolivette, &amp; Nelson, 2007; </a:t>
            </a:r>
            <a:r>
              <a:rPr dirty="0" sz="1200" spc="-5">
                <a:latin typeface="Times New Roman"/>
                <a:cs typeface="Times New Roman"/>
              </a:rPr>
              <a:t>Hoffman, </a:t>
            </a:r>
            <a:r>
              <a:rPr dirty="0" sz="1200">
                <a:latin typeface="Times New Roman"/>
                <a:cs typeface="Times New Roman"/>
              </a:rPr>
              <a:t>2011; </a:t>
            </a:r>
            <a:r>
              <a:rPr dirty="0" sz="1200" spc="-5">
                <a:latin typeface="Times New Roman"/>
                <a:cs typeface="Times New Roman"/>
              </a:rPr>
              <a:t>Ingrum,  2006). </a:t>
            </a: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order to </a:t>
            </a:r>
            <a:r>
              <a:rPr dirty="0" sz="1200" spc="-5">
                <a:latin typeface="Times New Roman"/>
                <a:cs typeface="Times New Roman"/>
              </a:rPr>
              <a:t>alleviate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burden </a:t>
            </a:r>
            <a:r>
              <a:rPr dirty="0" sz="1200">
                <a:latin typeface="Times New Roman"/>
                <a:cs typeface="Times New Roman"/>
              </a:rPr>
              <a:t>on society </a:t>
            </a:r>
            <a:r>
              <a:rPr dirty="0" sz="1200" spc="-5">
                <a:latin typeface="Times New Roman"/>
                <a:cs typeface="Times New Roman"/>
              </a:rPr>
              <a:t>caused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these dropouts, a </a:t>
            </a:r>
            <a:r>
              <a:rPr dirty="0" sz="1200" spc="-5">
                <a:latin typeface="Times New Roman"/>
                <a:cs typeface="Times New Roman"/>
              </a:rPr>
              <a:t>better  </a:t>
            </a:r>
            <a:r>
              <a:rPr dirty="0" sz="1200">
                <a:latin typeface="Times New Roman"/>
                <a:cs typeface="Times New Roman"/>
              </a:rPr>
              <a:t>understanding of why students drop out may </a:t>
            </a:r>
            <a:r>
              <a:rPr dirty="0" sz="1200" spc="5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important so that appropriate preventative  measures </a:t>
            </a:r>
            <a:r>
              <a:rPr dirty="0" sz="1200">
                <a:latin typeface="Times New Roman"/>
                <a:cs typeface="Times New Roman"/>
              </a:rPr>
              <a:t>can be undertaken to </a:t>
            </a:r>
            <a:r>
              <a:rPr dirty="0" sz="1200" spc="-5">
                <a:latin typeface="Times New Roman"/>
                <a:cs typeface="Times New Roman"/>
              </a:rPr>
              <a:t>increase high </a:t>
            </a:r>
            <a:r>
              <a:rPr dirty="0" sz="1200">
                <a:latin typeface="Times New Roman"/>
                <a:cs typeface="Times New Roman"/>
              </a:rPr>
              <a:t>school graduation.</a:t>
            </a:r>
            <a:endParaRPr sz="1200">
              <a:latin typeface="Times New Roman"/>
              <a:cs typeface="Times New Roman"/>
            </a:endParaRPr>
          </a:p>
          <a:p>
            <a:pPr marL="12700" marR="5080" indent="228600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Much research </a:t>
            </a:r>
            <a:r>
              <a:rPr dirty="0" sz="1200">
                <a:latin typeface="Times New Roman"/>
                <a:cs typeface="Times New Roman"/>
              </a:rPr>
              <a:t>has been </a:t>
            </a:r>
            <a:r>
              <a:rPr dirty="0" sz="1200" spc="-5">
                <a:latin typeface="Times New Roman"/>
                <a:cs typeface="Times New Roman"/>
              </a:rPr>
              <a:t>conducted </a:t>
            </a:r>
            <a:r>
              <a:rPr dirty="0" sz="1200">
                <a:latin typeface="Times New Roman"/>
                <a:cs typeface="Times New Roman"/>
              </a:rPr>
              <a:t>in an </a:t>
            </a:r>
            <a:r>
              <a:rPr dirty="0" sz="1200" spc="-5">
                <a:latin typeface="Times New Roman"/>
                <a:cs typeface="Times New Roman"/>
              </a:rPr>
              <a:t>effort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determine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common factors </a:t>
            </a:r>
            <a:r>
              <a:rPr dirty="0" sz="1200">
                <a:latin typeface="Times New Roman"/>
                <a:cs typeface="Times New Roman"/>
              </a:rPr>
              <a:t>among  students who drop out </a:t>
            </a:r>
            <a:r>
              <a:rPr dirty="0" sz="1200" spc="-5">
                <a:latin typeface="Times New Roman"/>
                <a:cs typeface="Times New Roman"/>
              </a:rPr>
              <a:t>(Bowers, </a:t>
            </a:r>
            <a:r>
              <a:rPr dirty="0" sz="1200">
                <a:latin typeface="Times New Roman"/>
                <a:cs typeface="Times New Roman"/>
              </a:rPr>
              <a:t>Sprott, &amp; Traff, 2012), but </a:t>
            </a:r>
            <a:r>
              <a:rPr dirty="0" sz="1200" spc="-5">
                <a:latin typeface="Times New Roman"/>
                <a:cs typeface="Times New Roman"/>
              </a:rPr>
              <a:t>there is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need </a:t>
            </a:r>
            <a:r>
              <a:rPr dirty="0" sz="1200">
                <a:latin typeface="Times New Roman"/>
                <a:cs typeface="Times New Roman"/>
              </a:rPr>
              <a:t>for more </a:t>
            </a:r>
            <a:r>
              <a:rPr dirty="0" sz="1200" spc="-5">
                <a:latin typeface="Times New Roman"/>
                <a:cs typeface="Times New Roman"/>
              </a:rPr>
              <a:t>research</a:t>
            </a:r>
            <a:r>
              <a:rPr dirty="0" sz="1200">
                <a:latin typeface="Times New Roman"/>
                <a:cs typeface="Times New Roman"/>
              </a:rPr>
              <a:t> that</a:t>
            </a:r>
            <a:endParaRPr sz="1200">
              <a:latin typeface="Times New Roman"/>
              <a:cs typeface="Times New Roman"/>
            </a:endParaRPr>
          </a:p>
          <a:p>
            <a:pPr marL="12700" marR="12700">
              <a:lnSpc>
                <a:spcPts val="276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shows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relationship, </a:t>
            </a:r>
            <a:r>
              <a:rPr dirty="0" sz="1200">
                <a:latin typeface="Times New Roman"/>
                <a:cs typeface="Times New Roman"/>
              </a:rPr>
              <a:t>if </a:t>
            </a:r>
            <a:r>
              <a:rPr dirty="0" sz="1200" spc="-5">
                <a:latin typeface="Times New Roman"/>
                <a:cs typeface="Times New Roman"/>
              </a:rPr>
              <a:t>there </a:t>
            </a:r>
            <a:r>
              <a:rPr dirty="0" sz="1200">
                <a:latin typeface="Times New Roman"/>
                <a:cs typeface="Times New Roman"/>
              </a:rPr>
              <a:t>is </a:t>
            </a:r>
            <a:r>
              <a:rPr dirty="0" sz="1200" spc="-5">
                <a:latin typeface="Times New Roman"/>
                <a:cs typeface="Times New Roman"/>
              </a:rPr>
              <a:t>one, between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student’s </a:t>
            </a:r>
            <a:r>
              <a:rPr dirty="0" sz="1200">
                <a:latin typeface="Times New Roman"/>
                <a:cs typeface="Times New Roman"/>
              </a:rPr>
              <a:t>opinion on the </a:t>
            </a:r>
            <a:r>
              <a:rPr dirty="0" sz="1200" spc="-5">
                <a:latin typeface="Times New Roman"/>
                <a:cs typeface="Times New Roman"/>
              </a:rPr>
              <a:t>value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 and  his </a:t>
            </a:r>
            <a:r>
              <a:rPr dirty="0" sz="1200">
                <a:latin typeface="Times New Roman"/>
                <a:cs typeface="Times New Roman"/>
              </a:rPr>
              <a:t>or </a:t>
            </a:r>
            <a:r>
              <a:rPr dirty="0" sz="1200" spc="-5">
                <a:latin typeface="Times New Roman"/>
                <a:cs typeface="Times New Roman"/>
              </a:rPr>
              <a:t>her likelihood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graduate high </a:t>
            </a:r>
            <a:r>
              <a:rPr dirty="0" sz="1200">
                <a:latin typeface="Times New Roman"/>
                <a:cs typeface="Times New Roman"/>
              </a:rPr>
              <a:t>school. The </a:t>
            </a:r>
            <a:r>
              <a:rPr dirty="0" sz="1200" spc="-5">
                <a:latin typeface="Times New Roman"/>
                <a:cs typeface="Times New Roman"/>
              </a:rPr>
              <a:t>purpose </a:t>
            </a:r>
            <a:r>
              <a:rPr dirty="0" sz="1200">
                <a:latin typeface="Times New Roman"/>
                <a:cs typeface="Times New Roman"/>
              </a:rPr>
              <a:t>of this study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establish, </a:t>
            </a:r>
            <a:r>
              <a:rPr dirty="0" sz="1200">
                <a:latin typeface="Times New Roman"/>
                <a:cs typeface="Times New Roman"/>
              </a:rPr>
              <a:t>if it  exists, the </a:t>
            </a:r>
            <a:r>
              <a:rPr dirty="0" sz="1200" spc="-5">
                <a:latin typeface="Times New Roman"/>
                <a:cs typeface="Times New Roman"/>
              </a:rPr>
              <a:t>relationship between </a:t>
            </a:r>
            <a:r>
              <a:rPr dirty="0" sz="1200">
                <a:latin typeface="Times New Roman"/>
                <a:cs typeface="Times New Roman"/>
              </a:rPr>
              <a:t>students’ perceived </a:t>
            </a:r>
            <a:r>
              <a:rPr dirty="0" sz="1200" spc="-5">
                <a:latin typeface="Times New Roman"/>
                <a:cs typeface="Times New Roman"/>
              </a:rPr>
              <a:t>value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 and </a:t>
            </a:r>
            <a:r>
              <a:rPr dirty="0" sz="1200">
                <a:latin typeface="Times New Roman"/>
                <a:cs typeface="Times New Roman"/>
              </a:rPr>
              <a:t>their </a:t>
            </a:r>
            <a:r>
              <a:rPr dirty="0" sz="1200" spc="-5">
                <a:latin typeface="Times New Roman"/>
                <a:cs typeface="Times New Roman"/>
              </a:rPr>
              <a:t>desire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19"/>
              </a:spcBef>
            </a:pPr>
            <a:r>
              <a:rPr dirty="0" sz="1200" spc="-5">
                <a:latin typeface="Times New Roman"/>
                <a:cs typeface="Times New Roman"/>
              </a:rPr>
              <a:t>graduate from high </a:t>
            </a:r>
            <a:r>
              <a:rPr dirty="0" sz="1200">
                <a:latin typeface="Times New Roman"/>
                <a:cs typeface="Times New Roman"/>
              </a:rPr>
              <a:t>school in an </a:t>
            </a:r>
            <a:r>
              <a:rPr dirty="0" sz="1200" spc="-5">
                <a:latin typeface="Times New Roman"/>
                <a:cs typeface="Times New Roman"/>
              </a:rPr>
              <a:t>East Tennessee </a:t>
            </a:r>
            <a:r>
              <a:rPr dirty="0" sz="1200">
                <a:latin typeface="Times New Roman"/>
                <a:cs typeface="Times New Roman"/>
              </a:rPr>
              <a:t>school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district.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94169" y="429259"/>
            <a:ext cx="1778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55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1016254"/>
            <a:ext cx="5961380" cy="7948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5715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Research Question</a:t>
            </a:r>
            <a:endParaRPr sz="1200">
              <a:latin typeface="Times New Roman"/>
              <a:cs typeface="Times New Roman"/>
            </a:endParaRPr>
          </a:p>
          <a:p>
            <a:pPr marL="12700" marR="241935" indent="228600">
              <a:lnSpc>
                <a:spcPts val="2760"/>
              </a:lnSpc>
              <a:spcBef>
                <a:spcPts val="285"/>
              </a:spcBef>
            </a:pP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system </a:t>
            </a:r>
            <a:r>
              <a:rPr dirty="0" sz="1200" spc="-5">
                <a:latin typeface="Times New Roman"/>
                <a:cs typeface="Times New Roman"/>
              </a:rPr>
              <a:t>that </a:t>
            </a:r>
            <a:r>
              <a:rPr dirty="0" sz="1200">
                <a:latin typeface="Times New Roman"/>
                <a:cs typeface="Times New Roman"/>
              </a:rPr>
              <a:t>has a large </a:t>
            </a:r>
            <a:r>
              <a:rPr dirty="0" sz="1200" spc="-5">
                <a:latin typeface="Times New Roman"/>
                <a:cs typeface="Times New Roman"/>
              </a:rPr>
              <a:t>percentage </a:t>
            </a:r>
            <a:r>
              <a:rPr dirty="0" sz="1200">
                <a:latin typeface="Times New Roman"/>
                <a:cs typeface="Times New Roman"/>
              </a:rPr>
              <a:t>of students who </a:t>
            </a:r>
            <a:r>
              <a:rPr dirty="0" sz="1200" spc="-5">
                <a:latin typeface="Times New Roman"/>
                <a:cs typeface="Times New Roman"/>
              </a:rPr>
              <a:t>drop </a:t>
            </a:r>
            <a:r>
              <a:rPr dirty="0" sz="1200">
                <a:latin typeface="Times New Roman"/>
                <a:cs typeface="Times New Roman"/>
              </a:rPr>
              <a:t>out, to </a:t>
            </a:r>
            <a:r>
              <a:rPr dirty="0" sz="1200" spc="-5">
                <a:latin typeface="Times New Roman"/>
                <a:cs typeface="Times New Roman"/>
              </a:rPr>
              <a:t>what </a:t>
            </a:r>
            <a:r>
              <a:rPr dirty="0" sz="1200">
                <a:latin typeface="Times New Roman"/>
                <a:cs typeface="Times New Roman"/>
              </a:rPr>
              <a:t>extent do  students’ </a:t>
            </a:r>
            <a:r>
              <a:rPr dirty="0" sz="1200" spc="-5">
                <a:latin typeface="Times New Roman"/>
                <a:cs typeface="Times New Roman"/>
              </a:rPr>
              <a:t>perceptions </a:t>
            </a:r>
            <a:r>
              <a:rPr dirty="0" sz="1200">
                <a:latin typeface="Times New Roman"/>
                <a:cs typeface="Times New Roman"/>
              </a:rPr>
              <a:t>on the </a:t>
            </a:r>
            <a:r>
              <a:rPr dirty="0" sz="1200" spc="-5">
                <a:latin typeface="Times New Roman"/>
                <a:cs typeface="Times New Roman"/>
              </a:rPr>
              <a:t>value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relate to </a:t>
            </a:r>
            <a:r>
              <a:rPr dirty="0" sz="1200" spc="-5">
                <a:latin typeface="Times New Roman"/>
                <a:cs typeface="Times New Roman"/>
              </a:rPr>
              <a:t>their desire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graduate from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high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19"/>
              </a:spcBef>
            </a:pPr>
            <a:r>
              <a:rPr dirty="0" sz="1200" spc="-5">
                <a:latin typeface="Times New Roman"/>
                <a:cs typeface="Times New Roman"/>
              </a:rPr>
              <a:t>school?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algn="ctr" marL="9525">
              <a:lnSpc>
                <a:spcPct val="100000"/>
              </a:lnSpc>
              <a:spcBef>
                <a:spcPts val="844"/>
              </a:spcBef>
            </a:pPr>
            <a:r>
              <a:rPr dirty="0" sz="1200" b="1">
                <a:latin typeface="Times New Roman"/>
                <a:cs typeface="Times New Roman"/>
              </a:rPr>
              <a:t>Hypothesis</a:t>
            </a:r>
            <a:endParaRPr sz="1200">
              <a:latin typeface="Times New Roman"/>
              <a:cs typeface="Times New Roman"/>
            </a:endParaRPr>
          </a:p>
          <a:p>
            <a:pPr marL="12700" marR="143510" indent="228600">
              <a:lnSpc>
                <a:spcPts val="2760"/>
              </a:lnSpc>
              <a:spcBef>
                <a:spcPts val="290"/>
              </a:spcBef>
            </a:pPr>
            <a:r>
              <a:rPr dirty="0" sz="1200" spc="-5">
                <a:latin typeface="Times New Roman"/>
                <a:cs typeface="Times New Roman"/>
              </a:rPr>
              <a:t>Hypothesis: </a:t>
            </a:r>
            <a:r>
              <a:rPr dirty="0" sz="1200">
                <a:latin typeface="Times New Roman"/>
                <a:cs typeface="Times New Roman"/>
              </a:rPr>
              <a:t>Students who </a:t>
            </a:r>
            <a:r>
              <a:rPr dirty="0" sz="1200" spc="-5">
                <a:latin typeface="Times New Roman"/>
                <a:cs typeface="Times New Roman"/>
              </a:rPr>
              <a:t>place </a:t>
            </a:r>
            <a:r>
              <a:rPr dirty="0" sz="1200">
                <a:latin typeface="Times New Roman"/>
                <a:cs typeface="Times New Roman"/>
              </a:rPr>
              <a:t>a higher </a:t>
            </a:r>
            <a:r>
              <a:rPr dirty="0" sz="1200" spc="-5">
                <a:latin typeface="Times New Roman"/>
                <a:cs typeface="Times New Roman"/>
              </a:rPr>
              <a:t>value </a:t>
            </a:r>
            <a:r>
              <a:rPr dirty="0" sz="1200">
                <a:latin typeface="Times New Roman"/>
                <a:cs typeface="Times New Roman"/>
              </a:rPr>
              <a:t>on </a:t>
            </a:r>
            <a:r>
              <a:rPr dirty="0" sz="1200" spc="-5">
                <a:latin typeface="Times New Roman"/>
                <a:cs typeface="Times New Roman"/>
              </a:rPr>
              <a:t>formal education are </a:t>
            </a:r>
            <a:r>
              <a:rPr dirty="0" sz="1200">
                <a:latin typeface="Times New Roman"/>
                <a:cs typeface="Times New Roman"/>
              </a:rPr>
              <a:t>more likely to want  to </a:t>
            </a:r>
            <a:r>
              <a:rPr dirty="0" sz="1200" spc="-5">
                <a:latin typeface="Times New Roman"/>
                <a:cs typeface="Times New Roman"/>
              </a:rPr>
              <a:t>graduate </a:t>
            </a:r>
            <a:r>
              <a:rPr dirty="0" sz="1200">
                <a:latin typeface="Times New Roman"/>
                <a:cs typeface="Times New Roman"/>
              </a:rPr>
              <a:t>from </a:t>
            </a:r>
            <a:r>
              <a:rPr dirty="0" sz="1200" spc="-5">
                <a:latin typeface="Times New Roman"/>
                <a:cs typeface="Times New Roman"/>
              </a:rPr>
              <a:t>high</a:t>
            </a:r>
            <a:r>
              <a:rPr dirty="0" sz="1200">
                <a:latin typeface="Times New Roman"/>
                <a:cs typeface="Times New Roman"/>
              </a:rPr>
              <a:t> school.</a:t>
            </a:r>
            <a:endParaRPr sz="12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1010"/>
              </a:spcBef>
            </a:pPr>
            <a:r>
              <a:rPr dirty="0" sz="1200">
                <a:latin typeface="Times New Roman"/>
                <a:cs typeface="Times New Roman"/>
              </a:rPr>
              <a:t>Null </a:t>
            </a:r>
            <a:r>
              <a:rPr dirty="0" sz="1200" spc="-5">
                <a:latin typeface="Times New Roman"/>
                <a:cs typeface="Times New Roman"/>
              </a:rPr>
              <a:t>Hypothesis: There </a:t>
            </a:r>
            <a:r>
              <a:rPr dirty="0" sz="1200">
                <a:latin typeface="Times New Roman"/>
                <a:cs typeface="Times New Roman"/>
              </a:rPr>
              <a:t>is no </a:t>
            </a:r>
            <a:r>
              <a:rPr dirty="0" sz="1200" spc="-5">
                <a:latin typeface="Times New Roman"/>
                <a:cs typeface="Times New Roman"/>
              </a:rPr>
              <a:t>relationship between </a:t>
            </a:r>
            <a:r>
              <a:rPr dirty="0" sz="1200">
                <a:latin typeface="Times New Roman"/>
                <a:cs typeface="Times New Roman"/>
              </a:rPr>
              <a:t>students’ opinions on </a:t>
            </a:r>
            <a:r>
              <a:rPr dirty="0" sz="1200" spc="-5">
                <a:latin typeface="Times New Roman"/>
                <a:cs typeface="Times New Roman"/>
              </a:rPr>
              <a:t>the value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10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formal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education and </a:t>
            </a:r>
            <a:r>
              <a:rPr dirty="0" sz="1200">
                <a:latin typeface="Times New Roman"/>
                <a:cs typeface="Times New Roman"/>
              </a:rPr>
              <a:t>their likelihood of wanting to </a:t>
            </a:r>
            <a:r>
              <a:rPr dirty="0" sz="1200" spc="-5">
                <a:latin typeface="Times New Roman"/>
                <a:cs typeface="Times New Roman"/>
              </a:rPr>
              <a:t>graduate from high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school.</a:t>
            </a:r>
            <a:endParaRPr sz="1200">
              <a:latin typeface="Times New Roman"/>
              <a:cs typeface="Times New Roman"/>
            </a:endParaRPr>
          </a:p>
          <a:p>
            <a:pPr marL="12700" marR="168910" indent="228600">
              <a:lnSpc>
                <a:spcPct val="191900"/>
              </a:lnSpc>
              <a:spcBef>
                <a:spcPts val="980"/>
              </a:spcBef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directional </a:t>
            </a:r>
            <a:r>
              <a:rPr dirty="0" sz="1200">
                <a:latin typeface="Times New Roman"/>
                <a:cs typeface="Times New Roman"/>
              </a:rPr>
              <a:t>hypothesis </a:t>
            </a:r>
            <a:r>
              <a:rPr dirty="0" sz="1200" spc="-5">
                <a:latin typeface="Times New Roman"/>
                <a:cs typeface="Times New Roman"/>
              </a:rPr>
              <a:t>was derived from research conducted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Dubow, Boxer, </a:t>
            </a:r>
            <a:r>
              <a:rPr dirty="0" sz="1200" spc="-5">
                <a:latin typeface="Times New Roman"/>
                <a:cs typeface="Times New Roman"/>
              </a:rPr>
              <a:t>and  Huesmann (2009). </a:t>
            </a:r>
            <a:r>
              <a:rPr dirty="0" sz="1200">
                <a:latin typeface="Times New Roman"/>
                <a:cs typeface="Times New Roman"/>
              </a:rPr>
              <a:t>These </a:t>
            </a:r>
            <a:r>
              <a:rPr dirty="0" sz="1200" spc="-5">
                <a:latin typeface="Times New Roman"/>
                <a:cs typeface="Times New Roman"/>
              </a:rPr>
              <a:t>researchers’ findings </a:t>
            </a:r>
            <a:r>
              <a:rPr dirty="0" sz="1200">
                <a:latin typeface="Times New Roman"/>
                <a:cs typeface="Times New Roman"/>
              </a:rPr>
              <a:t>were that the higher the </a:t>
            </a:r>
            <a:r>
              <a:rPr dirty="0" sz="1200" spc="-5">
                <a:latin typeface="Times New Roman"/>
                <a:cs typeface="Times New Roman"/>
              </a:rPr>
              <a:t>education attained </a:t>
            </a:r>
            <a:r>
              <a:rPr dirty="0" sz="1200" spc="10">
                <a:latin typeface="Times New Roman"/>
                <a:cs typeface="Times New Roman"/>
              </a:rPr>
              <a:t>by  </a:t>
            </a:r>
            <a:r>
              <a:rPr dirty="0" sz="1200" spc="-5">
                <a:latin typeface="Times New Roman"/>
                <a:cs typeface="Times New Roman"/>
              </a:rPr>
              <a:t>parents, </a:t>
            </a:r>
            <a:r>
              <a:rPr dirty="0" sz="1200">
                <a:latin typeface="Times New Roman"/>
                <a:cs typeface="Times New Roman"/>
              </a:rPr>
              <a:t>the more </a:t>
            </a:r>
            <a:r>
              <a:rPr dirty="0" sz="1200" spc="-5">
                <a:latin typeface="Times New Roman"/>
                <a:cs typeface="Times New Roman"/>
              </a:rPr>
              <a:t>education will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obtained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their </a:t>
            </a:r>
            <a:r>
              <a:rPr dirty="0" sz="1200" spc="-5">
                <a:latin typeface="Times New Roman"/>
                <a:cs typeface="Times New Roman"/>
              </a:rPr>
              <a:t>children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 spc="-5">
                <a:latin typeface="Times New Roman"/>
                <a:cs typeface="Times New Roman"/>
              </a:rPr>
              <a:t>age </a:t>
            </a:r>
            <a:r>
              <a:rPr dirty="0" sz="1200">
                <a:latin typeface="Times New Roman"/>
                <a:cs typeface="Times New Roman"/>
              </a:rPr>
              <a:t>19. </a:t>
            </a:r>
            <a:r>
              <a:rPr dirty="0" sz="1200" spc="-5">
                <a:latin typeface="Times New Roman"/>
                <a:cs typeface="Times New Roman"/>
              </a:rPr>
              <a:t>Logically, </a:t>
            </a:r>
            <a:r>
              <a:rPr dirty="0" sz="1200">
                <a:latin typeface="Times New Roman"/>
                <a:cs typeface="Times New Roman"/>
              </a:rPr>
              <a:t>if a </a:t>
            </a:r>
            <a:r>
              <a:rPr dirty="0" sz="1200" spc="-5">
                <a:latin typeface="Times New Roman"/>
                <a:cs typeface="Times New Roman"/>
              </a:rPr>
              <a:t>parent  has </a:t>
            </a:r>
            <a:r>
              <a:rPr dirty="0" sz="1200">
                <a:latin typeface="Times New Roman"/>
                <a:cs typeface="Times New Roman"/>
              </a:rPr>
              <a:t>more </a:t>
            </a:r>
            <a:r>
              <a:rPr dirty="0" sz="1200" spc="-5">
                <a:latin typeface="Times New Roman"/>
                <a:cs typeface="Times New Roman"/>
              </a:rPr>
              <a:t>education, </a:t>
            </a:r>
            <a:r>
              <a:rPr dirty="0" sz="1200">
                <a:latin typeface="Times New Roman"/>
                <a:cs typeface="Times New Roman"/>
              </a:rPr>
              <a:t>then the </a:t>
            </a:r>
            <a:r>
              <a:rPr dirty="0" sz="1200" spc="-5">
                <a:latin typeface="Times New Roman"/>
                <a:cs typeface="Times New Roman"/>
              </a:rPr>
              <a:t>parent has an </a:t>
            </a:r>
            <a:r>
              <a:rPr dirty="0" sz="1200">
                <a:latin typeface="Times New Roman"/>
                <a:cs typeface="Times New Roman"/>
              </a:rPr>
              <a:t>understanding of the </a:t>
            </a:r>
            <a:r>
              <a:rPr dirty="0" sz="1200" spc="-5">
                <a:latin typeface="Times New Roman"/>
                <a:cs typeface="Times New Roman"/>
              </a:rPr>
              <a:t>value </a:t>
            </a:r>
            <a:r>
              <a:rPr dirty="0" sz="1200">
                <a:latin typeface="Times New Roman"/>
                <a:cs typeface="Times New Roman"/>
              </a:rPr>
              <a:t>of education,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this  </a:t>
            </a:r>
            <a:r>
              <a:rPr dirty="0" sz="1200" spc="-5">
                <a:latin typeface="Times New Roman"/>
                <a:cs typeface="Times New Roman"/>
              </a:rPr>
              <a:t>value can </a:t>
            </a:r>
            <a:r>
              <a:rPr dirty="0" sz="1200" spc="5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passed </a:t>
            </a:r>
            <a:r>
              <a:rPr dirty="0" sz="1200">
                <a:latin typeface="Times New Roman"/>
                <a:cs typeface="Times New Roman"/>
              </a:rPr>
              <a:t>onto their </a:t>
            </a:r>
            <a:r>
              <a:rPr dirty="0" sz="1200" spc="-5">
                <a:latin typeface="Times New Roman"/>
                <a:cs typeface="Times New Roman"/>
              </a:rPr>
              <a:t>children. </a:t>
            </a:r>
            <a:r>
              <a:rPr dirty="0" sz="1200" spc="-10">
                <a:latin typeface="Times New Roman"/>
                <a:cs typeface="Times New Roman"/>
              </a:rPr>
              <a:t>If </a:t>
            </a:r>
            <a:r>
              <a:rPr dirty="0" sz="1200">
                <a:latin typeface="Times New Roman"/>
                <a:cs typeface="Times New Roman"/>
              </a:rPr>
              <a:t>students </a:t>
            </a:r>
            <a:r>
              <a:rPr dirty="0" sz="1200" spc="-5">
                <a:latin typeface="Times New Roman"/>
                <a:cs typeface="Times New Roman"/>
              </a:rPr>
              <a:t>have </a:t>
            </a:r>
            <a:r>
              <a:rPr dirty="0" sz="1200">
                <a:latin typeface="Times New Roman"/>
                <a:cs typeface="Times New Roman"/>
              </a:rPr>
              <a:t>a desire for post-secondary </a:t>
            </a:r>
            <a:r>
              <a:rPr dirty="0" sz="1200" spc="-5">
                <a:latin typeface="Times New Roman"/>
                <a:cs typeface="Times New Roman"/>
              </a:rPr>
              <a:t>education,  </a:t>
            </a:r>
            <a:r>
              <a:rPr dirty="0" sz="1200">
                <a:latin typeface="Times New Roman"/>
                <a:cs typeface="Times New Roman"/>
              </a:rPr>
              <a:t>then they </a:t>
            </a:r>
            <a:r>
              <a:rPr dirty="0" sz="1200" spc="-5">
                <a:latin typeface="Times New Roman"/>
                <a:cs typeface="Times New Roman"/>
              </a:rPr>
              <a:t>could graduate from high </a:t>
            </a:r>
            <a:r>
              <a:rPr dirty="0" sz="1200">
                <a:latin typeface="Times New Roman"/>
                <a:cs typeface="Times New Roman"/>
              </a:rPr>
              <a:t>school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first.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algn="ctr" marL="6985">
              <a:lnSpc>
                <a:spcPct val="100000"/>
              </a:lnSpc>
              <a:spcBef>
                <a:spcPts val="835"/>
              </a:spcBef>
            </a:pPr>
            <a:r>
              <a:rPr dirty="0" sz="1200" spc="-5" b="1">
                <a:latin typeface="Times New Roman"/>
                <a:cs typeface="Times New Roman"/>
              </a:rPr>
              <a:t>Research Design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order to </a:t>
            </a:r>
            <a:r>
              <a:rPr dirty="0" sz="1200" spc="-5">
                <a:latin typeface="Times New Roman"/>
                <a:cs typeface="Times New Roman"/>
              </a:rPr>
              <a:t>determine </a:t>
            </a:r>
            <a:r>
              <a:rPr dirty="0" sz="1200">
                <a:latin typeface="Times New Roman"/>
                <a:cs typeface="Times New Roman"/>
              </a:rPr>
              <a:t>a viable </a:t>
            </a:r>
            <a:r>
              <a:rPr dirty="0" sz="1200" spc="-5">
                <a:latin typeface="Times New Roman"/>
                <a:cs typeface="Times New Roman"/>
              </a:rPr>
              <a:t>answer </a:t>
            </a:r>
            <a:r>
              <a:rPr dirty="0" sz="1200">
                <a:latin typeface="Times New Roman"/>
                <a:cs typeface="Times New Roman"/>
              </a:rPr>
              <a:t>to the </a:t>
            </a:r>
            <a:r>
              <a:rPr dirty="0" sz="1200" spc="-5">
                <a:latin typeface="Times New Roman"/>
                <a:cs typeface="Times New Roman"/>
              </a:rPr>
              <a:t>research question </a:t>
            </a:r>
            <a:r>
              <a:rPr dirty="0" sz="1200">
                <a:latin typeface="Times New Roman"/>
                <a:cs typeface="Times New Roman"/>
              </a:rPr>
              <a:t>listed </a:t>
            </a:r>
            <a:r>
              <a:rPr dirty="0" sz="1200" spc="-5">
                <a:latin typeface="Times New Roman"/>
                <a:cs typeface="Times New Roman"/>
              </a:rPr>
              <a:t>above, two things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must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91700"/>
              </a:lnSpc>
              <a:spcBef>
                <a:spcPts val="5"/>
              </a:spcBef>
            </a:pP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true: </a:t>
            </a:r>
            <a:r>
              <a:rPr dirty="0" sz="1200">
                <a:latin typeface="Times New Roman"/>
                <a:cs typeface="Times New Roman"/>
              </a:rPr>
              <a:t>1) The </a:t>
            </a:r>
            <a:r>
              <a:rPr dirty="0" sz="1200" spc="-5">
                <a:latin typeface="Times New Roman"/>
                <a:cs typeface="Times New Roman"/>
              </a:rPr>
              <a:t>research </a:t>
            </a:r>
            <a:r>
              <a:rPr dirty="0" sz="1200">
                <a:latin typeface="Times New Roman"/>
                <a:cs typeface="Times New Roman"/>
              </a:rPr>
              <a:t>county </a:t>
            </a:r>
            <a:r>
              <a:rPr dirty="0" sz="1200" spc="-5">
                <a:latin typeface="Times New Roman"/>
                <a:cs typeface="Times New Roman"/>
              </a:rPr>
              <a:t>school district has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problem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dropouts </a:t>
            </a:r>
            <a:r>
              <a:rPr dirty="0" sz="1200" spc="-5">
                <a:latin typeface="Times New Roman"/>
                <a:cs typeface="Times New Roman"/>
              </a:rPr>
              <a:t>similar </a:t>
            </a:r>
            <a:r>
              <a:rPr dirty="0" sz="1200">
                <a:latin typeface="Times New Roman"/>
                <a:cs typeface="Times New Roman"/>
              </a:rPr>
              <a:t>to  both state </a:t>
            </a:r>
            <a:r>
              <a:rPr dirty="0" sz="1200" spc="-5">
                <a:latin typeface="Times New Roman"/>
                <a:cs typeface="Times New Roman"/>
              </a:rPr>
              <a:t>and national statistics, and </a:t>
            </a:r>
            <a:r>
              <a:rPr dirty="0" sz="1200">
                <a:latin typeface="Times New Roman"/>
                <a:cs typeface="Times New Roman"/>
              </a:rPr>
              <a:t>2) </a:t>
            </a:r>
            <a:r>
              <a:rPr dirty="0" sz="1200" spc="-5">
                <a:latin typeface="Times New Roman"/>
                <a:cs typeface="Times New Roman"/>
              </a:rPr>
              <a:t>there is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relationship between </a:t>
            </a:r>
            <a:r>
              <a:rPr dirty="0" sz="1200">
                <a:latin typeface="Times New Roman"/>
                <a:cs typeface="Times New Roman"/>
              </a:rPr>
              <a:t>student opinions </a:t>
            </a:r>
            <a:r>
              <a:rPr dirty="0" sz="1200" spc="-5">
                <a:latin typeface="Times New Roman"/>
                <a:cs typeface="Times New Roman"/>
              </a:rPr>
              <a:t>about  education and </a:t>
            </a:r>
            <a:r>
              <a:rPr dirty="0" sz="1200">
                <a:latin typeface="Times New Roman"/>
                <a:cs typeface="Times New Roman"/>
              </a:rPr>
              <a:t>the desire </a:t>
            </a:r>
            <a:r>
              <a:rPr dirty="0" sz="1200" spc="5">
                <a:latin typeface="Times New Roman"/>
                <a:cs typeface="Times New Roman"/>
              </a:rPr>
              <a:t>to </a:t>
            </a:r>
            <a:r>
              <a:rPr dirty="0" sz="1200">
                <a:latin typeface="Times New Roman"/>
                <a:cs typeface="Times New Roman"/>
              </a:rPr>
              <a:t>stay in or drop </a:t>
            </a:r>
            <a:r>
              <a:rPr dirty="0" sz="1200" spc="-5">
                <a:latin typeface="Times New Roman"/>
                <a:cs typeface="Times New Roman"/>
              </a:rPr>
              <a:t>out </a:t>
            </a:r>
            <a:r>
              <a:rPr dirty="0" sz="1200">
                <a:latin typeface="Times New Roman"/>
                <a:cs typeface="Times New Roman"/>
              </a:rPr>
              <a:t>of school. </a:t>
            </a:r>
            <a:r>
              <a:rPr dirty="0" sz="1200" spc="-15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order to </a:t>
            </a:r>
            <a:r>
              <a:rPr dirty="0" sz="1200" spc="-5">
                <a:latin typeface="Times New Roman"/>
                <a:cs typeface="Times New Roman"/>
              </a:rPr>
              <a:t>properly collect </a:t>
            </a:r>
            <a:r>
              <a:rPr dirty="0" sz="1200">
                <a:latin typeface="Times New Roman"/>
                <a:cs typeface="Times New Roman"/>
              </a:rPr>
              <a:t>data </a:t>
            </a:r>
            <a:r>
              <a:rPr dirty="0" sz="1200" spc="-5">
                <a:latin typeface="Times New Roman"/>
                <a:cs typeface="Times New Roman"/>
              </a:rPr>
              <a:t>and  analyze </a:t>
            </a:r>
            <a:r>
              <a:rPr dirty="0" sz="1200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appropriately, </a:t>
            </a:r>
            <a:r>
              <a:rPr dirty="0" sz="1200">
                <a:latin typeface="Times New Roman"/>
                <a:cs typeface="Times New Roman"/>
              </a:rPr>
              <a:t>a mixed methods </a:t>
            </a:r>
            <a:r>
              <a:rPr dirty="0" sz="1200" spc="-5">
                <a:latin typeface="Times New Roman"/>
                <a:cs typeface="Times New Roman"/>
              </a:rPr>
              <a:t>research approach was used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which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first </a:t>
            </a:r>
            <a:r>
              <a:rPr dirty="0" sz="1200">
                <a:latin typeface="Times New Roman"/>
                <a:cs typeface="Times New Roman"/>
              </a:rPr>
              <a:t>phase  </a:t>
            </a:r>
            <a:r>
              <a:rPr dirty="0" sz="1200" spc="-5">
                <a:latin typeface="Times New Roman"/>
                <a:cs typeface="Times New Roman"/>
              </a:rPr>
              <a:t>was quantitative, and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second was </a:t>
            </a:r>
            <a:r>
              <a:rPr dirty="0" sz="1200">
                <a:latin typeface="Times New Roman"/>
                <a:cs typeface="Times New Roman"/>
              </a:rPr>
              <a:t>qualitative </a:t>
            </a:r>
            <a:r>
              <a:rPr dirty="0" sz="1200" spc="-5">
                <a:latin typeface="Times New Roman"/>
                <a:cs typeface="Times New Roman"/>
              </a:rPr>
              <a:t>(Creswell </a:t>
            </a:r>
            <a:r>
              <a:rPr dirty="0" sz="1200">
                <a:latin typeface="Times New Roman"/>
                <a:cs typeface="Times New Roman"/>
              </a:rPr>
              <a:t>&amp; Plano, </a:t>
            </a:r>
            <a:r>
              <a:rPr dirty="0" sz="1200" spc="-5">
                <a:latin typeface="Times New Roman"/>
                <a:cs typeface="Times New Roman"/>
              </a:rPr>
              <a:t>2007). Therefore,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69635" cy="86728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vii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00">
              <a:latin typeface="Times New Roman"/>
              <a:cs typeface="Times New Roman"/>
            </a:endParaRPr>
          </a:p>
          <a:p>
            <a:pPr marL="16510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  <a:hlinkClick r:id="rId2" action="ppaction://hlinksldjump"/>
              </a:rPr>
              <a:t>Values, Beliefs, and </a:t>
            </a:r>
            <a:r>
              <a:rPr dirty="0" sz="1200">
                <a:latin typeface="Times New Roman"/>
                <a:cs typeface="Times New Roman"/>
                <a:hlinkClick r:id="rId2" action="ppaction://hlinksldjump"/>
              </a:rPr>
              <a:t>Human </a:t>
            </a:r>
            <a:r>
              <a:rPr dirty="0" sz="1200" spc="-5">
                <a:latin typeface="Times New Roman"/>
                <a:cs typeface="Times New Roman"/>
                <a:hlinkClick r:id="rId2" action="ppaction://hlinksldjump"/>
              </a:rPr>
              <a:t>Behavior </a:t>
            </a:r>
            <a:r>
              <a:rPr dirty="0" sz="1200">
                <a:latin typeface="Times New Roman"/>
                <a:cs typeface="Times New Roman"/>
                <a:hlinkClick r:id="rId2" action="ppaction://hlinksldjump"/>
              </a:rPr>
              <a:t>......................................................................................</a:t>
            </a:r>
            <a:r>
              <a:rPr dirty="0" sz="1200" spc="-220"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2" action="ppaction://hlinksldjump"/>
              </a:rPr>
              <a:t>48</a:t>
            </a:r>
            <a:endParaRPr sz="1200">
              <a:latin typeface="Times New Roman"/>
              <a:cs typeface="Times New Roman"/>
            </a:endParaRPr>
          </a:p>
          <a:p>
            <a:pPr marL="317500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2" action="ppaction://hlinksldjump"/>
              </a:rPr>
              <a:t>Personality </a:t>
            </a:r>
            <a:r>
              <a:rPr dirty="0" sz="1200">
                <a:latin typeface="Times New Roman"/>
                <a:cs typeface="Times New Roman"/>
                <a:hlinkClick r:id="rId2" action="ppaction://hlinksldjump"/>
              </a:rPr>
              <a:t>Types..................................................................................................................</a:t>
            </a:r>
            <a:r>
              <a:rPr dirty="0" sz="1200" spc="-45"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2" action="ppaction://hlinksldjump"/>
              </a:rPr>
              <a:t>48</a:t>
            </a:r>
            <a:endParaRPr sz="1200">
              <a:latin typeface="Times New Roman"/>
              <a:cs typeface="Times New Roman"/>
            </a:endParaRPr>
          </a:p>
          <a:p>
            <a:pPr marL="317500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3" action="ppaction://hlinksldjump"/>
              </a:rPr>
              <a:t>Self-Interpretation</a:t>
            </a:r>
            <a:r>
              <a:rPr dirty="0" sz="1200" spc="-250">
                <a:latin typeface="Times New Roman"/>
                <a:cs typeface="Times New Roman"/>
                <a:hlinkClick r:id="rId3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3" action="ppaction://hlinksldjump"/>
              </a:rPr>
              <a:t>................................................................................................................. 49</a:t>
            </a:r>
            <a:endParaRPr sz="1200">
              <a:latin typeface="Times New Roman"/>
              <a:cs typeface="Times New Roman"/>
            </a:endParaRPr>
          </a:p>
          <a:p>
            <a:pPr marL="317500">
              <a:lnSpc>
                <a:spcPct val="100000"/>
              </a:lnSpc>
              <a:spcBef>
                <a:spcPts val="430"/>
              </a:spcBef>
            </a:pPr>
            <a:r>
              <a:rPr dirty="0" sz="1200" spc="-5">
                <a:latin typeface="Times New Roman"/>
                <a:cs typeface="Times New Roman"/>
                <a:hlinkClick r:id="rId3" action="ppaction://hlinksldjump"/>
              </a:rPr>
              <a:t>Effect </a:t>
            </a:r>
            <a:r>
              <a:rPr dirty="0" sz="1200">
                <a:latin typeface="Times New Roman"/>
                <a:cs typeface="Times New Roman"/>
                <a:hlinkClick r:id="rId3" action="ppaction://hlinksldjump"/>
              </a:rPr>
              <a:t>on Graduation.............................................................................................................</a:t>
            </a:r>
            <a:r>
              <a:rPr dirty="0" sz="1200" spc="-60">
                <a:latin typeface="Times New Roman"/>
                <a:cs typeface="Times New Roman"/>
                <a:hlinkClick r:id="rId3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3" action="ppaction://hlinksldjump"/>
              </a:rPr>
              <a:t>49</a:t>
            </a:r>
            <a:endParaRPr sz="1200">
              <a:latin typeface="Times New Roman"/>
              <a:cs typeface="Times New Roman"/>
            </a:endParaRPr>
          </a:p>
          <a:p>
            <a:pPr marL="317500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4" action="ppaction://hlinksldjump"/>
              </a:rPr>
              <a:t>Overcoming </a:t>
            </a:r>
            <a:r>
              <a:rPr dirty="0" sz="1200">
                <a:latin typeface="Times New Roman"/>
                <a:cs typeface="Times New Roman"/>
                <a:hlinkClick r:id="rId4" action="ppaction://hlinksldjump"/>
              </a:rPr>
              <a:t>the </a:t>
            </a:r>
            <a:r>
              <a:rPr dirty="0" sz="1200" spc="-5">
                <a:latin typeface="Times New Roman"/>
                <a:cs typeface="Times New Roman"/>
                <a:hlinkClick r:id="rId4" action="ppaction://hlinksldjump"/>
              </a:rPr>
              <a:t>Odds </a:t>
            </a:r>
            <a:r>
              <a:rPr dirty="0" sz="1200">
                <a:latin typeface="Times New Roman"/>
                <a:cs typeface="Times New Roman"/>
                <a:hlinkClick r:id="rId4" action="ppaction://hlinksldjump"/>
              </a:rPr>
              <a:t>...........................................................................................................</a:t>
            </a:r>
            <a:r>
              <a:rPr dirty="0" sz="1200" spc="-185">
                <a:latin typeface="Times New Roman"/>
                <a:cs typeface="Times New Roman"/>
                <a:hlinkClick r:id="rId4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4" action="ppaction://hlinksldjump"/>
              </a:rPr>
              <a:t>50</a:t>
            </a:r>
            <a:endParaRPr sz="1200">
              <a:latin typeface="Times New Roman"/>
              <a:cs typeface="Times New Roman"/>
            </a:endParaRPr>
          </a:p>
          <a:p>
            <a:pPr marL="317500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4" action="ppaction://hlinksldjump"/>
              </a:rPr>
              <a:t>Personal Value </a:t>
            </a:r>
            <a:r>
              <a:rPr dirty="0" sz="1200">
                <a:latin typeface="Times New Roman"/>
                <a:cs typeface="Times New Roman"/>
                <a:hlinkClick r:id="rId4" action="ppaction://hlinksldjump"/>
              </a:rPr>
              <a:t>......................................................................................................................</a:t>
            </a:r>
            <a:r>
              <a:rPr dirty="0" sz="1200" spc="-195">
                <a:latin typeface="Times New Roman"/>
                <a:cs typeface="Times New Roman"/>
                <a:hlinkClick r:id="rId4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4" action="ppaction://hlinksldjump"/>
              </a:rPr>
              <a:t>50</a:t>
            </a:r>
            <a:endParaRPr sz="1200">
              <a:latin typeface="Times New Roman"/>
              <a:cs typeface="Times New Roman"/>
            </a:endParaRPr>
          </a:p>
          <a:p>
            <a:pPr marL="165100">
              <a:lnSpc>
                <a:spcPct val="100000"/>
              </a:lnSpc>
              <a:spcBef>
                <a:spcPts val="430"/>
              </a:spcBef>
            </a:pPr>
            <a:r>
              <a:rPr dirty="0" sz="1200">
                <a:latin typeface="Times New Roman"/>
                <a:cs typeface="Times New Roman"/>
                <a:hlinkClick r:id="rId5" action="ppaction://hlinksldjump"/>
              </a:rPr>
              <a:t>Summary</a:t>
            </a:r>
            <a:r>
              <a:rPr dirty="0" sz="1200" spc="-215">
                <a:latin typeface="Times New Roman"/>
                <a:cs typeface="Times New Roman"/>
                <a:hlinkClick r:id="rId5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5" action="ppaction://hlinksldjump"/>
              </a:rPr>
              <a:t>...................................................................................................................................</a:t>
            </a:r>
            <a:r>
              <a:rPr dirty="0" sz="1200" spc="-120">
                <a:latin typeface="Times New Roman"/>
                <a:cs typeface="Times New Roman"/>
                <a:hlinkClick r:id="rId5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5" action="ppaction://hlinksldjump"/>
              </a:rPr>
              <a:t>52</a:t>
            </a:r>
            <a:endParaRPr sz="1200">
              <a:latin typeface="Times New Roman"/>
              <a:cs typeface="Times New Roman"/>
            </a:endParaRPr>
          </a:p>
          <a:p>
            <a:pPr algn="r" marR="10160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6" action="ppaction://hlinksldjump"/>
              </a:rPr>
              <a:t>Chapter</a:t>
            </a:r>
            <a:r>
              <a:rPr dirty="0" sz="1200" spc="-30">
                <a:latin typeface="Times New Roman"/>
                <a:cs typeface="Times New Roman"/>
                <a:hlinkClick r:id="rId6" action="ppaction://hlinksldjump"/>
              </a:rPr>
              <a:t> </a:t>
            </a:r>
            <a:r>
              <a:rPr dirty="0" sz="1200" spc="-5">
                <a:latin typeface="Times New Roman"/>
                <a:cs typeface="Times New Roman"/>
                <a:hlinkClick r:id="rId6" action="ppaction://hlinksldjump"/>
              </a:rPr>
              <a:t>III</a:t>
            </a:r>
            <a:r>
              <a:rPr dirty="0" sz="1200" spc="-210">
                <a:latin typeface="Times New Roman"/>
                <a:cs typeface="Times New Roman"/>
                <a:hlinkClick r:id="rId6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6" action="ppaction://hlinksldjump"/>
              </a:rPr>
              <a:t>.....................................................................................................................................</a:t>
            </a:r>
            <a:r>
              <a:rPr dirty="0" sz="1200" spc="-70">
                <a:latin typeface="Times New Roman"/>
                <a:cs typeface="Times New Roman"/>
                <a:hlinkClick r:id="rId6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6" action="ppaction://hlinksldjump"/>
              </a:rPr>
              <a:t>53</a:t>
            </a:r>
            <a:endParaRPr sz="1200">
              <a:latin typeface="Times New Roman"/>
              <a:cs typeface="Times New Roman"/>
            </a:endParaRPr>
          </a:p>
          <a:p>
            <a:pPr marL="165100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7" action="ppaction://hlinksldjump"/>
              </a:rPr>
              <a:t>Purpose and Problem </a:t>
            </a:r>
            <a:r>
              <a:rPr dirty="0" sz="1200">
                <a:latin typeface="Times New Roman"/>
                <a:cs typeface="Times New Roman"/>
                <a:hlinkClick r:id="rId7" action="ppaction://hlinksldjump"/>
              </a:rPr>
              <a:t>Statement ...............................................................................................</a:t>
            </a:r>
            <a:r>
              <a:rPr dirty="0" sz="1200" spc="-130">
                <a:latin typeface="Times New Roman"/>
                <a:cs typeface="Times New Roman"/>
                <a:hlinkClick r:id="rId7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7" action="ppaction://hlinksldjump"/>
              </a:rPr>
              <a:t>54</a:t>
            </a:r>
            <a:endParaRPr sz="1200">
              <a:latin typeface="Times New Roman"/>
              <a:cs typeface="Times New Roman"/>
            </a:endParaRPr>
          </a:p>
          <a:p>
            <a:pPr marL="165100">
              <a:lnSpc>
                <a:spcPct val="100000"/>
              </a:lnSpc>
              <a:spcBef>
                <a:spcPts val="434"/>
              </a:spcBef>
            </a:pPr>
            <a:r>
              <a:rPr dirty="0" sz="1200" spc="-5">
                <a:latin typeface="Times New Roman"/>
                <a:cs typeface="Times New Roman"/>
                <a:hlinkClick r:id="rId8" action="ppaction://hlinksldjump"/>
              </a:rPr>
              <a:t>Research Question </a:t>
            </a:r>
            <a:r>
              <a:rPr dirty="0" sz="1200">
                <a:latin typeface="Times New Roman"/>
                <a:cs typeface="Times New Roman"/>
                <a:hlinkClick r:id="rId8" action="ppaction://hlinksldjump"/>
              </a:rPr>
              <a:t>....................................................................................................................</a:t>
            </a:r>
            <a:r>
              <a:rPr dirty="0" sz="1200" spc="-110">
                <a:latin typeface="Times New Roman"/>
                <a:cs typeface="Times New Roman"/>
                <a:hlinkClick r:id="rId8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8" action="ppaction://hlinksldjump"/>
              </a:rPr>
              <a:t>55</a:t>
            </a:r>
            <a:endParaRPr sz="1200">
              <a:latin typeface="Times New Roman"/>
              <a:cs typeface="Times New Roman"/>
            </a:endParaRPr>
          </a:p>
          <a:p>
            <a:pPr marL="165100">
              <a:lnSpc>
                <a:spcPct val="100000"/>
              </a:lnSpc>
              <a:spcBef>
                <a:spcPts val="445"/>
              </a:spcBef>
            </a:pPr>
            <a:r>
              <a:rPr dirty="0" sz="1200">
                <a:latin typeface="Times New Roman"/>
                <a:cs typeface="Times New Roman"/>
                <a:hlinkClick r:id="rId8" action="ppaction://hlinksldjump"/>
              </a:rPr>
              <a:t>Hypothesis.................................................................................................................................</a:t>
            </a:r>
            <a:r>
              <a:rPr dirty="0" sz="1200" spc="-160">
                <a:latin typeface="Times New Roman"/>
                <a:cs typeface="Times New Roman"/>
                <a:hlinkClick r:id="rId8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8" action="ppaction://hlinksldjump"/>
              </a:rPr>
              <a:t>55</a:t>
            </a:r>
            <a:endParaRPr sz="1200">
              <a:latin typeface="Times New Roman"/>
              <a:cs typeface="Times New Roman"/>
            </a:endParaRPr>
          </a:p>
          <a:p>
            <a:pPr marL="165100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8" action="ppaction://hlinksldjump"/>
              </a:rPr>
              <a:t>Research </a:t>
            </a:r>
            <a:r>
              <a:rPr dirty="0" sz="1200">
                <a:latin typeface="Times New Roman"/>
                <a:cs typeface="Times New Roman"/>
                <a:hlinkClick r:id="rId8" action="ppaction://hlinksldjump"/>
              </a:rPr>
              <a:t>Design........................................................................................................................</a:t>
            </a:r>
            <a:r>
              <a:rPr dirty="0" sz="1200" spc="-125">
                <a:latin typeface="Times New Roman"/>
                <a:cs typeface="Times New Roman"/>
                <a:hlinkClick r:id="rId8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8" action="ppaction://hlinksldjump"/>
              </a:rPr>
              <a:t>55</a:t>
            </a:r>
            <a:endParaRPr sz="1200">
              <a:latin typeface="Times New Roman"/>
              <a:cs typeface="Times New Roman"/>
            </a:endParaRPr>
          </a:p>
          <a:p>
            <a:pPr marL="165100">
              <a:lnSpc>
                <a:spcPct val="100000"/>
              </a:lnSpc>
              <a:spcBef>
                <a:spcPts val="430"/>
              </a:spcBef>
            </a:pPr>
            <a:r>
              <a:rPr dirty="0" sz="1200">
                <a:latin typeface="Times New Roman"/>
                <a:cs typeface="Times New Roman"/>
                <a:hlinkClick r:id="rId9" action="ppaction://hlinksldjump"/>
              </a:rPr>
              <a:t>Population</a:t>
            </a:r>
            <a:r>
              <a:rPr dirty="0" sz="1200" spc="-150">
                <a:latin typeface="Times New Roman"/>
                <a:cs typeface="Times New Roman"/>
                <a:hlinkClick r:id="rId9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9" action="ppaction://hlinksldjump"/>
              </a:rPr>
              <a:t>.................................................................................................................................</a:t>
            </a:r>
            <a:r>
              <a:rPr dirty="0" sz="1200" spc="-110">
                <a:latin typeface="Times New Roman"/>
                <a:cs typeface="Times New Roman"/>
                <a:hlinkClick r:id="rId9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9" action="ppaction://hlinksldjump"/>
              </a:rPr>
              <a:t>57</a:t>
            </a:r>
            <a:endParaRPr sz="1200">
              <a:latin typeface="Times New Roman"/>
              <a:cs typeface="Times New Roman"/>
            </a:endParaRPr>
          </a:p>
          <a:p>
            <a:pPr marL="165100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10" action="ppaction://hlinksldjump"/>
              </a:rPr>
              <a:t>Sample....................................................................................................................................... </a:t>
            </a:r>
            <a:r>
              <a:rPr dirty="0" sz="1200" spc="245">
                <a:latin typeface="Times New Roman"/>
                <a:cs typeface="Times New Roman"/>
                <a:hlinkClick r:id="rId10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0" action="ppaction://hlinksldjump"/>
              </a:rPr>
              <a:t>59</a:t>
            </a:r>
            <a:endParaRPr sz="1200">
              <a:latin typeface="Times New Roman"/>
              <a:cs typeface="Times New Roman"/>
            </a:endParaRPr>
          </a:p>
          <a:p>
            <a:pPr marL="165100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11" action="ppaction://hlinksldjump"/>
              </a:rPr>
              <a:t>Procedure </a:t>
            </a:r>
            <a:r>
              <a:rPr dirty="0" sz="1200">
                <a:latin typeface="Times New Roman"/>
                <a:cs typeface="Times New Roman"/>
                <a:hlinkClick r:id="rId11" action="ppaction://hlinksldjump"/>
              </a:rPr>
              <a:t>..................................................................................................................................</a:t>
            </a:r>
            <a:r>
              <a:rPr dirty="0" sz="1200" spc="-180">
                <a:latin typeface="Times New Roman"/>
                <a:cs typeface="Times New Roman"/>
                <a:hlinkClick r:id="rId11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1" action="ppaction://hlinksldjump"/>
              </a:rPr>
              <a:t>60</a:t>
            </a:r>
            <a:endParaRPr sz="1200">
              <a:latin typeface="Times New Roman"/>
              <a:cs typeface="Times New Roman"/>
            </a:endParaRPr>
          </a:p>
          <a:p>
            <a:pPr marL="317500">
              <a:lnSpc>
                <a:spcPct val="100000"/>
              </a:lnSpc>
              <a:spcBef>
                <a:spcPts val="430"/>
              </a:spcBef>
            </a:pPr>
            <a:r>
              <a:rPr dirty="0" sz="1200" spc="-5">
                <a:latin typeface="Times New Roman"/>
                <a:cs typeface="Times New Roman"/>
                <a:hlinkClick r:id="rId11" action="ppaction://hlinksldjump"/>
              </a:rPr>
              <a:t>Informed </a:t>
            </a:r>
            <a:r>
              <a:rPr dirty="0" sz="1200">
                <a:latin typeface="Times New Roman"/>
                <a:cs typeface="Times New Roman"/>
                <a:hlinkClick r:id="rId11" action="ppaction://hlinksldjump"/>
              </a:rPr>
              <a:t>Consent..................................................................................................................</a:t>
            </a:r>
            <a:r>
              <a:rPr dirty="0" sz="1200" spc="-120">
                <a:latin typeface="Times New Roman"/>
                <a:cs typeface="Times New Roman"/>
                <a:hlinkClick r:id="rId11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1" action="ppaction://hlinksldjump"/>
              </a:rPr>
              <a:t>60</a:t>
            </a:r>
            <a:endParaRPr sz="1200">
              <a:latin typeface="Times New Roman"/>
              <a:cs typeface="Times New Roman"/>
            </a:endParaRPr>
          </a:p>
          <a:p>
            <a:pPr marL="317500" marR="10160">
              <a:lnSpc>
                <a:spcPct val="130800"/>
              </a:lnSpc>
            </a:pPr>
            <a:r>
              <a:rPr dirty="0" sz="1200">
                <a:latin typeface="Times New Roman"/>
                <a:cs typeface="Times New Roman"/>
                <a:hlinkClick r:id="rId11" action="ppaction://hlinksldjump"/>
              </a:rPr>
              <a:t>Pilot Study.............................................................................................................................</a:t>
            </a:r>
            <a:r>
              <a:rPr dirty="0" sz="1200" spc="-125">
                <a:latin typeface="Times New Roman"/>
                <a:cs typeface="Times New Roman"/>
                <a:hlinkClick r:id="rId11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1" action="ppaction://hlinksldjump"/>
              </a:rPr>
              <a:t>60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  <a:hlinkClick r:id="rId12" action="ppaction://hlinksldjump"/>
              </a:rPr>
              <a:t>East Tennessee </a:t>
            </a:r>
            <a:r>
              <a:rPr dirty="0" sz="1200">
                <a:latin typeface="Times New Roman"/>
                <a:cs typeface="Times New Roman"/>
                <a:hlinkClick r:id="rId12" action="ppaction://hlinksldjump"/>
              </a:rPr>
              <a:t>School </a:t>
            </a:r>
            <a:r>
              <a:rPr dirty="0" sz="1200" spc="-5">
                <a:latin typeface="Times New Roman"/>
                <a:cs typeface="Times New Roman"/>
                <a:hlinkClick r:id="rId12" action="ppaction://hlinksldjump"/>
              </a:rPr>
              <a:t>District Procedures </a:t>
            </a:r>
            <a:r>
              <a:rPr dirty="0" sz="1200">
                <a:latin typeface="Times New Roman"/>
                <a:cs typeface="Times New Roman"/>
                <a:hlinkClick r:id="rId12" action="ppaction://hlinksldjump"/>
              </a:rPr>
              <a:t>..........................................................................</a:t>
            </a:r>
            <a:r>
              <a:rPr dirty="0" sz="1200" spc="-135">
                <a:latin typeface="Times New Roman"/>
                <a:cs typeface="Times New Roman"/>
                <a:hlinkClick r:id="rId12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2" action="ppaction://hlinksldjump"/>
              </a:rPr>
              <a:t>61</a:t>
            </a:r>
            <a:endParaRPr sz="1200">
              <a:latin typeface="Times New Roman"/>
              <a:cs typeface="Times New Roman"/>
            </a:endParaRPr>
          </a:p>
          <a:p>
            <a:pPr marL="317500">
              <a:lnSpc>
                <a:spcPct val="100000"/>
              </a:lnSpc>
              <a:spcBef>
                <a:spcPts val="434"/>
              </a:spcBef>
            </a:pPr>
            <a:r>
              <a:rPr dirty="0" sz="1200">
                <a:latin typeface="Times New Roman"/>
                <a:cs typeface="Times New Roman"/>
                <a:hlinkClick r:id="rId13" action="ppaction://hlinksldjump"/>
              </a:rPr>
              <a:t>Timeline for </a:t>
            </a:r>
            <a:r>
              <a:rPr dirty="0" sz="1200" spc="-5">
                <a:latin typeface="Times New Roman"/>
                <a:cs typeface="Times New Roman"/>
                <a:hlinkClick r:id="rId13" action="ppaction://hlinksldjump"/>
              </a:rPr>
              <a:t>Data </a:t>
            </a:r>
            <a:r>
              <a:rPr dirty="0" sz="1200">
                <a:latin typeface="Times New Roman"/>
                <a:cs typeface="Times New Roman"/>
                <a:hlinkClick r:id="rId13" action="ppaction://hlinksldjump"/>
              </a:rPr>
              <a:t>Collection</a:t>
            </a:r>
            <a:r>
              <a:rPr dirty="0" sz="1200" spc="-240">
                <a:latin typeface="Times New Roman"/>
                <a:cs typeface="Times New Roman"/>
                <a:hlinkClick r:id="rId13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3" action="ppaction://hlinksldjump"/>
              </a:rPr>
              <a:t>................................................................................................ 62</a:t>
            </a:r>
            <a:endParaRPr sz="1200">
              <a:latin typeface="Times New Roman"/>
              <a:cs typeface="Times New Roman"/>
            </a:endParaRPr>
          </a:p>
          <a:p>
            <a:pPr marL="165100">
              <a:lnSpc>
                <a:spcPct val="100000"/>
              </a:lnSpc>
              <a:spcBef>
                <a:spcPts val="445"/>
              </a:spcBef>
            </a:pPr>
            <a:r>
              <a:rPr dirty="0" sz="1200">
                <a:latin typeface="Times New Roman"/>
                <a:cs typeface="Times New Roman"/>
                <a:hlinkClick r:id="rId14" action="ppaction://hlinksldjump"/>
              </a:rPr>
              <a:t>Instruments................................................................................................................................</a:t>
            </a:r>
            <a:r>
              <a:rPr dirty="0" sz="1200" spc="-125">
                <a:latin typeface="Times New Roman"/>
                <a:cs typeface="Times New Roman"/>
                <a:hlinkClick r:id="rId14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4" action="ppaction://hlinksldjump"/>
              </a:rPr>
              <a:t>63</a:t>
            </a:r>
            <a:endParaRPr sz="1200">
              <a:latin typeface="Times New Roman"/>
              <a:cs typeface="Times New Roman"/>
            </a:endParaRPr>
          </a:p>
          <a:p>
            <a:pPr marL="317500">
              <a:lnSpc>
                <a:spcPct val="100000"/>
              </a:lnSpc>
              <a:spcBef>
                <a:spcPts val="440"/>
              </a:spcBef>
            </a:pPr>
            <a:r>
              <a:rPr dirty="0" sz="1200">
                <a:latin typeface="Times New Roman"/>
                <a:cs typeface="Times New Roman"/>
                <a:hlinkClick r:id="rId14" action="ppaction://hlinksldjump"/>
              </a:rPr>
              <a:t>Pilot Study.............................................................................................................................</a:t>
            </a:r>
            <a:r>
              <a:rPr dirty="0" sz="1200" spc="-130">
                <a:latin typeface="Times New Roman"/>
                <a:cs typeface="Times New Roman"/>
                <a:hlinkClick r:id="rId14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4" action="ppaction://hlinksldjump"/>
              </a:rPr>
              <a:t>63</a:t>
            </a:r>
            <a:endParaRPr sz="1200">
              <a:latin typeface="Times New Roman"/>
              <a:cs typeface="Times New Roman"/>
            </a:endParaRPr>
          </a:p>
          <a:p>
            <a:pPr marL="317500">
              <a:lnSpc>
                <a:spcPct val="100000"/>
              </a:lnSpc>
              <a:spcBef>
                <a:spcPts val="434"/>
              </a:spcBef>
            </a:pPr>
            <a:r>
              <a:rPr dirty="0" sz="1200" spc="-5">
                <a:latin typeface="Times New Roman"/>
                <a:cs typeface="Times New Roman"/>
                <a:hlinkClick r:id="rId14" action="ppaction://hlinksldjump"/>
              </a:rPr>
              <a:t>Statistical </a:t>
            </a:r>
            <a:r>
              <a:rPr dirty="0" sz="1200">
                <a:latin typeface="Times New Roman"/>
                <a:cs typeface="Times New Roman"/>
                <a:hlinkClick r:id="rId14" action="ppaction://hlinksldjump"/>
              </a:rPr>
              <a:t>Survey ..................................................................................................................</a:t>
            </a:r>
            <a:r>
              <a:rPr dirty="0" sz="1200" spc="-145">
                <a:latin typeface="Times New Roman"/>
                <a:cs typeface="Times New Roman"/>
                <a:hlinkClick r:id="rId14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4" action="ppaction://hlinksldjump"/>
              </a:rPr>
              <a:t>63</a:t>
            </a:r>
            <a:endParaRPr sz="1200">
              <a:latin typeface="Times New Roman"/>
              <a:cs typeface="Times New Roman"/>
            </a:endParaRPr>
          </a:p>
          <a:p>
            <a:pPr marL="317500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14" action="ppaction://hlinksldjump"/>
              </a:rPr>
              <a:t>Questionnaire </a:t>
            </a:r>
            <a:r>
              <a:rPr dirty="0" sz="1200">
                <a:latin typeface="Times New Roman"/>
                <a:cs typeface="Times New Roman"/>
                <a:hlinkClick r:id="rId14" action="ppaction://hlinksldjump"/>
              </a:rPr>
              <a:t>........................................................................................................................</a:t>
            </a:r>
            <a:r>
              <a:rPr dirty="0" sz="1200" spc="-225">
                <a:latin typeface="Times New Roman"/>
                <a:cs typeface="Times New Roman"/>
                <a:hlinkClick r:id="rId14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4" action="ppaction://hlinksldjump"/>
              </a:rPr>
              <a:t>63</a:t>
            </a:r>
            <a:endParaRPr sz="1200">
              <a:latin typeface="Times New Roman"/>
              <a:cs typeface="Times New Roman"/>
            </a:endParaRPr>
          </a:p>
          <a:p>
            <a:pPr marL="317500">
              <a:lnSpc>
                <a:spcPct val="100000"/>
              </a:lnSpc>
              <a:spcBef>
                <a:spcPts val="430"/>
              </a:spcBef>
            </a:pPr>
            <a:r>
              <a:rPr dirty="0" sz="1200">
                <a:latin typeface="Times New Roman"/>
                <a:cs typeface="Times New Roman"/>
                <a:hlinkClick r:id="rId15" action="ppaction://hlinksldjump"/>
              </a:rPr>
              <a:t>Interviews..............................................................................................................................</a:t>
            </a:r>
            <a:r>
              <a:rPr dirty="0" sz="1200" spc="-130">
                <a:latin typeface="Times New Roman"/>
                <a:cs typeface="Times New Roman"/>
                <a:hlinkClick r:id="rId15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5" action="ppaction://hlinksldjump"/>
              </a:rPr>
              <a:t>64</a:t>
            </a:r>
            <a:endParaRPr sz="1200">
              <a:latin typeface="Times New Roman"/>
              <a:cs typeface="Times New Roman"/>
            </a:endParaRPr>
          </a:p>
          <a:p>
            <a:pPr marL="165100" marR="10160" indent="152400">
              <a:lnSpc>
                <a:spcPct val="130800"/>
              </a:lnSpc>
            </a:pPr>
            <a:r>
              <a:rPr dirty="0" sz="1200" spc="-5">
                <a:latin typeface="Times New Roman"/>
                <a:cs typeface="Times New Roman"/>
                <a:hlinkClick r:id="rId16" action="ppaction://hlinksldjump"/>
              </a:rPr>
              <a:t>Tennessee Department </a:t>
            </a:r>
            <a:r>
              <a:rPr dirty="0" sz="1200">
                <a:latin typeface="Times New Roman"/>
                <a:cs typeface="Times New Roman"/>
                <a:hlinkClick r:id="rId16" action="ppaction://hlinksldjump"/>
              </a:rPr>
              <a:t>of </a:t>
            </a:r>
            <a:r>
              <a:rPr dirty="0" sz="1200" spc="-5">
                <a:latin typeface="Times New Roman"/>
                <a:cs typeface="Times New Roman"/>
                <a:hlinkClick r:id="rId16" action="ppaction://hlinksldjump"/>
              </a:rPr>
              <a:t>Education Report </a:t>
            </a:r>
            <a:r>
              <a:rPr dirty="0" sz="1200">
                <a:latin typeface="Times New Roman"/>
                <a:cs typeface="Times New Roman"/>
                <a:hlinkClick r:id="rId16" action="ppaction://hlinksldjump"/>
              </a:rPr>
              <a:t>Card................................................................ 65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  <a:hlinkClick r:id="rId16" action="ppaction://hlinksldjump"/>
              </a:rPr>
              <a:t>Resource Requirements </a:t>
            </a:r>
            <a:r>
              <a:rPr dirty="0" sz="1200">
                <a:latin typeface="Times New Roman"/>
                <a:cs typeface="Times New Roman"/>
                <a:hlinkClick r:id="rId16" action="ppaction://hlinksldjump"/>
              </a:rPr>
              <a:t>............................................................................................................</a:t>
            </a:r>
            <a:r>
              <a:rPr dirty="0" sz="1200" spc="-85">
                <a:latin typeface="Times New Roman"/>
                <a:cs typeface="Times New Roman"/>
                <a:hlinkClick r:id="rId16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6" action="ppaction://hlinksldjump"/>
              </a:rPr>
              <a:t>65</a:t>
            </a:r>
            <a:endParaRPr sz="1200">
              <a:latin typeface="Times New Roman"/>
              <a:cs typeface="Times New Roman"/>
            </a:endParaRPr>
          </a:p>
          <a:p>
            <a:pPr marL="165100">
              <a:lnSpc>
                <a:spcPct val="100000"/>
              </a:lnSpc>
              <a:spcBef>
                <a:spcPts val="434"/>
              </a:spcBef>
            </a:pPr>
            <a:r>
              <a:rPr dirty="0" sz="1200" spc="-5">
                <a:latin typeface="Times New Roman"/>
                <a:cs typeface="Times New Roman"/>
                <a:hlinkClick r:id="rId16" action="ppaction://hlinksldjump"/>
              </a:rPr>
              <a:t>Data Collection </a:t>
            </a:r>
            <a:r>
              <a:rPr dirty="0" sz="1200">
                <a:latin typeface="Times New Roman"/>
                <a:cs typeface="Times New Roman"/>
                <a:hlinkClick r:id="rId16" action="ppaction://hlinksldjump"/>
              </a:rPr>
              <a:t>.........................................................................................................................</a:t>
            </a:r>
            <a:r>
              <a:rPr dirty="0" sz="1200" spc="-155">
                <a:latin typeface="Times New Roman"/>
                <a:cs typeface="Times New Roman"/>
                <a:hlinkClick r:id="rId16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6" action="ppaction://hlinksldjump"/>
              </a:rPr>
              <a:t>65</a:t>
            </a:r>
            <a:endParaRPr sz="1200">
              <a:latin typeface="Times New Roman"/>
              <a:cs typeface="Times New Roman"/>
            </a:endParaRPr>
          </a:p>
          <a:p>
            <a:pPr marL="165100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17" action="ppaction://hlinksldjump"/>
              </a:rPr>
              <a:t>Data Analysis</a:t>
            </a:r>
            <a:r>
              <a:rPr dirty="0" sz="1200" spc="-254">
                <a:latin typeface="Times New Roman"/>
                <a:cs typeface="Times New Roman"/>
                <a:hlinkClick r:id="rId17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7" action="ppaction://hlinksldjump"/>
              </a:rPr>
              <a:t>............................................................................................................................ 66</a:t>
            </a:r>
            <a:endParaRPr sz="1200">
              <a:latin typeface="Times New Roman"/>
              <a:cs typeface="Times New Roman"/>
            </a:endParaRPr>
          </a:p>
          <a:p>
            <a:pPr marL="165100">
              <a:lnSpc>
                <a:spcPct val="100000"/>
              </a:lnSpc>
              <a:spcBef>
                <a:spcPts val="445"/>
              </a:spcBef>
            </a:pPr>
            <a:r>
              <a:rPr dirty="0" sz="1200">
                <a:latin typeface="Times New Roman"/>
                <a:cs typeface="Times New Roman"/>
                <a:hlinkClick r:id="rId18" action="ppaction://hlinksldjump"/>
              </a:rPr>
              <a:t>Validity .....................................................................................................................................</a:t>
            </a:r>
            <a:r>
              <a:rPr dirty="0" sz="1200" spc="-200">
                <a:latin typeface="Times New Roman"/>
                <a:cs typeface="Times New Roman"/>
                <a:hlinkClick r:id="rId18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8" action="ppaction://hlinksldjump"/>
              </a:rPr>
              <a:t>67</a:t>
            </a:r>
            <a:endParaRPr sz="1200">
              <a:latin typeface="Times New Roman"/>
              <a:cs typeface="Times New Roman"/>
            </a:endParaRPr>
          </a:p>
          <a:p>
            <a:pPr marL="165100">
              <a:lnSpc>
                <a:spcPct val="100000"/>
              </a:lnSpc>
              <a:spcBef>
                <a:spcPts val="430"/>
              </a:spcBef>
            </a:pPr>
            <a:r>
              <a:rPr dirty="0" sz="1200">
                <a:latin typeface="Times New Roman"/>
                <a:cs typeface="Times New Roman"/>
                <a:hlinkClick r:id="rId19" action="ppaction://hlinksldjump"/>
              </a:rPr>
              <a:t>Summary</a:t>
            </a:r>
            <a:r>
              <a:rPr dirty="0" sz="1200" spc="-215">
                <a:latin typeface="Times New Roman"/>
                <a:cs typeface="Times New Roman"/>
                <a:hlinkClick r:id="rId19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9" action="ppaction://hlinksldjump"/>
              </a:rPr>
              <a:t>...................................................................................................................................</a:t>
            </a:r>
            <a:r>
              <a:rPr dirty="0" sz="1200" spc="-120">
                <a:latin typeface="Times New Roman"/>
                <a:cs typeface="Times New Roman"/>
                <a:hlinkClick r:id="rId19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9" action="ppaction://hlinksldjump"/>
              </a:rPr>
              <a:t>68</a:t>
            </a:r>
            <a:endParaRPr sz="1200">
              <a:latin typeface="Times New Roman"/>
              <a:cs typeface="Times New Roman"/>
            </a:endParaRPr>
          </a:p>
          <a:p>
            <a:pPr algn="r" marR="10160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20" action="ppaction://hlinksldjump"/>
              </a:rPr>
              <a:t>Chapter </a:t>
            </a:r>
            <a:r>
              <a:rPr dirty="0" sz="1200">
                <a:latin typeface="Times New Roman"/>
                <a:cs typeface="Times New Roman"/>
                <a:hlinkClick r:id="rId20" action="ppaction://hlinksldjump"/>
              </a:rPr>
              <a:t>IV.....................................................................................................................................</a:t>
            </a:r>
            <a:r>
              <a:rPr dirty="0" sz="1200" spc="-95">
                <a:latin typeface="Times New Roman"/>
                <a:cs typeface="Times New Roman"/>
                <a:hlinkClick r:id="rId20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20" action="ppaction://hlinksldjump"/>
              </a:rPr>
              <a:t>70</a:t>
            </a:r>
            <a:endParaRPr sz="1200">
              <a:latin typeface="Times New Roman"/>
              <a:cs typeface="Times New Roman"/>
            </a:endParaRPr>
          </a:p>
          <a:p>
            <a:pPr marL="165100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20" action="ppaction://hlinksldjump"/>
              </a:rPr>
              <a:t>Research </a:t>
            </a:r>
            <a:r>
              <a:rPr dirty="0" sz="1200">
                <a:latin typeface="Times New Roman"/>
                <a:cs typeface="Times New Roman"/>
                <a:hlinkClick r:id="rId20" action="ppaction://hlinksldjump"/>
              </a:rPr>
              <a:t>Process.......................................................................................................................</a:t>
            </a:r>
            <a:r>
              <a:rPr dirty="0" sz="1200" spc="-90">
                <a:latin typeface="Times New Roman"/>
                <a:cs typeface="Times New Roman"/>
                <a:hlinkClick r:id="rId20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20" action="ppaction://hlinksldjump"/>
              </a:rPr>
              <a:t>70</a:t>
            </a:r>
            <a:endParaRPr sz="1200">
              <a:latin typeface="Times New Roman"/>
              <a:cs typeface="Times New Roman"/>
            </a:endParaRPr>
          </a:p>
          <a:p>
            <a:pPr marL="317500" marR="10160" indent="-152400">
              <a:lnSpc>
                <a:spcPts val="1880"/>
              </a:lnSpc>
              <a:spcBef>
                <a:spcPts val="125"/>
              </a:spcBef>
            </a:pPr>
            <a:r>
              <a:rPr dirty="0" sz="1200" spc="-5">
                <a:latin typeface="Times New Roman"/>
                <a:cs typeface="Times New Roman"/>
                <a:hlinkClick r:id="rId21" action="ppaction://hlinksldjump"/>
              </a:rPr>
              <a:t>Data</a:t>
            </a:r>
            <a:r>
              <a:rPr dirty="0" sz="1200" spc="-195">
                <a:latin typeface="Times New Roman"/>
                <a:cs typeface="Times New Roman"/>
                <a:hlinkClick r:id="rId21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21" action="ppaction://hlinksldjump"/>
              </a:rPr>
              <a:t>...........................................................................................................................................</a:t>
            </a:r>
            <a:r>
              <a:rPr dirty="0" sz="1200" spc="-100">
                <a:latin typeface="Times New Roman"/>
                <a:cs typeface="Times New Roman"/>
                <a:hlinkClick r:id="rId21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21" action="ppaction://hlinksldjump"/>
              </a:rPr>
              <a:t>71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  <a:hlinkClick r:id="rId21" action="ppaction://hlinksldjump"/>
              </a:rPr>
              <a:t>Data </a:t>
            </a:r>
            <a:r>
              <a:rPr dirty="0" sz="1200">
                <a:latin typeface="Times New Roman"/>
                <a:cs typeface="Times New Roman"/>
                <a:hlinkClick r:id="rId21" action="ppaction://hlinksldjump"/>
              </a:rPr>
              <a:t>Category 1 – </a:t>
            </a:r>
            <a:r>
              <a:rPr dirty="0" sz="1200" spc="-5">
                <a:latin typeface="Times New Roman"/>
                <a:cs typeface="Times New Roman"/>
                <a:hlinkClick r:id="rId21" action="ppaction://hlinksldjump"/>
              </a:rPr>
              <a:t>Basic Information </a:t>
            </a:r>
            <a:r>
              <a:rPr dirty="0" sz="1200">
                <a:latin typeface="Times New Roman"/>
                <a:cs typeface="Times New Roman"/>
                <a:hlinkClick r:id="rId21" action="ppaction://hlinksldjump"/>
              </a:rPr>
              <a:t>...................................................................................</a:t>
            </a:r>
            <a:r>
              <a:rPr dirty="0" sz="1200" spc="-140">
                <a:latin typeface="Times New Roman"/>
                <a:cs typeface="Times New Roman"/>
                <a:hlinkClick r:id="rId21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21" action="ppaction://hlinksldjump"/>
              </a:rPr>
              <a:t>71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1546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045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56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12065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specific design was </a:t>
            </a:r>
            <a:r>
              <a:rPr dirty="0" sz="1200">
                <a:latin typeface="Times New Roman"/>
                <a:cs typeface="Times New Roman"/>
              </a:rPr>
              <a:t>explanatory design. </a:t>
            </a:r>
            <a:r>
              <a:rPr dirty="0" sz="1200" spc="-10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important to </a:t>
            </a:r>
            <a:r>
              <a:rPr dirty="0" sz="1200" spc="-5">
                <a:latin typeface="Times New Roman"/>
                <a:cs typeface="Times New Roman"/>
              </a:rPr>
              <a:t>collect </a:t>
            </a:r>
            <a:r>
              <a:rPr dirty="0" sz="1200">
                <a:latin typeface="Times New Roman"/>
                <a:cs typeface="Times New Roman"/>
              </a:rPr>
              <a:t>quantitative </a:t>
            </a:r>
            <a:r>
              <a:rPr dirty="0" sz="1200" spc="-5">
                <a:latin typeface="Times New Roman"/>
                <a:cs typeface="Times New Roman"/>
              </a:rPr>
              <a:t>data, which was  used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show statistical relationships </a:t>
            </a:r>
            <a:r>
              <a:rPr dirty="0" sz="1200">
                <a:latin typeface="Times New Roman"/>
                <a:cs typeface="Times New Roman"/>
              </a:rPr>
              <a:t>within the </a:t>
            </a:r>
            <a:r>
              <a:rPr dirty="0" sz="1200" spc="-5">
                <a:latin typeface="Times New Roman"/>
                <a:cs typeface="Times New Roman"/>
              </a:rPr>
              <a:t>population </a:t>
            </a:r>
            <a:r>
              <a:rPr dirty="0" sz="1200">
                <a:latin typeface="Times New Roman"/>
                <a:cs typeface="Times New Roman"/>
              </a:rPr>
              <a:t>of the students, including income  </a:t>
            </a:r>
            <a:r>
              <a:rPr dirty="0" sz="1200" spc="-5">
                <a:latin typeface="Times New Roman"/>
                <a:cs typeface="Times New Roman"/>
              </a:rPr>
              <a:t>level, race, and gender, </a:t>
            </a:r>
            <a:r>
              <a:rPr dirty="0" sz="1200">
                <a:latin typeface="Times New Roman"/>
                <a:cs typeface="Times New Roman"/>
              </a:rPr>
              <a:t>as </a:t>
            </a:r>
            <a:r>
              <a:rPr dirty="0" sz="1200" spc="-5">
                <a:latin typeface="Times New Roman"/>
                <a:cs typeface="Times New Roman"/>
              </a:rPr>
              <a:t>well as qualitative data about </a:t>
            </a:r>
            <a:r>
              <a:rPr dirty="0" sz="1200">
                <a:latin typeface="Times New Roman"/>
                <a:cs typeface="Times New Roman"/>
              </a:rPr>
              <a:t>the student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opinions.</a:t>
            </a:r>
            <a:endParaRPr sz="1200">
              <a:latin typeface="Times New Roman"/>
              <a:cs typeface="Times New Roman"/>
            </a:endParaRPr>
          </a:p>
          <a:p>
            <a:pPr marL="12700" marR="23495" indent="228600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use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surveys </a:t>
            </a:r>
            <a:r>
              <a:rPr dirty="0" sz="1200">
                <a:latin typeface="Times New Roman"/>
                <a:cs typeface="Times New Roman"/>
              </a:rPr>
              <a:t>to collect data </a:t>
            </a:r>
            <a:r>
              <a:rPr dirty="0" sz="1200" spc="-5">
                <a:latin typeface="Times New Roman"/>
                <a:cs typeface="Times New Roman"/>
              </a:rPr>
              <a:t>about </a:t>
            </a:r>
            <a:r>
              <a:rPr dirty="0" sz="1200">
                <a:latin typeface="Times New Roman"/>
                <a:cs typeface="Times New Roman"/>
              </a:rPr>
              <a:t>high school </a:t>
            </a:r>
            <a:r>
              <a:rPr dirty="0" sz="1200" spc="-5">
                <a:latin typeface="Times New Roman"/>
                <a:cs typeface="Times New Roman"/>
              </a:rPr>
              <a:t>students has become </a:t>
            </a:r>
            <a:r>
              <a:rPr dirty="0" sz="1200">
                <a:latin typeface="Times New Roman"/>
                <a:cs typeface="Times New Roman"/>
              </a:rPr>
              <a:t>common </a:t>
            </a:r>
            <a:r>
              <a:rPr dirty="0" sz="1200" spc="-5">
                <a:latin typeface="Times New Roman"/>
                <a:cs typeface="Times New Roman"/>
              </a:rPr>
              <a:t>practice </a:t>
            </a:r>
            <a:r>
              <a:rPr dirty="0" sz="1200">
                <a:latin typeface="Times New Roman"/>
                <a:cs typeface="Times New Roman"/>
              </a:rPr>
              <a:t>in  </a:t>
            </a:r>
            <a:r>
              <a:rPr dirty="0" sz="1200" spc="-5">
                <a:latin typeface="Times New Roman"/>
                <a:cs typeface="Times New Roman"/>
              </a:rPr>
              <a:t>research about </a:t>
            </a:r>
            <a:r>
              <a:rPr dirty="0" sz="1200">
                <a:latin typeface="Times New Roman"/>
                <a:cs typeface="Times New Roman"/>
              </a:rPr>
              <a:t>high school </a:t>
            </a:r>
            <a:r>
              <a:rPr dirty="0" sz="1200" spc="-5">
                <a:latin typeface="Times New Roman"/>
                <a:cs typeface="Times New Roman"/>
              </a:rPr>
              <a:t>students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dropout </a:t>
            </a:r>
            <a:r>
              <a:rPr dirty="0" sz="1200">
                <a:latin typeface="Times New Roman"/>
                <a:cs typeface="Times New Roman"/>
              </a:rPr>
              <a:t>rates. </a:t>
            </a:r>
            <a:r>
              <a:rPr dirty="0" sz="1200" spc="-5">
                <a:latin typeface="Times New Roman"/>
                <a:cs typeface="Times New Roman"/>
              </a:rPr>
              <a:t>Ingrum </a:t>
            </a:r>
            <a:r>
              <a:rPr dirty="0" sz="1200">
                <a:latin typeface="Times New Roman"/>
                <a:cs typeface="Times New Roman"/>
              </a:rPr>
              <a:t>(2006) </a:t>
            </a:r>
            <a:r>
              <a:rPr dirty="0" sz="1200" spc="-5">
                <a:latin typeface="Times New Roman"/>
                <a:cs typeface="Times New Roman"/>
              </a:rPr>
              <a:t>used surveys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students,  faculty, and </a:t>
            </a:r>
            <a:r>
              <a:rPr dirty="0" sz="1200">
                <a:latin typeface="Times New Roman"/>
                <a:cs typeface="Times New Roman"/>
              </a:rPr>
              <a:t>community </a:t>
            </a:r>
            <a:r>
              <a:rPr dirty="0" sz="1200" spc="-5">
                <a:latin typeface="Times New Roman"/>
                <a:cs typeface="Times New Roman"/>
              </a:rPr>
              <a:t>members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order </a:t>
            </a:r>
            <a:r>
              <a:rPr dirty="0" sz="1200">
                <a:latin typeface="Times New Roman"/>
                <a:cs typeface="Times New Roman"/>
              </a:rPr>
              <a:t>to examine why students were </a:t>
            </a:r>
            <a:r>
              <a:rPr dirty="0" sz="1200" spc="-5">
                <a:latin typeface="Times New Roman"/>
                <a:cs typeface="Times New Roman"/>
              </a:rPr>
              <a:t>dropping </a:t>
            </a:r>
            <a:r>
              <a:rPr dirty="0" sz="1200">
                <a:latin typeface="Times New Roman"/>
                <a:cs typeface="Times New Roman"/>
              </a:rPr>
              <a:t>out of school.  Since this study </a:t>
            </a:r>
            <a:r>
              <a:rPr dirty="0" sz="1200" spc="-5">
                <a:latin typeface="Times New Roman"/>
                <a:cs typeface="Times New Roman"/>
              </a:rPr>
              <a:t>focused </a:t>
            </a:r>
            <a:r>
              <a:rPr dirty="0" sz="1200">
                <a:latin typeface="Times New Roman"/>
                <a:cs typeface="Times New Roman"/>
              </a:rPr>
              <a:t>on the </a:t>
            </a:r>
            <a:r>
              <a:rPr dirty="0" sz="1200" spc="-5">
                <a:latin typeface="Times New Roman"/>
                <a:cs typeface="Times New Roman"/>
              </a:rPr>
              <a:t>relationship between student </a:t>
            </a:r>
            <a:r>
              <a:rPr dirty="0" sz="1200">
                <a:latin typeface="Times New Roman"/>
                <a:cs typeface="Times New Roman"/>
              </a:rPr>
              <a:t>opinions </a:t>
            </a:r>
            <a:r>
              <a:rPr dirty="0" sz="1200" spc="-5">
                <a:latin typeface="Times New Roman"/>
                <a:cs typeface="Times New Roman"/>
              </a:rPr>
              <a:t>about education and  decisions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drop </a:t>
            </a:r>
            <a:r>
              <a:rPr dirty="0" sz="1200">
                <a:latin typeface="Times New Roman"/>
                <a:cs typeface="Times New Roman"/>
              </a:rPr>
              <a:t>out, </a:t>
            </a:r>
            <a:r>
              <a:rPr dirty="0" sz="1200" spc="-5">
                <a:latin typeface="Times New Roman"/>
                <a:cs typeface="Times New Roman"/>
              </a:rPr>
              <a:t>there was </a:t>
            </a:r>
            <a:r>
              <a:rPr dirty="0" sz="1200">
                <a:latin typeface="Times New Roman"/>
                <a:cs typeface="Times New Roman"/>
              </a:rPr>
              <a:t>no </a:t>
            </a:r>
            <a:r>
              <a:rPr dirty="0" sz="1200" spc="-5">
                <a:latin typeface="Times New Roman"/>
                <a:cs typeface="Times New Roman"/>
              </a:rPr>
              <a:t>reason </a:t>
            </a:r>
            <a:r>
              <a:rPr dirty="0" sz="1200">
                <a:latin typeface="Times New Roman"/>
                <a:cs typeface="Times New Roman"/>
              </a:rPr>
              <a:t>to include faculty or community </a:t>
            </a:r>
            <a:r>
              <a:rPr dirty="0" sz="1200" spc="-5">
                <a:latin typeface="Times New Roman"/>
                <a:cs typeface="Times New Roman"/>
              </a:rPr>
              <a:t>members </a:t>
            </a:r>
            <a:r>
              <a:rPr dirty="0" sz="1200">
                <a:latin typeface="Times New Roman"/>
                <a:cs typeface="Times New Roman"/>
              </a:rPr>
              <a:t>in the  </a:t>
            </a:r>
            <a:r>
              <a:rPr dirty="0" sz="1200" spc="-5">
                <a:latin typeface="Times New Roman"/>
                <a:cs typeface="Times New Roman"/>
              </a:rPr>
              <a:t>sample from </a:t>
            </a:r>
            <a:r>
              <a:rPr dirty="0" sz="1200">
                <a:latin typeface="Times New Roman"/>
                <a:cs typeface="Times New Roman"/>
              </a:rPr>
              <a:t>which the data </a:t>
            </a:r>
            <a:r>
              <a:rPr dirty="0" sz="1200" spc="-5">
                <a:latin typeface="Times New Roman"/>
                <a:cs typeface="Times New Roman"/>
              </a:rPr>
              <a:t>were collected. Lowe (2010) identified </a:t>
            </a:r>
            <a:r>
              <a:rPr dirty="0" sz="1200">
                <a:latin typeface="Times New Roman"/>
                <a:cs typeface="Times New Roman"/>
              </a:rPr>
              <a:t>at-risk </a:t>
            </a:r>
            <a:r>
              <a:rPr dirty="0" sz="1200" spc="-5">
                <a:latin typeface="Times New Roman"/>
                <a:cs typeface="Times New Roman"/>
              </a:rPr>
              <a:t>students </a:t>
            </a:r>
            <a:r>
              <a:rPr dirty="0" sz="1200">
                <a:latin typeface="Times New Roman"/>
                <a:cs typeface="Times New Roman"/>
              </a:rPr>
              <a:t>and  </a:t>
            </a:r>
            <a:r>
              <a:rPr dirty="0" sz="1200" spc="-5">
                <a:latin typeface="Times New Roman"/>
                <a:cs typeface="Times New Roman"/>
              </a:rPr>
              <a:t>conducted interviews with </a:t>
            </a:r>
            <a:r>
              <a:rPr dirty="0" sz="1200">
                <a:latin typeface="Times New Roman"/>
                <a:cs typeface="Times New Roman"/>
              </a:rPr>
              <a:t>them in a </a:t>
            </a:r>
            <a:r>
              <a:rPr dirty="0" sz="1200" spc="-5">
                <a:latin typeface="Times New Roman"/>
                <a:cs typeface="Times New Roman"/>
              </a:rPr>
              <a:t>qualitative manner.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method was appropriate as </a:t>
            </a:r>
            <a:r>
              <a:rPr dirty="0" sz="1200">
                <a:latin typeface="Times New Roman"/>
                <a:cs typeface="Times New Roman"/>
              </a:rPr>
              <a:t>it  </a:t>
            </a:r>
            <a:r>
              <a:rPr dirty="0" sz="1200" spc="-5">
                <a:latin typeface="Times New Roman"/>
                <a:cs typeface="Times New Roman"/>
              </a:rPr>
              <a:t>allowed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students </a:t>
            </a:r>
            <a:r>
              <a:rPr dirty="0" sz="1200">
                <a:latin typeface="Times New Roman"/>
                <a:cs typeface="Times New Roman"/>
              </a:rPr>
              <a:t>a limitless </a:t>
            </a:r>
            <a:r>
              <a:rPr dirty="0" sz="1200" spc="-5">
                <a:latin typeface="Times New Roman"/>
                <a:cs typeface="Times New Roman"/>
              </a:rPr>
              <a:t>number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ways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answer </a:t>
            </a:r>
            <a:r>
              <a:rPr dirty="0" sz="1200">
                <a:latin typeface="Times New Roman"/>
                <a:cs typeface="Times New Roman"/>
              </a:rPr>
              <a:t>the questions. This </a:t>
            </a:r>
            <a:r>
              <a:rPr dirty="0" sz="1200" spc="-5">
                <a:latin typeface="Times New Roman"/>
                <a:cs typeface="Times New Roman"/>
              </a:rPr>
              <a:t>same logic is </a:t>
            </a:r>
            <a:r>
              <a:rPr dirty="0" sz="1200" spc="5">
                <a:latin typeface="Times New Roman"/>
                <a:cs typeface="Times New Roman"/>
              </a:rPr>
              <a:t>why  </a:t>
            </a:r>
            <a:r>
              <a:rPr dirty="0" sz="1200">
                <a:latin typeface="Times New Roman"/>
                <a:cs typeface="Times New Roman"/>
              </a:rPr>
              <a:t>this study had some questions </a:t>
            </a:r>
            <a:r>
              <a:rPr dirty="0" sz="1200" spc="-5">
                <a:latin typeface="Times New Roman"/>
                <a:cs typeface="Times New Roman"/>
              </a:rPr>
              <a:t>that were qualitative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nature. For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study,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instruments used  were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survey,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questionnaire, and an interview </a:t>
            </a:r>
            <a:r>
              <a:rPr dirty="0" sz="1200">
                <a:latin typeface="Times New Roman"/>
                <a:cs typeface="Times New Roman"/>
              </a:rPr>
              <a:t>form. The </a:t>
            </a:r>
            <a:r>
              <a:rPr dirty="0" sz="1200" spc="-5">
                <a:latin typeface="Times New Roman"/>
                <a:cs typeface="Times New Roman"/>
              </a:rPr>
              <a:t>first part </a:t>
            </a:r>
            <a:r>
              <a:rPr dirty="0" sz="1200">
                <a:latin typeface="Times New Roman"/>
                <a:cs typeface="Times New Roman"/>
              </a:rPr>
              <a:t>of the survey </a:t>
            </a:r>
            <a:r>
              <a:rPr dirty="0" sz="1200" spc="-5">
                <a:latin typeface="Times New Roman"/>
                <a:cs typeface="Times New Roman"/>
              </a:rPr>
              <a:t>consisted </a:t>
            </a:r>
            <a:r>
              <a:rPr dirty="0" sz="1200">
                <a:latin typeface="Times New Roman"/>
                <a:cs typeface="Times New Roman"/>
              </a:rPr>
              <a:t>of  </a:t>
            </a:r>
            <a:r>
              <a:rPr dirty="0" sz="1200" spc="-5">
                <a:latin typeface="Times New Roman"/>
                <a:cs typeface="Times New Roman"/>
              </a:rPr>
              <a:t>quantitative questions; the questionnaire used Likert-type questions that </a:t>
            </a:r>
            <a:r>
              <a:rPr dirty="0" sz="1200">
                <a:latin typeface="Times New Roman"/>
                <a:cs typeface="Times New Roman"/>
              </a:rPr>
              <a:t>were </a:t>
            </a:r>
            <a:r>
              <a:rPr dirty="0" sz="1200" spc="-5">
                <a:latin typeface="Times New Roman"/>
                <a:cs typeface="Times New Roman"/>
              </a:rPr>
              <a:t>analyzed  </a:t>
            </a:r>
            <a:r>
              <a:rPr dirty="0" sz="1200">
                <a:latin typeface="Times New Roman"/>
                <a:cs typeface="Times New Roman"/>
              </a:rPr>
              <a:t>quantitatively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open-ended </a:t>
            </a:r>
            <a:r>
              <a:rPr dirty="0" sz="1200" spc="-5">
                <a:latin typeface="Times New Roman"/>
                <a:cs typeface="Times New Roman"/>
              </a:rPr>
              <a:t>questions that were analyzed </a:t>
            </a:r>
            <a:r>
              <a:rPr dirty="0" sz="1200">
                <a:latin typeface="Times New Roman"/>
                <a:cs typeface="Times New Roman"/>
              </a:rPr>
              <a:t>in a </a:t>
            </a:r>
            <a:r>
              <a:rPr dirty="0" sz="1200" spc="-5">
                <a:latin typeface="Times New Roman"/>
                <a:cs typeface="Times New Roman"/>
              </a:rPr>
              <a:t>qualitative manner; </a:t>
            </a:r>
            <a:r>
              <a:rPr dirty="0" sz="1200">
                <a:latin typeface="Times New Roman"/>
                <a:cs typeface="Times New Roman"/>
              </a:rPr>
              <a:t>and the  </a:t>
            </a:r>
            <a:r>
              <a:rPr dirty="0" sz="1200" spc="-5">
                <a:latin typeface="Times New Roman"/>
                <a:cs typeface="Times New Roman"/>
              </a:rPr>
              <a:t>interview questions (given </a:t>
            </a:r>
            <a:r>
              <a:rPr dirty="0" sz="1200">
                <a:latin typeface="Times New Roman"/>
                <a:cs typeface="Times New Roman"/>
              </a:rPr>
              <a:t>to only a portion of the </a:t>
            </a:r>
            <a:r>
              <a:rPr dirty="0" sz="1200" spc="-5">
                <a:latin typeface="Times New Roman"/>
                <a:cs typeface="Times New Roman"/>
              </a:rPr>
              <a:t>overall </a:t>
            </a:r>
            <a:r>
              <a:rPr dirty="0" sz="1200">
                <a:latin typeface="Times New Roman"/>
                <a:cs typeface="Times New Roman"/>
              </a:rPr>
              <a:t>participants </a:t>
            </a:r>
            <a:r>
              <a:rPr dirty="0" sz="1200" spc="-5">
                <a:latin typeface="Times New Roman"/>
                <a:cs typeface="Times New Roman"/>
              </a:rPr>
              <a:t>after </a:t>
            </a:r>
            <a:r>
              <a:rPr dirty="0" sz="1200">
                <a:latin typeface="Times New Roman"/>
                <a:cs typeface="Times New Roman"/>
              </a:rPr>
              <a:t>the initial </a:t>
            </a:r>
            <a:r>
              <a:rPr dirty="0" sz="1200" spc="-5">
                <a:latin typeface="Times New Roman"/>
                <a:cs typeface="Times New Roman"/>
              </a:rPr>
              <a:t>surveys)  were all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qualitative.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5"/>
              </a:spcBef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participation </a:t>
            </a:r>
            <a:r>
              <a:rPr dirty="0" sz="1200">
                <a:latin typeface="Times New Roman"/>
                <a:cs typeface="Times New Roman"/>
              </a:rPr>
              <a:t>of the sample </a:t>
            </a:r>
            <a:r>
              <a:rPr dirty="0" sz="1200" spc="-5">
                <a:latin typeface="Times New Roman"/>
                <a:cs typeface="Times New Roman"/>
              </a:rPr>
              <a:t>was voluntary. </a:t>
            </a:r>
            <a:r>
              <a:rPr dirty="0" sz="1200" spc="-10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was important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make </a:t>
            </a:r>
            <a:r>
              <a:rPr dirty="0" sz="1200">
                <a:latin typeface="Times New Roman"/>
                <a:cs typeface="Times New Roman"/>
              </a:rPr>
              <a:t>sure the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participants</a:t>
            </a:r>
            <a:endParaRPr sz="1200">
              <a:latin typeface="Times New Roman"/>
              <a:cs typeface="Times New Roman"/>
            </a:endParaRPr>
          </a:p>
          <a:p>
            <a:pPr marL="12700" marR="173355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did not </a:t>
            </a:r>
            <a:r>
              <a:rPr dirty="0" sz="1200" spc="-5">
                <a:latin typeface="Times New Roman"/>
                <a:cs typeface="Times New Roman"/>
              </a:rPr>
              <a:t>feel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>
                <a:latin typeface="Times New Roman"/>
                <a:cs typeface="Times New Roman"/>
              </a:rPr>
              <a:t>were </a:t>
            </a:r>
            <a:r>
              <a:rPr dirty="0" sz="1200" spc="-5">
                <a:latin typeface="Times New Roman"/>
                <a:cs typeface="Times New Roman"/>
              </a:rPr>
              <a:t>required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complete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survey. </a:t>
            </a:r>
            <a:r>
              <a:rPr dirty="0" sz="1200" spc="-10">
                <a:latin typeface="Times New Roman"/>
                <a:cs typeface="Times New Roman"/>
              </a:rPr>
              <a:t>If </a:t>
            </a:r>
            <a:r>
              <a:rPr dirty="0" sz="1200" spc="-5">
                <a:latin typeface="Times New Roman"/>
                <a:cs typeface="Times New Roman"/>
              </a:rPr>
              <a:t>participation were </a:t>
            </a:r>
            <a:r>
              <a:rPr dirty="0" sz="1200">
                <a:latin typeface="Times New Roman"/>
                <a:cs typeface="Times New Roman"/>
              </a:rPr>
              <a:t>not </a:t>
            </a:r>
            <a:r>
              <a:rPr dirty="0" sz="1200" spc="-5">
                <a:latin typeface="Times New Roman"/>
                <a:cs typeface="Times New Roman"/>
              </a:rPr>
              <a:t>voluntary,  </a:t>
            </a:r>
            <a:r>
              <a:rPr dirty="0" sz="1200">
                <a:latin typeface="Times New Roman"/>
                <a:cs typeface="Times New Roman"/>
              </a:rPr>
              <a:t>then it would be possible </a:t>
            </a:r>
            <a:r>
              <a:rPr dirty="0" sz="1200" spc="-5">
                <a:latin typeface="Times New Roman"/>
                <a:cs typeface="Times New Roman"/>
              </a:rPr>
              <a:t>that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information </a:t>
            </a:r>
            <a:r>
              <a:rPr dirty="0" sz="1200">
                <a:latin typeface="Times New Roman"/>
                <a:cs typeface="Times New Roman"/>
              </a:rPr>
              <a:t>provided by the students would not be</a:t>
            </a:r>
            <a:r>
              <a:rPr dirty="0" sz="1200" spc="-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valid.</a:t>
            </a:r>
            <a:endParaRPr sz="1200">
              <a:latin typeface="Times New Roman"/>
              <a:cs typeface="Times New Roman"/>
            </a:endParaRPr>
          </a:p>
          <a:p>
            <a:pPr marL="12700" marR="71755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Getting enough </a:t>
            </a:r>
            <a:r>
              <a:rPr dirty="0" sz="1200">
                <a:latin typeface="Times New Roman"/>
                <a:cs typeface="Times New Roman"/>
              </a:rPr>
              <a:t>volunteers to </a:t>
            </a:r>
            <a:r>
              <a:rPr dirty="0" sz="1200" spc="-5">
                <a:latin typeface="Times New Roman"/>
                <a:cs typeface="Times New Roman"/>
              </a:rPr>
              <a:t>satisfy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numbers needed </a:t>
            </a:r>
            <a:r>
              <a:rPr dirty="0" sz="1200">
                <a:latin typeface="Times New Roman"/>
                <a:cs typeface="Times New Roman"/>
              </a:rPr>
              <a:t>for the </a:t>
            </a:r>
            <a:r>
              <a:rPr dirty="0" sz="1200" spc="-5">
                <a:latin typeface="Times New Roman"/>
                <a:cs typeface="Times New Roman"/>
              </a:rPr>
              <a:t>sample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5">
                <a:latin typeface="Times New Roman"/>
                <a:cs typeface="Times New Roman"/>
              </a:rPr>
              <a:t>be </a:t>
            </a:r>
            <a:r>
              <a:rPr dirty="0" sz="1200">
                <a:latin typeface="Times New Roman"/>
                <a:cs typeface="Times New Roman"/>
              </a:rPr>
              <a:t>of a </a:t>
            </a:r>
            <a:r>
              <a:rPr dirty="0" sz="1200" spc="-5">
                <a:latin typeface="Times New Roman"/>
                <a:cs typeface="Times New Roman"/>
              </a:rPr>
              <a:t>valid </a:t>
            </a:r>
            <a:r>
              <a:rPr dirty="0" sz="1200">
                <a:latin typeface="Times New Roman"/>
                <a:cs typeface="Times New Roman"/>
              </a:rPr>
              <a:t>size </a:t>
            </a:r>
            <a:r>
              <a:rPr dirty="0" sz="1200" spc="-5">
                <a:latin typeface="Times New Roman"/>
                <a:cs typeface="Times New Roman"/>
              </a:rPr>
              <a:t>was  </a:t>
            </a:r>
            <a:r>
              <a:rPr dirty="0" sz="1200">
                <a:latin typeface="Times New Roman"/>
                <a:cs typeface="Times New Roman"/>
              </a:rPr>
              <a:t>not </a:t>
            </a:r>
            <a:r>
              <a:rPr dirty="0" sz="1200" spc="-5">
                <a:latin typeface="Times New Roman"/>
                <a:cs typeface="Times New Roman"/>
              </a:rPr>
              <a:t>considered </a:t>
            </a:r>
            <a:r>
              <a:rPr dirty="0" sz="1200">
                <a:latin typeface="Times New Roman"/>
                <a:cs typeface="Times New Roman"/>
              </a:rPr>
              <a:t>a problem </a:t>
            </a:r>
            <a:r>
              <a:rPr dirty="0" sz="1200" spc="-5">
                <a:latin typeface="Times New Roman"/>
                <a:cs typeface="Times New Roman"/>
              </a:rPr>
              <a:t>when </a:t>
            </a:r>
            <a:r>
              <a:rPr dirty="0" sz="1200">
                <a:latin typeface="Times New Roman"/>
                <a:cs typeface="Times New Roman"/>
              </a:rPr>
              <a:t>designing the</a:t>
            </a:r>
            <a:r>
              <a:rPr dirty="0" sz="1200" spc="-5">
                <a:latin typeface="Times New Roman"/>
                <a:cs typeface="Times New Roman"/>
              </a:rPr>
              <a:t> research.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631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045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57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17145" indent="228600">
              <a:lnSpc>
                <a:spcPct val="191800"/>
              </a:lnSpc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research was </a:t>
            </a:r>
            <a:r>
              <a:rPr dirty="0" sz="1200">
                <a:latin typeface="Times New Roman"/>
                <a:cs typeface="Times New Roman"/>
              </a:rPr>
              <a:t>conducted via the </a:t>
            </a:r>
            <a:r>
              <a:rPr dirty="0" sz="1200" spc="-5">
                <a:latin typeface="Times New Roman"/>
                <a:cs typeface="Times New Roman"/>
              </a:rPr>
              <a:t>use </a:t>
            </a:r>
            <a:r>
              <a:rPr dirty="0" sz="1200">
                <a:latin typeface="Times New Roman"/>
                <a:cs typeface="Times New Roman"/>
              </a:rPr>
              <a:t>of qualitative </a:t>
            </a:r>
            <a:r>
              <a:rPr dirty="0" sz="1200" spc="-5">
                <a:latin typeface="Times New Roman"/>
                <a:cs typeface="Times New Roman"/>
              </a:rPr>
              <a:t>questionnaires and </a:t>
            </a:r>
            <a:r>
              <a:rPr dirty="0" sz="1200">
                <a:latin typeface="Times New Roman"/>
                <a:cs typeface="Times New Roman"/>
              </a:rPr>
              <a:t>quantitative </a:t>
            </a:r>
            <a:r>
              <a:rPr dirty="0" sz="1200" spc="-5">
                <a:latin typeface="Times New Roman"/>
                <a:cs typeface="Times New Roman"/>
              </a:rPr>
              <a:t>surveys  given </a:t>
            </a:r>
            <a:r>
              <a:rPr dirty="0" sz="1200">
                <a:latin typeface="Times New Roman"/>
                <a:cs typeface="Times New Roman"/>
              </a:rPr>
              <a:t>to a sample of the population. </a:t>
            </a:r>
            <a:r>
              <a:rPr dirty="0" sz="1200" spc="-5">
                <a:latin typeface="Times New Roman"/>
                <a:cs typeface="Times New Roman"/>
              </a:rPr>
              <a:t>Even though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basics </a:t>
            </a:r>
            <a:r>
              <a:rPr dirty="0" sz="1200">
                <a:latin typeface="Times New Roman"/>
                <a:cs typeface="Times New Roman"/>
              </a:rPr>
              <a:t>of the survey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gather  identifying information, such as race, gender, socioeconomic status,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parental </a:t>
            </a:r>
            <a:r>
              <a:rPr dirty="0" sz="1200">
                <a:latin typeface="Times New Roman"/>
                <a:cs typeface="Times New Roman"/>
              </a:rPr>
              <a:t>education </a:t>
            </a:r>
            <a:r>
              <a:rPr dirty="0" sz="1200" spc="-5">
                <a:latin typeface="Times New Roman"/>
                <a:cs typeface="Times New Roman"/>
              </a:rPr>
              <a:t>level, 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more in-depth </a:t>
            </a:r>
            <a:r>
              <a:rPr dirty="0" sz="1200">
                <a:latin typeface="Times New Roman"/>
                <a:cs typeface="Times New Roman"/>
              </a:rPr>
              <a:t>questions </a:t>
            </a:r>
            <a:r>
              <a:rPr dirty="0" sz="1200" spc="-5">
                <a:latin typeface="Times New Roman"/>
                <a:cs typeface="Times New Roman"/>
              </a:rPr>
              <a:t>were </a:t>
            </a:r>
            <a:r>
              <a:rPr dirty="0" sz="1200">
                <a:latin typeface="Times New Roman"/>
                <a:cs typeface="Times New Roman"/>
              </a:rPr>
              <a:t>designed to find out students’ opinions on the </a:t>
            </a:r>
            <a:r>
              <a:rPr dirty="0" sz="1200" spc="-5">
                <a:latin typeface="Times New Roman"/>
                <a:cs typeface="Times New Roman"/>
              </a:rPr>
              <a:t>value </a:t>
            </a:r>
            <a:r>
              <a:rPr dirty="0" sz="1200">
                <a:latin typeface="Times New Roman"/>
                <a:cs typeface="Times New Roman"/>
              </a:rPr>
              <a:t>of  </a:t>
            </a:r>
            <a:r>
              <a:rPr dirty="0" sz="1200" spc="-5">
                <a:latin typeface="Times New Roman"/>
                <a:cs typeface="Times New Roman"/>
              </a:rPr>
              <a:t>education. </a:t>
            </a:r>
            <a:r>
              <a:rPr dirty="0" sz="1200">
                <a:latin typeface="Times New Roman"/>
                <a:cs typeface="Times New Roman"/>
              </a:rPr>
              <a:t>These opinions </a:t>
            </a:r>
            <a:r>
              <a:rPr dirty="0" sz="1200" spc="-5">
                <a:latin typeface="Times New Roman"/>
                <a:cs typeface="Times New Roman"/>
              </a:rPr>
              <a:t>were identified </a:t>
            </a:r>
            <a:r>
              <a:rPr dirty="0" sz="1200">
                <a:latin typeface="Times New Roman"/>
                <a:cs typeface="Times New Roman"/>
              </a:rPr>
              <a:t>via both </a:t>
            </a:r>
            <a:r>
              <a:rPr dirty="0" sz="1200" spc="-5">
                <a:latin typeface="Times New Roman"/>
                <a:cs typeface="Times New Roman"/>
              </a:rPr>
              <a:t>Likert-type questions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open-ended  questions. For </a:t>
            </a:r>
            <a:r>
              <a:rPr dirty="0" sz="1200">
                <a:latin typeface="Times New Roman"/>
                <a:cs typeface="Times New Roman"/>
              </a:rPr>
              <a:t>the purpose of this </a:t>
            </a:r>
            <a:r>
              <a:rPr dirty="0" sz="1200" spc="-5">
                <a:latin typeface="Times New Roman"/>
                <a:cs typeface="Times New Roman"/>
              </a:rPr>
              <a:t>study, </a:t>
            </a:r>
            <a:r>
              <a:rPr dirty="0" sz="1200">
                <a:latin typeface="Times New Roman"/>
                <a:cs typeface="Times New Roman"/>
              </a:rPr>
              <a:t>students’ </a:t>
            </a:r>
            <a:r>
              <a:rPr dirty="0" sz="1200" spc="-5">
                <a:latin typeface="Times New Roman"/>
                <a:cs typeface="Times New Roman"/>
              </a:rPr>
              <a:t>perceived values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 were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independent variable, </a:t>
            </a:r>
            <a:r>
              <a:rPr dirty="0" sz="1200">
                <a:latin typeface="Times New Roman"/>
                <a:cs typeface="Times New Roman"/>
              </a:rPr>
              <a:t>and their </a:t>
            </a:r>
            <a:r>
              <a:rPr dirty="0" sz="1200" spc="-5">
                <a:latin typeface="Times New Roman"/>
                <a:cs typeface="Times New Roman"/>
              </a:rPr>
              <a:t>desire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graduate high school was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dependent. </a:t>
            </a:r>
            <a:r>
              <a:rPr dirty="0" sz="1200">
                <a:latin typeface="Times New Roman"/>
                <a:cs typeface="Times New Roman"/>
              </a:rPr>
              <a:t>Prior to  </a:t>
            </a:r>
            <a:r>
              <a:rPr dirty="0" sz="1200" spc="-5">
                <a:latin typeface="Times New Roman"/>
                <a:cs typeface="Times New Roman"/>
              </a:rPr>
              <a:t>performing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research </a:t>
            </a:r>
            <a:r>
              <a:rPr dirty="0" sz="1200" spc="5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East Tennessee </a:t>
            </a:r>
            <a:r>
              <a:rPr dirty="0" sz="1200">
                <a:latin typeface="Times New Roman"/>
                <a:cs typeface="Times New Roman"/>
              </a:rPr>
              <a:t>county </a:t>
            </a:r>
            <a:r>
              <a:rPr dirty="0" sz="1200" spc="-5">
                <a:latin typeface="Times New Roman"/>
                <a:cs typeface="Times New Roman"/>
              </a:rPr>
              <a:t>school district, </a:t>
            </a:r>
            <a:r>
              <a:rPr dirty="0" sz="1200">
                <a:latin typeface="Times New Roman"/>
                <a:cs typeface="Times New Roman"/>
              </a:rPr>
              <a:t>a pilot study </a:t>
            </a:r>
            <a:r>
              <a:rPr dirty="0" sz="1200" spc="-5">
                <a:latin typeface="Times New Roman"/>
                <a:cs typeface="Times New Roman"/>
              </a:rPr>
              <a:t>was  conducted. </a:t>
            </a:r>
            <a:r>
              <a:rPr dirty="0" sz="1200">
                <a:latin typeface="Times New Roman"/>
                <a:cs typeface="Times New Roman"/>
              </a:rPr>
              <a:t>The pilot study </a:t>
            </a:r>
            <a:r>
              <a:rPr dirty="0" sz="1200" spc="-5">
                <a:latin typeface="Times New Roman"/>
                <a:cs typeface="Times New Roman"/>
              </a:rPr>
              <a:t>is discussed </a:t>
            </a:r>
            <a:r>
              <a:rPr dirty="0" sz="1200">
                <a:latin typeface="Times New Roman"/>
                <a:cs typeface="Times New Roman"/>
              </a:rPr>
              <a:t>in the </a:t>
            </a:r>
            <a:r>
              <a:rPr dirty="0" sz="1200" spc="-5">
                <a:latin typeface="Times New Roman"/>
                <a:cs typeface="Times New Roman"/>
              </a:rPr>
              <a:t>procedures and </a:t>
            </a:r>
            <a:r>
              <a:rPr dirty="0" sz="1200">
                <a:latin typeface="Times New Roman"/>
                <a:cs typeface="Times New Roman"/>
              </a:rPr>
              <a:t>instruments sections of this  </a:t>
            </a:r>
            <a:r>
              <a:rPr dirty="0" sz="1200" spc="-5">
                <a:latin typeface="Times New Roman"/>
                <a:cs typeface="Times New Roman"/>
              </a:rPr>
              <a:t>chapter.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2627630">
              <a:lnSpc>
                <a:spcPct val="100000"/>
              </a:lnSpc>
              <a:spcBef>
                <a:spcPts val="844"/>
              </a:spcBef>
            </a:pPr>
            <a:r>
              <a:rPr dirty="0" sz="1200" spc="-5" b="1">
                <a:latin typeface="Times New Roman"/>
                <a:cs typeface="Times New Roman"/>
              </a:rPr>
              <a:t>Population</a:t>
            </a:r>
            <a:endParaRPr sz="1200">
              <a:latin typeface="Times New Roman"/>
              <a:cs typeface="Times New Roman"/>
            </a:endParaRPr>
          </a:p>
          <a:p>
            <a:pPr marL="12700" marR="52069" indent="228600">
              <a:lnSpc>
                <a:spcPts val="2750"/>
              </a:lnSpc>
              <a:spcBef>
                <a:spcPts val="300"/>
              </a:spcBef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research </a:t>
            </a:r>
            <a:r>
              <a:rPr dirty="0" sz="1200">
                <a:latin typeface="Times New Roman"/>
                <a:cs typeface="Times New Roman"/>
              </a:rPr>
              <a:t>county </a:t>
            </a:r>
            <a:r>
              <a:rPr dirty="0" sz="1200" spc="-5">
                <a:latin typeface="Times New Roman"/>
                <a:cs typeface="Times New Roman"/>
              </a:rPr>
              <a:t>is located </a:t>
            </a:r>
            <a:r>
              <a:rPr dirty="0" sz="1200">
                <a:latin typeface="Times New Roman"/>
                <a:cs typeface="Times New Roman"/>
              </a:rPr>
              <a:t>in the mountains of </a:t>
            </a:r>
            <a:r>
              <a:rPr dirty="0" sz="1200" spc="-5">
                <a:latin typeface="Times New Roman"/>
                <a:cs typeface="Times New Roman"/>
              </a:rPr>
              <a:t>East Tennessee and, </a:t>
            </a:r>
            <a:r>
              <a:rPr dirty="0" sz="1200">
                <a:latin typeface="Times New Roman"/>
                <a:cs typeface="Times New Roman"/>
              </a:rPr>
              <a:t>according to the </a:t>
            </a:r>
            <a:r>
              <a:rPr dirty="0" sz="1200" spc="-5">
                <a:latin typeface="Times New Roman"/>
                <a:cs typeface="Times New Roman"/>
              </a:rPr>
              <a:t>U.S.  Census Bureau (2012), </a:t>
            </a:r>
            <a:r>
              <a:rPr dirty="0" sz="1200">
                <a:latin typeface="Times New Roman"/>
                <a:cs typeface="Times New Roman"/>
              </a:rPr>
              <a:t>had a population of just </a:t>
            </a:r>
            <a:r>
              <a:rPr dirty="0" sz="1200" spc="-5">
                <a:latin typeface="Times New Roman"/>
                <a:cs typeface="Times New Roman"/>
              </a:rPr>
              <a:t>over 86,000. At </a:t>
            </a:r>
            <a:r>
              <a:rPr dirty="0" sz="1200">
                <a:latin typeface="Times New Roman"/>
                <a:cs typeface="Times New Roman"/>
              </a:rPr>
              <a:t>the time this </a:t>
            </a:r>
            <a:r>
              <a:rPr dirty="0" sz="1200" spc="-5">
                <a:latin typeface="Times New Roman"/>
                <a:cs typeface="Times New Roman"/>
              </a:rPr>
              <a:t>research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was</a:t>
            </a:r>
            <a:endParaRPr sz="1200">
              <a:latin typeface="Times New Roman"/>
              <a:cs typeface="Times New Roman"/>
            </a:endParaRPr>
          </a:p>
          <a:p>
            <a:pPr marL="12700" marR="135255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conducted, </a:t>
            </a:r>
            <a:r>
              <a:rPr dirty="0" sz="1200">
                <a:latin typeface="Times New Roman"/>
                <a:cs typeface="Times New Roman"/>
              </a:rPr>
              <a:t>approximately 14,000 </a:t>
            </a:r>
            <a:r>
              <a:rPr dirty="0" sz="1200" spc="-5">
                <a:latin typeface="Times New Roman"/>
                <a:cs typeface="Times New Roman"/>
              </a:rPr>
              <a:t>students were </a:t>
            </a:r>
            <a:r>
              <a:rPr dirty="0" sz="1200">
                <a:latin typeface="Times New Roman"/>
                <a:cs typeface="Times New Roman"/>
              </a:rPr>
              <a:t>enrolled in the public schools in this county  </a:t>
            </a:r>
            <a:r>
              <a:rPr dirty="0" sz="1200" spc="-5">
                <a:latin typeface="Times New Roman"/>
                <a:cs typeface="Times New Roman"/>
              </a:rPr>
              <a:t>(Tennessee Department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– </a:t>
            </a:r>
            <a:r>
              <a:rPr dirty="0" sz="1200" spc="-5">
                <a:latin typeface="Times New Roman"/>
                <a:cs typeface="Times New Roman"/>
              </a:rPr>
              <a:t>Report </a:t>
            </a:r>
            <a:r>
              <a:rPr dirty="0" sz="1200">
                <a:latin typeface="Times New Roman"/>
                <a:cs typeface="Times New Roman"/>
              </a:rPr>
              <a:t>Card, </a:t>
            </a:r>
            <a:r>
              <a:rPr dirty="0" sz="1200" spc="-5">
                <a:latin typeface="Times New Roman"/>
                <a:cs typeface="Times New Roman"/>
              </a:rPr>
              <a:t>2013). Of </a:t>
            </a:r>
            <a:r>
              <a:rPr dirty="0" sz="1200">
                <a:latin typeface="Times New Roman"/>
                <a:cs typeface="Times New Roman"/>
              </a:rPr>
              <a:t>these 14,000 students, 63.8%  </a:t>
            </a:r>
            <a:r>
              <a:rPr dirty="0" sz="1200" spc="-5">
                <a:latin typeface="Times New Roman"/>
                <a:cs typeface="Times New Roman"/>
              </a:rPr>
              <a:t>were considered </a:t>
            </a:r>
            <a:r>
              <a:rPr dirty="0" sz="1200">
                <a:latin typeface="Times New Roman"/>
                <a:cs typeface="Times New Roman"/>
              </a:rPr>
              <a:t>economically </a:t>
            </a:r>
            <a:r>
              <a:rPr dirty="0" sz="1200" spc="-5">
                <a:latin typeface="Times New Roman"/>
                <a:cs typeface="Times New Roman"/>
              </a:rPr>
              <a:t>disadvantaged.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level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low-income </a:t>
            </a:r>
            <a:r>
              <a:rPr dirty="0" sz="1200">
                <a:latin typeface="Times New Roman"/>
                <a:cs typeface="Times New Roman"/>
              </a:rPr>
              <a:t>students </a:t>
            </a:r>
            <a:r>
              <a:rPr dirty="0" sz="1200" spc="-5">
                <a:latin typeface="Times New Roman"/>
                <a:cs typeface="Times New Roman"/>
              </a:rPr>
              <a:t>is greater </a:t>
            </a:r>
            <a:r>
              <a:rPr dirty="0" sz="1200">
                <a:latin typeface="Times New Roman"/>
                <a:cs typeface="Times New Roman"/>
              </a:rPr>
              <a:t>than  the </a:t>
            </a:r>
            <a:r>
              <a:rPr dirty="0" sz="1200" spc="-5">
                <a:latin typeface="Times New Roman"/>
                <a:cs typeface="Times New Roman"/>
              </a:rPr>
              <a:t>statewide statistic </a:t>
            </a:r>
            <a:r>
              <a:rPr dirty="0" sz="1200">
                <a:latin typeface="Times New Roman"/>
                <a:cs typeface="Times New Roman"/>
              </a:rPr>
              <a:t>of 58.6% </a:t>
            </a:r>
            <a:r>
              <a:rPr dirty="0" sz="1200" spc="-5">
                <a:latin typeface="Times New Roman"/>
                <a:cs typeface="Times New Roman"/>
              </a:rPr>
              <a:t>(Tennessee Department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– Report </a:t>
            </a:r>
            <a:r>
              <a:rPr dirty="0" sz="1200" spc="-5">
                <a:latin typeface="Times New Roman"/>
                <a:cs typeface="Times New Roman"/>
              </a:rPr>
              <a:t>Card, </a:t>
            </a:r>
            <a:r>
              <a:rPr dirty="0" sz="1200">
                <a:latin typeface="Times New Roman"/>
                <a:cs typeface="Times New Roman"/>
              </a:rPr>
              <a:t>2013). </a:t>
            </a:r>
            <a:r>
              <a:rPr dirty="0" sz="1200" spc="-5">
                <a:latin typeface="Times New Roman"/>
                <a:cs typeface="Times New Roman"/>
              </a:rPr>
              <a:t>As  far </a:t>
            </a:r>
            <a:r>
              <a:rPr dirty="0" sz="1200" spc="-10">
                <a:latin typeface="Times New Roman"/>
                <a:cs typeface="Times New Roman"/>
              </a:rPr>
              <a:t>as </a:t>
            </a:r>
            <a:r>
              <a:rPr dirty="0" sz="1200" spc="-5">
                <a:latin typeface="Times New Roman"/>
                <a:cs typeface="Times New Roman"/>
              </a:rPr>
              <a:t>minorities,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research </a:t>
            </a:r>
            <a:r>
              <a:rPr dirty="0" sz="1200">
                <a:latin typeface="Times New Roman"/>
                <a:cs typeface="Times New Roman"/>
              </a:rPr>
              <a:t>county had much lower </a:t>
            </a:r>
            <a:r>
              <a:rPr dirty="0" sz="1200" spc="-5">
                <a:latin typeface="Times New Roman"/>
                <a:cs typeface="Times New Roman"/>
              </a:rPr>
              <a:t>numbers when compared </a:t>
            </a:r>
            <a:r>
              <a:rPr dirty="0" sz="1200">
                <a:latin typeface="Times New Roman"/>
                <a:cs typeface="Times New Roman"/>
              </a:rPr>
              <a:t>to the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state.</a:t>
            </a:r>
            <a:endParaRPr sz="1200">
              <a:latin typeface="Times New Roman"/>
              <a:cs typeface="Times New Roman"/>
            </a:endParaRPr>
          </a:p>
          <a:p>
            <a:pPr marL="12700" marR="66040">
              <a:lnSpc>
                <a:spcPts val="276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African American </a:t>
            </a:r>
            <a:r>
              <a:rPr dirty="0" sz="1200">
                <a:latin typeface="Times New Roman"/>
                <a:cs typeface="Times New Roman"/>
              </a:rPr>
              <a:t>students and </a:t>
            </a:r>
            <a:r>
              <a:rPr dirty="0" sz="1200" spc="-5">
                <a:latin typeface="Times New Roman"/>
                <a:cs typeface="Times New Roman"/>
              </a:rPr>
              <a:t>Hispanic </a:t>
            </a:r>
            <a:r>
              <a:rPr dirty="0" sz="1200">
                <a:latin typeface="Times New Roman"/>
                <a:cs typeface="Times New Roman"/>
              </a:rPr>
              <a:t>students, on the </a:t>
            </a:r>
            <a:r>
              <a:rPr dirty="0" sz="1200" spc="-5">
                <a:latin typeface="Times New Roman"/>
                <a:cs typeface="Times New Roman"/>
              </a:rPr>
              <a:t>state level, </a:t>
            </a:r>
            <a:r>
              <a:rPr dirty="0" sz="1200">
                <a:latin typeface="Times New Roman"/>
                <a:cs typeface="Times New Roman"/>
              </a:rPr>
              <a:t>represented 24.1% </a:t>
            </a:r>
            <a:r>
              <a:rPr dirty="0" sz="1200" spc="-5">
                <a:latin typeface="Times New Roman"/>
                <a:cs typeface="Times New Roman"/>
              </a:rPr>
              <a:t>and  </a:t>
            </a:r>
            <a:r>
              <a:rPr dirty="0" sz="1200">
                <a:latin typeface="Times New Roman"/>
                <a:cs typeface="Times New Roman"/>
              </a:rPr>
              <a:t>7.3% of the population, respectively (Tennessee </a:t>
            </a:r>
            <a:r>
              <a:rPr dirty="0" sz="1200" spc="-5">
                <a:latin typeface="Times New Roman"/>
                <a:cs typeface="Times New Roman"/>
              </a:rPr>
              <a:t>Department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– </a:t>
            </a:r>
            <a:r>
              <a:rPr dirty="0" sz="1200" spc="-5">
                <a:latin typeface="Times New Roman"/>
                <a:cs typeface="Times New Roman"/>
              </a:rPr>
              <a:t>Report Card, 2013).  </a:t>
            </a: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East </a:t>
            </a:r>
            <a:r>
              <a:rPr dirty="0" sz="1200">
                <a:latin typeface="Times New Roman"/>
                <a:cs typeface="Times New Roman"/>
              </a:rPr>
              <a:t>Tennessee </a:t>
            </a:r>
            <a:r>
              <a:rPr dirty="0" sz="1200" spc="-5">
                <a:latin typeface="Times New Roman"/>
                <a:cs typeface="Times New Roman"/>
              </a:rPr>
              <a:t>county, African American </a:t>
            </a:r>
            <a:r>
              <a:rPr dirty="0" sz="1200">
                <a:latin typeface="Times New Roman"/>
                <a:cs typeface="Times New Roman"/>
              </a:rPr>
              <a:t>students </a:t>
            </a:r>
            <a:r>
              <a:rPr dirty="0" sz="1200" spc="-5">
                <a:latin typeface="Times New Roman"/>
                <a:cs typeface="Times New Roman"/>
              </a:rPr>
              <a:t>made </a:t>
            </a:r>
            <a:r>
              <a:rPr dirty="0" sz="1200">
                <a:latin typeface="Times New Roman"/>
                <a:cs typeface="Times New Roman"/>
              </a:rPr>
              <a:t>up only 2.0% </a:t>
            </a:r>
            <a:r>
              <a:rPr dirty="0" sz="1200" spc="-5">
                <a:latin typeface="Times New Roman"/>
                <a:cs typeface="Times New Roman"/>
              </a:rPr>
              <a:t>and Hispanics  </a:t>
            </a:r>
            <a:r>
              <a:rPr dirty="0" sz="1200">
                <a:latin typeface="Times New Roman"/>
                <a:cs typeface="Times New Roman"/>
              </a:rPr>
              <a:t>made up 7.5% . The </a:t>
            </a:r>
            <a:r>
              <a:rPr dirty="0" sz="1200" spc="-5">
                <a:latin typeface="Times New Roman"/>
                <a:cs typeface="Times New Roman"/>
              </a:rPr>
              <a:t>percentage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white </a:t>
            </a:r>
            <a:r>
              <a:rPr dirty="0" sz="1200">
                <a:latin typeface="Times New Roman"/>
                <a:cs typeface="Times New Roman"/>
              </a:rPr>
              <a:t>students in this county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88.8% </a:t>
            </a:r>
            <a:r>
              <a:rPr dirty="0" sz="1200" spc="-5">
                <a:latin typeface="Times New Roman"/>
                <a:cs typeface="Times New Roman"/>
              </a:rPr>
              <a:t>as compared </a:t>
            </a:r>
            <a:r>
              <a:rPr dirty="0" sz="1200">
                <a:latin typeface="Times New Roman"/>
                <a:cs typeface="Times New Roman"/>
              </a:rPr>
              <a:t>to the  </a:t>
            </a:r>
            <a:r>
              <a:rPr dirty="0" sz="1200" spc="-5">
                <a:latin typeface="Times New Roman"/>
                <a:cs typeface="Times New Roman"/>
              </a:rPr>
              <a:t>state’s </a:t>
            </a:r>
            <a:r>
              <a:rPr dirty="0" sz="1200">
                <a:latin typeface="Times New Roman"/>
                <a:cs typeface="Times New Roman"/>
              </a:rPr>
              <a:t>66.3% (Tennessee </a:t>
            </a:r>
            <a:r>
              <a:rPr dirty="0" sz="1200" spc="-5">
                <a:latin typeface="Times New Roman"/>
                <a:cs typeface="Times New Roman"/>
              </a:rPr>
              <a:t>Department </a:t>
            </a:r>
            <a:r>
              <a:rPr dirty="0" sz="1200">
                <a:latin typeface="Times New Roman"/>
                <a:cs typeface="Times New Roman"/>
              </a:rPr>
              <a:t>of Education – </a:t>
            </a:r>
            <a:r>
              <a:rPr dirty="0" sz="1200" spc="-5">
                <a:latin typeface="Times New Roman"/>
                <a:cs typeface="Times New Roman"/>
              </a:rPr>
              <a:t>Report Card,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2013).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1540" cy="8505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045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58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81280" indent="228600">
              <a:lnSpc>
                <a:spcPct val="191700"/>
              </a:lnSpc>
            </a:pP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2013,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graduation rate for </a:t>
            </a:r>
            <a:r>
              <a:rPr dirty="0" sz="1200">
                <a:latin typeface="Times New Roman"/>
                <a:cs typeface="Times New Roman"/>
              </a:rPr>
              <a:t>Tennessee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86.3%. The </a:t>
            </a:r>
            <a:r>
              <a:rPr dirty="0" sz="1200" spc="-5">
                <a:latin typeface="Times New Roman"/>
                <a:cs typeface="Times New Roman"/>
              </a:rPr>
              <a:t>research </a:t>
            </a:r>
            <a:r>
              <a:rPr dirty="0" sz="1200">
                <a:latin typeface="Times New Roman"/>
                <a:cs typeface="Times New Roman"/>
              </a:rPr>
              <a:t>county </a:t>
            </a:r>
            <a:r>
              <a:rPr dirty="0" sz="1200" spc="-5">
                <a:latin typeface="Times New Roman"/>
                <a:cs typeface="Times New Roman"/>
              </a:rPr>
              <a:t>schools had </a:t>
            </a:r>
            <a:r>
              <a:rPr dirty="0" sz="1200">
                <a:latin typeface="Times New Roman"/>
                <a:cs typeface="Times New Roman"/>
              </a:rPr>
              <a:t>a  </a:t>
            </a:r>
            <a:r>
              <a:rPr dirty="0" sz="1200" spc="-5">
                <a:latin typeface="Times New Roman"/>
                <a:cs typeface="Times New Roman"/>
              </a:rPr>
              <a:t>graduation </a:t>
            </a:r>
            <a:r>
              <a:rPr dirty="0" sz="1200">
                <a:latin typeface="Times New Roman"/>
                <a:cs typeface="Times New Roman"/>
              </a:rPr>
              <a:t>rate of 83.9% </a:t>
            </a:r>
            <a:r>
              <a:rPr dirty="0" sz="1200" spc="-5">
                <a:latin typeface="Times New Roman"/>
                <a:cs typeface="Times New Roman"/>
              </a:rPr>
              <a:t>(Tennessee Department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– </a:t>
            </a:r>
            <a:r>
              <a:rPr dirty="0" sz="1200" spc="-5">
                <a:latin typeface="Times New Roman"/>
                <a:cs typeface="Times New Roman"/>
              </a:rPr>
              <a:t>Report </a:t>
            </a:r>
            <a:r>
              <a:rPr dirty="0" sz="1200">
                <a:latin typeface="Times New Roman"/>
                <a:cs typeface="Times New Roman"/>
              </a:rPr>
              <a:t>Card, 2013). </a:t>
            </a:r>
            <a:r>
              <a:rPr dirty="0" sz="1200" spc="-5">
                <a:latin typeface="Times New Roman"/>
                <a:cs typeface="Times New Roman"/>
              </a:rPr>
              <a:t>According  </a:t>
            </a:r>
            <a:r>
              <a:rPr dirty="0" sz="1200">
                <a:latin typeface="Times New Roman"/>
                <a:cs typeface="Times New Roman"/>
              </a:rPr>
              <a:t>to these </a:t>
            </a:r>
            <a:r>
              <a:rPr dirty="0" sz="1200" spc="-5">
                <a:latin typeface="Times New Roman"/>
                <a:cs typeface="Times New Roman"/>
              </a:rPr>
              <a:t>numbers, </a:t>
            </a:r>
            <a:r>
              <a:rPr dirty="0" sz="1200">
                <a:latin typeface="Times New Roman"/>
                <a:cs typeface="Times New Roman"/>
              </a:rPr>
              <a:t>there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problem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</a:t>
            </a:r>
            <a:r>
              <a:rPr dirty="0" sz="1200" spc="-5">
                <a:latin typeface="Times New Roman"/>
                <a:cs typeface="Times New Roman"/>
              </a:rPr>
              <a:t>graduation </a:t>
            </a:r>
            <a:r>
              <a:rPr dirty="0" sz="1200">
                <a:latin typeface="Times New Roman"/>
                <a:cs typeface="Times New Roman"/>
              </a:rPr>
              <a:t>in both the State of </a:t>
            </a:r>
            <a:r>
              <a:rPr dirty="0" sz="1200" spc="-5">
                <a:latin typeface="Times New Roman"/>
                <a:cs typeface="Times New Roman"/>
              </a:rPr>
              <a:t>Tennessee  as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whole,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even </a:t>
            </a:r>
            <a:r>
              <a:rPr dirty="0" sz="1200">
                <a:latin typeface="Times New Roman"/>
                <a:cs typeface="Times New Roman"/>
              </a:rPr>
              <a:t>more </a:t>
            </a:r>
            <a:r>
              <a:rPr dirty="0" sz="1200" spc="-5">
                <a:latin typeface="Times New Roman"/>
                <a:cs typeface="Times New Roman"/>
              </a:rPr>
              <a:t>so </a:t>
            </a:r>
            <a:r>
              <a:rPr dirty="0" sz="1200">
                <a:latin typeface="Times New Roman"/>
                <a:cs typeface="Times New Roman"/>
              </a:rPr>
              <a:t>in this </a:t>
            </a:r>
            <a:r>
              <a:rPr dirty="0" sz="1200" spc="-5">
                <a:latin typeface="Times New Roman"/>
                <a:cs typeface="Times New Roman"/>
              </a:rPr>
              <a:t>East Tennessee school district. These </a:t>
            </a:r>
            <a:r>
              <a:rPr dirty="0" sz="1200">
                <a:latin typeface="Times New Roman"/>
                <a:cs typeface="Times New Roman"/>
              </a:rPr>
              <a:t>low </a:t>
            </a:r>
            <a:r>
              <a:rPr dirty="0" sz="1200" spc="-5">
                <a:latin typeface="Times New Roman"/>
                <a:cs typeface="Times New Roman"/>
              </a:rPr>
              <a:t>graduation </a:t>
            </a:r>
            <a:r>
              <a:rPr dirty="0" sz="1200">
                <a:latin typeface="Times New Roman"/>
                <a:cs typeface="Times New Roman"/>
              </a:rPr>
              <a:t>rates  made this county </a:t>
            </a:r>
            <a:r>
              <a:rPr dirty="0" sz="1200" spc="-5">
                <a:latin typeface="Times New Roman"/>
                <a:cs typeface="Times New Roman"/>
              </a:rPr>
              <a:t>an ideal location </a:t>
            </a:r>
            <a:r>
              <a:rPr dirty="0" sz="1200">
                <a:latin typeface="Times New Roman"/>
                <a:cs typeface="Times New Roman"/>
              </a:rPr>
              <a:t>to study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students in </a:t>
            </a:r>
            <a:r>
              <a:rPr dirty="0" sz="1200" spc="-5">
                <a:latin typeface="Times New Roman"/>
                <a:cs typeface="Times New Roman"/>
              </a:rPr>
              <a:t>order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determine </a:t>
            </a:r>
            <a:r>
              <a:rPr dirty="0" sz="1200">
                <a:latin typeface="Times New Roman"/>
                <a:cs typeface="Times New Roman"/>
              </a:rPr>
              <a:t>possible  </a:t>
            </a:r>
            <a:r>
              <a:rPr dirty="0" sz="1200" spc="-5">
                <a:latin typeface="Times New Roman"/>
                <a:cs typeface="Times New Roman"/>
              </a:rPr>
              <a:t>reasons </a:t>
            </a:r>
            <a:r>
              <a:rPr dirty="0" sz="1200">
                <a:latin typeface="Times New Roman"/>
                <a:cs typeface="Times New Roman"/>
              </a:rPr>
              <a:t>for these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dropout </a:t>
            </a:r>
            <a:r>
              <a:rPr dirty="0" sz="1200" spc="-5">
                <a:latin typeface="Times New Roman"/>
                <a:cs typeface="Times New Roman"/>
              </a:rPr>
              <a:t>rates. For </a:t>
            </a:r>
            <a:r>
              <a:rPr dirty="0" sz="1200">
                <a:latin typeface="Times New Roman"/>
                <a:cs typeface="Times New Roman"/>
              </a:rPr>
              <a:t>the purpose of this </a:t>
            </a:r>
            <a:r>
              <a:rPr dirty="0" sz="1200" spc="-5">
                <a:latin typeface="Times New Roman"/>
                <a:cs typeface="Times New Roman"/>
              </a:rPr>
              <a:t>study, high </a:t>
            </a:r>
            <a:r>
              <a:rPr dirty="0" sz="1200">
                <a:latin typeface="Times New Roman"/>
                <a:cs typeface="Times New Roman"/>
              </a:rPr>
              <a:t>school students </a:t>
            </a:r>
            <a:r>
              <a:rPr dirty="0" sz="1200" spc="-5">
                <a:latin typeface="Times New Roman"/>
                <a:cs typeface="Times New Roman"/>
              </a:rPr>
              <a:t>were  chosen as </a:t>
            </a:r>
            <a:r>
              <a:rPr dirty="0" sz="1200">
                <a:latin typeface="Times New Roman"/>
                <a:cs typeface="Times New Roman"/>
              </a:rPr>
              <a:t>participants to </a:t>
            </a:r>
            <a:r>
              <a:rPr dirty="0" sz="1200" spc="-5">
                <a:latin typeface="Times New Roman"/>
                <a:cs typeface="Times New Roman"/>
              </a:rPr>
              <a:t>determine </a:t>
            </a:r>
            <a:r>
              <a:rPr dirty="0" sz="1200">
                <a:latin typeface="Times New Roman"/>
                <a:cs typeface="Times New Roman"/>
              </a:rPr>
              <a:t>if there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a relationship </a:t>
            </a:r>
            <a:r>
              <a:rPr dirty="0" sz="1200" spc="-5">
                <a:latin typeface="Times New Roman"/>
                <a:cs typeface="Times New Roman"/>
              </a:rPr>
              <a:t>between </a:t>
            </a:r>
            <a:r>
              <a:rPr dirty="0" sz="1200">
                <a:latin typeface="Times New Roman"/>
                <a:cs typeface="Times New Roman"/>
              </a:rPr>
              <a:t>student-perceived values  of </a:t>
            </a:r>
            <a:r>
              <a:rPr dirty="0" sz="1200" spc="-5">
                <a:latin typeface="Times New Roman"/>
                <a:cs typeface="Times New Roman"/>
              </a:rPr>
              <a:t>education and </a:t>
            </a:r>
            <a:r>
              <a:rPr dirty="0" sz="1200">
                <a:latin typeface="Times New Roman"/>
                <a:cs typeface="Times New Roman"/>
              </a:rPr>
              <a:t>the desire to graduate. </a:t>
            </a:r>
            <a:r>
              <a:rPr dirty="0" sz="1200" spc="-5">
                <a:latin typeface="Times New Roman"/>
                <a:cs typeface="Times New Roman"/>
              </a:rPr>
              <a:t>For reasons </a:t>
            </a:r>
            <a:r>
              <a:rPr dirty="0" sz="1200">
                <a:latin typeface="Times New Roman"/>
                <a:cs typeface="Times New Roman"/>
              </a:rPr>
              <a:t>explained </a:t>
            </a:r>
            <a:r>
              <a:rPr dirty="0" sz="1200" spc="-5">
                <a:latin typeface="Times New Roman"/>
                <a:cs typeface="Times New Roman"/>
              </a:rPr>
              <a:t>later </a:t>
            </a:r>
            <a:r>
              <a:rPr dirty="0" sz="1200">
                <a:latin typeface="Times New Roman"/>
                <a:cs typeface="Times New Roman"/>
              </a:rPr>
              <a:t>in this </a:t>
            </a:r>
            <a:r>
              <a:rPr dirty="0" sz="1200" spc="-5">
                <a:latin typeface="Times New Roman"/>
                <a:cs typeface="Times New Roman"/>
              </a:rPr>
              <a:t>chapter, </a:t>
            </a:r>
            <a:r>
              <a:rPr dirty="0" sz="1200">
                <a:latin typeface="Times New Roman"/>
                <a:cs typeface="Times New Roman"/>
              </a:rPr>
              <a:t>traditional 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students were </a:t>
            </a:r>
            <a:r>
              <a:rPr dirty="0" sz="1200" spc="-5">
                <a:latin typeface="Times New Roman"/>
                <a:cs typeface="Times New Roman"/>
              </a:rPr>
              <a:t>replaced </a:t>
            </a:r>
            <a:r>
              <a:rPr dirty="0" sz="1200">
                <a:latin typeface="Times New Roman"/>
                <a:cs typeface="Times New Roman"/>
              </a:rPr>
              <a:t>with students </a:t>
            </a:r>
            <a:r>
              <a:rPr dirty="0" sz="1200" spc="-5">
                <a:latin typeface="Times New Roman"/>
                <a:cs typeface="Times New Roman"/>
              </a:rPr>
              <a:t>at </a:t>
            </a:r>
            <a:r>
              <a:rPr dirty="0" sz="1200">
                <a:latin typeface="Times New Roman"/>
                <a:cs typeface="Times New Roman"/>
              </a:rPr>
              <a:t>an </a:t>
            </a:r>
            <a:r>
              <a:rPr dirty="0" sz="1200" spc="-5">
                <a:latin typeface="Times New Roman"/>
                <a:cs typeface="Times New Roman"/>
              </a:rPr>
              <a:t>adult high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school.</a:t>
            </a:r>
            <a:endParaRPr sz="1200">
              <a:latin typeface="Times New Roman"/>
              <a:cs typeface="Times New Roman"/>
            </a:endParaRPr>
          </a:p>
          <a:p>
            <a:pPr marL="12700" marR="5080" indent="228600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When </a:t>
            </a:r>
            <a:r>
              <a:rPr dirty="0" sz="1200" spc="-5">
                <a:latin typeface="Times New Roman"/>
                <a:cs typeface="Times New Roman"/>
              </a:rPr>
              <a:t>considering </a:t>
            </a:r>
            <a:r>
              <a:rPr dirty="0" sz="1200">
                <a:latin typeface="Times New Roman"/>
                <a:cs typeface="Times New Roman"/>
              </a:rPr>
              <a:t>the population of this </a:t>
            </a:r>
            <a:r>
              <a:rPr dirty="0" sz="1200" spc="-5">
                <a:latin typeface="Times New Roman"/>
                <a:cs typeface="Times New Roman"/>
              </a:rPr>
              <a:t>rural East Tennessee county, </a:t>
            </a:r>
            <a:r>
              <a:rPr dirty="0" sz="1200">
                <a:latin typeface="Times New Roman"/>
                <a:cs typeface="Times New Roman"/>
              </a:rPr>
              <a:t>statistically </a:t>
            </a:r>
            <a:r>
              <a:rPr dirty="0" sz="1200" spc="-5">
                <a:latin typeface="Times New Roman"/>
                <a:cs typeface="Times New Roman"/>
              </a:rPr>
              <a:t>such high  dropout rates </a:t>
            </a:r>
            <a:r>
              <a:rPr dirty="0" sz="1200">
                <a:latin typeface="Times New Roman"/>
                <a:cs typeface="Times New Roman"/>
              </a:rPr>
              <a:t>(and low </a:t>
            </a:r>
            <a:r>
              <a:rPr dirty="0" sz="1200" spc="-5">
                <a:latin typeface="Times New Roman"/>
                <a:cs typeface="Times New Roman"/>
              </a:rPr>
              <a:t>graduation rates) </a:t>
            </a:r>
            <a:r>
              <a:rPr dirty="0" sz="1200">
                <a:latin typeface="Times New Roman"/>
                <a:cs typeface="Times New Roman"/>
              </a:rPr>
              <a:t>are not </a:t>
            </a:r>
            <a:r>
              <a:rPr dirty="0" sz="1200" spc="-5">
                <a:latin typeface="Times New Roman"/>
                <a:cs typeface="Times New Roman"/>
              </a:rPr>
              <a:t>expected </a:t>
            </a:r>
            <a:r>
              <a:rPr dirty="0" sz="1200">
                <a:latin typeface="Times New Roman"/>
                <a:cs typeface="Times New Roman"/>
              </a:rPr>
              <a:t>(Bradley </a:t>
            </a:r>
            <a:r>
              <a:rPr dirty="0" sz="1200" spc="-5">
                <a:latin typeface="Times New Roman"/>
                <a:cs typeface="Times New Roman"/>
              </a:rPr>
              <a:t>&amp; Corwyn, </a:t>
            </a:r>
            <a:r>
              <a:rPr dirty="0" sz="1200">
                <a:latin typeface="Times New Roman"/>
                <a:cs typeface="Times New Roman"/>
              </a:rPr>
              <a:t>2002; </a:t>
            </a:r>
            <a:r>
              <a:rPr dirty="0" sz="1200" spc="-5">
                <a:latin typeface="Times New Roman"/>
                <a:cs typeface="Times New Roman"/>
              </a:rPr>
              <a:t>Griffin,  </a:t>
            </a:r>
            <a:r>
              <a:rPr dirty="0" sz="1200">
                <a:latin typeface="Times New Roman"/>
                <a:cs typeface="Times New Roman"/>
              </a:rPr>
              <a:t>2002; </a:t>
            </a:r>
            <a:r>
              <a:rPr dirty="0" sz="1200" spc="-5">
                <a:latin typeface="Times New Roman"/>
                <a:cs typeface="Times New Roman"/>
              </a:rPr>
              <a:t>Ingrum, </a:t>
            </a:r>
            <a:r>
              <a:rPr dirty="0" sz="1200">
                <a:latin typeface="Times New Roman"/>
                <a:cs typeface="Times New Roman"/>
              </a:rPr>
              <a:t>2006; </a:t>
            </a:r>
            <a:r>
              <a:rPr dirty="0" sz="1200" spc="-5">
                <a:latin typeface="Times New Roman"/>
                <a:cs typeface="Times New Roman"/>
              </a:rPr>
              <a:t>Tennessee Department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– </a:t>
            </a:r>
            <a:r>
              <a:rPr dirty="0" sz="1200" spc="-5">
                <a:latin typeface="Times New Roman"/>
                <a:cs typeface="Times New Roman"/>
              </a:rPr>
              <a:t>Report Card, </a:t>
            </a:r>
            <a:r>
              <a:rPr dirty="0" sz="1200">
                <a:latin typeface="Times New Roman"/>
                <a:cs typeface="Times New Roman"/>
              </a:rPr>
              <a:t>2013). </a:t>
            </a:r>
            <a:r>
              <a:rPr dirty="0" sz="1200" spc="-5">
                <a:latin typeface="Times New Roman"/>
                <a:cs typeface="Times New Roman"/>
              </a:rPr>
              <a:t>Typically, large  cities </a:t>
            </a:r>
            <a:r>
              <a:rPr dirty="0" sz="1200">
                <a:latin typeface="Times New Roman"/>
                <a:cs typeface="Times New Roman"/>
              </a:rPr>
              <a:t>tend to </a:t>
            </a:r>
            <a:r>
              <a:rPr dirty="0" sz="1200" spc="-5">
                <a:latin typeface="Times New Roman"/>
                <a:cs typeface="Times New Roman"/>
              </a:rPr>
              <a:t>have </a:t>
            </a:r>
            <a:r>
              <a:rPr dirty="0" sz="1200">
                <a:latin typeface="Times New Roman"/>
                <a:cs typeface="Times New Roman"/>
              </a:rPr>
              <a:t>a population more </a:t>
            </a:r>
            <a:r>
              <a:rPr dirty="0" sz="1200" spc="-5">
                <a:latin typeface="Times New Roman"/>
                <a:cs typeface="Times New Roman"/>
              </a:rPr>
              <a:t>aligned </a:t>
            </a:r>
            <a:r>
              <a:rPr dirty="0" sz="1200">
                <a:latin typeface="Times New Roman"/>
                <a:cs typeface="Times New Roman"/>
              </a:rPr>
              <a:t>with the </a:t>
            </a:r>
            <a:r>
              <a:rPr dirty="0" sz="1200" spc="-5">
                <a:latin typeface="Times New Roman"/>
                <a:cs typeface="Times New Roman"/>
              </a:rPr>
              <a:t>statistical </a:t>
            </a:r>
            <a:r>
              <a:rPr dirty="0" sz="1200">
                <a:latin typeface="Times New Roman"/>
                <a:cs typeface="Times New Roman"/>
              </a:rPr>
              <a:t>students who drop out of </a:t>
            </a:r>
            <a:r>
              <a:rPr dirty="0" sz="1200" spc="-5">
                <a:latin typeface="Times New Roman"/>
                <a:cs typeface="Times New Roman"/>
              </a:rPr>
              <a:t>high  school. Even though </a:t>
            </a:r>
            <a:r>
              <a:rPr dirty="0" sz="1200">
                <a:latin typeface="Times New Roman"/>
                <a:cs typeface="Times New Roman"/>
              </a:rPr>
              <a:t>this usually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case, </a:t>
            </a:r>
            <a:r>
              <a:rPr dirty="0" sz="1200">
                <a:latin typeface="Times New Roman"/>
                <a:cs typeface="Times New Roman"/>
              </a:rPr>
              <a:t>understanding the economy of the </a:t>
            </a:r>
            <a:r>
              <a:rPr dirty="0" sz="1200" spc="-5">
                <a:latin typeface="Times New Roman"/>
                <a:cs typeface="Times New Roman"/>
              </a:rPr>
              <a:t>researched </a:t>
            </a:r>
            <a:r>
              <a:rPr dirty="0" sz="1200">
                <a:latin typeface="Times New Roman"/>
                <a:cs typeface="Times New Roman"/>
              </a:rPr>
              <a:t>county  </a:t>
            </a:r>
            <a:r>
              <a:rPr dirty="0" sz="1200" spc="-5">
                <a:latin typeface="Times New Roman"/>
                <a:cs typeface="Times New Roman"/>
              </a:rPr>
              <a:t>can help </a:t>
            </a:r>
            <a:r>
              <a:rPr dirty="0" sz="1200">
                <a:latin typeface="Times New Roman"/>
                <a:cs typeface="Times New Roman"/>
              </a:rPr>
              <a:t>to explain why there </a:t>
            </a:r>
            <a:r>
              <a:rPr dirty="0" sz="1200" spc="-5">
                <a:latin typeface="Times New Roman"/>
                <a:cs typeface="Times New Roman"/>
              </a:rPr>
              <a:t>is such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problem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dropouts. </a:t>
            </a:r>
            <a:r>
              <a:rPr dirty="0" sz="1200" spc="-5">
                <a:latin typeface="Times New Roman"/>
                <a:cs typeface="Times New Roman"/>
              </a:rPr>
              <a:t>Like </a:t>
            </a:r>
            <a:r>
              <a:rPr dirty="0" sz="1200">
                <a:latin typeface="Times New Roman"/>
                <a:cs typeface="Times New Roman"/>
              </a:rPr>
              <a:t>many </a:t>
            </a:r>
            <a:r>
              <a:rPr dirty="0" sz="1200" spc="-5">
                <a:latin typeface="Times New Roman"/>
                <a:cs typeface="Times New Roman"/>
              </a:rPr>
              <a:t>counties  </a:t>
            </a:r>
            <a:r>
              <a:rPr dirty="0" sz="1200">
                <a:latin typeface="Times New Roman"/>
                <a:cs typeface="Times New Roman"/>
              </a:rPr>
              <a:t>in this </a:t>
            </a:r>
            <a:r>
              <a:rPr dirty="0" sz="1200" spc="-5">
                <a:latin typeface="Times New Roman"/>
                <a:cs typeface="Times New Roman"/>
              </a:rPr>
              <a:t>part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East Tennessee, </a:t>
            </a:r>
            <a:r>
              <a:rPr dirty="0" sz="1200">
                <a:latin typeface="Times New Roman"/>
                <a:cs typeface="Times New Roman"/>
              </a:rPr>
              <a:t>the economy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researched </a:t>
            </a:r>
            <a:r>
              <a:rPr dirty="0" sz="1200">
                <a:latin typeface="Times New Roman"/>
                <a:cs typeface="Times New Roman"/>
              </a:rPr>
              <a:t>county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based on tourism. </a:t>
            </a:r>
            <a:r>
              <a:rPr dirty="0" sz="1200" spc="-5">
                <a:latin typeface="Times New Roman"/>
                <a:cs typeface="Times New Roman"/>
              </a:rPr>
              <a:t>Even  though </a:t>
            </a:r>
            <a:r>
              <a:rPr dirty="0" sz="1200">
                <a:latin typeface="Times New Roman"/>
                <a:cs typeface="Times New Roman"/>
              </a:rPr>
              <a:t>the county has a population of </a:t>
            </a:r>
            <a:r>
              <a:rPr dirty="0" sz="1200" spc="-5">
                <a:latin typeface="Times New Roman"/>
                <a:cs typeface="Times New Roman"/>
              </a:rPr>
              <a:t>less than </a:t>
            </a:r>
            <a:r>
              <a:rPr dirty="0" sz="1200">
                <a:latin typeface="Times New Roman"/>
                <a:cs typeface="Times New Roman"/>
              </a:rPr>
              <a:t>100,000 </a:t>
            </a:r>
            <a:r>
              <a:rPr dirty="0" sz="1200" spc="-5">
                <a:latin typeface="Times New Roman"/>
                <a:cs typeface="Times New Roman"/>
              </a:rPr>
              <a:t>people, </a:t>
            </a:r>
            <a:r>
              <a:rPr dirty="0" sz="1200">
                <a:latin typeface="Times New Roman"/>
                <a:cs typeface="Times New Roman"/>
              </a:rPr>
              <a:t>the number of tourists who visit  </a:t>
            </a:r>
            <a:r>
              <a:rPr dirty="0" sz="1200" spc="-5">
                <a:latin typeface="Times New Roman"/>
                <a:cs typeface="Times New Roman"/>
              </a:rPr>
              <a:t>each </a:t>
            </a:r>
            <a:r>
              <a:rPr dirty="0" sz="1200" spc="-10">
                <a:latin typeface="Times New Roman"/>
                <a:cs typeface="Times New Roman"/>
              </a:rPr>
              <a:t>year </a:t>
            </a:r>
            <a:r>
              <a:rPr dirty="0" sz="1200" spc="-5">
                <a:latin typeface="Times New Roman"/>
                <a:cs typeface="Times New Roman"/>
              </a:rPr>
              <a:t>ranges anywhere from </a:t>
            </a:r>
            <a:r>
              <a:rPr dirty="0" sz="1200">
                <a:latin typeface="Times New Roman"/>
                <a:cs typeface="Times New Roman"/>
              </a:rPr>
              <a:t>10–15 million people. Many </a:t>
            </a:r>
            <a:r>
              <a:rPr dirty="0" sz="1200" spc="-5">
                <a:latin typeface="Times New Roman"/>
                <a:cs typeface="Times New Roman"/>
              </a:rPr>
              <a:t>people </a:t>
            </a:r>
            <a:r>
              <a:rPr dirty="0" sz="1200">
                <a:latin typeface="Times New Roman"/>
                <a:cs typeface="Times New Roman"/>
              </a:rPr>
              <a:t>benefit </a:t>
            </a:r>
            <a:r>
              <a:rPr dirty="0" sz="1200" spc="-5">
                <a:latin typeface="Times New Roman"/>
                <a:cs typeface="Times New Roman"/>
              </a:rPr>
              <a:t>from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hundreds  </a:t>
            </a:r>
            <a:r>
              <a:rPr dirty="0" sz="1200">
                <a:latin typeface="Times New Roman"/>
                <a:cs typeface="Times New Roman"/>
              </a:rPr>
              <a:t>of millions of </a:t>
            </a:r>
            <a:r>
              <a:rPr dirty="0" sz="1200" spc="-5">
                <a:latin typeface="Times New Roman"/>
                <a:cs typeface="Times New Roman"/>
              </a:rPr>
              <a:t>dollars brought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10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tourism; </a:t>
            </a:r>
            <a:r>
              <a:rPr dirty="0" sz="1200" spc="-5">
                <a:latin typeface="Times New Roman"/>
                <a:cs typeface="Times New Roman"/>
              </a:rPr>
              <a:t>however, </a:t>
            </a:r>
            <a:r>
              <a:rPr dirty="0" sz="1200">
                <a:latin typeface="Times New Roman"/>
                <a:cs typeface="Times New Roman"/>
              </a:rPr>
              <a:t>the average </a:t>
            </a:r>
            <a:r>
              <a:rPr dirty="0" sz="1200" spc="-5">
                <a:latin typeface="Times New Roman"/>
                <a:cs typeface="Times New Roman"/>
              </a:rPr>
              <a:t>resident </a:t>
            </a:r>
            <a:r>
              <a:rPr dirty="0" sz="1200">
                <a:latin typeface="Times New Roman"/>
                <a:cs typeface="Times New Roman"/>
              </a:rPr>
              <a:t>of the county </a:t>
            </a:r>
            <a:r>
              <a:rPr dirty="0" sz="1200" spc="-5">
                <a:latin typeface="Times New Roman"/>
                <a:cs typeface="Times New Roman"/>
              </a:rPr>
              <a:t>does </a:t>
            </a:r>
            <a:r>
              <a:rPr dirty="0" sz="1200">
                <a:latin typeface="Times New Roman"/>
                <a:cs typeface="Times New Roman"/>
              </a:rPr>
              <a:t>not  </a:t>
            </a:r>
            <a:r>
              <a:rPr dirty="0" sz="1200" spc="-5">
                <a:latin typeface="Times New Roman"/>
                <a:cs typeface="Times New Roman"/>
              </a:rPr>
              <a:t>(U.S. Census Bureau,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2012).</a:t>
            </a:r>
            <a:endParaRPr sz="1200">
              <a:latin typeface="Times New Roman"/>
              <a:cs typeface="Times New Roman"/>
            </a:endParaRPr>
          </a:p>
          <a:p>
            <a:pPr marL="12700" marR="53975" indent="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Families </a:t>
            </a:r>
            <a:r>
              <a:rPr dirty="0" sz="1200">
                <a:latin typeface="Times New Roman"/>
                <a:cs typeface="Times New Roman"/>
              </a:rPr>
              <a:t>do rely on tourism for </a:t>
            </a:r>
            <a:r>
              <a:rPr dirty="0" sz="1200" spc="-5">
                <a:latin typeface="Times New Roman"/>
                <a:cs typeface="Times New Roman"/>
              </a:rPr>
              <a:t>income; however, </a:t>
            </a:r>
            <a:r>
              <a:rPr dirty="0" sz="1200">
                <a:latin typeface="Times New Roman"/>
                <a:cs typeface="Times New Roman"/>
              </a:rPr>
              <a:t>the majority of these jobs </a:t>
            </a:r>
            <a:r>
              <a:rPr dirty="0" sz="1200" spc="-5">
                <a:latin typeface="Times New Roman"/>
                <a:cs typeface="Times New Roman"/>
              </a:rPr>
              <a:t>created </a:t>
            </a:r>
            <a:r>
              <a:rPr dirty="0" sz="1200" spc="10">
                <a:latin typeface="Times New Roman"/>
                <a:cs typeface="Times New Roman"/>
              </a:rPr>
              <a:t>by  </a:t>
            </a:r>
            <a:r>
              <a:rPr dirty="0" sz="1200">
                <a:latin typeface="Times New Roman"/>
                <a:cs typeface="Times New Roman"/>
              </a:rPr>
              <a:t>tourism </a:t>
            </a:r>
            <a:r>
              <a:rPr dirty="0" sz="1200" spc="-5">
                <a:latin typeface="Times New Roman"/>
                <a:cs typeface="Times New Roman"/>
              </a:rPr>
              <a:t>are low paying, </a:t>
            </a:r>
            <a:r>
              <a:rPr dirty="0" sz="1200">
                <a:latin typeface="Times New Roman"/>
                <a:cs typeface="Times New Roman"/>
              </a:rPr>
              <a:t>many </a:t>
            </a:r>
            <a:r>
              <a:rPr dirty="0" sz="1200" spc="-5">
                <a:latin typeface="Times New Roman"/>
                <a:cs typeface="Times New Roman"/>
              </a:rPr>
              <a:t>at </a:t>
            </a:r>
            <a:r>
              <a:rPr dirty="0" sz="1200">
                <a:latin typeface="Times New Roman"/>
                <a:cs typeface="Times New Roman"/>
              </a:rPr>
              <a:t>or very </a:t>
            </a:r>
            <a:r>
              <a:rPr dirty="0" sz="1200" spc="-5">
                <a:latin typeface="Times New Roman"/>
                <a:cs typeface="Times New Roman"/>
              </a:rPr>
              <a:t>close </a:t>
            </a:r>
            <a:r>
              <a:rPr dirty="0" sz="1200">
                <a:latin typeface="Times New Roman"/>
                <a:cs typeface="Times New Roman"/>
              </a:rPr>
              <a:t>to minimum </a:t>
            </a:r>
            <a:r>
              <a:rPr dirty="0" sz="1200" spc="-5">
                <a:latin typeface="Times New Roman"/>
                <a:cs typeface="Times New Roman"/>
              </a:rPr>
              <a:t>wage. </a:t>
            </a:r>
            <a:r>
              <a:rPr dirty="0" sz="1200">
                <a:latin typeface="Times New Roman"/>
                <a:cs typeface="Times New Roman"/>
              </a:rPr>
              <a:t>The median </a:t>
            </a:r>
            <a:r>
              <a:rPr dirty="0" sz="1200" spc="-5">
                <a:latin typeface="Times New Roman"/>
                <a:cs typeface="Times New Roman"/>
              </a:rPr>
              <a:t>household income  (average household </a:t>
            </a:r>
            <a:r>
              <a:rPr dirty="0" sz="1200">
                <a:latin typeface="Times New Roman"/>
                <a:cs typeface="Times New Roman"/>
              </a:rPr>
              <a:t>size of 2)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$42099 in 2009, </a:t>
            </a:r>
            <a:r>
              <a:rPr dirty="0" sz="1200" spc="-5">
                <a:latin typeface="Times New Roman"/>
                <a:cs typeface="Times New Roman"/>
              </a:rPr>
              <a:t>which is </a:t>
            </a:r>
            <a:r>
              <a:rPr dirty="0" sz="1200">
                <a:latin typeface="Times New Roman"/>
                <a:cs typeface="Times New Roman"/>
              </a:rPr>
              <a:t>approximately $10.12 per </a:t>
            </a:r>
            <a:r>
              <a:rPr dirty="0" sz="1200" spc="-5">
                <a:latin typeface="Times New Roman"/>
                <a:cs typeface="Times New Roman"/>
              </a:rPr>
              <a:t>hour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631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045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59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3556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two full </a:t>
            </a:r>
            <a:r>
              <a:rPr dirty="0" sz="1200">
                <a:latin typeface="Times New Roman"/>
                <a:cs typeface="Times New Roman"/>
              </a:rPr>
              <a:t>time </a:t>
            </a:r>
            <a:r>
              <a:rPr dirty="0" sz="1200" spc="-5">
                <a:latin typeface="Times New Roman"/>
                <a:cs typeface="Times New Roman"/>
              </a:rPr>
              <a:t>employees (City-Data, 2014). </a:t>
            </a:r>
            <a:r>
              <a:rPr dirty="0" sz="1200">
                <a:latin typeface="Times New Roman"/>
                <a:cs typeface="Times New Roman"/>
              </a:rPr>
              <a:t>There </a:t>
            </a:r>
            <a:r>
              <a:rPr dirty="0" sz="1200" spc="-5">
                <a:latin typeface="Times New Roman"/>
                <a:cs typeface="Times New Roman"/>
              </a:rPr>
              <a:t>are </a:t>
            </a:r>
            <a:r>
              <a:rPr dirty="0" sz="1200">
                <a:latin typeface="Times New Roman"/>
                <a:cs typeface="Times New Roman"/>
              </a:rPr>
              <a:t>usually </a:t>
            </a:r>
            <a:r>
              <a:rPr dirty="0" sz="1200" spc="-5">
                <a:latin typeface="Times New Roman"/>
                <a:cs typeface="Times New Roman"/>
              </a:rPr>
              <a:t>numerous </a:t>
            </a:r>
            <a:r>
              <a:rPr dirty="0" sz="1200">
                <a:latin typeface="Times New Roman"/>
                <a:cs typeface="Times New Roman"/>
              </a:rPr>
              <a:t>jobs </a:t>
            </a:r>
            <a:r>
              <a:rPr dirty="0" sz="1200" spc="-5">
                <a:latin typeface="Times New Roman"/>
                <a:cs typeface="Times New Roman"/>
              </a:rPr>
              <a:t>available </a:t>
            </a:r>
            <a:r>
              <a:rPr dirty="0" sz="1200">
                <a:latin typeface="Times New Roman"/>
                <a:cs typeface="Times New Roman"/>
              </a:rPr>
              <a:t>to  students </a:t>
            </a:r>
            <a:r>
              <a:rPr dirty="0" sz="1200" spc="-5">
                <a:latin typeface="Times New Roman"/>
                <a:cs typeface="Times New Roman"/>
              </a:rPr>
              <a:t>when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>
                <a:latin typeface="Times New Roman"/>
                <a:cs typeface="Times New Roman"/>
              </a:rPr>
              <a:t>turn 16 </a:t>
            </a:r>
            <a:r>
              <a:rPr dirty="0" sz="1200" spc="-5">
                <a:latin typeface="Times New Roman"/>
                <a:cs typeface="Times New Roman"/>
              </a:rPr>
              <a:t>(15 </a:t>
            </a:r>
            <a:r>
              <a:rPr dirty="0" sz="1200">
                <a:latin typeface="Times New Roman"/>
                <a:cs typeface="Times New Roman"/>
              </a:rPr>
              <a:t>in some </a:t>
            </a:r>
            <a:r>
              <a:rPr dirty="0" sz="1200" spc="-5">
                <a:latin typeface="Times New Roman"/>
                <a:cs typeface="Times New Roman"/>
              </a:rPr>
              <a:t>cases)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earning money, as </a:t>
            </a:r>
            <a:r>
              <a:rPr dirty="0" sz="1200">
                <a:latin typeface="Times New Roman"/>
                <a:cs typeface="Times New Roman"/>
              </a:rPr>
              <a:t>little </a:t>
            </a:r>
            <a:r>
              <a:rPr dirty="0" sz="1200" spc="-5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it may </a:t>
            </a:r>
            <a:r>
              <a:rPr dirty="0" sz="1200" spc="-5">
                <a:latin typeface="Times New Roman"/>
                <a:cs typeface="Times New Roman"/>
              </a:rPr>
              <a:t>be, </a:t>
            </a:r>
            <a:r>
              <a:rPr dirty="0" sz="1200">
                <a:latin typeface="Times New Roman"/>
                <a:cs typeface="Times New Roman"/>
              </a:rPr>
              <a:t>becomes  </a:t>
            </a:r>
            <a:r>
              <a:rPr dirty="0" sz="1200" spc="-5">
                <a:latin typeface="Times New Roman"/>
                <a:cs typeface="Times New Roman"/>
              </a:rPr>
              <a:t>an important part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growing </a:t>
            </a:r>
            <a:r>
              <a:rPr dirty="0" sz="1200">
                <a:latin typeface="Times New Roman"/>
                <a:cs typeface="Times New Roman"/>
              </a:rPr>
              <a:t>up in this </a:t>
            </a:r>
            <a:r>
              <a:rPr dirty="0" sz="1200" spc="-5">
                <a:latin typeface="Times New Roman"/>
                <a:cs typeface="Times New Roman"/>
              </a:rPr>
              <a:t>East </a:t>
            </a:r>
            <a:r>
              <a:rPr dirty="0" sz="1200">
                <a:latin typeface="Times New Roman"/>
                <a:cs typeface="Times New Roman"/>
              </a:rPr>
              <a:t>Tennessee </a:t>
            </a:r>
            <a:r>
              <a:rPr dirty="0" sz="1200" spc="-5">
                <a:latin typeface="Times New Roman"/>
                <a:cs typeface="Times New Roman"/>
              </a:rPr>
              <a:t>county. Not </a:t>
            </a:r>
            <a:r>
              <a:rPr dirty="0" sz="1200">
                <a:latin typeface="Times New Roman"/>
                <a:cs typeface="Times New Roman"/>
              </a:rPr>
              <a:t>to say that </a:t>
            </a:r>
            <a:r>
              <a:rPr dirty="0" sz="1200" spc="-5">
                <a:latin typeface="Times New Roman"/>
                <a:cs typeface="Times New Roman"/>
              </a:rPr>
              <a:t>having </a:t>
            </a:r>
            <a:r>
              <a:rPr dirty="0" sz="1200">
                <a:latin typeface="Times New Roman"/>
                <a:cs typeface="Times New Roman"/>
              </a:rPr>
              <a:t>a job </a:t>
            </a:r>
            <a:r>
              <a:rPr dirty="0" sz="1200" spc="-5">
                <a:latin typeface="Times New Roman"/>
                <a:cs typeface="Times New Roman"/>
              </a:rPr>
              <a:t>is  </a:t>
            </a:r>
            <a:r>
              <a:rPr dirty="0" sz="1200">
                <a:latin typeface="Times New Roman"/>
                <a:cs typeface="Times New Roman"/>
              </a:rPr>
              <a:t>necessarily a </a:t>
            </a:r>
            <a:r>
              <a:rPr dirty="0" sz="1200" spc="-5">
                <a:latin typeface="Times New Roman"/>
                <a:cs typeface="Times New Roman"/>
              </a:rPr>
              <a:t>bad thing, </a:t>
            </a:r>
            <a:r>
              <a:rPr dirty="0" sz="1200">
                <a:latin typeface="Times New Roman"/>
                <a:cs typeface="Times New Roman"/>
              </a:rPr>
              <a:t>but it </a:t>
            </a:r>
            <a:r>
              <a:rPr dirty="0" sz="1200" spc="-5">
                <a:latin typeface="Times New Roman"/>
                <a:cs typeface="Times New Roman"/>
              </a:rPr>
              <a:t>sometimes becomes </a:t>
            </a:r>
            <a:r>
              <a:rPr dirty="0" sz="1200">
                <a:latin typeface="Times New Roman"/>
                <a:cs typeface="Times New Roman"/>
              </a:rPr>
              <a:t>more </a:t>
            </a:r>
            <a:r>
              <a:rPr dirty="0" sz="1200" spc="-5">
                <a:latin typeface="Times New Roman"/>
                <a:cs typeface="Times New Roman"/>
              </a:rPr>
              <a:t>important than </a:t>
            </a:r>
            <a:r>
              <a:rPr dirty="0" sz="1200">
                <a:latin typeface="Times New Roman"/>
                <a:cs typeface="Times New Roman"/>
              </a:rPr>
              <a:t>doing well in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school.</a:t>
            </a:r>
            <a:endParaRPr sz="1200">
              <a:latin typeface="Times New Roman"/>
              <a:cs typeface="Times New Roman"/>
            </a:endParaRPr>
          </a:p>
          <a:p>
            <a:pPr marL="12700" marR="21082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Before </a:t>
            </a:r>
            <a:r>
              <a:rPr dirty="0" sz="1200">
                <a:latin typeface="Times New Roman"/>
                <a:cs typeface="Times New Roman"/>
              </a:rPr>
              <a:t>becoming a tourist </a:t>
            </a:r>
            <a:r>
              <a:rPr dirty="0" sz="1200" spc="-5">
                <a:latin typeface="Times New Roman"/>
                <a:cs typeface="Times New Roman"/>
              </a:rPr>
              <a:t>destination, </a:t>
            </a:r>
            <a:r>
              <a:rPr dirty="0" sz="1200">
                <a:latin typeface="Times New Roman"/>
                <a:cs typeface="Times New Roman"/>
              </a:rPr>
              <a:t>this county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a low-income farming community, </a:t>
            </a:r>
            <a:r>
              <a:rPr dirty="0" sz="1200" spc="-5">
                <a:latin typeface="Times New Roman"/>
                <a:cs typeface="Times New Roman"/>
              </a:rPr>
              <a:t>and  </a:t>
            </a:r>
            <a:r>
              <a:rPr dirty="0" sz="1200">
                <a:latin typeface="Times New Roman"/>
                <a:cs typeface="Times New Roman"/>
              </a:rPr>
              <a:t>many of the </a:t>
            </a:r>
            <a:r>
              <a:rPr dirty="0" sz="1200" spc="-5">
                <a:latin typeface="Times New Roman"/>
                <a:cs typeface="Times New Roman"/>
              </a:rPr>
              <a:t>residents </a:t>
            </a:r>
            <a:r>
              <a:rPr dirty="0" sz="1200">
                <a:latin typeface="Times New Roman"/>
                <a:cs typeface="Times New Roman"/>
              </a:rPr>
              <a:t>still </a:t>
            </a:r>
            <a:r>
              <a:rPr dirty="0" sz="1200" spc="-5">
                <a:latin typeface="Times New Roman"/>
                <a:cs typeface="Times New Roman"/>
              </a:rPr>
              <a:t>fall </a:t>
            </a:r>
            <a:r>
              <a:rPr dirty="0" sz="1200">
                <a:latin typeface="Times New Roman"/>
                <a:cs typeface="Times New Roman"/>
              </a:rPr>
              <a:t>into this </a:t>
            </a:r>
            <a:r>
              <a:rPr dirty="0" sz="1200" spc="-5">
                <a:latin typeface="Times New Roman"/>
                <a:cs typeface="Times New Roman"/>
              </a:rPr>
              <a:t>category. Outsiders from </a:t>
            </a:r>
            <a:r>
              <a:rPr dirty="0" sz="1200">
                <a:latin typeface="Times New Roman"/>
                <a:cs typeface="Times New Roman"/>
              </a:rPr>
              <a:t>the county </a:t>
            </a:r>
            <a:r>
              <a:rPr dirty="0" sz="1200" spc="5">
                <a:latin typeface="Times New Roman"/>
                <a:cs typeface="Times New Roman"/>
              </a:rPr>
              <a:t>may </a:t>
            </a:r>
            <a:r>
              <a:rPr dirty="0" sz="1200" spc="-5">
                <a:latin typeface="Times New Roman"/>
                <a:cs typeface="Times New Roman"/>
              </a:rPr>
              <a:t>assume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that</a:t>
            </a:r>
            <a:endParaRPr sz="1200">
              <a:latin typeface="Times New Roman"/>
              <a:cs typeface="Times New Roman"/>
            </a:endParaRPr>
          </a:p>
          <a:p>
            <a:pPr marL="12700" marR="53975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there is much </a:t>
            </a:r>
            <a:r>
              <a:rPr dirty="0" sz="1200">
                <a:latin typeface="Times New Roman"/>
                <a:cs typeface="Times New Roman"/>
              </a:rPr>
              <a:t>more wealth </a:t>
            </a:r>
            <a:r>
              <a:rPr dirty="0" sz="1200" spc="-5">
                <a:latin typeface="Times New Roman"/>
                <a:cs typeface="Times New Roman"/>
              </a:rPr>
              <a:t>being shared </a:t>
            </a:r>
            <a:r>
              <a:rPr dirty="0" sz="1200">
                <a:latin typeface="Times New Roman"/>
                <a:cs typeface="Times New Roman"/>
              </a:rPr>
              <a:t>due to the </a:t>
            </a:r>
            <a:r>
              <a:rPr dirty="0" sz="1200" spc="-5">
                <a:latin typeface="Times New Roman"/>
                <a:cs typeface="Times New Roman"/>
              </a:rPr>
              <a:t>sheer amount </a:t>
            </a:r>
            <a:r>
              <a:rPr dirty="0" sz="1200">
                <a:latin typeface="Times New Roman"/>
                <a:cs typeface="Times New Roman"/>
              </a:rPr>
              <a:t>of money that </a:t>
            </a:r>
            <a:r>
              <a:rPr dirty="0" sz="1200" spc="-5">
                <a:latin typeface="Times New Roman"/>
                <a:cs typeface="Times New Roman"/>
              </a:rPr>
              <a:t>comes </a:t>
            </a:r>
            <a:r>
              <a:rPr dirty="0" sz="1200">
                <a:latin typeface="Times New Roman"/>
                <a:cs typeface="Times New Roman"/>
              </a:rPr>
              <a:t>into the  </a:t>
            </a:r>
            <a:r>
              <a:rPr dirty="0" sz="1200" spc="-5">
                <a:latin typeface="Times New Roman"/>
                <a:cs typeface="Times New Roman"/>
              </a:rPr>
              <a:t>county, </a:t>
            </a:r>
            <a:r>
              <a:rPr dirty="0" sz="1200">
                <a:latin typeface="Times New Roman"/>
                <a:cs typeface="Times New Roman"/>
              </a:rPr>
              <a:t>but this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simply not the </a:t>
            </a:r>
            <a:r>
              <a:rPr dirty="0" sz="1200" spc="-5">
                <a:latin typeface="Times New Roman"/>
                <a:cs typeface="Times New Roman"/>
              </a:rPr>
              <a:t>case. </a:t>
            </a:r>
            <a:r>
              <a:rPr dirty="0" sz="1200">
                <a:latin typeface="Times New Roman"/>
                <a:cs typeface="Times New Roman"/>
              </a:rPr>
              <a:t>With a </a:t>
            </a:r>
            <a:r>
              <a:rPr dirty="0" sz="1200" spc="-5">
                <a:latin typeface="Times New Roman"/>
                <a:cs typeface="Times New Roman"/>
              </a:rPr>
              <a:t>better understanding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the economy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county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whole,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statistics concerning </a:t>
            </a:r>
            <a:r>
              <a:rPr dirty="0" sz="1200">
                <a:latin typeface="Times New Roman"/>
                <a:cs typeface="Times New Roman"/>
              </a:rPr>
              <a:t>the students are more easily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understood.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2741930">
              <a:lnSpc>
                <a:spcPct val="100000"/>
              </a:lnSpc>
              <a:spcBef>
                <a:spcPts val="844"/>
              </a:spcBef>
            </a:pPr>
            <a:r>
              <a:rPr dirty="0" sz="1200" spc="-5" b="1">
                <a:latin typeface="Times New Roman"/>
                <a:cs typeface="Times New Roman"/>
              </a:rPr>
              <a:t>Sample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Although collecting </a:t>
            </a:r>
            <a:r>
              <a:rPr dirty="0" sz="1200">
                <a:latin typeface="Times New Roman"/>
                <a:cs typeface="Times New Roman"/>
              </a:rPr>
              <a:t>the opinions of </a:t>
            </a:r>
            <a:r>
              <a:rPr dirty="0" sz="1200" spc="-5">
                <a:latin typeface="Times New Roman"/>
                <a:cs typeface="Times New Roman"/>
              </a:rPr>
              <a:t>students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high school might appear </a:t>
            </a:r>
            <a:r>
              <a:rPr dirty="0" sz="1200">
                <a:latin typeface="Times New Roman"/>
                <a:cs typeface="Times New Roman"/>
              </a:rPr>
              <a:t>to be the </a:t>
            </a:r>
            <a:r>
              <a:rPr dirty="0" sz="1200" spc="-5">
                <a:latin typeface="Times New Roman"/>
                <a:cs typeface="Times New Roman"/>
              </a:rPr>
              <a:t>best</a:t>
            </a:r>
            <a:r>
              <a:rPr dirty="0" sz="1200" spc="110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</a:rPr>
              <a:t>way</a:t>
            </a:r>
            <a:endParaRPr sz="1200">
              <a:latin typeface="Times New Roman"/>
              <a:cs typeface="Times New Roman"/>
            </a:endParaRPr>
          </a:p>
          <a:p>
            <a:pPr marL="12700" marR="15240">
              <a:lnSpc>
                <a:spcPct val="191600"/>
              </a:lnSpc>
              <a:spcBef>
                <a:spcPts val="5"/>
              </a:spcBef>
            </a:pP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determine what </a:t>
            </a:r>
            <a:r>
              <a:rPr dirty="0" sz="1200">
                <a:latin typeface="Times New Roman"/>
                <a:cs typeface="Times New Roman"/>
              </a:rPr>
              <a:t>they think of the </a:t>
            </a:r>
            <a:r>
              <a:rPr dirty="0" sz="1200" spc="-5">
                <a:latin typeface="Times New Roman"/>
                <a:cs typeface="Times New Roman"/>
              </a:rPr>
              <a:t>value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education, gaining access </a:t>
            </a:r>
            <a:r>
              <a:rPr dirty="0" sz="1200">
                <a:latin typeface="Times New Roman"/>
                <a:cs typeface="Times New Roman"/>
              </a:rPr>
              <a:t>to these students </a:t>
            </a:r>
            <a:r>
              <a:rPr dirty="0" sz="1200" spc="-5">
                <a:latin typeface="Times New Roman"/>
                <a:cs typeface="Times New Roman"/>
              </a:rPr>
              <a:t>presented  an issue because </a:t>
            </a:r>
            <a:r>
              <a:rPr dirty="0" sz="1200">
                <a:latin typeface="Times New Roman"/>
                <a:cs typeface="Times New Roman"/>
              </a:rPr>
              <a:t>the majority of </a:t>
            </a:r>
            <a:r>
              <a:rPr dirty="0" sz="1200" spc="-5">
                <a:latin typeface="Times New Roman"/>
                <a:cs typeface="Times New Roman"/>
              </a:rPr>
              <a:t>students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grades </a:t>
            </a:r>
            <a:r>
              <a:rPr dirty="0" sz="1200">
                <a:latin typeface="Times New Roman"/>
                <a:cs typeface="Times New Roman"/>
              </a:rPr>
              <a:t>9-12 </a:t>
            </a:r>
            <a:r>
              <a:rPr dirty="0" sz="1200" spc="-5">
                <a:latin typeface="Times New Roman"/>
                <a:cs typeface="Times New Roman"/>
              </a:rPr>
              <a:t>are </a:t>
            </a:r>
            <a:r>
              <a:rPr dirty="0" sz="1200">
                <a:latin typeface="Times New Roman"/>
                <a:cs typeface="Times New Roman"/>
              </a:rPr>
              <a:t>minors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cannot be </a:t>
            </a:r>
            <a:r>
              <a:rPr dirty="0" sz="1200" spc="-5">
                <a:latin typeface="Times New Roman"/>
                <a:cs typeface="Times New Roman"/>
              </a:rPr>
              <a:t>surveyed. </a:t>
            </a:r>
            <a:r>
              <a:rPr dirty="0" sz="1200">
                <a:latin typeface="Times New Roman"/>
                <a:cs typeface="Times New Roman"/>
              </a:rPr>
              <a:t>To  </a:t>
            </a:r>
            <a:r>
              <a:rPr dirty="0" sz="1200" spc="-5">
                <a:latin typeface="Times New Roman"/>
                <a:cs typeface="Times New Roman"/>
              </a:rPr>
              <a:t>circumvent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problem, </a:t>
            </a:r>
            <a:r>
              <a:rPr dirty="0" sz="1200">
                <a:latin typeface="Times New Roman"/>
                <a:cs typeface="Times New Roman"/>
              </a:rPr>
              <a:t>students at the </a:t>
            </a:r>
            <a:r>
              <a:rPr dirty="0" sz="1200" spc="-5">
                <a:latin typeface="Times New Roman"/>
                <a:cs typeface="Times New Roman"/>
              </a:rPr>
              <a:t>research county’s adult high </a:t>
            </a:r>
            <a:r>
              <a:rPr dirty="0" sz="1200">
                <a:latin typeface="Times New Roman"/>
                <a:cs typeface="Times New Roman"/>
              </a:rPr>
              <a:t>school </a:t>
            </a:r>
            <a:r>
              <a:rPr dirty="0" sz="1200" spc="-5">
                <a:latin typeface="Times New Roman"/>
                <a:cs typeface="Times New Roman"/>
              </a:rPr>
              <a:t>were surveyed.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vast </a:t>
            </a:r>
            <a:r>
              <a:rPr dirty="0" sz="1200">
                <a:latin typeface="Times New Roman"/>
                <a:cs typeface="Times New Roman"/>
              </a:rPr>
              <a:t>majority of these students </a:t>
            </a:r>
            <a:r>
              <a:rPr dirty="0" sz="1200" spc="-5">
                <a:latin typeface="Times New Roman"/>
                <a:cs typeface="Times New Roman"/>
              </a:rPr>
              <a:t>were former </a:t>
            </a:r>
            <a:r>
              <a:rPr dirty="0" sz="1200">
                <a:latin typeface="Times New Roman"/>
                <a:cs typeface="Times New Roman"/>
              </a:rPr>
              <a:t>students of the </a:t>
            </a:r>
            <a:r>
              <a:rPr dirty="0" sz="1200" spc="-5">
                <a:latin typeface="Times New Roman"/>
                <a:cs typeface="Times New Roman"/>
              </a:rPr>
              <a:t>researched county’s </a:t>
            </a:r>
            <a:r>
              <a:rPr dirty="0" sz="1200">
                <a:latin typeface="Times New Roman"/>
                <a:cs typeface="Times New Roman"/>
              </a:rPr>
              <a:t>K-12 </a:t>
            </a:r>
            <a:r>
              <a:rPr dirty="0" sz="1200" spc="-5">
                <a:latin typeface="Times New Roman"/>
                <a:cs typeface="Times New Roman"/>
              </a:rPr>
              <a:t>schools </a:t>
            </a:r>
            <a:r>
              <a:rPr dirty="0" sz="1200">
                <a:latin typeface="Times New Roman"/>
                <a:cs typeface="Times New Roman"/>
              </a:rPr>
              <a:t>that  </a:t>
            </a:r>
            <a:r>
              <a:rPr dirty="0" sz="1200" spc="-5">
                <a:latin typeface="Times New Roman"/>
                <a:cs typeface="Times New Roman"/>
              </a:rPr>
              <a:t>failed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graduate high </a:t>
            </a:r>
            <a:r>
              <a:rPr dirty="0" sz="1200">
                <a:latin typeface="Times New Roman"/>
                <a:cs typeface="Times New Roman"/>
              </a:rPr>
              <a:t>school in the </a:t>
            </a:r>
            <a:r>
              <a:rPr dirty="0" sz="1200" spc="-5">
                <a:latin typeface="Times New Roman"/>
                <a:cs typeface="Times New Roman"/>
              </a:rPr>
              <a:t>traditional sense.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 spc="-5">
                <a:latin typeface="Times New Roman"/>
                <a:cs typeface="Times New Roman"/>
              </a:rPr>
              <a:t>collecting </a:t>
            </a:r>
            <a:r>
              <a:rPr dirty="0" sz="1200">
                <a:latin typeface="Times New Roman"/>
                <a:cs typeface="Times New Roman"/>
              </a:rPr>
              <a:t>opinions </a:t>
            </a:r>
            <a:r>
              <a:rPr dirty="0" sz="1200" spc="-5">
                <a:latin typeface="Times New Roman"/>
                <a:cs typeface="Times New Roman"/>
              </a:rPr>
              <a:t>from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younger  persons at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adult high school (ages </a:t>
            </a:r>
            <a:r>
              <a:rPr dirty="0" sz="1200">
                <a:latin typeface="Times New Roman"/>
                <a:cs typeface="Times New Roman"/>
              </a:rPr>
              <a:t>18-20), the </a:t>
            </a:r>
            <a:r>
              <a:rPr dirty="0" sz="1200" spc="-5">
                <a:latin typeface="Times New Roman"/>
                <a:cs typeface="Times New Roman"/>
              </a:rPr>
              <a:t>participants’ </a:t>
            </a:r>
            <a:r>
              <a:rPr dirty="0" sz="1200">
                <a:latin typeface="Times New Roman"/>
                <a:cs typeface="Times New Roman"/>
              </a:rPr>
              <a:t>opinions on </a:t>
            </a:r>
            <a:r>
              <a:rPr dirty="0" sz="1200" spc="-5">
                <a:latin typeface="Times New Roman"/>
                <a:cs typeface="Times New Roman"/>
              </a:rPr>
              <a:t>education while </a:t>
            </a:r>
            <a:r>
              <a:rPr dirty="0" sz="1200" spc="5">
                <a:latin typeface="Times New Roman"/>
                <a:cs typeface="Times New Roman"/>
              </a:rPr>
              <a:t>they  </a:t>
            </a:r>
            <a:r>
              <a:rPr dirty="0" sz="1200" spc="-5">
                <a:latin typeface="Times New Roman"/>
                <a:cs typeface="Times New Roman"/>
              </a:rPr>
              <a:t>were </a:t>
            </a:r>
            <a:r>
              <a:rPr dirty="0" sz="1200">
                <a:latin typeface="Times New Roman"/>
                <a:cs typeface="Times New Roman"/>
              </a:rPr>
              <a:t>still in </a:t>
            </a:r>
            <a:r>
              <a:rPr dirty="0" sz="1200" spc="-5">
                <a:latin typeface="Times New Roman"/>
                <a:cs typeface="Times New Roman"/>
              </a:rPr>
              <a:t>their traditional high school could </a:t>
            </a:r>
            <a:r>
              <a:rPr dirty="0" sz="1200" spc="5">
                <a:latin typeface="Times New Roman"/>
                <a:cs typeface="Times New Roman"/>
              </a:rPr>
              <a:t>be </a:t>
            </a:r>
            <a:r>
              <a:rPr dirty="0" sz="1200">
                <a:latin typeface="Times New Roman"/>
                <a:cs typeface="Times New Roman"/>
              </a:rPr>
              <a:t>obtained. </a:t>
            </a:r>
            <a:r>
              <a:rPr dirty="0" sz="1200" spc="-5">
                <a:latin typeface="Times New Roman"/>
                <a:cs typeface="Times New Roman"/>
              </a:rPr>
              <a:t>These </a:t>
            </a:r>
            <a:r>
              <a:rPr dirty="0" sz="1200">
                <a:latin typeface="Times New Roman"/>
                <a:cs typeface="Times New Roman"/>
              </a:rPr>
              <a:t>opinions may reveal common  </a:t>
            </a:r>
            <a:r>
              <a:rPr dirty="0" sz="1200" spc="-5">
                <a:latin typeface="Times New Roman"/>
                <a:cs typeface="Times New Roman"/>
              </a:rPr>
              <a:t>themes </a:t>
            </a:r>
            <a:r>
              <a:rPr dirty="0" sz="1200">
                <a:latin typeface="Times New Roman"/>
                <a:cs typeface="Times New Roman"/>
              </a:rPr>
              <a:t>that may better define </a:t>
            </a:r>
            <a:r>
              <a:rPr dirty="0" sz="1200" spc="5">
                <a:latin typeface="Times New Roman"/>
                <a:cs typeface="Times New Roman"/>
              </a:rPr>
              <a:t>why </a:t>
            </a:r>
            <a:r>
              <a:rPr dirty="0" sz="1200">
                <a:latin typeface="Times New Roman"/>
                <a:cs typeface="Times New Roman"/>
              </a:rPr>
              <a:t>these students </a:t>
            </a:r>
            <a:r>
              <a:rPr dirty="0" sz="1200" spc="-5">
                <a:latin typeface="Times New Roman"/>
                <a:cs typeface="Times New Roman"/>
              </a:rPr>
              <a:t>decided </a:t>
            </a:r>
            <a:r>
              <a:rPr dirty="0" sz="1200">
                <a:latin typeface="Times New Roman"/>
                <a:cs typeface="Times New Roman"/>
              </a:rPr>
              <a:t>to drop out of </a:t>
            </a:r>
            <a:r>
              <a:rPr dirty="0" sz="1200" spc="-5">
                <a:latin typeface="Times New Roman"/>
                <a:cs typeface="Times New Roman"/>
              </a:rPr>
              <a:t>high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school.</a:t>
            </a:r>
            <a:endParaRPr sz="1200">
              <a:latin typeface="Times New Roman"/>
              <a:cs typeface="Times New Roman"/>
            </a:endParaRPr>
          </a:p>
          <a:p>
            <a:pPr marL="12700" marR="32384" indent="228600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adult high school is </a:t>
            </a:r>
            <a:r>
              <a:rPr dirty="0" sz="1200">
                <a:latin typeface="Times New Roman"/>
                <a:cs typeface="Times New Roman"/>
              </a:rPr>
              <a:t>the only </a:t>
            </a:r>
            <a:r>
              <a:rPr dirty="0" sz="1200" spc="-5">
                <a:latin typeface="Times New Roman"/>
                <a:cs typeface="Times New Roman"/>
              </a:rPr>
              <a:t>adult high </a:t>
            </a:r>
            <a:r>
              <a:rPr dirty="0" sz="1200">
                <a:latin typeface="Times New Roman"/>
                <a:cs typeface="Times New Roman"/>
              </a:rPr>
              <a:t>school in the </a:t>
            </a:r>
            <a:r>
              <a:rPr dirty="0" sz="1200" spc="-5">
                <a:latin typeface="Times New Roman"/>
                <a:cs typeface="Times New Roman"/>
              </a:rPr>
              <a:t>researched county’s </a:t>
            </a:r>
            <a:r>
              <a:rPr dirty="0" sz="1200">
                <a:latin typeface="Times New Roman"/>
                <a:cs typeface="Times New Roman"/>
              </a:rPr>
              <a:t>school </a:t>
            </a:r>
            <a:r>
              <a:rPr dirty="0" sz="1200" spc="-5">
                <a:latin typeface="Times New Roman"/>
                <a:cs typeface="Times New Roman"/>
              </a:rPr>
              <a:t>district.  There are two programs offered at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adult high </a:t>
            </a:r>
            <a:r>
              <a:rPr dirty="0" sz="1200">
                <a:latin typeface="Times New Roman"/>
                <a:cs typeface="Times New Roman"/>
              </a:rPr>
              <a:t>school: a </a:t>
            </a:r>
            <a:r>
              <a:rPr dirty="0" sz="1200" spc="-5">
                <a:latin typeface="Times New Roman"/>
                <a:cs typeface="Times New Roman"/>
              </a:rPr>
              <a:t>GED, and </a:t>
            </a:r>
            <a:r>
              <a:rPr dirty="0" sz="1200">
                <a:latin typeface="Times New Roman"/>
                <a:cs typeface="Times New Roman"/>
              </a:rPr>
              <a:t>a high </a:t>
            </a:r>
            <a:r>
              <a:rPr dirty="0" sz="1200" spc="-5">
                <a:latin typeface="Times New Roman"/>
                <a:cs typeface="Times New Roman"/>
              </a:rPr>
              <a:t>school diploma. For  this study, </a:t>
            </a:r>
            <a:r>
              <a:rPr dirty="0" sz="1200">
                <a:latin typeface="Times New Roman"/>
                <a:cs typeface="Times New Roman"/>
              </a:rPr>
              <a:t>the participants </a:t>
            </a:r>
            <a:r>
              <a:rPr dirty="0" sz="1200" spc="-5">
                <a:latin typeface="Times New Roman"/>
                <a:cs typeface="Times New Roman"/>
              </a:rPr>
              <a:t>came from </a:t>
            </a:r>
            <a:r>
              <a:rPr dirty="0" sz="1200">
                <a:latin typeface="Times New Roman"/>
                <a:cs typeface="Times New Roman"/>
              </a:rPr>
              <a:t>those enrolled in the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diploma </a:t>
            </a:r>
            <a:r>
              <a:rPr dirty="0" sz="1200" spc="-5">
                <a:latin typeface="Times New Roman"/>
                <a:cs typeface="Times New Roman"/>
              </a:rPr>
              <a:t>program.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questions </a:t>
            </a:r>
            <a:r>
              <a:rPr dirty="0" sz="1200">
                <a:latin typeface="Times New Roman"/>
                <a:cs typeface="Times New Roman"/>
              </a:rPr>
              <a:t>in the survey were </a:t>
            </a:r>
            <a:r>
              <a:rPr dirty="0" sz="1200" spc="-5">
                <a:latin typeface="Times New Roman"/>
                <a:cs typeface="Times New Roman"/>
              </a:rPr>
              <a:t>designed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elicit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current </a:t>
            </a:r>
            <a:r>
              <a:rPr dirty="0" sz="1200">
                <a:latin typeface="Times New Roman"/>
                <a:cs typeface="Times New Roman"/>
              </a:rPr>
              <a:t>opinions of these students, </a:t>
            </a:r>
            <a:r>
              <a:rPr dirty="0" sz="1200" spc="-5">
                <a:latin typeface="Times New Roman"/>
                <a:cs typeface="Times New Roman"/>
              </a:rPr>
              <a:t>as well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as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0581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045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60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24765">
              <a:lnSpc>
                <a:spcPct val="191800"/>
              </a:lnSpc>
            </a:pPr>
            <a:r>
              <a:rPr dirty="0" sz="1200">
                <a:latin typeface="Times New Roman"/>
                <a:cs typeface="Times New Roman"/>
              </a:rPr>
              <a:t>the opinions they </a:t>
            </a:r>
            <a:r>
              <a:rPr dirty="0" sz="1200" spc="-5">
                <a:latin typeface="Times New Roman"/>
                <a:cs typeface="Times New Roman"/>
              </a:rPr>
              <a:t>had </a:t>
            </a:r>
            <a:r>
              <a:rPr dirty="0" sz="1200">
                <a:latin typeface="Times New Roman"/>
                <a:cs typeface="Times New Roman"/>
              </a:rPr>
              <a:t>while they were still enrolled in </a:t>
            </a:r>
            <a:r>
              <a:rPr dirty="0" sz="1200" spc="-5">
                <a:latin typeface="Times New Roman"/>
                <a:cs typeface="Times New Roman"/>
              </a:rPr>
              <a:t>traditional high </a:t>
            </a:r>
            <a:r>
              <a:rPr dirty="0" sz="1200">
                <a:latin typeface="Times New Roman"/>
                <a:cs typeface="Times New Roman"/>
              </a:rPr>
              <a:t>school </a:t>
            </a:r>
            <a:r>
              <a:rPr dirty="0" sz="1200" spc="-5">
                <a:latin typeface="Times New Roman"/>
                <a:cs typeface="Times New Roman"/>
              </a:rPr>
              <a:t>(prior </a:t>
            </a:r>
            <a:r>
              <a:rPr dirty="0" sz="1200">
                <a:latin typeface="Times New Roman"/>
                <a:cs typeface="Times New Roman"/>
              </a:rPr>
              <a:t>to dropping  </a:t>
            </a:r>
            <a:r>
              <a:rPr dirty="0" sz="1200" spc="-5">
                <a:latin typeface="Times New Roman"/>
                <a:cs typeface="Times New Roman"/>
              </a:rPr>
              <a:t>out). </a:t>
            </a:r>
            <a:r>
              <a:rPr dirty="0" sz="1200">
                <a:latin typeface="Times New Roman"/>
                <a:cs typeface="Times New Roman"/>
              </a:rPr>
              <a:t>The number of students in this </a:t>
            </a:r>
            <a:r>
              <a:rPr dirty="0" sz="1200" spc="-5">
                <a:latin typeface="Times New Roman"/>
                <a:cs typeface="Times New Roman"/>
              </a:rPr>
              <a:t>program </a:t>
            </a:r>
            <a:r>
              <a:rPr dirty="0" sz="1200">
                <a:latin typeface="Times New Roman"/>
                <a:cs typeface="Times New Roman"/>
              </a:rPr>
              <a:t>varies greatly </a:t>
            </a:r>
            <a:r>
              <a:rPr dirty="0" sz="1200" spc="-5">
                <a:latin typeface="Times New Roman"/>
                <a:cs typeface="Times New Roman"/>
              </a:rPr>
              <a:t>throughout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year.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largest  </a:t>
            </a:r>
            <a:r>
              <a:rPr dirty="0" sz="1200">
                <a:latin typeface="Times New Roman"/>
                <a:cs typeface="Times New Roman"/>
              </a:rPr>
              <a:t>number of </a:t>
            </a:r>
            <a:r>
              <a:rPr dirty="0" sz="1200" spc="-5">
                <a:latin typeface="Times New Roman"/>
                <a:cs typeface="Times New Roman"/>
              </a:rPr>
              <a:t>students </a:t>
            </a:r>
            <a:r>
              <a:rPr dirty="0" sz="1200">
                <a:latin typeface="Times New Roman"/>
                <a:cs typeface="Times New Roman"/>
              </a:rPr>
              <a:t>enrolled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typically in the </a:t>
            </a:r>
            <a:r>
              <a:rPr dirty="0" sz="1200" spc="-5">
                <a:latin typeface="Times New Roman"/>
                <a:cs typeface="Times New Roman"/>
              </a:rPr>
              <a:t>fall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each year. </a:t>
            </a:r>
            <a:r>
              <a:rPr dirty="0" sz="1200">
                <a:latin typeface="Times New Roman"/>
                <a:cs typeface="Times New Roman"/>
              </a:rPr>
              <a:t>Approximately 75–100 </a:t>
            </a:r>
            <a:r>
              <a:rPr dirty="0" sz="1200" spc="-5">
                <a:latin typeface="Times New Roman"/>
                <a:cs typeface="Times New Roman"/>
              </a:rPr>
              <a:t>students  between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ages </a:t>
            </a:r>
            <a:r>
              <a:rPr dirty="0" sz="1200">
                <a:latin typeface="Times New Roman"/>
                <a:cs typeface="Times New Roman"/>
              </a:rPr>
              <a:t>of 18-20 </a:t>
            </a:r>
            <a:r>
              <a:rPr dirty="0" sz="1200" spc="-5">
                <a:latin typeface="Times New Roman"/>
                <a:cs typeface="Times New Roman"/>
              </a:rPr>
              <a:t>were enrolled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this program </a:t>
            </a:r>
            <a:r>
              <a:rPr dirty="0" sz="1200">
                <a:latin typeface="Times New Roman"/>
                <a:cs typeface="Times New Roman"/>
              </a:rPr>
              <a:t>in the </a:t>
            </a:r>
            <a:r>
              <a:rPr dirty="0" sz="1200" spc="-5">
                <a:latin typeface="Times New Roman"/>
                <a:cs typeface="Times New Roman"/>
              </a:rPr>
              <a:t>fall each year. </a:t>
            </a: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order to </a:t>
            </a:r>
            <a:r>
              <a:rPr dirty="0" sz="1200" spc="-5">
                <a:latin typeface="Times New Roman"/>
                <a:cs typeface="Times New Roman"/>
              </a:rPr>
              <a:t>gain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amount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data desired </a:t>
            </a:r>
            <a:r>
              <a:rPr dirty="0" sz="1200">
                <a:latin typeface="Times New Roman"/>
                <a:cs typeface="Times New Roman"/>
              </a:rPr>
              <a:t>so </a:t>
            </a:r>
            <a:r>
              <a:rPr dirty="0" sz="1200" spc="-5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draw appropriate conclusions, all </a:t>
            </a:r>
            <a:r>
              <a:rPr dirty="0" sz="1200">
                <a:latin typeface="Times New Roman"/>
                <a:cs typeface="Times New Roman"/>
              </a:rPr>
              <a:t>of the students </a:t>
            </a:r>
            <a:r>
              <a:rPr dirty="0" sz="1200" spc="-5">
                <a:latin typeface="Times New Roman"/>
                <a:cs typeface="Times New Roman"/>
              </a:rPr>
              <a:t>enrolled </a:t>
            </a:r>
            <a:r>
              <a:rPr dirty="0" sz="1200">
                <a:latin typeface="Times New Roman"/>
                <a:cs typeface="Times New Roman"/>
              </a:rPr>
              <a:t>were  </a:t>
            </a:r>
            <a:r>
              <a:rPr dirty="0" sz="1200" spc="-5">
                <a:latin typeface="Times New Roman"/>
                <a:cs typeface="Times New Roman"/>
              </a:rPr>
              <a:t>asked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participate </a:t>
            </a:r>
            <a:r>
              <a:rPr dirty="0" sz="1200">
                <a:latin typeface="Times New Roman"/>
                <a:cs typeface="Times New Roman"/>
              </a:rPr>
              <a:t>with the </a:t>
            </a:r>
            <a:r>
              <a:rPr dirty="0" sz="1200" spc="-5">
                <a:latin typeface="Times New Roman"/>
                <a:cs typeface="Times New Roman"/>
              </a:rPr>
              <a:t>hopes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at least </a:t>
            </a:r>
            <a:r>
              <a:rPr dirty="0" sz="1200">
                <a:latin typeface="Times New Roman"/>
                <a:cs typeface="Times New Roman"/>
              </a:rPr>
              <a:t>half would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volunteer.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algn="ctr" marL="226695">
              <a:lnSpc>
                <a:spcPct val="100000"/>
              </a:lnSpc>
              <a:spcBef>
                <a:spcPts val="850"/>
              </a:spcBef>
            </a:pPr>
            <a:r>
              <a:rPr dirty="0" sz="1200" spc="-5" b="1">
                <a:latin typeface="Times New Roman"/>
                <a:cs typeface="Times New Roman"/>
              </a:rPr>
              <a:t>Procedure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Informed Consent</a:t>
            </a:r>
            <a:endParaRPr sz="1200">
              <a:latin typeface="Times New Roman"/>
              <a:cs typeface="Times New Roman"/>
            </a:endParaRPr>
          </a:p>
          <a:p>
            <a:pPr marL="12700" marR="199390" indent="228600">
              <a:lnSpc>
                <a:spcPts val="2760"/>
              </a:lnSpc>
              <a:spcBef>
                <a:spcPts val="290"/>
              </a:spcBef>
            </a:pPr>
            <a:r>
              <a:rPr dirty="0" sz="1200">
                <a:latin typeface="Times New Roman"/>
                <a:cs typeface="Times New Roman"/>
              </a:rPr>
              <a:t>Since </a:t>
            </a:r>
            <a:r>
              <a:rPr dirty="0" sz="1200" spc="-5">
                <a:latin typeface="Times New Roman"/>
                <a:cs typeface="Times New Roman"/>
              </a:rPr>
              <a:t>participation was </a:t>
            </a:r>
            <a:r>
              <a:rPr dirty="0" sz="1200">
                <a:latin typeface="Times New Roman"/>
                <a:cs typeface="Times New Roman"/>
              </a:rPr>
              <a:t>100% </a:t>
            </a:r>
            <a:r>
              <a:rPr dirty="0" sz="1200" spc="-5">
                <a:latin typeface="Times New Roman"/>
                <a:cs typeface="Times New Roman"/>
              </a:rPr>
              <a:t>voluntary, </a:t>
            </a:r>
            <a:r>
              <a:rPr dirty="0" sz="1200">
                <a:latin typeface="Times New Roman"/>
                <a:cs typeface="Times New Roman"/>
              </a:rPr>
              <a:t>a consent </a:t>
            </a:r>
            <a:r>
              <a:rPr dirty="0" sz="1200" spc="-5">
                <a:latin typeface="Times New Roman"/>
                <a:cs typeface="Times New Roman"/>
              </a:rPr>
              <a:t>form was given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each participant </a:t>
            </a:r>
            <a:r>
              <a:rPr dirty="0" sz="1200">
                <a:latin typeface="Times New Roman"/>
                <a:cs typeface="Times New Roman"/>
              </a:rPr>
              <a:t>to  make them </a:t>
            </a:r>
            <a:r>
              <a:rPr dirty="0" sz="1200" spc="-5">
                <a:latin typeface="Times New Roman"/>
                <a:cs typeface="Times New Roman"/>
              </a:rPr>
              <a:t>aware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purpose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5">
                <a:latin typeface="Times New Roman"/>
                <a:cs typeface="Times New Roman"/>
              </a:rPr>
              <a:t>study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that they had the option to </a:t>
            </a:r>
            <a:r>
              <a:rPr dirty="0" sz="1200" spc="-5">
                <a:latin typeface="Times New Roman"/>
                <a:cs typeface="Times New Roman"/>
              </a:rPr>
              <a:t>participate </a:t>
            </a:r>
            <a:r>
              <a:rPr dirty="0" sz="1200">
                <a:latin typeface="Times New Roman"/>
                <a:cs typeface="Times New Roman"/>
              </a:rPr>
              <a:t>or </a:t>
            </a:r>
            <a:r>
              <a:rPr dirty="0" sz="1200" spc="-5">
                <a:latin typeface="Times New Roman"/>
                <a:cs typeface="Times New Roman"/>
              </a:rPr>
              <a:t>not.  Participants were </a:t>
            </a:r>
            <a:r>
              <a:rPr dirty="0" sz="1200">
                <a:latin typeface="Times New Roman"/>
                <a:cs typeface="Times New Roman"/>
              </a:rPr>
              <a:t>not </a:t>
            </a:r>
            <a:r>
              <a:rPr dirty="0" sz="1200" spc="-5">
                <a:latin typeface="Times New Roman"/>
                <a:cs typeface="Times New Roman"/>
              </a:rPr>
              <a:t>required </a:t>
            </a:r>
            <a:r>
              <a:rPr dirty="0" sz="1200">
                <a:latin typeface="Times New Roman"/>
                <a:cs typeface="Times New Roman"/>
              </a:rPr>
              <a:t>to provide </a:t>
            </a:r>
            <a:r>
              <a:rPr dirty="0" sz="1200" spc="5">
                <a:latin typeface="Times New Roman"/>
                <a:cs typeface="Times New Roman"/>
              </a:rPr>
              <a:t>any </a:t>
            </a:r>
            <a:r>
              <a:rPr dirty="0" sz="1200" spc="-5">
                <a:latin typeface="Times New Roman"/>
                <a:cs typeface="Times New Roman"/>
              </a:rPr>
              <a:t>identifying information </a:t>
            </a:r>
            <a:r>
              <a:rPr dirty="0" sz="1200">
                <a:latin typeface="Times New Roman"/>
                <a:cs typeface="Times New Roman"/>
              </a:rPr>
              <a:t>such </a:t>
            </a:r>
            <a:r>
              <a:rPr dirty="0" sz="1200" spc="-5">
                <a:latin typeface="Times New Roman"/>
                <a:cs typeface="Times New Roman"/>
              </a:rPr>
              <a:t>as name, </a:t>
            </a:r>
            <a:r>
              <a:rPr dirty="0" sz="1200">
                <a:latin typeface="Times New Roman"/>
                <a:cs typeface="Times New Roman"/>
              </a:rPr>
              <a:t>SSN,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</a:t>
            </a:r>
            <a:endParaRPr sz="1200">
              <a:latin typeface="Times New Roman"/>
              <a:cs typeface="Times New Roman"/>
            </a:endParaRPr>
          </a:p>
          <a:p>
            <a:pPr marL="12700" marR="276225">
              <a:lnSpc>
                <a:spcPts val="2750"/>
              </a:lnSpc>
              <a:spcBef>
                <a:spcPts val="5"/>
              </a:spcBef>
            </a:pPr>
            <a:r>
              <a:rPr dirty="0" sz="1200">
                <a:latin typeface="Times New Roman"/>
                <a:cs typeface="Times New Roman"/>
              </a:rPr>
              <a:t>student </a:t>
            </a:r>
            <a:r>
              <a:rPr dirty="0" sz="1200" spc="-20">
                <a:latin typeface="Times New Roman"/>
                <a:cs typeface="Times New Roman"/>
              </a:rPr>
              <a:t>ID </a:t>
            </a:r>
            <a:r>
              <a:rPr dirty="0" sz="1200">
                <a:latin typeface="Times New Roman"/>
                <a:cs typeface="Times New Roman"/>
              </a:rPr>
              <a:t>number. </a:t>
            </a:r>
            <a:r>
              <a:rPr dirty="0" sz="1200" spc="-5">
                <a:latin typeface="Times New Roman"/>
                <a:cs typeface="Times New Roman"/>
              </a:rPr>
              <a:t>However, participants </a:t>
            </a:r>
            <a:r>
              <a:rPr dirty="0" sz="1200">
                <a:latin typeface="Times New Roman"/>
                <a:cs typeface="Times New Roman"/>
              </a:rPr>
              <a:t>who were willing to take part of the post-survey  </a:t>
            </a:r>
            <a:r>
              <a:rPr dirty="0" sz="1200" spc="-5">
                <a:latin typeface="Times New Roman"/>
                <a:cs typeface="Times New Roman"/>
              </a:rPr>
              <a:t>interviews were </a:t>
            </a:r>
            <a:r>
              <a:rPr dirty="0" sz="1200">
                <a:latin typeface="Times New Roman"/>
                <a:cs typeface="Times New Roman"/>
              </a:rPr>
              <a:t>asked to provide their </a:t>
            </a:r>
            <a:r>
              <a:rPr dirty="0" sz="1200" spc="-5">
                <a:latin typeface="Times New Roman"/>
                <a:cs typeface="Times New Roman"/>
              </a:rPr>
              <a:t>first name, </a:t>
            </a:r>
            <a:r>
              <a:rPr dirty="0" sz="1200">
                <a:latin typeface="Times New Roman"/>
                <a:cs typeface="Times New Roman"/>
              </a:rPr>
              <a:t>last initial,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name </a:t>
            </a:r>
            <a:r>
              <a:rPr dirty="0" sz="1200">
                <a:latin typeface="Times New Roman"/>
                <a:cs typeface="Times New Roman"/>
              </a:rPr>
              <a:t>of a </a:t>
            </a:r>
            <a:r>
              <a:rPr dirty="0" sz="1200" spc="-5">
                <a:latin typeface="Times New Roman"/>
                <a:cs typeface="Times New Roman"/>
              </a:rPr>
              <a:t>teacher at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endParaRPr sz="1200">
              <a:latin typeface="Times New Roman"/>
              <a:cs typeface="Times New Roman"/>
            </a:endParaRPr>
          </a:p>
          <a:p>
            <a:pPr marL="12700" marR="281305">
              <a:lnSpc>
                <a:spcPts val="276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adult high school that </a:t>
            </a:r>
            <a:r>
              <a:rPr dirty="0" sz="1200">
                <a:latin typeface="Times New Roman"/>
                <a:cs typeface="Times New Roman"/>
              </a:rPr>
              <a:t>would be </a:t>
            </a:r>
            <a:r>
              <a:rPr dirty="0" sz="1200" spc="-5">
                <a:latin typeface="Times New Roman"/>
                <a:cs typeface="Times New Roman"/>
              </a:rPr>
              <a:t>able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locate </a:t>
            </a:r>
            <a:r>
              <a:rPr dirty="0" sz="1200">
                <a:latin typeface="Times New Roman"/>
                <a:cs typeface="Times New Roman"/>
              </a:rPr>
              <a:t>them. This </a:t>
            </a:r>
            <a:r>
              <a:rPr dirty="0" sz="1200" spc="-5">
                <a:latin typeface="Times New Roman"/>
                <a:cs typeface="Times New Roman"/>
              </a:rPr>
              <a:t>information was </a:t>
            </a:r>
            <a:r>
              <a:rPr dirty="0" sz="1200">
                <a:latin typeface="Times New Roman"/>
                <a:cs typeface="Times New Roman"/>
              </a:rPr>
              <a:t>only </a:t>
            </a:r>
            <a:r>
              <a:rPr dirty="0" sz="1200" spc="-5">
                <a:latin typeface="Times New Roman"/>
                <a:cs typeface="Times New Roman"/>
              </a:rPr>
              <a:t>used </a:t>
            </a:r>
            <a:r>
              <a:rPr dirty="0" sz="1200">
                <a:latin typeface="Times New Roman"/>
                <a:cs typeface="Times New Roman"/>
              </a:rPr>
              <a:t>for  </a:t>
            </a:r>
            <a:r>
              <a:rPr dirty="0" sz="1200" spc="-5">
                <a:latin typeface="Times New Roman"/>
                <a:cs typeface="Times New Roman"/>
              </a:rPr>
              <a:t>arranging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interviews and </a:t>
            </a:r>
            <a:r>
              <a:rPr dirty="0" sz="1200">
                <a:latin typeface="Times New Roman"/>
                <a:cs typeface="Times New Roman"/>
              </a:rPr>
              <a:t>did not </a:t>
            </a:r>
            <a:r>
              <a:rPr dirty="0" sz="1200" spc="-5">
                <a:latin typeface="Times New Roman"/>
                <a:cs typeface="Times New Roman"/>
              </a:rPr>
              <a:t>become </a:t>
            </a:r>
            <a:r>
              <a:rPr dirty="0" sz="1200">
                <a:latin typeface="Times New Roman"/>
                <a:cs typeface="Times New Roman"/>
              </a:rPr>
              <a:t>part of the </a:t>
            </a:r>
            <a:r>
              <a:rPr dirty="0" sz="1200" spc="-5">
                <a:latin typeface="Times New Roman"/>
                <a:cs typeface="Times New Roman"/>
              </a:rPr>
              <a:t>recorded information reported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this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20"/>
              </a:spcBef>
            </a:pPr>
            <a:r>
              <a:rPr dirty="0" sz="1200" spc="-5">
                <a:latin typeface="Times New Roman"/>
                <a:cs typeface="Times New Roman"/>
              </a:rPr>
              <a:t>study.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consent form can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found </a:t>
            </a:r>
            <a:r>
              <a:rPr dirty="0" sz="1200">
                <a:latin typeface="Times New Roman"/>
                <a:cs typeface="Times New Roman"/>
              </a:rPr>
              <a:t>in Appendix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4"/>
              </a:spcBef>
            </a:pPr>
            <a:r>
              <a:rPr dirty="0" sz="1200" spc="-5" b="1">
                <a:latin typeface="Times New Roman"/>
                <a:cs typeface="Times New Roman"/>
              </a:rPr>
              <a:t>Pilot </a:t>
            </a:r>
            <a:r>
              <a:rPr dirty="0" sz="1200" b="1">
                <a:latin typeface="Times New Roman"/>
                <a:cs typeface="Times New Roman"/>
              </a:rPr>
              <a:t>Study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 indent="22860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To establish </a:t>
            </a:r>
            <a:r>
              <a:rPr dirty="0" sz="1200">
                <a:latin typeface="Times New Roman"/>
                <a:cs typeface="Times New Roman"/>
              </a:rPr>
              <a:t>clarity in the </a:t>
            </a:r>
            <a:r>
              <a:rPr dirty="0" sz="1200" spc="-5">
                <a:latin typeface="Times New Roman"/>
                <a:cs typeface="Times New Roman"/>
              </a:rPr>
              <a:t>surveys and questionnaires, and </a:t>
            </a:r>
            <a:r>
              <a:rPr dirty="0" sz="1200">
                <a:latin typeface="Times New Roman"/>
                <a:cs typeface="Times New Roman"/>
              </a:rPr>
              <a:t>to ensure that there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no bias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endParaRPr sz="1200">
              <a:latin typeface="Times New Roman"/>
              <a:cs typeface="Times New Roman"/>
            </a:endParaRPr>
          </a:p>
          <a:p>
            <a:pPr marL="12700" marR="81915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the wording of the questions, </a:t>
            </a:r>
            <a:r>
              <a:rPr dirty="0" sz="1200" spc="-5">
                <a:latin typeface="Times New Roman"/>
                <a:cs typeface="Times New Roman"/>
              </a:rPr>
              <a:t>two tasks were </a:t>
            </a:r>
            <a:r>
              <a:rPr dirty="0" sz="1200">
                <a:latin typeface="Times New Roman"/>
                <a:cs typeface="Times New Roman"/>
              </a:rPr>
              <a:t>implemented. </a:t>
            </a:r>
            <a:r>
              <a:rPr dirty="0" sz="1200" spc="-5">
                <a:latin typeface="Times New Roman"/>
                <a:cs typeface="Times New Roman"/>
              </a:rPr>
              <a:t>First, </a:t>
            </a:r>
            <a:r>
              <a:rPr dirty="0" sz="1200">
                <a:latin typeface="Times New Roman"/>
                <a:cs typeface="Times New Roman"/>
              </a:rPr>
              <a:t>several </a:t>
            </a:r>
            <a:r>
              <a:rPr dirty="0" sz="1200" spc="-5">
                <a:latin typeface="Times New Roman"/>
                <a:cs typeface="Times New Roman"/>
              </a:rPr>
              <a:t>professors at Maryville  College </a:t>
            </a:r>
            <a:r>
              <a:rPr dirty="0" sz="1200">
                <a:latin typeface="Times New Roman"/>
                <a:cs typeface="Times New Roman"/>
              </a:rPr>
              <a:t>were </a:t>
            </a:r>
            <a:r>
              <a:rPr dirty="0" sz="1200" spc="-5">
                <a:latin typeface="Times New Roman"/>
                <a:cs typeface="Times New Roman"/>
              </a:rPr>
              <a:t>asked </a:t>
            </a:r>
            <a:r>
              <a:rPr dirty="0" sz="1200">
                <a:latin typeface="Times New Roman"/>
                <a:cs typeface="Times New Roman"/>
              </a:rPr>
              <a:t>to review these </a:t>
            </a:r>
            <a:r>
              <a:rPr dirty="0" sz="1200" spc="-5">
                <a:latin typeface="Times New Roman"/>
                <a:cs typeface="Times New Roman"/>
              </a:rPr>
              <a:t>instruments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determine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>
                <a:latin typeface="Times New Roman"/>
                <a:cs typeface="Times New Roman"/>
              </a:rPr>
              <a:t>were not </a:t>
            </a:r>
            <a:r>
              <a:rPr dirty="0" sz="1200" spc="-5">
                <a:latin typeface="Times New Roman"/>
                <a:cs typeface="Times New Roman"/>
              </a:rPr>
              <a:t>biased </a:t>
            </a:r>
            <a:r>
              <a:rPr dirty="0" sz="1200">
                <a:latin typeface="Times New Roman"/>
                <a:cs typeface="Times New Roman"/>
              </a:rPr>
              <a:t>in any  </a:t>
            </a:r>
            <a:r>
              <a:rPr dirty="0" sz="1200" spc="-5">
                <a:latin typeface="Times New Roman"/>
                <a:cs typeface="Times New Roman"/>
              </a:rPr>
              <a:t>way.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professors </a:t>
            </a:r>
            <a:r>
              <a:rPr dirty="0" sz="1200">
                <a:latin typeface="Times New Roman"/>
                <a:cs typeface="Times New Roman"/>
              </a:rPr>
              <a:t>who made this </a:t>
            </a:r>
            <a:r>
              <a:rPr dirty="0" sz="1200" spc="-5">
                <a:latin typeface="Times New Roman"/>
                <a:cs typeface="Times New Roman"/>
              </a:rPr>
              <a:t>determination were from several different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departments,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5051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61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346710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including math, </a:t>
            </a:r>
            <a:r>
              <a:rPr dirty="0" sz="1200" spc="-5">
                <a:latin typeface="Times New Roman"/>
                <a:cs typeface="Times New Roman"/>
              </a:rPr>
              <a:t>science, and </a:t>
            </a:r>
            <a:r>
              <a:rPr dirty="0" sz="1200">
                <a:latin typeface="Times New Roman"/>
                <a:cs typeface="Times New Roman"/>
              </a:rPr>
              <a:t>education. </a:t>
            </a:r>
            <a:r>
              <a:rPr dirty="0" sz="1200" spc="-5">
                <a:latin typeface="Times New Roman"/>
                <a:cs typeface="Times New Roman"/>
              </a:rPr>
              <a:t>Gaining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consensus from </a:t>
            </a:r>
            <a:r>
              <a:rPr dirty="0" sz="1200">
                <a:latin typeface="Times New Roman"/>
                <a:cs typeface="Times New Roman"/>
              </a:rPr>
              <a:t>the professors that the  </a:t>
            </a:r>
            <a:r>
              <a:rPr dirty="0" sz="1200" spc="-5">
                <a:latin typeface="Times New Roman"/>
                <a:cs typeface="Times New Roman"/>
              </a:rPr>
              <a:t>questions were </a:t>
            </a:r>
            <a:r>
              <a:rPr dirty="0" sz="1200">
                <a:latin typeface="Times New Roman"/>
                <a:cs typeface="Times New Roman"/>
              </a:rPr>
              <a:t>indeed unbiased </a:t>
            </a:r>
            <a:r>
              <a:rPr dirty="0" sz="1200" spc="-5">
                <a:latin typeface="Times New Roman"/>
                <a:cs typeface="Times New Roman"/>
              </a:rPr>
              <a:t>was important </a:t>
            </a:r>
            <a:r>
              <a:rPr dirty="0" sz="1200">
                <a:latin typeface="Times New Roman"/>
                <a:cs typeface="Times New Roman"/>
              </a:rPr>
              <a:t>prior to using these instruments on a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sample.</a:t>
            </a:r>
            <a:endParaRPr sz="1200">
              <a:latin typeface="Times New Roman"/>
              <a:cs typeface="Times New Roman"/>
            </a:endParaRPr>
          </a:p>
          <a:p>
            <a:pPr marL="12700" marR="78740" indent="228600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With the </a:t>
            </a:r>
            <a:r>
              <a:rPr dirty="0" sz="1200" spc="-5">
                <a:latin typeface="Times New Roman"/>
                <a:cs typeface="Times New Roman"/>
              </a:rPr>
              <a:t>approval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Maryville College </a:t>
            </a:r>
            <a:r>
              <a:rPr dirty="0" sz="1200">
                <a:latin typeface="Times New Roman"/>
                <a:cs typeface="Times New Roman"/>
              </a:rPr>
              <a:t>professors, the </a:t>
            </a:r>
            <a:r>
              <a:rPr dirty="0" sz="1200" spc="-5">
                <a:latin typeface="Times New Roman"/>
                <a:cs typeface="Times New Roman"/>
              </a:rPr>
              <a:t>surveys and </a:t>
            </a:r>
            <a:r>
              <a:rPr dirty="0" sz="1200">
                <a:latin typeface="Times New Roman"/>
                <a:cs typeface="Times New Roman"/>
              </a:rPr>
              <a:t>questionnaires </a:t>
            </a:r>
            <a:r>
              <a:rPr dirty="0" sz="1200" spc="-5">
                <a:latin typeface="Times New Roman"/>
                <a:cs typeface="Times New Roman"/>
              </a:rPr>
              <a:t>were  then given </a:t>
            </a:r>
            <a:r>
              <a:rPr dirty="0" sz="1200">
                <a:latin typeface="Times New Roman"/>
                <a:cs typeface="Times New Roman"/>
              </a:rPr>
              <a:t>to 10 </a:t>
            </a:r>
            <a:r>
              <a:rPr dirty="0" sz="1200" spc="-5">
                <a:latin typeface="Times New Roman"/>
                <a:cs typeface="Times New Roman"/>
              </a:rPr>
              <a:t>adult high school </a:t>
            </a:r>
            <a:r>
              <a:rPr dirty="0" sz="1200">
                <a:latin typeface="Times New Roman"/>
                <a:cs typeface="Times New Roman"/>
              </a:rPr>
              <a:t>students from a </a:t>
            </a:r>
            <a:r>
              <a:rPr dirty="0" sz="1200" spc="-5">
                <a:latin typeface="Times New Roman"/>
                <a:cs typeface="Times New Roman"/>
              </a:rPr>
              <a:t>different East </a:t>
            </a:r>
            <a:r>
              <a:rPr dirty="0" sz="1200">
                <a:latin typeface="Times New Roman"/>
                <a:cs typeface="Times New Roman"/>
              </a:rPr>
              <a:t>Tennessee county. Following  </a:t>
            </a:r>
            <a:r>
              <a:rPr dirty="0" sz="1200" spc="-5">
                <a:latin typeface="Times New Roman"/>
                <a:cs typeface="Times New Roman"/>
              </a:rPr>
              <a:t>each </a:t>
            </a:r>
            <a:r>
              <a:rPr dirty="0" sz="1200">
                <a:latin typeface="Times New Roman"/>
                <a:cs typeface="Times New Roman"/>
              </a:rPr>
              <a:t>section of </a:t>
            </a:r>
            <a:r>
              <a:rPr dirty="0" sz="1200" spc="-5">
                <a:latin typeface="Times New Roman"/>
                <a:cs typeface="Times New Roman"/>
              </a:rPr>
              <a:t>questions was an additional </a:t>
            </a:r>
            <a:r>
              <a:rPr dirty="0" sz="1200">
                <a:latin typeface="Times New Roman"/>
                <a:cs typeface="Times New Roman"/>
              </a:rPr>
              <a:t>section that </a:t>
            </a:r>
            <a:r>
              <a:rPr dirty="0" sz="1200" spc="-5">
                <a:latin typeface="Times New Roman"/>
                <a:cs typeface="Times New Roman"/>
              </a:rPr>
              <a:t>allowed </a:t>
            </a:r>
            <a:r>
              <a:rPr dirty="0" sz="1200">
                <a:latin typeface="Times New Roman"/>
                <a:cs typeface="Times New Roman"/>
              </a:rPr>
              <a:t>these participants to </a:t>
            </a:r>
            <a:r>
              <a:rPr dirty="0" sz="1200" spc="-5">
                <a:latin typeface="Times New Roman"/>
                <a:cs typeface="Times New Roman"/>
              </a:rPr>
              <a:t>provide  feedback </a:t>
            </a:r>
            <a:r>
              <a:rPr dirty="0" sz="1200">
                <a:latin typeface="Times New Roman"/>
                <a:cs typeface="Times New Roman"/>
              </a:rPr>
              <a:t>on the questions they just </a:t>
            </a:r>
            <a:r>
              <a:rPr dirty="0" sz="1200" spc="-5">
                <a:latin typeface="Times New Roman"/>
                <a:cs typeface="Times New Roman"/>
              </a:rPr>
              <a:t>answered. </a:t>
            </a:r>
            <a:r>
              <a:rPr dirty="0" sz="1200">
                <a:latin typeface="Times New Roman"/>
                <a:cs typeface="Times New Roman"/>
              </a:rPr>
              <a:t>These </a:t>
            </a:r>
            <a:r>
              <a:rPr dirty="0" sz="1200" spc="-5">
                <a:latin typeface="Times New Roman"/>
                <a:cs typeface="Times New Roman"/>
              </a:rPr>
              <a:t>instruments can </a:t>
            </a:r>
            <a:r>
              <a:rPr dirty="0" sz="1200">
                <a:latin typeface="Times New Roman"/>
                <a:cs typeface="Times New Roman"/>
              </a:rPr>
              <a:t>be found in </a:t>
            </a:r>
            <a:r>
              <a:rPr dirty="0" sz="1200" spc="-5">
                <a:latin typeface="Times New Roman"/>
                <a:cs typeface="Times New Roman"/>
              </a:rPr>
              <a:t>Appendices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B-</a:t>
            </a:r>
            <a:endParaRPr sz="1200">
              <a:latin typeface="Times New Roman"/>
              <a:cs typeface="Times New Roman"/>
            </a:endParaRPr>
          </a:p>
          <a:p>
            <a:pPr marL="12700" marR="3048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D. Once </a:t>
            </a:r>
            <a:r>
              <a:rPr dirty="0" sz="1200">
                <a:latin typeface="Times New Roman"/>
                <a:cs typeface="Times New Roman"/>
              </a:rPr>
              <a:t>these </a:t>
            </a:r>
            <a:r>
              <a:rPr dirty="0" sz="1200" spc="-5">
                <a:latin typeface="Times New Roman"/>
                <a:cs typeface="Times New Roman"/>
              </a:rPr>
              <a:t>surveys </a:t>
            </a:r>
            <a:r>
              <a:rPr dirty="0" sz="1200">
                <a:latin typeface="Times New Roman"/>
                <a:cs typeface="Times New Roman"/>
              </a:rPr>
              <a:t>were </a:t>
            </a:r>
            <a:r>
              <a:rPr dirty="0" sz="1200" spc="-5">
                <a:latin typeface="Times New Roman"/>
                <a:cs typeface="Times New Roman"/>
              </a:rPr>
              <a:t>collected,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>
                <a:latin typeface="Times New Roman"/>
                <a:cs typeface="Times New Roman"/>
              </a:rPr>
              <a:t>were </a:t>
            </a:r>
            <a:r>
              <a:rPr dirty="0" sz="1200" spc="-5">
                <a:latin typeface="Times New Roman"/>
                <a:cs typeface="Times New Roman"/>
              </a:rPr>
              <a:t>analyzed </a:t>
            </a:r>
            <a:r>
              <a:rPr dirty="0" sz="1200">
                <a:latin typeface="Times New Roman"/>
                <a:cs typeface="Times New Roman"/>
              </a:rPr>
              <a:t>to determine if the </a:t>
            </a:r>
            <a:r>
              <a:rPr dirty="0" sz="1200" spc="-5">
                <a:latin typeface="Times New Roman"/>
                <a:cs typeface="Times New Roman"/>
              </a:rPr>
              <a:t>questions were  </a:t>
            </a:r>
            <a:r>
              <a:rPr dirty="0" sz="1200">
                <a:latin typeface="Times New Roman"/>
                <a:cs typeface="Times New Roman"/>
              </a:rPr>
              <a:t>easily understood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appropriate answers </a:t>
            </a:r>
            <a:r>
              <a:rPr dirty="0" sz="1200">
                <a:latin typeface="Times New Roman"/>
                <a:cs typeface="Times New Roman"/>
              </a:rPr>
              <a:t>(for multiple </a:t>
            </a:r>
            <a:r>
              <a:rPr dirty="0" sz="1200" spc="-5">
                <a:latin typeface="Times New Roman"/>
                <a:cs typeface="Times New Roman"/>
              </a:rPr>
              <a:t>choice type </a:t>
            </a:r>
            <a:r>
              <a:rPr dirty="0" sz="1200">
                <a:latin typeface="Times New Roman"/>
                <a:cs typeface="Times New Roman"/>
              </a:rPr>
              <a:t>questions) </a:t>
            </a:r>
            <a:r>
              <a:rPr dirty="0" sz="1200" spc="-5">
                <a:latin typeface="Times New Roman"/>
                <a:cs typeface="Times New Roman"/>
              </a:rPr>
              <a:t>were  available. </a:t>
            </a:r>
            <a:r>
              <a:rPr dirty="0" sz="1200" spc="-10">
                <a:latin typeface="Times New Roman"/>
                <a:cs typeface="Times New Roman"/>
              </a:rPr>
              <a:t>If </a:t>
            </a:r>
            <a:r>
              <a:rPr dirty="0" sz="1200">
                <a:latin typeface="Times New Roman"/>
                <a:cs typeface="Times New Roman"/>
              </a:rPr>
              <a:t>some of the </a:t>
            </a:r>
            <a:r>
              <a:rPr dirty="0" sz="1200" spc="-5">
                <a:latin typeface="Times New Roman"/>
                <a:cs typeface="Times New Roman"/>
              </a:rPr>
              <a:t>questions </a:t>
            </a:r>
            <a:r>
              <a:rPr dirty="0" sz="1200">
                <a:latin typeface="Times New Roman"/>
                <a:cs typeface="Times New Roman"/>
              </a:rPr>
              <a:t>did not </a:t>
            </a:r>
            <a:r>
              <a:rPr dirty="0" sz="1200" spc="-5">
                <a:latin typeface="Times New Roman"/>
                <a:cs typeface="Times New Roman"/>
              </a:rPr>
              <a:t>gain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approval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these </a:t>
            </a:r>
            <a:r>
              <a:rPr dirty="0" sz="1200">
                <a:latin typeface="Times New Roman"/>
                <a:cs typeface="Times New Roman"/>
              </a:rPr>
              <a:t>participants, </a:t>
            </a:r>
            <a:r>
              <a:rPr dirty="0" sz="1200" spc="-5">
                <a:latin typeface="Times New Roman"/>
                <a:cs typeface="Times New Roman"/>
              </a:rPr>
              <a:t>then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instrument(s) were adapted </a:t>
            </a:r>
            <a:r>
              <a:rPr dirty="0" sz="1200">
                <a:latin typeface="Times New Roman"/>
                <a:cs typeface="Times New Roman"/>
              </a:rPr>
              <a:t>to fit the </a:t>
            </a:r>
            <a:r>
              <a:rPr dirty="0" sz="1200" spc="-5">
                <a:latin typeface="Times New Roman"/>
                <a:cs typeface="Times New Roman"/>
              </a:rPr>
              <a:t>suggestions made. No additional changes needed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5">
                <a:latin typeface="Times New Roman"/>
                <a:cs typeface="Times New Roman"/>
              </a:rPr>
              <a:t>be  </a:t>
            </a:r>
            <a:r>
              <a:rPr dirty="0" sz="1200">
                <a:latin typeface="Times New Roman"/>
                <a:cs typeface="Times New Roman"/>
              </a:rPr>
              <a:t>made </a:t>
            </a:r>
            <a:r>
              <a:rPr dirty="0" sz="1200" spc="-5">
                <a:latin typeface="Times New Roman"/>
                <a:cs typeface="Times New Roman"/>
              </a:rPr>
              <a:t>after </a:t>
            </a:r>
            <a:r>
              <a:rPr dirty="0" sz="1200">
                <a:latin typeface="Times New Roman"/>
                <a:cs typeface="Times New Roman"/>
              </a:rPr>
              <a:t>the pilot study </a:t>
            </a:r>
            <a:r>
              <a:rPr dirty="0" sz="1200" spc="-5">
                <a:latin typeface="Times New Roman"/>
                <a:cs typeface="Times New Roman"/>
              </a:rPr>
              <a:t>was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conducted.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East Tennessee School District</a:t>
            </a:r>
            <a:r>
              <a:rPr dirty="0" sz="1200" spc="1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Procedures</a:t>
            </a:r>
            <a:endParaRPr sz="1200">
              <a:latin typeface="Times New Roman"/>
              <a:cs typeface="Times New Roman"/>
            </a:endParaRPr>
          </a:p>
          <a:p>
            <a:pPr marL="12700" marR="8890" indent="228600">
              <a:lnSpc>
                <a:spcPts val="2760"/>
              </a:lnSpc>
              <a:spcBef>
                <a:spcPts val="290"/>
              </a:spcBef>
            </a:pPr>
            <a:r>
              <a:rPr dirty="0" sz="1200" spc="-5">
                <a:latin typeface="Times New Roman"/>
                <a:cs typeface="Times New Roman"/>
              </a:rPr>
              <a:t>Once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instruments were shown </a:t>
            </a:r>
            <a:r>
              <a:rPr dirty="0" sz="1200">
                <a:latin typeface="Times New Roman"/>
                <a:cs typeface="Times New Roman"/>
              </a:rPr>
              <a:t>to be </a:t>
            </a:r>
            <a:r>
              <a:rPr dirty="0" sz="1200" spc="-5">
                <a:latin typeface="Times New Roman"/>
                <a:cs typeface="Times New Roman"/>
              </a:rPr>
              <a:t>valid </a:t>
            </a:r>
            <a:r>
              <a:rPr dirty="0" sz="1200">
                <a:latin typeface="Times New Roman"/>
                <a:cs typeface="Times New Roman"/>
              </a:rPr>
              <a:t>via the pilot </a:t>
            </a:r>
            <a:r>
              <a:rPr dirty="0" sz="1200" spc="-5">
                <a:latin typeface="Times New Roman"/>
                <a:cs typeface="Times New Roman"/>
              </a:rPr>
              <a:t>study,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focus </a:t>
            </a:r>
            <a:r>
              <a:rPr dirty="0" sz="1200">
                <a:latin typeface="Times New Roman"/>
                <a:cs typeface="Times New Roman"/>
              </a:rPr>
              <a:t>turned to the  </a:t>
            </a:r>
            <a:r>
              <a:rPr dirty="0" sz="1200" spc="-5">
                <a:latin typeface="Times New Roman"/>
                <a:cs typeface="Times New Roman"/>
              </a:rPr>
              <a:t>researched county’s adult high school. </a:t>
            </a: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order to </a:t>
            </a:r>
            <a:r>
              <a:rPr dirty="0" sz="1200" spc="-10">
                <a:latin typeface="Times New Roman"/>
                <a:cs typeface="Times New Roman"/>
              </a:rPr>
              <a:t>get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good sample </a:t>
            </a:r>
            <a:r>
              <a:rPr dirty="0" sz="1200">
                <a:latin typeface="Times New Roman"/>
                <a:cs typeface="Times New Roman"/>
              </a:rPr>
              <a:t>of the population, </a:t>
            </a:r>
            <a:r>
              <a:rPr dirty="0" sz="1200" spc="-5">
                <a:latin typeface="Times New Roman"/>
                <a:cs typeface="Times New Roman"/>
              </a:rPr>
              <a:t>all </a:t>
            </a:r>
            <a:r>
              <a:rPr dirty="0" sz="1200">
                <a:latin typeface="Times New Roman"/>
                <a:cs typeface="Times New Roman"/>
              </a:rPr>
              <a:t>of the  approximately </a:t>
            </a:r>
            <a:r>
              <a:rPr dirty="0" sz="1200" spc="-5">
                <a:latin typeface="Times New Roman"/>
                <a:cs typeface="Times New Roman"/>
              </a:rPr>
              <a:t>75-100 </a:t>
            </a:r>
            <a:r>
              <a:rPr dirty="0" sz="1200">
                <a:latin typeface="Times New Roman"/>
                <a:cs typeface="Times New Roman"/>
              </a:rPr>
              <a:t>students in the </a:t>
            </a:r>
            <a:r>
              <a:rPr dirty="0" sz="1200" spc="-5">
                <a:latin typeface="Times New Roman"/>
                <a:cs typeface="Times New Roman"/>
              </a:rPr>
              <a:t>18-20 year-old range </a:t>
            </a:r>
            <a:r>
              <a:rPr dirty="0" sz="1200">
                <a:latin typeface="Times New Roman"/>
                <a:cs typeface="Times New Roman"/>
              </a:rPr>
              <a:t>would have been </a:t>
            </a:r>
            <a:r>
              <a:rPr dirty="0" sz="1200" spc="-5">
                <a:latin typeface="Times New Roman"/>
                <a:cs typeface="Times New Roman"/>
              </a:rPr>
              <a:t>asked </a:t>
            </a:r>
            <a:r>
              <a:rPr dirty="0" sz="1200">
                <a:latin typeface="Times New Roman"/>
                <a:cs typeface="Times New Roman"/>
              </a:rPr>
              <a:t>to participate.  </a:t>
            </a:r>
            <a:r>
              <a:rPr dirty="0" sz="1200" spc="-5">
                <a:latin typeface="Times New Roman"/>
                <a:cs typeface="Times New Roman"/>
              </a:rPr>
              <a:t>Actual participation is discussed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Chapter </a:t>
            </a:r>
            <a:r>
              <a:rPr dirty="0" sz="1200" spc="-10">
                <a:latin typeface="Times New Roman"/>
                <a:cs typeface="Times New Roman"/>
              </a:rPr>
              <a:t>IV. </a:t>
            </a:r>
            <a:r>
              <a:rPr dirty="0" sz="1200">
                <a:latin typeface="Times New Roman"/>
                <a:cs typeface="Times New Roman"/>
              </a:rPr>
              <a:t>Since </a:t>
            </a:r>
            <a:r>
              <a:rPr dirty="0" sz="1200" spc="5">
                <a:latin typeface="Times New Roman"/>
                <a:cs typeface="Times New Roman"/>
              </a:rPr>
              <a:t>many </a:t>
            </a:r>
            <a:r>
              <a:rPr dirty="0" sz="1200">
                <a:latin typeface="Times New Roman"/>
                <a:cs typeface="Times New Roman"/>
              </a:rPr>
              <a:t>of the students </a:t>
            </a:r>
            <a:r>
              <a:rPr dirty="0" sz="1200" spc="-5">
                <a:latin typeface="Times New Roman"/>
                <a:cs typeface="Times New Roman"/>
              </a:rPr>
              <a:t>attended class at  different times, several days were dedicated </a:t>
            </a:r>
            <a:r>
              <a:rPr dirty="0" sz="1200">
                <a:latin typeface="Times New Roman"/>
                <a:cs typeface="Times New Roman"/>
              </a:rPr>
              <a:t>to spending time </a:t>
            </a:r>
            <a:r>
              <a:rPr dirty="0" sz="1200" spc="-5">
                <a:latin typeface="Times New Roman"/>
                <a:cs typeface="Times New Roman"/>
              </a:rPr>
              <a:t>at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adult high school and waiting  </a:t>
            </a:r>
            <a:r>
              <a:rPr dirty="0" sz="1200">
                <a:latin typeface="Times New Roman"/>
                <a:cs typeface="Times New Roman"/>
              </a:rPr>
              <a:t>on </a:t>
            </a:r>
            <a:r>
              <a:rPr dirty="0" sz="1200" spc="-5">
                <a:latin typeface="Times New Roman"/>
                <a:cs typeface="Times New Roman"/>
              </a:rPr>
              <a:t>students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come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work </a:t>
            </a:r>
            <a:r>
              <a:rPr dirty="0" sz="1200">
                <a:latin typeface="Times New Roman"/>
                <a:cs typeface="Times New Roman"/>
              </a:rPr>
              <a:t>on their </a:t>
            </a:r>
            <a:r>
              <a:rPr dirty="0" sz="1200" spc="-5">
                <a:latin typeface="Times New Roman"/>
                <a:cs typeface="Times New Roman"/>
              </a:rPr>
              <a:t>classwork. </a:t>
            </a:r>
            <a:r>
              <a:rPr dirty="0" sz="1200">
                <a:latin typeface="Times New Roman"/>
                <a:cs typeface="Times New Roman"/>
              </a:rPr>
              <a:t>Since </a:t>
            </a:r>
            <a:r>
              <a:rPr dirty="0" sz="1200" spc="-5">
                <a:latin typeface="Times New Roman"/>
                <a:cs typeface="Times New Roman"/>
              </a:rPr>
              <a:t>credit </a:t>
            </a:r>
            <a:r>
              <a:rPr dirty="0" sz="1200">
                <a:latin typeface="Times New Roman"/>
                <a:cs typeface="Times New Roman"/>
              </a:rPr>
              <a:t>recovery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large </a:t>
            </a:r>
            <a:r>
              <a:rPr dirty="0" sz="1200">
                <a:latin typeface="Times New Roman"/>
                <a:cs typeface="Times New Roman"/>
              </a:rPr>
              <a:t>part of the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adult</a:t>
            </a:r>
            <a:endParaRPr sz="1200">
              <a:latin typeface="Times New Roman"/>
              <a:cs typeface="Times New Roman"/>
            </a:endParaRPr>
          </a:p>
          <a:p>
            <a:pPr marL="12700" marR="19685">
              <a:lnSpc>
                <a:spcPts val="276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high school program, students </a:t>
            </a:r>
            <a:r>
              <a:rPr dirty="0" sz="1200">
                <a:latin typeface="Times New Roman"/>
                <a:cs typeface="Times New Roman"/>
              </a:rPr>
              <a:t>often </a:t>
            </a:r>
            <a:r>
              <a:rPr dirty="0" sz="1200" spc="-5">
                <a:latin typeface="Times New Roman"/>
                <a:cs typeface="Times New Roman"/>
              </a:rPr>
              <a:t>come and </a:t>
            </a:r>
            <a:r>
              <a:rPr dirty="0" sz="1200" spc="-10">
                <a:latin typeface="Times New Roman"/>
                <a:cs typeface="Times New Roman"/>
              </a:rPr>
              <a:t>go </a:t>
            </a:r>
            <a:r>
              <a:rPr dirty="0" sz="1200" spc="-5">
                <a:latin typeface="Times New Roman"/>
                <a:cs typeface="Times New Roman"/>
              </a:rPr>
              <a:t>at different </a:t>
            </a:r>
            <a:r>
              <a:rPr dirty="0" sz="1200">
                <a:latin typeface="Times New Roman"/>
                <a:cs typeface="Times New Roman"/>
              </a:rPr>
              <a:t>times. With </a:t>
            </a:r>
            <a:r>
              <a:rPr dirty="0" sz="1200" spc="-5">
                <a:latin typeface="Times New Roman"/>
                <a:cs typeface="Times New Roman"/>
              </a:rPr>
              <a:t>the assistance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the  faculty </a:t>
            </a:r>
            <a:r>
              <a:rPr dirty="0" sz="1200" spc="-5">
                <a:latin typeface="Times New Roman"/>
                <a:cs typeface="Times New Roman"/>
              </a:rPr>
              <a:t>at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adult high </a:t>
            </a:r>
            <a:r>
              <a:rPr dirty="0" sz="1200">
                <a:latin typeface="Times New Roman"/>
                <a:cs typeface="Times New Roman"/>
              </a:rPr>
              <a:t>school, </a:t>
            </a:r>
            <a:r>
              <a:rPr dirty="0" sz="1200" spc="-5">
                <a:latin typeface="Times New Roman"/>
                <a:cs typeface="Times New Roman"/>
              </a:rPr>
              <a:t>identifying </a:t>
            </a:r>
            <a:r>
              <a:rPr dirty="0" sz="1200">
                <a:latin typeface="Times New Roman"/>
                <a:cs typeface="Times New Roman"/>
              </a:rPr>
              <a:t>students who </a:t>
            </a:r>
            <a:r>
              <a:rPr dirty="0" sz="1200" spc="-5">
                <a:latin typeface="Times New Roman"/>
                <a:cs typeface="Times New Roman"/>
              </a:rPr>
              <a:t>are </a:t>
            </a:r>
            <a:r>
              <a:rPr dirty="0" sz="1200">
                <a:latin typeface="Times New Roman"/>
                <a:cs typeface="Times New Roman"/>
              </a:rPr>
              <a:t>in the appropriate </a:t>
            </a:r>
            <a:r>
              <a:rPr dirty="0" sz="1200" spc="-5">
                <a:latin typeface="Times New Roman"/>
                <a:cs typeface="Times New Roman"/>
              </a:rPr>
              <a:t>age range was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first priority.</a:t>
            </a:r>
            <a:endParaRPr sz="1200">
              <a:latin typeface="Times New Roman"/>
              <a:cs typeface="Times New Roman"/>
            </a:endParaRPr>
          </a:p>
          <a:p>
            <a:pPr marL="12700" marR="266065" indent="228600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As students entered </a:t>
            </a:r>
            <a:r>
              <a:rPr dirty="0" sz="1200">
                <a:latin typeface="Times New Roman"/>
                <a:cs typeface="Times New Roman"/>
              </a:rPr>
              <a:t>the school, if they </a:t>
            </a:r>
            <a:r>
              <a:rPr dirty="0" sz="1200" spc="-5">
                <a:latin typeface="Times New Roman"/>
                <a:cs typeface="Times New Roman"/>
              </a:rPr>
              <a:t>were </a:t>
            </a:r>
            <a:r>
              <a:rPr dirty="0" sz="1200">
                <a:latin typeface="Times New Roman"/>
                <a:cs typeface="Times New Roman"/>
              </a:rPr>
              <a:t>in the </a:t>
            </a:r>
            <a:r>
              <a:rPr dirty="0" sz="1200" spc="-5">
                <a:latin typeface="Times New Roman"/>
                <a:cs typeface="Times New Roman"/>
              </a:rPr>
              <a:t>desired </a:t>
            </a:r>
            <a:r>
              <a:rPr dirty="0" sz="1200">
                <a:latin typeface="Times New Roman"/>
                <a:cs typeface="Times New Roman"/>
              </a:rPr>
              <a:t>age </a:t>
            </a:r>
            <a:r>
              <a:rPr dirty="0" sz="1200" spc="-5">
                <a:latin typeface="Times New Roman"/>
                <a:cs typeface="Times New Roman"/>
              </a:rPr>
              <a:t>range,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researcher  approached </a:t>
            </a:r>
            <a:r>
              <a:rPr dirty="0" sz="1200">
                <a:latin typeface="Times New Roman"/>
                <a:cs typeface="Times New Roman"/>
              </a:rPr>
              <a:t>them </a:t>
            </a:r>
            <a:r>
              <a:rPr dirty="0" sz="1200" spc="-5">
                <a:latin typeface="Times New Roman"/>
                <a:cs typeface="Times New Roman"/>
              </a:rPr>
              <a:t>individually, </a:t>
            </a:r>
            <a:r>
              <a:rPr dirty="0" sz="1200">
                <a:latin typeface="Times New Roman"/>
                <a:cs typeface="Times New Roman"/>
              </a:rPr>
              <a:t>explained the </a:t>
            </a:r>
            <a:r>
              <a:rPr dirty="0" sz="1200" spc="-5">
                <a:latin typeface="Times New Roman"/>
                <a:cs typeface="Times New Roman"/>
              </a:rPr>
              <a:t>research, and </a:t>
            </a:r>
            <a:r>
              <a:rPr dirty="0" sz="1200">
                <a:latin typeface="Times New Roman"/>
                <a:cs typeface="Times New Roman"/>
              </a:rPr>
              <a:t>asked for their participation. </a:t>
            </a:r>
            <a:r>
              <a:rPr dirty="0" sz="1200" spc="-10">
                <a:latin typeface="Times New Roman"/>
                <a:cs typeface="Times New Roman"/>
              </a:rPr>
              <a:t>If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6328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62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173990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student </a:t>
            </a:r>
            <a:r>
              <a:rPr dirty="0" sz="1200" spc="-5">
                <a:latin typeface="Times New Roman"/>
                <a:cs typeface="Times New Roman"/>
              </a:rPr>
              <a:t>agreed </a:t>
            </a:r>
            <a:r>
              <a:rPr dirty="0" sz="1200">
                <a:latin typeface="Times New Roman"/>
                <a:cs typeface="Times New Roman"/>
              </a:rPr>
              <a:t>to participate, </a:t>
            </a:r>
            <a:r>
              <a:rPr dirty="0" sz="1200" spc="-5">
                <a:latin typeface="Times New Roman"/>
                <a:cs typeface="Times New Roman"/>
              </a:rPr>
              <a:t>then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researcher </a:t>
            </a:r>
            <a:r>
              <a:rPr dirty="0" sz="1200">
                <a:latin typeface="Times New Roman"/>
                <a:cs typeface="Times New Roman"/>
              </a:rPr>
              <a:t>explained the </a:t>
            </a:r>
            <a:r>
              <a:rPr dirty="0" sz="1200" spc="-5">
                <a:latin typeface="Times New Roman"/>
                <a:cs typeface="Times New Roman"/>
              </a:rPr>
              <a:t>consent </a:t>
            </a:r>
            <a:r>
              <a:rPr dirty="0" sz="1200">
                <a:latin typeface="Times New Roman"/>
                <a:cs typeface="Times New Roman"/>
              </a:rPr>
              <a:t>form and </a:t>
            </a:r>
            <a:r>
              <a:rPr dirty="0" sz="1200" spc="-5">
                <a:latin typeface="Times New Roman"/>
                <a:cs typeface="Times New Roman"/>
              </a:rPr>
              <a:t>answered </a:t>
            </a:r>
            <a:r>
              <a:rPr dirty="0" sz="1200" spc="5">
                <a:latin typeface="Times New Roman"/>
                <a:cs typeface="Times New Roman"/>
              </a:rPr>
              <a:t>any  </a:t>
            </a:r>
            <a:r>
              <a:rPr dirty="0" sz="1200" spc="-5">
                <a:latin typeface="Times New Roman"/>
                <a:cs typeface="Times New Roman"/>
              </a:rPr>
              <a:t>questions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participant </a:t>
            </a:r>
            <a:r>
              <a:rPr dirty="0" sz="1200">
                <a:latin typeface="Times New Roman"/>
                <a:cs typeface="Times New Roman"/>
              </a:rPr>
              <a:t>may have </a:t>
            </a:r>
            <a:r>
              <a:rPr dirty="0" sz="1200" spc="-5">
                <a:latin typeface="Times New Roman"/>
                <a:cs typeface="Times New Roman"/>
              </a:rPr>
              <a:t>had. </a:t>
            </a:r>
            <a:r>
              <a:rPr dirty="0" sz="1200">
                <a:latin typeface="Times New Roman"/>
                <a:cs typeface="Times New Roman"/>
              </a:rPr>
              <a:t>Upon reading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signing the </a:t>
            </a:r>
            <a:r>
              <a:rPr dirty="0" sz="1200" spc="-5">
                <a:latin typeface="Times New Roman"/>
                <a:cs typeface="Times New Roman"/>
              </a:rPr>
              <a:t>consent form,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participant was given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questionnaire and answered </a:t>
            </a:r>
            <a:r>
              <a:rPr dirty="0" sz="1200">
                <a:latin typeface="Times New Roman"/>
                <a:cs typeface="Times New Roman"/>
              </a:rPr>
              <a:t>it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accordingly.</a:t>
            </a:r>
            <a:endParaRPr sz="1200">
              <a:latin typeface="Times New Roman"/>
              <a:cs typeface="Times New Roman"/>
            </a:endParaRPr>
          </a:p>
          <a:p>
            <a:pPr marL="12700" marR="127000" indent="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Once completed, </a:t>
            </a:r>
            <a:r>
              <a:rPr dirty="0" sz="1200">
                <a:latin typeface="Times New Roman"/>
                <a:cs typeface="Times New Roman"/>
              </a:rPr>
              <a:t>if the </a:t>
            </a:r>
            <a:r>
              <a:rPr dirty="0" sz="1200" spc="-5">
                <a:latin typeface="Times New Roman"/>
                <a:cs typeface="Times New Roman"/>
              </a:rPr>
              <a:t>participant desired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5">
                <a:latin typeface="Times New Roman"/>
                <a:cs typeface="Times New Roman"/>
              </a:rPr>
              <a:t>be </a:t>
            </a:r>
            <a:r>
              <a:rPr dirty="0" sz="1200">
                <a:latin typeface="Times New Roman"/>
                <a:cs typeface="Times New Roman"/>
              </a:rPr>
              <a:t>part of the </a:t>
            </a:r>
            <a:r>
              <a:rPr dirty="0" sz="1200" spc="-5">
                <a:latin typeface="Times New Roman"/>
                <a:cs typeface="Times New Roman"/>
              </a:rPr>
              <a:t>interview </a:t>
            </a:r>
            <a:r>
              <a:rPr dirty="0" sz="1200">
                <a:latin typeface="Times New Roman"/>
                <a:cs typeface="Times New Roman"/>
              </a:rPr>
              <a:t>process, a time </a:t>
            </a:r>
            <a:r>
              <a:rPr dirty="0" sz="1200" spc="-5">
                <a:latin typeface="Times New Roman"/>
                <a:cs typeface="Times New Roman"/>
              </a:rPr>
              <a:t>was  scheduled (approximately two weeks </a:t>
            </a:r>
            <a:r>
              <a:rPr dirty="0" sz="1200">
                <a:latin typeface="Times New Roman"/>
                <a:cs typeface="Times New Roman"/>
              </a:rPr>
              <a:t>from the time of </a:t>
            </a:r>
            <a:r>
              <a:rPr dirty="0" sz="1200" spc="-5">
                <a:latin typeface="Times New Roman"/>
                <a:cs typeface="Times New Roman"/>
              </a:rPr>
              <a:t>first encounter)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conduct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interview.  </a:t>
            </a:r>
            <a:r>
              <a:rPr dirty="0" sz="1200" spc="-10">
                <a:latin typeface="Times New Roman"/>
                <a:cs typeface="Times New Roman"/>
              </a:rPr>
              <a:t>If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participant </a:t>
            </a:r>
            <a:r>
              <a:rPr dirty="0" sz="1200">
                <a:latin typeface="Times New Roman"/>
                <a:cs typeface="Times New Roman"/>
              </a:rPr>
              <a:t>did not </a:t>
            </a:r>
            <a:r>
              <a:rPr dirty="0" sz="1200" spc="-5">
                <a:latin typeface="Times New Roman"/>
                <a:cs typeface="Times New Roman"/>
              </a:rPr>
              <a:t>want </a:t>
            </a:r>
            <a:r>
              <a:rPr dirty="0" sz="1200">
                <a:latin typeface="Times New Roman"/>
                <a:cs typeface="Times New Roman"/>
              </a:rPr>
              <a:t>to be </a:t>
            </a:r>
            <a:r>
              <a:rPr dirty="0" sz="1200" spc="-5">
                <a:latin typeface="Times New Roman"/>
                <a:cs typeface="Times New Roman"/>
              </a:rPr>
              <a:t>involved </a:t>
            </a:r>
            <a:r>
              <a:rPr dirty="0" sz="1200">
                <a:latin typeface="Times New Roman"/>
                <a:cs typeface="Times New Roman"/>
              </a:rPr>
              <a:t>with the </a:t>
            </a:r>
            <a:r>
              <a:rPr dirty="0" sz="1200" spc="-5">
                <a:latin typeface="Times New Roman"/>
                <a:cs typeface="Times New Roman"/>
              </a:rPr>
              <a:t>interview questions, then his </a:t>
            </a:r>
            <a:r>
              <a:rPr dirty="0" sz="1200">
                <a:latin typeface="Times New Roman"/>
                <a:cs typeface="Times New Roman"/>
              </a:rPr>
              <a:t>or </a:t>
            </a:r>
            <a:r>
              <a:rPr dirty="0" sz="1200" spc="-5">
                <a:latin typeface="Times New Roman"/>
                <a:cs typeface="Times New Roman"/>
              </a:rPr>
              <a:t>her  participation </a:t>
            </a:r>
            <a:r>
              <a:rPr dirty="0" sz="1200">
                <a:latin typeface="Times New Roman"/>
                <a:cs typeface="Times New Roman"/>
              </a:rPr>
              <a:t>in the </a:t>
            </a:r>
            <a:r>
              <a:rPr dirty="0" sz="1200" spc="-5">
                <a:latin typeface="Times New Roman"/>
                <a:cs typeface="Times New Roman"/>
              </a:rPr>
              <a:t>research was considered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complete.</a:t>
            </a:r>
            <a:endParaRPr sz="1200">
              <a:latin typeface="Times New Roman"/>
              <a:cs typeface="Times New Roman"/>
            </a:endParaRPr>
          </a:p>
          <a:p>
            <a:pPr marL="12700" marR="14604" indent="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After </a:t>
            </a:r>
            <a:r>
              <a:rPr dirty="0" sz="1200">
                <a:latin typeface="Times New Roman"/>
                <a:cs typeface="Times New Roman"/>
              </a:rPr>
              <a:t>conducting the </a:t>
            </a:r>
            <a:r>
              <a:rPr dirty="0" sz="1200" spc="-5">
                <a:latin typeface="Times New Roman"/>
                <a:cs typeface="Times New Roman"/>
              </a:rPr>
              <a:t>initial analysis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data,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researcher </a:t>
            </a:r>
            <a:r>
              <a:rPr dirty="0" sz="1200">
                <a:latin typeface="Times New Roman"/>
                <a:cs typeface="Times New Roman"/>
              </a:rPr>
              <a:t>decided which </a:t>
            </a:r>
            <a:r>
              <a:rPr dirty="0" sz="1200" spc="-5">
                <a:latin typeface="Times New Roman"/>
                <a:cs typeface="Times New Roman"/>
              </a:rPr>
              <a:t>volunteers </a:t>
            </a:r>
            <a:r>
              <a:rPr dirty="0" sz="1200">
                <a:latin typeface="Times New Roman"/>
                <a:cs typeface="Times New Roman"/>
              </a:rPr>
              <a:t>to  </a:t>
            </a:r>
            <a:r>
              <a:rPr dirty="0" sz="1200" spc="-5">
                <a:latin typeface="Times New Roman"/>
                <a:cs typeface="Times New Roman"/>
              </a:rPr>
              <a:t>interview. Not all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participants </a:t>
            </a:r>
            <a:r>
              <a:rPr dirty="0" sz="1200">
                <a:latin typeface="Times New Roman"/>
                <a:cs typeface="Times New Roman"/>
              </a:rPr>
              <a:t>who </a:t>
            </a:r>
            <a:r>
              <a:rPr dirty="0" sz="1200" spc="-5">
                <a:latin typeface="Times New Roman"/>
                <a:cs typeface="Times New Roman"/>
              </a:rPr>
              <a:t>agreed </a:t>
            </a:r>
            <a:r>
              <a:rPr dirty="0" sz="1200" spc="5">
                <a:latin typeface="Times New Roman"/>
                <a:cs typeface="Times New Roman"/>
              </a:rPr>
              <a:t>to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interviews were </a:t>
            </a:r>
            <a:r>
              <a:rPr dirty="0" sz="1200">
                <a:latin typeface="Times New Roman"/>
                <a:cs typeface="Times New Roman"/>
              </a:rPr>
              <a:t>needed, since the  </a:t>
            </a:r>
            <a:r>
              <a:rPr dirty="0" sz="1200" spc="-5">
                <a:latin typeface="Times New Roman"/>
                <a:cs typeface="Times New Roman"/>
              </a:rPr>
              <a:t>purpose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these </a:t>
            </a:r>
            <a:r>
              <a:rPr dirty="0" sz="1200">
                <a:latin typeface="Times New Roman"/>
                <a:cs typeface="Times New Roman"/>
              </a:rPr>
              <a:t>interviews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get </a:t>
            </a:r>
            <a:r>
              <a:rPr dirty="0" sz="1200">
                <a:latin typeface="Times New Roman"/>
                <a:cs typeface="Times New Roman"/>
              </a:rPr>
              <a:t>more in-depth </a:t>
            </a:r>
            <a:r>
              <a:rPr dirty="0" sz="1200" spc="-5">
                <a:latin typeface="Times New Roman"/>
                <a:cs typeface="Times New Roman"/>
              </a:rPr>
              <a:t>answers </a:t>
            </a:r>
            <a:r>
              <a:rPr dirty="0" sz="1200">
                <a:latin typeface="Times New Roman"/>
                <a:cs typeface="Times New Roman"/>
              </a:rPr>
              <a:t>to some questions </a:t>
            </a:r>
            <a:r>
              <a:rPr dirty="0" sz="1200" spc="-5">
                <a:latin typeface="Times New Roman"/>
                <a:cs typeface="Times New Roman"/>
              </a:rPr>
              <a:t>from individuals 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-5">
                <a:latin typeface="Times New Roman"/>
                <a:cs typeface="Times New Roman"/>
              </a:rPr>
              <a:t>certain answers. </a:t>
            </a:r>
            <a:r>
              <a:rPr dirty="0" sz="1200" spc="-10">
                <a:latin typeface="Times New Roman"/>
                <a:cs typeface="Times New Roman"/>
              </a:rPr>
              <a:t>If </a:t>
            </a:r>
            <a:r>
              <a:rPr dirty="0" sz="1200">
                <a:latin typeface="Times New Roman"/>
                <a:cs typeface="Times New Roman"/>
              </a:rPr>
              <a:t>more than one student </a:t>
            </a:r>
            <a:r>
              <a:rPr dirty="0" sz="1200" spc="-5">
                <a:latin typeface="Times New Roman"/>
                <a:cs typeface="Times New Roman"/>
              </a:rPr>
              <a:t>answered </a:t>
            </a:r>
            <a:r>
              <a:rPr dirty="0" sz="1200">
                <a:latin typeface="Times New Roman"/>
                <a:cs typeface="Times New Roman"/>
              </a:rPr>
              <a:t>questions very </a:t>
            </a:r>
            <a:r>
              <a:rPr dirty="0" sz="1200" spc="-5">
                <a:latin typeface="Times New Roman"/>
                <a:cs typeface="Times New Roman"/>
              </a:rPr>
              <a:t>similarly, </a:t>
            </a:r>
            <a:r>
              <a:rPr dirty="0" sz="1200">
                <a:latin typeface="Times New Roman"/>
                <a:cs typeface="Times New Roman"/>
              </a:rPr>
              <a:t>then </a:t>
            </a:r>
            <a:r>
              <a:rPr dirty="0" sz="1200" spc="5">
                <a:latin typeface="Times New Roman"/>
                <a:cs typeface="Times New Roman"/>
              </a:rPr>
              <a:t>only </a:t>
            </a:r>
            <a:r>
              <a:rPr dirty="0" sz="1200">
                <a:latin typeface="Times New Roman"/>
                <a:cs typeface="Times New Roman"/>
              </a:rPr>
              <a:t>one  of </a:t>
            </a:r>
            <a:r>
              <a:rPr dirty="0" sz="1200" spc="-5">
                <a:latin typeface="Times New Roman"/>
                <a:cs typeface="Times New Roman"/>
              </a:rPr>
              <a:t>these </a:t>
            </a:r>
            <a:r>
              <a:rPr dirty="0" sz="1200">
                <a:latin typeface="Times New Roman"/>
                <a:cs typeface="Times New Roman"/>
              </a:rPr>
              <a:t>students </a:t>
            </a:r>
            <a:r>
              <a:rPr dirty="0" sz="1200" spc="-5">
                <a:latin typeface="Times New Roman"/>
                <a:cs typeface="Times New Roman"/>
              </a:rPr>
              <a:t>needed </a:t>
            </a:r>
            <a:r>
              <a:rPr dirty="0" sz="1200">
                <a:latin typeface="Times New Roman"/>
                <a:cs typeface="Times New Roman"/>
              </a:rPr>
              <a:t>to be </a:t>
            </a:r>
            <a:r>
              <a:rPr dirty="0" sz="1200" spc="-5">
                <a:latin typeface="Times New Roman"/>
                <a:cs typeface="Times New Roman"/>
              </a:rPr>
              <a:t>interviewed. </a:t>
            </a:r>
            <a:r>
              <a:rPr dirty="0" sz="1200">
                <a:latin typeface="Times New Roman"/>
                <a:cs typeface="Times New Roman"/>
              </a:rPr>
              <a:t>This interview </a:t>
            </a:r>
            <a:r>
              <a:rPr dirty="0" sz="1200" spc="-5">
                <a:latin typeface="Times New Roman"/>
                <a:cs typeface="Times New Roman"/>
              </a:rPr>
              <a:t>process was </a:t>
            </a:r>
            <a:r>
              <a:rPr dirty="0" sz="1200">
                <a:latin typeface="Times New Roman"/>
                <a:cs typeface="Times New Roman"/>
              </a:rPr>
              <a:t>scheduled to take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about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>
                <a:latin typeface="Times New Roman"/>
                <a:cs typeface="Times New Roman"/>
              </a:rPr>
              <a:t>one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week.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30"/>
              </a:spcBef>
            </a:pPr>
            <a:r>
              <a:rPr dirty="0" sz="1200" spc="-5" b="1">
                <a:latin typeface="Times New Roman"/>
                <a:cs typeface="Times New Roman"/>
              </a:rPr>
              <a:t>Timeline </a:t>
            </a:r>
            <a:r>
              <a:rPr dirty="0" sz="1200" b="1">
                <a:latin typeface="Times New Roman"/>
                <a:cs typeface="Times New Roman"/>
              </a:rPr>
              <a:t>for </a:t>
            </a:r>
            <a:r>
              <a:rPr dirty="0" sz="1200" spc="-5" b="1">
                <a:latin typeface="Times New Roman"/>
                <a:cs typeface="Times New Roman"/>
              </a:rPr>
              <a:t>Data</a:t>
            </a:r>
            <a:r>
              <a:rPr dirty="0" sz="1200" spc="-10" b="1">
                <a:latin typeface="Times New Roman"/>
                <a:cs typeface="Times New Roman"/>
              </a:rPr>
              <a:t> </a:t>
            </a:r>
            <a:r>
              <a:rPr dirty="0" sz="1200" b="1">
                <a:latin typeface="Times New Roman"/>
                <a:cs typeface="Times New Roman"/>
              </a:rPr>
              <a:t>Collection</a:t>
            </a:r>
            <a:endParaRPr sz="1200">
              <a:latin typeface="Times New Roman"/>
              <a:cs typeface="Times New Roman"/>
            </a:endParaRPr>
          </a:p>
          <a:p>
            <a:pPr marL="12700" marR="207645" indent="228600">
              <a:lnSpc>
                <a:spcPts val="2760"/>
              </a:lnSpc>
              <a:spcBef>
                <a:spcPts val="290"/>
              </a:spcBef>
            </a:pP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order to </a:t>
            </a:r>
            <a:r>
              <a:rPr dirty="0" sz="1200" spc="-5">
                <a:latin typeface="Times New Roman"/>
                <a:cs typeface="Times New Roman"/>
              </a:rPr>
              <a:t>collect </a:t>
            </a:r>
            <a:r>
              <a:rPr dirty="0" sz="1200">
                <a:latin typeface="Times New Roman"/>
                <a:cs typeface="Times New Roman"/>
              </a:rPr>
              <a:t>the data </a:t>
            </a:r>
            <a:r>
              <a:rPr dirty="0" sz="1200" spc="-5">
                <a:latin typeface="Times New Roman"/>
                <a:cs typeface="Times New Roman"/>
              </a:rPr>
              <a:t>from </a:t>
            </a:r>
            <a:r>
              <a:rPr dirty="0" sz="1200">
                <a:latin typeface="Times New Roman"/>
                <a:cs typeface="Times New Roman"/>
              </a:rPr>
              <a:t>the pilot study and </a:t>
            </a:r>
            <a:r>
              <a:rPr dirty="0" sz="1200" spc="-5">
                <a:latin typeface="Times New Roman"/>
                <a:cs typeface="Times New Roman"/>
              </a:rPr>
              <a:t>analyze </a:t>
            </a:r>
            <a:r>
              <a:rPr dirty="0" sz="1200">
                <a:latin typeface="Times New Roman"/>
                <a:cs typeface="Times New Roman"/>
              </a:rPr>
              <a:t>it appropriately, one </a:t>
            </a:r>
            <a:r>
              <a:rPr dirty="0" sz="1200" spc="-5">
                <a:latin typeface="Times New Roman"/>
                <a:cs typeface="Times New Roman"/>
              </a:rPr>
              <a:t>week was  allotted </a:t>
            </a:r>
            <a:r>
              <a:rPr dirty="0" sz="1200">
                <a:latin typeface="Times New Roman"/>
                <a:cs typeface="Times New Roman"/>
              </a:rPr>
              <a:t>for this portion of the research. </a:t>
            </a:r>
            <a:r>
              <a:rPr dirty="0" sz="1200" spc="-5">
                <a:latin typeface="Times New Roman"/>
                <a:cs typeface="Times New Roman"/>
              </a:rPr>
              <a:t>After verification </a:t>
            </a:r>
            <a:r>
              <a:rPr dirty="0" sz="1200">
                <a:latin typeface="Times New Roman"/>
                <a:cs typeface="Times New Roman"/>
              </a:rPr>
              <a:t>of the validity of the </a:t>
            </a:r>
            <a:r>
              <a:rPr dirty="0" sz="1200" spc="-5">
                <a:latin typeface="Times New Roman"/>
                <a:cs typeface="Times New Roman"/>
              </a:rPr>
              <a:t>instruments,  participants at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adult </a:t>
            </a:r>
            <a:r>
              <a:rPr dirty="0" sz="1200">
                <a:latin typeface="Times New Roman"/>
                <a:cs typeface="Times New Roman"/>
              </a:rPr>
              <a:t>high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were </a:t>
            </a:r>
            <a:r>
              <a:rPr dirty="0" sz="1200" spc="-5">
                <a:latin typeface="Times New Roman"/>
                <a:cs typeface="Times New Roman"/>
              </a:rPr>
              <a:t>given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week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answer </a:t>
            </a:r>
            <a:r>
              <a:rPr dirty="0" sz="1200">
                <a:latin typeface="Times New Roman"/>
                <a:cs typeface="Times New Roman"/>
              </a:rPr>
              <a:t>the surveys. </a:t>
            </a:r>
            <a:r>
              <a:rPr dirty="0" sz="1200" spc="-5">
                <a:latin typeface="Times New Roman"/>
                <a:cs typeface="Times New Roman"/>
              </a:rPr>
              <a:t>After collecting 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data,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>
                <a:latin typeface="Times New Roman"/>
                <a:cs typeface="Times New Roman"/>
              </a:rPr>
              <a:t>were analyzed to </a:t>
            </a:r>
            <a:r>
              <a:rPr dirty="0" sz="1200" spc="-5">
                <a:latin typeface="Times New Roman"/>
                <a:cs typeface="Times New Roman"/>
              </a:rPr>
              <a:t>determine which </a:t>
            </a:r>
            <a:r>
              <a:rPr dirty="0" sz="1200">
                <a:latin typeface="Times New Roman"/>
                <a:cs typeface="Times New Roman"/>
              </a:rPr>
              <a:t>participants </a:t>
            </a:r>
            <a:r>
              <a:rPr dirty="0" sz="1200" spc="-5">
                <a:latin typeface="Times New Roman"/>
                <a:cs typeface="Times New Roman"/>
              </a:rPr>
              <a:t>needed </a:t>
            </a:r>
            <a:r>
              <a:rPr dirty="0" sz="1200">
                <a:latin typeface="Times New Roman"/>
                <a:cs typeface="Times New Roman"/>
              </a:rPr>
              <a:t>to be </a:t>
            </a:r>
            <a:r>
              <a:rPr dirty="0" sz="1200" spc="-5">
                <a:latin typeface="Times New Roman"/>
                <a:cs typeface="Times New Roman"/>
              </a:rPr>
              <a:t>interviewed.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endParaRPr sz="1200">
              <a:latin typeface="Times New Roman"/>
              <a:cs typeface="Times New Roman"/>
            </a:endParaRPr>
          </a:p>
          <a:p>
            <a:pPr marL="12700" marR="36830">
              <a:lnSpc>
                <a:spcPts val="276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interviews were </a:t>
            </a:r>
            <a:r>
              <a:rPr dirty="0" sz="1200">
                <a:latin typeface="Times New Roman"/>
                <a:cs typeface="Times New Roman"/>
              </a:rPr>
              <a:t>scheduled to take </a:t>
            </a:r>
            <a:r>
              <a:rPr dirty="0" sz="1200" spc="-5">
                <a:latin typeface="Times New Roman"/>
                <a:cs typeface="Times New Roman"/>
              </a:rPr>
              <a:t>place </a:t>
            </a:r>
            <a:r>
              <a:rPr dirty="0" sz="1200">
                <a:latin typeface="Times New Roman"/>
                <a:cs typeface="Times New Roman"/>
              </a:rPr>
              <a:t>towards the </a:t>
            </a:r>
            <a:r>
              <a:rPr dirty="0" sz="1200" spc="-5">
                <a:latin typeface="Times New Roman"/>
                <a:cs typeface="Times New Roman"/>
              </a:rPr>
              <a:t>end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week </a:t>
            </a:r>
            <a:r>
              <a:rPr dirty="0" sz="1200">
                <a:latin typeface="Times New Roman"/>
                <a:cs typeface="Times New Roman"/>
              </a:rPr>
              <a:t>(Thursday </a:t>
            </a:r>
            <a:r>
              <a:rPr dirty="0" sz="1200" spc="-5">
                <a:latin typeface="Times New Roman"/>
                <a:cs typeface="Times New Roman"/>
              </a:rPr>
              <a:t>and Friday)  </a:t>
            </a:r>
            <a:r>
              <a:rPr dirty="0" sz="1200">
                <a:latin typeface="Times New Roman"/>
                <a:cs typeface="Times New Roman"/>
              </a:rPr>
              <a:t>following the data </a:t>
            </a:r>
            <a:r>
              <a:rPr dirty="0" sz="1200" spc="-5">
                <a:latin typeface="Times New Roman"/>
                <a:cs typeface="Times New Roman"/>
              </a:rPr>
              <a:t>collection from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adult high </a:t>
            </a:r>
            <a:r>
              <a:rPr dirty="0" sz="1200">
                <a:latin typeface="Times New Roman"/>
                <a:cs typeface="Times New Roman"/>
              </a:rPr>
              <a:t>school. The </a:t>
            </a:r>
            <a:r>
              <a:rPr dirty="0" sz="1200" spc="-5">
                <a:latin typeface="Times New Roman"/>
                <a:cs typeface="Times New Roman"/>
              </a:rPr>
              <a:t>total </a:t>
            </a:r>
            <a:r>
              <a:rPr dirty="0" sz="1200">
                <a:latin typeface="Times New Roman"/>
                <a:cs typeface="Times New Roman"/>
              </a:rPr>
              <a:t>time to complete the pilot  </a:t>
            </a:r>
            <a:r>
              <a:rPr dirty="0" sz="1200" spc="-5">
                <a:latin typeface="Times New Roman"/>
                <a:cs typeface="Times New Roman"/>
              </a:rPr>
              <a:t>study, collect </a:t>
            </a:r>
            <a:r>
              <a:rPr dirty="0" sz="1200">
                <a:latin typeface="Times New Roman"/>
                <a:cs typeface="Times New Roman"/>
              </a:rPr>
              <a:t>initial </a:t>
            </a:r>
            <a:r>
              <a:rPr dirty="0" sz="1200" spc="-5">
                <a:latin typeface="Times New Roman"/>
                <a:cs typeface="Times New Roman"/>
              </a:rPr>
              <a:t>data from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sample </a:t>
            </a:r>
            <a:r>
              <a:rPr dirty="0" sz="1200">
                <a:latin typeface="Times New Roman"/>
                <a:cs typeface="Times New Roman"/>
              </a:rPr>
              <a:t>population, </a:t>
            </a:r>
            <a:r>
              <a:rPr dirty="0" sz="1200" spc="-5">
                <a:latin typeface="Times New Roman"/>
                <a:cs typeface="Times New Roman"/>
              </a:rPr>
              <a:t>and conduct interviews was </a:t>
            </a:r>
            <a:r>
              <a:rPr dirty="0" sz="1200">
                <a:latin typeface="Times New Roman"/>
                <a:cs typeface="Times New Roman"/>
              </a:rPr>
              <a:t>approximately  </a:t>
            </a:r>
            <a:r>
              <a:rPr dirty="0" sz="1200" spc="-5">
                <a:latin typeface="Times New Roman"/>
                <a:cs typeface="Times New Roman"/>
              </a:rPr>
              <a:t>three weeks. </a:t>
            </a:r>
            <a:r>
              <a:rPr dirty="0" sz="1200" spc="-10">
                <a:latin typeface="Times New Roman"/>
                <a:cs typeface="Times New Roman"/>
              </a:rPr>
              <a:t>If </a:t>
            </a:r>
            <a:r>
              <a:rPr dirty="0" sz="1200">
                <a:latin typeface="Times New Roman"/>
                <a:cs typeface="Times New Roman"/>
              </a:rPr>
              <a:t>needed, the </a:t>
            </a:r>
            <a:r>
              <a:rPr dirty="0" sz="1200" spc="-5">
                <a:latin typeface="Times New Roman"/>
                <a:cs typeface="Times New Roman"/>
              </a:rPr>
              <a:t>interviews could </a:t>
            </a:r>
            <a:r>
              <a:rPr dirty="0" sz="1200">
                <a:latin typeface="Times New Roman"/>
                <a:cs typeface="Times New Roman"/>
              </a:rPr>
              <a:t>have </a:t>
            </a:r>
            <a:r>
              <a:rPr dirty="0" sz="1200" spc="-5">
                <a:latin typeface="Times New Roman"/>
                <a:cs typeface="Times New Roman"/>
              </a:rPr>
              <a:t>been delayed </a:t>
            </a:r>
            <a:r>
              <a:rPr dirty="0" sz="1200">
                <a:latin typeface="Times New Roman"/>
                <a:cs typeface="Times New Roman"/>
              </a:rPr>
              <a:t>until the following week,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making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20"/>
              </a:spcBef>
            </a:pPr>
            <a:r>
              <a:rPr dirty="0" sz="1200">
                <a:latin typeface="Times New Roman"/>
                <a:cs typeface="Times New Roman"/>
              </a:rPr>
              <a:t>the total time </a:t>
            </a:r>
            <a:r>
              <a:rPr dirty="0" sz="1200" spc="-5">
                <a:latin typeface="Times New Roman"/>
                <a:cs typeface="Times New Roman"/>
              </a:rPr>
              <a:t>for data collection four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weeks.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94169" y="429259"/>
            <a:ext cx="1778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63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590671" y="1016254"/>
            <a:ext cx="8197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Instruments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1366773"/>
            <a:ext cx="5967095" cy="747140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Pilot </a:t>
            </a:r>
            <a:r>
              <a:rPr dirty="0" sz="1200" b="1">
                <a:latin typeface="Times New Roman"/>
                <a:cs typeface="Times New Roman"/>
              </a:rPr>
              <a:t>Study</a:t>
            </a:r>
            <a:endParaRPr sz="1200">
              <a:latin typeface="Times New Roman"/>
              <a:cs typeface="Times New Roman"/>
            </a:endParaRPr>
          </a:p>
          <a:p>
            <a:pPr marL="12700" marR="228600" indent="228600">
              <a:lnSpc>
                <a:spcPts val="2760"/>
              </a:lnSpc>
              <a:spcBef>
                <a:spcPts val="285"/>
              </a:spcBef>
            </a:pPr>
            <a:r>
              <a:rPr dirty="0" sz="1200">
                <a:latin typeface="Times New Roman"/>
                <a:cs typeface="Times New Roman"/>
              </a:rPr>
              <a:t>The pilot </a:t>
            </a:r>
            <a:r>
              <a:rPr dirty="0" sz="1200" spc="-5">
                <a:latin typeface="Times New Roman"/>
                <a:cs typeface="Times New Roman"/>
              </a:rPr>
              <a:t>study, as </a:t>
            </a:r>
            <a:r>
              <a:rPr dirty="0" sz="1200">
                <a:latin typeface="Times New Roman"/>
                <a:cs typeface="Times New Roman"/>
              </a:rPr>
              <a:t>described </a:t>
            </a:r>
            <a:r>
              <a:rPr dirty="0" sz="1200" spc="-5">
                <a:latin typeface="Times New Roman"/>
                <a:cs typeface="Times New Roman"/>
              </a:rPr>
              <a:t>above, was used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determine </a:t>
            </a:r>
            <a:r>
              <a:rPr dirty="0" sz="1200">
                <a:latin typeface="Times New Roman"/>
                <a:cs typeface="Times New Roman"/>
              </a:rPr>
              <a:t>the validity of the </a:t>
            </a:r>
            <a:r>
              <a:rPr dirty="0" sz="1200" spc="-5">
                <a:latin typeface="Times New Roman"/>
                <a:cs typeface="Times New Roman"/>
              </a:rPr>
              <a:t>rest </a:t>
            </a:r>
            <a:r>
              <a:rPr dirty="0" sz="1200">
                <a:latin typeface="Times New Roman"/>
                <a:cs typeface="Times New Roman"/>
              </a:rPr>
              <a:t>of the  </a:t>
            </a:r>
            <a:r>
              <a:rPr dirty="0" sz="1200" spc="-5">
                <a:latin typeface="Times New Roman"/>
                <a:cs typeface="Times New Roman"/>
              </a:rPr>
              <a:t>instruments. </a:t>
            </a:r>
            <a:r>
              <a:rPr dirty="0" sz="1200">
                <a:latin typeface="Times New Roman"/>
                <a:cs typeface="Times New Roman"/>
              </a:rPr>
              <a:t>The pilot </a:t>
            </a:r>
            <a:r>
              <a:rPr dirty="0" sz="1200" spc="-5">
                <a:latin typeface="Times New Roman"/>
                <a:cs typeface="Times New Roman"/>
              </a:rPr>
              <a:t>study </a:t>
            </a:r>
            <a:r>
              <a:rPr dirty="0" sz="1200">
                <a:latin typeface="Times New Roman"/>
                <a:cs typeface="Times New Roman"/>
              </a:rPr>
              <a:t>consisted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actual study’s </a:t>
            </a:r>
            <a:r>
              <a:rPr dirty="0" sz="1200">
                <a:latin typeface="Times New Roman"/>
                <a:cs typeface="Times New Roman"/>
              </a:rPr>
              <a:t>survey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questionnaire, with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19"/>
              </a:spcBef>
            </a:pPr>
            <a:r>
              <a:rPr dirty="0" sz="1200" spc="-5">
                <a:latin typeface="Times New Roman"/>
                <a:cs typeface="Times New Roman"/>
              </a:rPr>
              <a:t>addition </a:t>
            </a:r>
            <a:r>
              <a:rPr dirty="0" sz="1200">
                <a:latin typeface="Times New Roman"/>
                <a:cs typeface="Times New Roman"/>
              </a:rPr>
              <a:t>of some extra </a:t>
            </a:r>
            <a:r>
              <a:rPr dirty="0" sz="1200" spc="-5">
                <a:latin typeface="Times New Roman"/>
                <a:cs typeface="Times New Roman"/>
              </a:rPr>
              <a:t>questions </a:t>
            </a:r>
            <a:r>
              <a:rPr dirty="0" sz="1200">
                <a:latin typeface="Times New Roman"/>
                <a:cs typeface="Times New Roman"/>
              </a:rPr>
              <a:t>used </a:t>
            </a:r>
            <a:r>
              <a:rPr dirty="0" sz="1200" spc="-5">
                <a:latin typeface="Times New Roman"/>
                <a:cs typeface="Times New Roman"/>
              </a:rPr>
              <a:t>for validation (see </a:t>
            </a:r>
            <a:r>
              <a:rPr dirty="0" sz="1200">
                <a:latin typeface="Times New Roman"/>
                <a:cs typeface="Times New Roman"/>
              </a:rPr>
              <a:t>Appendix</a:t>
            </a:r>
            <a:r>
              <a:rPr dirty="0" sz="1200" spc="4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A).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4"/>
              </a:spcBef>
            </a:pPr>
            <a:r>
              <a:rPr dirty="0" sz="1200" spc="-5" b="1">
                <a:latin typeface="Times New Roman"/>
                <a:cs typeface="Times New Roman"/>
              </a:rPr>
              <a:t>Statistical Survey</a:t>
            </a:r>
            <a:endParaRPr sz="1200">
              <a:latin typeface="Times New Roman"/>
              <a:cs typeface="Times New Roman"/>
            </a:endParaRPr>
          </a:p>
          <a:p>
            <a:pPr marL="12700" marR="5080" indent="228600">
              <a:lnSpc>
                <a:spcPts val="2760"/>
              </a:lnSpc>
              <a:spcBef>
                <a:spcPts val="295"/>
              </a:spcBef>
            </a:pPr>
            <a:r>
              <a:rPr dirty="0" sz="1200">
                <a:latin typeface="Times New Roman"/>
                <a:cs typeface="Times New Roman"/>
              </a:rPr>
              <a:t>The survey for this study </a:t>
            </a:r>
            <a:r>
              <a:rPr dirty="0" sz="1200" spc="-5">
                <a:latin typeface="Times New Roman"/>
                <a:cs typeface="Times New Roman"/>
              </a:rPr>
              <a:t>can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found </a:t>
            </a:r>
            <a:r>
              <a:rPr dirty="0" sz="1200">
                <a:latin typeface="Times New Roman"/>
                <a:cs typeface="Times New Roman"/>
              </a:rPr>
              <a:t>in Appendix </a:t>
            </a:r>
            <a:r>
              <a:rPr dirty="0" sz="1200" spc="-5">
                <a:latin typeface="Times New Roman"/>
                <a:cs typeface="Times New Roman"/>
              </a:rPr>
              <a:t>B. </a:t>
            </a:r>
            <a:r>
              <a:rPr dirty="0" sz="1200">
                <a:latin typeface="Times New Roman"/>
                <a:cs typeface="Times New Roman"/>
              </a:rPr>
              <a:t>This survey </a:t>
            </a:r>
            <a:r>
              <a:rPr dirty="0" sz="1200" spc="-5">
                <a:latin typeface="Times New Roman"/>
                <a:cs typeface="Times New Roman"/>
              </a:rPr>
              <a:t>gathered statistical </a:t>
            </a:r>
            <a:r>
              <a:rPr dirty="0" sz="1200">
                <a:latin typeface="Times New Roman"/>
                <a:cs typeface="Times New Roman"/>
              </a:rPr>
              <a:t>data  </a:t>
            </a:r>
            <a:r>
              <a:rPr dirty="0" sz="1200" spc="-5">
                <a:latin typeface="Times New Roman"/>
                <a:cs typeface="Times New Roman"/>
              </a:rPr>
              <a:t>from </a:t>
            </a:r>
            <a:r>
              <a:rPr dirty="0" sz="1200">
                <a:latin typeface="Times New Roman"/>
                <a:cs typeface="Times New Roman"/>
              </a:rPr>
              <a:t>the students, </a:t>
            </a:r>
            <a:r>
              <a:rPr dirty="0" sz="1200" spc="-5">
                <a:latin typeface="Times New Roman"/>
                <a:cs typeface="Times New Roman"/>
              </a:rPr>
              <a:t>such </a:t>
            </a:r>
            <a:r>
              <a:rPr dirty="0" sz="1200">
                <a:latin typeface="Times New Roman"/>
                <a:cs typeface="Times New Roman"/>
              </a:rPr>
              <a:t>as </a:t>
            </a:r>
            <a:r>
              <a:rPr dirty="0" sz="1200" spc="-5">
                <a:latin typeface="Times New Roman"/>
                <a:cs typeface="Times New Roman"/>
              </a:rPr>
              <a:t>race, </a:t>
            </a:r>
            <a:r>
              <a:rPr dirty="0" sz="1200">
                <a:latin typeface="Times New Roman"/>
                <a:cs typeface="Times New Roman"/>
              </a:rPr>
              <a:t>income </a:t>
            </a:r>
            <a:r>
              <a:rPr dirty="0" sz="1200" spc="-5">
                <a:latin typeface="Times New Roman"/>
                <a:cs typeface="Times New Roman"/>
              </a:rPr>
              <a:t>level, </a:t>
            </a:r>
            <a:r>
              <a:rPr dirty="0" sz="1200">
                <a:latin typeface="Times New Roman"/>
                <a:cs typeface="Times New Roman"/>
              </a:rPr>
              <a:t>socioeconomic </a:t>
            </a:r>
            <a:r>
              <a:rPr dirty="0" sz="1200" spc="-5">
                <a:latin typeface="Times New Roman"/>
                <a:cs typeface="Times New Roman"/>
              </a:rPr>
              <a:t>status (determined </a:t>
            </a:r>
            <a:r>
              <a:rPr dirty="0" sz="1200" spc="5">
                <a:latin typeface="Times New Roman"/>
                <a:cs typeface="Times New Roman"/>
              </a:rPr>
              <a:t>by  </a:t>
            </a:r>
            <a:r>
              <a:rPr dirty="0" sz="1200" spc="-5">
                <a:latin typeface="Times New Roman"/>
                <a:cs typeface="Times New Roman"/>
              </a:rPr>
              <a:t>free/reduced/regular </a:t>
            </a:r>
            <a:r>
              <a:rPr dirty="0" sz="1200">
                <a:latin typeface="Times New Roman"/>
                <a:cs typeface="Times New Roman"/>
              </a:rPr>
              <a:t>lunch), </a:t>
            </a:r>
            <a:r>
              <a:rPr dirty="0" sz="1200" spc="-5">
                <a:latin typeface="Times New Roman"/>
                <a:cs typeface="Times New Roman"/>
              </a:rPr>
              <a:t>age, gender, grade </a:t>
            </a:r>
            <a:r>
              <a:rPr dirty="0" sz="1200">
                <a:latin typeface="Times New Roman"/>
                <a:cs typeface="Times New Roman"/>
              </a:rPr>
              <a:t>level, </a:t>
            </a:r>
            <a:r>
              <a:rPr dirty="0" sz="1200" spc="-5">
                <a:latin typeface="Times New Roman"/>
                <a:cs typeface="Times New Roman"/>
              </a:rPr>
              <a:t>parental education </a:t>
            </a:r>
            <a:r>
              <a:rPr dirty="0" sz="1200">
                <a:latin typeface="Times New Roman"/>
                <a:cs typeface="Times New Roman"/>
              </a:rPr>
              <a:t>level, and </a:t>
            </a:r>
            <a:r>
              <a:rPr dirty="0" sz="1200" spc="-5">
                <a:latin typeface="Times New Roman"/>
                <a:cs typeface="Times New Roman"/>
              </a:rPr>
              <a:t>household  </a:t>
            </a:r>
            <a:r>
              <a:rPr dirty="0" sz="1200">
                <a:latin typeface="Times New Roman"/>
                <a:cs typeface="Times New Roman"/>
              </a:rPr>
              <a:t>size. </a:t>
            </a:r>
            <a:r>
              <a:rPr dirty="0" sz="1200" spc="-5">
                <a:latin typeface="Times New Roman"/>
                <a:cs typeface="Times New Roman"/>
              </a:rPr>
              <a:t>These questions were </a:t>
            </a:r>
            <a:r>
              <a:rPr dirty="0" sz="1200">
                <a:latin typeface="Times New Roman"/>
                <a:cs typeface="Times New Roman"/>
              </a:rPr>
              <a:t>multiple </a:t>
            </a:r>
            <a:r>
              <a:rPr dirty="0" sz="1200" spc="-5">
                <a:latin typeface="Times New Roman"/>
                <a:cs typeface="Times New Roman"/>
              </a:rPr>
              <a:t>choice </a:t>
            </a:r>
            <a:r>
              <a:rPr dirty="0" sz="1200">
                <a:latin typeface="Times New Roman"/>
                <a:cs typeface="Times New Roman"/>
              </a:rPr>
              <a:t>or </a:t>
            </a:r>
            <a:r>
              <a:rPr dirty="0" sz="1200" spc="-5">
                <a:latin typeface="Times New Roman"/>
                <a:cs typeface="Times New Roman"/>
              </a:rPr>
              <a:t>fill </a:t>
            </a:r>
            <a:r>
              <a:rPr dirty="0" sz="1200">
                <a:latin typeface="Times New Roman"/>
                <a:cs typeface="Times New Roman"/>
              </a:rPr>
              <a:t>in the blank. </a:t>
            </a:r>
            <a:r>
              <a:rPr dirty="0" sz="1200" spc="-5">
                <a:latin typeface="Times New Roman"/>
                <a:cs typeface="Times New Roman"/>
              </a:rPr>
              <a:t>Additionally, each </a:t>
            </a:r>
            <a:r>
              <a:rPr dirty="0" sz="1200">
                <a:latin typeface="Times New Roman"/>
                <a:cs typeface="Times New Roman"/>
              </a:rPr>
              <a:t>question </a:t>
            </a:r>
            <a:r>
              <a:rPr dirty="0" sz="1200" spc="-5">
                <a:latin typeface="Times New Roman"/>
                <a:cs typeface="Times New Roman"/>
              </a:rPr>
              <a:t>had an  </a:t>
            </a:r>
            <a:r>
              <a:rPr dirty="0" sz="1200">
                <a:latin typeface="Times New Roman"/>
                <a:cs typeface="Times New Roman"/>
              </a:rPr>
              <a:t>“I </a:t>
            </a:r>
            <a:r>
              <a:rPr dirty="0" sz="1200" spc="-5">
                <a:latin typeface="Times New Roman"/>
                <a:cs typeface="Times New Roman"/>
              </a:rPr>
              <a:t>don’t </a:t>
            </a:r>
            <a:r>
              <a:rPr dirty="0" sz="1200">
                <a:latin typeface="Times New Roman"/>
                <a:cs typeface="Times New Roman"/>
              </a:rPr>
              <a:t>know” option in </a:t>
            </a:r>
            <a:r>
              <a:rPr dirty="0" sz="1200" spc="-5">
                <a:latin typeface="Times New Roman"/>
                <a:cs typeface="Times New Roman"/>
              </a:rPr>
              <a:t>order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avoid </a:t>
            </a:r>
            <a:r>
              <a:rPr dirty="0" sz="1200">
                <a:latin typeface="Times New Roman"/>
                <a:cs typeface="Times New Roman"/>
              </a:rPr>
              <a:t>students from </a:t>
            </a:r>
            <a:r>
              <a:rPr dirty="0" sz="1200" spc="-5">
                <a:latin typeface="Times New Roman"/>
                <a:cs typeface="Times New Roman"/>
              </a:rPr>
              <a:t>guessing and </a:t>
            </a:r>
            <a:r>
              <a:rPr dirty="0" sz="1200">
                <a:latin typeface="Times New Roman"/>
                <a:cs typeface="Times New Roman"/>
              </a:rPr>
              <a:t>providing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inaccurate</a:t>
            </a:r>
            <a:endParaRPr sz="1200">
              <a:latin typeface="Times New Roman"/>
              <a:cs typeface="Times New Roman"/>
            </a:endParaRPr>
          </a:p>
          <a:p>
            <a:pPr marL="12700" marR="140335">
              <a:lnSpc>
                <a:spcPts val="275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information unintentionally.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basis </a:t>
            </a:r>
            <a:r>
              <a:rPr dirty="0" sz="1200">
                <a:latin typeface="Times New Roman"/>
                <a:cs typeface="Times New Roman"/>
              </a:rPr>
              <a:t>of these questions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to provide </a:t>
            </a:r>
            <a:r>
              <a:rPr dirty="0" sz="1200" spc="-5">
                <a:latin typeface="Times New Roman"/>
                <a:cs typeface="Times New Roman"/>
              </a:rPr>
              <a:t>statistical background  information. As well,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data was related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characteristics that </a:t>
            </a:r>
            <a:r>
              <a:rPr dirty="0" sz="1200">
                <a:latin typeface="Times New Roman"/>
                <a:cs typeface="Times New Roman"/>
              </a:rPr>
              <a:t>have frequently been </a:t>
            </a:r>
            <a:r>
              <a:rPr dirty="0" sz="1200" spc="-5">
                <a:latin typeface="Times New Roman"/>
                <a:cs typeface="Times New Roman"/>
              </a:rPr>
              <a:t>linked</a:t>
            </a:r>
            <a:r>
              <a:rPr dirty="0" sz="1200" spc="1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25"/>
              </a:spcBef>
            </a:pP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dropouts (Burzichelli, </a:t>
            </a:r>
            <a:r>
              <a:rPr dirty="0" sz="1200" spc="-5">
                <a:latin typeface="Times New Roman"/>
                <a:cs typeface="Times New Roman"/>
              </a:rPr>
              <a:t>Mackey, </a:t>
            </a:r>
            <a:r>
              <a:rPr dirty="0" sz="1200">
                <a:latin typeface="Times New Roman"/>
                <a:cs typeface="Times New Roman"/>
              </a:rPr>
              <a:t>&amp; Bausmith, 2011; </a:t>
            </a:r>
            <a:r>
              <a:rPr dirty="0" sz="1200" spc="-5">
                <a:latin typeface="Times New Roman"/>
                <a:cs typeface="Times New Roman"/>
              </a:rPr>
              <a:t>Ingrum,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2006).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5"/>
              </a:spcBef>
            </a:pPr>
            <a:r>
              <a:rPr dirty="0" sz="1200" spc="-5" b="1">
                <a:latin typeface="Times New Roman"/>
                <a:cs typeface="Times New Roman"/>
              </a:rPr>
              <a:t>Questionnaire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second </a:t>
            </a:r>
            <a:r>
              <a:rPr dirty="0" sz="1200">
                <a:latin typeface="Times New Roman"/>
                <a:cs typeface="Times New Roman"/>
              </a:rPr>
              <a:t>portion of the </a:t>
            </a:r>
            <a:r>
              <a:rPr dirty="0" sz="1200" spc="-5">
                <a:latin typeface="Times New Roman"/>
                <a:cs typeface="Times New Roman"/>
              </a:rPr>
              <a:t>data collection was </a:t>
            </a:r>
            <a:r>
              <a:rPr dirty="0" sz="1200">
                <a:latin typeface="Times New Roman"/>
                <a:cs typeface="Times New Roman"/>
              </a:rPr>
              <a:t>a questionnaire in </a:t>
            </a:r>
            <a:r>
              <a:rPr dirty="0" sz="1200" spc="-5">
                <a:latin typeface="Times New Roman"/>
                <a:cs typeface="Times New Roman"/>
              </a:rPr>
              <a:t>two parts (See Appendix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C).</a:t>
            </a:r>
            <a:endParaRPr sz="1200">
              <a:latin typeface="Times New Roman"/>
              <a:cs typeface="Times New Roman"/>
            </a:endParaRPr>
          </a:p>
          <a:p>
            <a:pPr marL="12700" marR="234950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first part </a:t>
            </a:r>
            <a:r>
              <a:rPr dirty="0" sz="1200">
                <a:latin typeface="Times New Roman"/>
                <a:cs typeface="Times New Roman"/>
              </a:rPr>
              <a:t>consisted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Likert-type </a:t>
            </a:r>
            <a:r>
              <a:rPr dirty="0" sz="1200">
                <a:latin typeface="Times New Roman"/>
                <a:cs typeface="Times New Roman"/>
              </a:rPr>
              <a:t>questions, </a:t>
            </a:r>
            <a:r>
              <a:rPr dirty="0" sz="1200" spc="-5">
                <a:latin typeface="Times New Roman"/>
                <a:cs typeface="Times New Roman"/>
              </a:rPr>
              <a:t>aimed at </a:t>
            </a:r>
            <a:r>
              <a:rPr dirty="0" sz="1200">
                <a:latin typeface="Times New Roman"/>
                <a:cs typeface="Times New Roman"/>
              </a:rPr>
              <a:t>gaining quantitative </a:t>
            </a:r>
            <a:r>
              <a:rPr dirty="0" sz="1200" spc="-5">
                <a:latin typeface="Times New Roman"/>
                <a:cs typeface="Times New Roman"/>
              </a:rPr>
              <a:t>data </a:t>
            </a:r>
            <a:r>
              <a:rPr dirty="0" sz="1200">
                <a:latin typeface="Times New Roman"/>
                <a:cs typeface="Times New Roman"/>
              </a:rPr>
              <a:t>on </a:t>
            </a:r>
            <a:r>
              <a:rPr dirty="0" sz="1200" spc="-5">
                <a:latin typeface="Times New Roman"/>
                <a:cs typeface="Times New Roman"/>
              </a:rPr>
              <a:t>student  </a:t>
            </a:r>
            <a:r>
              <a:rPr dirty="0" sz="1200">
                <a:latin typeface="Times New Roman"/>
                <a:cs typeface="Times New Roman"/>
              </a:rPr>
              <a:t>opinions. The latter </a:t>
            </a:r>
            <a:r>
              <a:rPr dirty="0" sz="1200" spc="-5">
                <a:latin typeface="Times New Roman"/>
                <a:cs typeface="Times New Roman"/>
              </a:rPr>
              <a:t>part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questionnaire </a:t>
            </a:r>
            <a:r>
              <a:rPr dirty="0" sz="1200">
                <a:latin typeface="Times New Roman"/>
                <a:cs typeface="Times New Roman"/>
              </a:rPr>
              <a:t>consisted of </a:t>
            </a:r>
            <a:r>
              <a:rPr dirty="0" sz="1200" spc="-5">
                <a:latin typeface="Times New Roman"/>
                <a:cs typeface="Times New Roman"/>
              </a:rPr>
              <a:t>open-ended </a:t>
            </a:r>
            <a:r>
              <a:rPr dirty="0" sz="1200">
                <a:latin typeface="Times New Roman"/>
                <a:cs typeface="Times New Roman"/>
              </a:rPr>
              <a:t>questions </a:t>
            </a:r>
            <a:r>
              <a:rPr dirty="0" sz="1200" spc="-5">
                <a:latin typeface="Times New Roman"/>
                <a:cs typeface="Times New Roman"/>
              </a:rPr>
              <a:t>that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allowed</a:t>
            </a:r>
            <a:endParaRPr sz="1200">
              <a:latin typeface="Times New Roman"/>
              <a:cs typeface="Times New Roman"/>
            </a:endParaRPr>
          </a:p>
          <a:p>
            <a:pPr marL="12700" marR="65405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students to </a:t>
            </a:r>
            <a:r>
              <a:rPr dirty="0" sz="1200" spc="-5">
                <a:latin typeface="Times New Roman"/>
                <a:cs typeface="Times New Roman"/>
              </a:rPr>
              <a:t>better express </a:t>
            </a:r>
            <a:r>
              <a:rPr dirty="0" sz="1200">
                <a:latin typeface="Times New Roman"/>
                <a:cs typeface="Times New Roman"/>
              </a:rPr>
              <a:t>and/or explain their opinions </a:t>
            </a:r>
            <a:r>
              <a:rPr dirty="0" sz="1200" spc="-5">
                <a:latin typeface="Times New Roman"/>
                <a:cs typeface="Times New Roman"/>
              </a:rPr>
              <a:t>about education. </a:t>
            </a:r>
            <a:r>
              <a:rPr dirty="0" sz="1200">
                <a:latin typeface="Times New Roman"/>
                <a:cs typeface="Times New Roman"/>
              </a:rPr>
              <a:t>The opinions </a:t>
            </a:r>
            <a:r>
              <a:rPr dirty="0" sz="1200" spc="-5">
                <a:latin typeface="Times New Roman"/>
                <a:cs typeface="Times New Roman"/>
              </a:rPr>
              <a:t>that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questions attempted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gather pertained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student </a:t>
            </a:r>
            <a:r>
              <a:rPr dirty="0" sz="1200">
                <a:latin typeface="Times New Roman"/>
                <a:cs typeface="Times New Roman"/>
              </a:rPr>
              <a:t>attitudes </a:t>
            </a:r>
            <a:r>
              <a:rPr dirty="0" sz="1200" spc="-5">
                <a:latin typeface="Times New Roman"/>
                <a:cs typeface="Times New Roman"/>
              </a:rPr>
              <a:t>towards school and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value that  </a:t>
            </a:r>
            <a:r>
              <a:rPr dirty="0" sz="1200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placed </a:t>
            </a:r>
            <a:r>
              <a:rPr dirty="0" sz="1200">
                <a:latin typeface="Times New Roman"/>
                <a:cs typeface="Times New Roman"/>
              </a:rPr>
              <a:t>on </a:t>
            </a:r>
            <a:r>
              <a:rPr dirty="0" sz="1200" spc="-5">
                <a:latin typeface="Times New Roman"/>
                <a:cs typeface="Times New Roman"/>
              </a:rPr>
              <a:t>education. These questions were worded </a:t>
            </a:r>
            <a:r>
              <a:rPr dirty="0" sz="1200">
                <a:latin typeface="Times New Roman"/>
                <a:cs typeface="Times New Roman"/>
              </a:rPr>
              <a:t>both for </a:t>
            </a:r>
            <a:r>
              <a:rPr dirty="0" sz="1200" spc="-5">
                <a:latin typeface="Times New Roman"/>
                <a:cs typeface="Times New Roman"/>
              </a:rPr>
              <a:t>and against </a:t>
            </a:r>
            <a:r>
              <a:rPr dirty="0" sz="1200">
                <a:latin typeface="Times New Roman"/>
                <a:cs typeface="Times New Roman"/>
              </a:rPr>
              <a:t>school to not </a:t>
            </a:r>
            <a:r>
              <a:rPr dirty="0" sz="1200" spc="-5">
                <a:latin typeface="Times New Roman"/>
                <a:cs typeface="Times New Roman"/>
              </a:rPr>
              <a:t>create  </a:t>
            </a:r>
            <a:r>
              <a:rPr dirty="0" sz="1200">
                <a:latin typeface="Times New Roman"/>
                <a:cs typeface="Times New Roman"/>
              </a:rPr>
              <a:t>a bias one way or the</a:t>
            </a:r>
            <a:r>
              <a:rPr dirty="0" sz="1200" spc="-4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other.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631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045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64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12065" indent="228600">
              <a:lnSpc>
                <a:spcPct val="191800"/>
              </a:lnSpc>
            </a:pPr>
            <a:r>
              <a:rPr dirty="0" sz="1200" spc="-5">
                <a:latin typeface="Times New Roman"/>
                <a:cs typeface="Times New Roman"/>
              </a:rPr>
              <a:t>Several </a:t>
            </a:r>
            <a:r>
              <a:rPr dirty="0" sz="1200">
                <a:latin typeface="Times New Roman"/>
                <a:cs typeface="Times New Roman"/>
              </a:rPr>
              <a:t>questions pertained to </a:t>
            </a:r>
            <a:r>
              <a:rPr dirty="0" sz="1200" spc="-5">
                <a:latin typeface="Times New Roman"/>
                <a:cs typeface="Times New Roman"/>
              </a:rPr>
              <a:t>math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science classes, </a:t>
            </a:r>
            <a:r>
              <a:rPr dirty="0" sz="1200">
                <a:latin typeface="Times New Roman"/>
                <a:cs typeface="Times New Roman"/>
              </a:rPr>
              <a:t>since these </a:t>
            </a:r>
            <a:r>
              <a:rPr dirty="0" sz="1200" spc="-5">
                <a:latin typeface="Times New Roman"/>
                <a:cs typeface="Times New Roman"/>
              </a:rPr>
              <a:t>typically </a:t>
            </a:r>
            <a:r>
              <a:rPr dirty="0" sz="1200">
                <a:latin typeface="Times New Roman"/>
                <a:cs typeface="Times New Roman"/>
              </a:rPr>
              <a:t>are trouble  </a:t>
            </a:r>
            <a:r>
              <a:rPr dirty="0" sz="1200" spc="-5">
                <a:latin typeface="Times New Roman"/>
                <a:cs typeface="Times New Roman"/>
              </a:rPr>
              <a:t>areas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5">
                <a:latin typeface="Times New Roman"/>
                <a:cs typeface="Times New Roman"/>
              </a:rPr>
              <a:t>many </a:t>
            </a:r>
            <a:r>
              <a:rPr dirty="0" sz="1200">
                <a:latin typeface="Times New Roman"/>
                <a:cs typeface="Times New Roman"/>
              </a:rPr>
              <a:t>students. </a:t>
            </a:r>
            <a:r>
              <a:rPr dirty="0" sz="1200" spc="-5">
                <a:latin typeface="Times New Roman"/>
                <a:cs typeface="Times New Roman"/>
              </a:rPr>
              <a:t>Sarwan, </a:t>
            </a:r>
            <a:r>
              <a:rPr dirty="0" sz="1200">
                <a:latin typeface="Times New Roman"/>
                <a:cs typeface="Times New Roman"/>
              </a:rPr>
              <a:t>Naz,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Noreen </a:t>
            </a:r>
            <a:r>
              <a:rPr dirty="0" sz="1200" spc="-5">
                <a:latin typeface="Times New Roman"/>
                <a:cs typeface="Times New Roman"/>
              </a:rPr>
              <a:t>(2011) showed </a:t>
            </a:r>
            <a:r>
              <a:rPr dirty="0" sz="1200">
                <a:latin typeface="Times New Roman"/>
                <a:cs typeface="Times New Roman"/>
              </a:rPr>
              <a:t>that the </a:t>
            </a:r>
            <a:r>
              <a:rPr dirty="0" sz="1200" spc="-5">
                <a:latin typeface="Times New Roman"/>
                <a:cs typeface="Times New Roman"/>
              </a:rPr>
              <a:t>attitudes towards math  and sciences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developed countries, </a:t>
            </a:r>
            <a:r>
              <a:rPr dirty="0" sz="1200">
                <a:latin typeface="Times New Roman"/>
                <a:cs typeface="Times New Roman"/>
              </a:rPr>
              <a:t>such </a:t>
            </a:r>
            <a:r>
              <a:rPr dirty="0" sz="1200" spc="-10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U.S., are </a:t>
            </a:r>
            <a:r>
              <a:rPr dirty="0" sz="1200">
                <a:latin typeface="Times New Roman"/>
                <a:cs typeface="Times New Roman"/>
              </a:rPr>
              <a:t>more </a:t>
            </a:r>
            <a:r>
              <a:rPr dirty="0" sz="1200" spc="-5">
                <a:latin typeface="Times New Roman"/>
                <a:cs typeface="Times New Roman"/>
              </a:rPr>
              <a:t>negative </a:t>
            </a:r>
            <a:r>
              <a:rPr dirty="0" sz="1200">
                <a:latin typeface="Times New Roman"/>
                <a:cs typeface="Times New Roman"/>
              </a:rPr>
              <a:t>than those in developing  </a:t>
            </a:r>
            <a:r>
              <a:rPr dirty="0" sz="1200" spc="-5">
                <a:latin typeface="Times New Roman"/>
                <a:cs typeface="Times New Roman"/>
              </a:rPr>
              <a:t>countries. Thus, these negative attitudes </a:t>
            </a:r>
            <a:r>
              <a:rPr dirty="0" sz="1200">
                <a:latin typeface="Times New Roman"/>
                <a:cs typeface="Times New Roman"/>
              </a:rPr>
              <a:t>logically play into a </a:t>
            </a:r>
            <a:r>
              <a:rPr dirty="0" sz="1200" spc="-5">
                <a:latin typeface="Times New Roman"/>
                <a:cs typeface="Times New Roman"/>
              </a:rPr>
              <a:t>student’s </a:t>
            </a:r>
            <a:r>
              <a:rPr dirty="0" sz="1200">
                <a:latin typeface="Times New Roman"/>
                <a:cs typeface="Times New Roman"/>
              </a:rPr>
              <a:t>overall opinions </a:t>
            </a:r>
            <a:r>
              <a:rPr dirty="0" sz="1200" spc="-5">
                <a:latin typeface="Times New Roman"/>
                <a:cs typeface="Times New Roman"/>
              </a:rPr>
              <a:t>and  attitudes towards school. Other questions </a:t>
            </a:r>
            <a:r>
              <a:rPr dirty="0" sz="1200">
                <a:latin typeface="Times New Roman"/>
                <a:cs typeface="Times New Roman"/>
              </a:rPr>
              <a:t>focused on individual </a:t>
            </a:r>
            <a:r>
              <a:rPr dirty="0" sz="1200" spc="-5">
                <a:latin typeface="Times New Roman"/>
                <a:cs typeface="Times New Roman"/>
              </a:rPr>
              <a:t>student motivation. Motivation  has been shown </a:t>
            </a:r>
            <a:r>
              <a:rPr dirty="0" sz="1200">
                <a:latin typeface="Times New Roman"/>
                <a:cs typeface="Times New Roman"/>
              </a:rPr>
              <a:t>to be a </a:t>
            </a:r>
            <a:r>
              <a:rPr dirty="0" sz="1200" spc="-5">
                <a:latin typeface="Times New Roman"/>
                <a:cs typeface="Times New Roman"/>
              </a:rPr>
              <a:t>direct influence </a:t>
            </a:r>
            <a:r>
              <a:rPr dirty="0" sz="1200">
                <a:latin typeface="Times New Roman"/>
                <a:cs typeface="Times New Roman"/>
              </a:rPr>
              <a:t>on learning </a:t>
            </a:r>
            <a:r>
              <a:rPr dirty="0" sz="1200" spc="-5">
                <a:latin typeface="Times New Roman"/>
                <a:cs typeface="Times New Roman"/>
              </a:rPr>
              <a:t>outcomes (Burrow, </a:t>
            </a:r>
            <a:r>
              <a:rPr dirty="0" sz="1200">
                <a:latin typeface="Times New Roman"/>
                <a:cs typeface="Times New Roman"/>
              </a:rPr>
              <a:t>2010). </a:t>
            </a:r>
            <a:r>
              <a:rPr dirty="0" sz="1200" spc="-10">
                <a:latin typeface="Times New Roman"/>
                <a:cs typeface="Times New Roman"/>
              </a:rPr>
              <a:t>If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relationship  between students’ </a:t>
            </a:r>
            <a:r>
              <a:rPr dirty="0" sz="1200">
                <a:latin typeface="Times New Roman"/>
                <a:cs typeface="Times New Roman"/>
              </a:rPr>
              <a:t>opinions on the </a:t>
            </a:r>
            <a:r>
              <a:rPr dirty="0" sz="1200" spc="-5">
                <a:latin typeface="Times New Roman"/>
                <a:cs typeface="Times New Roman"/>
              </a:rPr>
              <a:t>value </a:t>
            </a:r>
            <a:r>
              <a:rPr dirty="0" sz="1200">
                <a:latin typeface="Times New Roman"/>
                <a:cs typeface="Times New Roman"/>
              </a:rPr>
              <a:t>of education and </a:t>
            </a:r>
            <a:r>
              <a:rPr dirty="0" sz="1200" spc="-5">
                <a:latin typeface="Times New Roman"/>
                <a:cs typeface="Times New Roman"/>
              </a:rPr>
              <a:t>dropout rates is </a:t>
            </a:r>
            <a:r>
              <a:rPr dirty="0" sz="1200" spc="5">
                <a:latin typeface="Times New Roman"/>
                <a:cs typeface="Times New Roman"/>
              </a:rPr>
              <a:t>to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determined, </a:t>
            </a:r>
            <a:r>
              <a:rPr dirty="0" sz="1200">
                <a:latin typeface="Times New Roman"/>
                <a:cs typeface="Times New Roman"/>
              </a:rPr>
              <a:t>then  </a:t>
            </a:r>
            <a:r>
              <a:rPr dirty="0" sz="1200" spc="-5">
                <a:latin typeface="Times New Roman"/>
                <a:cs typeface="Times New Roman"/>
              </a:rPr>
              <a:t>attitude towards academics and school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general </a:t>
            </a:r>
            <a:r>
              <a:rPr dirty="0" sz="1200">
                <a:latin typeface="Times New Roman"/>
                <a:cs typeface="Times New Roman"/>
              </a:rPr>
              <a:t>may need to be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analyzed.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4"/>
              </a:spcBef>
            </a:pPr>
            <a:r>
              <a:rPr dirty="0" sz="1200" spc="-5" b="1">
                <a:latin typeface="Times New Roman"/>
                <a:cs typeface="Times New Roman"/>
              </a:rPr>
              <a:t>Interviews</a:t>
            </a:r>
            <a:endParaRPr sz="1200">
              <a:latin typeface="Times New Roman"/>
              <a:cs typeface="Times New Roman"/>
            </a:endParaRPr>
          </a:p>
          <a:p>
            <a:pPr marL="12700" marR="19685" indent="228600">
              <a:lnSpc>
                <a:spcPts val="2760"/>
              </a:lnSpc>
              <a:spcBef>
                <a:spcPts val="290"/>
              </a:spcBef>
            </a:pPr>
            <a:r>
              <a:rPr dirty="0" sz="1200">
                <a:latin typeface="Times New Roman"/>
                <a:cs typeface="Times New Roman"/>
              </a:rPr>
              <a:t>The post </a:t>
            </a:r>
            <a:r>
              <a:rPr dirty="0" sz="1200" spc="-5">
                <a:latin typeface="Times New Roman"/>
                <a:cs typeface="Times New Roman"/>
              </a:rPr>
              <a:t>questionnaire interviews were designed </a:t>
            </a:r>
            <a:r>
              <a:rPr dirty="0" sz="1200">
                <a:latin typeface="Times New Roman"/>
                <a:cs typeface="Times New Roman"/>
              </a:rPr>
              <a:t>based on the </a:t>
            </a:r>
            <a:r>
              <a:rPr dirty="0" sz="1200" spc="-5">
                <a:latin typeface="Times New Roman"/>
                <a:cs typeface="Times New Roman"/>
              </a:rPr>
              <a:t>results from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initial  instruments.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questions created were opinion-oriented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gain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better </a:t>
            </a:r>
            <a:r>
              <a:rPr dirty="0" sz="1200">
                <a:latin typeface="Times New Roman"/>
                <a:cs typeface="Times New Roman"/>
              </a:rPr>
              <a:t>understanding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endParaRPr sz="1200">
              <a:latin typeface="Times New Roman"/>
              <a:cs typeface="Times New Roman"/>
            </a:endParaRPr>
          </a:p>
          <a:p>
            <a:pPr marL="12700" marR="19685">
              <a:lnSpc>
                <a:spcPts val="2750"/>
              </a:lnSpc>
              <a:spcBef>
                <a:spcPts val="10"/>
              </a:spcBef>
            </a:pPr>
            <a:r>
              <a:rPr dirty="0" sz="1200">
                <a:latin typeface="Times New Roman"/>
                <a:cs typeface="Times New Roman"/>
              </a:rPr>
              <a:t>students’ </a:t>
            </a:r>
            <a:r>
              <a:rPr dirty="0" sz="1200" spc="-5">
                <a:latin typeface="Times New Roman"/>
                <a:cs typeface="Times New Roman"/>
              </a:rPr>
              <a:t>reasoning </a:t>
            </a:r>
            <a:r>
              <a:rPr dirty="0" sz="1200">
                <a:latin typeface="Times New Roman"/>
                <a:cs typeface="Times New Roman"/>
              </a:rPr>
              <a:t>behind their </a:t>
            </a:r>
            <a:r>
              <a:rPr dirty="0" sz="1200" spc="-5">
                <a:latin typeface="Times New Roman"/>
                <a:cs typeface="Times New Roman"/>
              </a:rPr>
              <a:t>responses.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statistical analysis </a:t>
            </a:r>
            <a:r>
              <a:rPr dirty="0" sz="1200">
                <a:latin typeface="Times New Roman"/>
                <a:cs typeface="Times New Roman"/>
              </a:rPr>
              <a:t>of the Likert-type </a:t>
            </a:r>
            <a:r>
              <a:rPr dirty="0" sz="1200" spc="-5">
                <a:latin typeface="Times New Roman"/>
                <a:cs typeface="Times New Roman"/>
              </a:rPr>
              <a:t>questions </a:t>
            </a:r>
            <a:r>
              <a:rPr dirty="0" sz="1200">
                <a:latin typeface="Times New Roman"/>
                <a:cs typeface="Times New Roman"/>
              </a:rPr>
              <a:t>of  the </a:t>
            </a:r>
            <a:r>
              <a:rPr dirty="0" sz="1200" spc="-5">
                <a:latin typeface="Times New Roman"/>
                <a:cs typeface="Times New Roman"/>
              </a:rPr>
              <a:t>questionnaire and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grounded </a:t>
            </a:r>
            <a:r>
              <a:rPr dirty="0" sz="1200">
                <a:latin typeface="Times New Roman"/>
                <a:cs typeface="Times New Roman"/>
              </a:rPr>
              <a:t>theory </a:t>
            </a:r>
            <a:r>
              <a:rPr dirty="0" sz="1200" spc="-5">
                <a:latin typeface="Times New Roman"/>
                <a:cs typeface="Times New Roman"/>
              </a:rPr>
              <a:t>analysis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open-ended </a:t>
            </a:r>
            <a:r>
              <a:rPr dirty="0" sz="1200">
                <a:latin typeface="Times New Roman"/>
                <a:cs typeface="Times New Roman"/>
              </a:rPr>
              <a:t>questions of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endParaRPr sz="1200">
              <a:latin typeface="Times New Roman"/>
              <a:cs typeface="Times New Roman"/>
            </a:endParaRPr>
          </a:p>
          <a:p>
            <a:pPr marL="12700" marR="111125">
              <a:lnSpc>
                <a:spcPts val="2760"/>
              </a:lnSpc>
            </a:pPr>
            <a:r>
              <a:rPr dirty="0" sz="1200" spc="-5">
                <a:latin typeface="Times New Roman"/>
                <a:cs typeface="Times New Roman"/>
              </a:rPr>
              <a:t>questionnaire </a:t>
            </a:r>
            <a:r>
              <a:rPr dirty="0" sz="1200">
                <a:latin typeface="Times New Roman"/>
                <a:cs typeface="Times New Roman"/>
              </a:rPr>
              <a:t>determined the </a:t>
            </a:r>
            <a:r>
              <a:rPr dirty="0" sz="1200" spc="-5">
                <a:latin typeface="Times New Roman"/>
                <a:cs typeface="Times New Roman"/>
              </a:rPr>
              <a:t>interview questions’ content. For example, </a:t>
            </a:r>
            <a:r>
              <a:rPr dirty="0" sz="1200">
                <a:latin typeface="Times New Roman"/>
                <a:cs typeface="Times New Roman"/>
              </a:rPr>
              <a:t>if a </a:t>
            </a:r>
            <a:r>
              <a:rPr dirty="0" sz="1200" spc="-5">
                <a:latin typeface="Times New Roman"/>
                <a:cs typeface="Times New Roman"/>
              </a:rPr>
              <a:t>large </a:t>
            </a:r>
            <a:r>
              <a:rPr dirty="0" sz="1200">
                <a:latin typeface="Times New Roman"/>
                <a:cs typeface="Times New Roman"/>
              </a:rPr>
              <a:t>majority of  students </a:t>
            </a:r>
            <a:r>
              <a:rPr dirty="0" sz="1200" spc="-5">
                <a:latin typeface="Times New Roman"/>
                <a:cs typeface="Times New Roman"/>
              </a:rPr>
              <a:t>said </a:t>
            </a:r>
            <a:r>
              <a:rPr dirty="0" sz="1200">
                <a:latin typeface="Times New Roman"/>
                <a:cs typeface="Times New Roman"/>
              </a:rPr>
              <a:t>they would like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better if there </a:t>
            </a:r>
            <a:r>
              <a:rPr dirty="0" sz="1200" spc="-5">
                <a:latin typeface="Times New Roman"/>
                <a:cs typeface="Times New Roman"/>
              </a:rPr>
              <a:t>were less </a:t>
            </a:r>
            <a:r>
              <a:rPr dirty="0" sz="1200">
                <a:latin typeface="Times New Roman"/>
                <a:cs typeface="Times New Roman"/>
              </a:rPr>
              <a:t>math </a:t>
            </a:r>
            <a:r>
              <a:rPr dirty="0" sz="1200" spc="-5">
                <a:latin typeface="Times New Roman"/>
                <a:cs typeface="Times New Roman"/>
              </a:rPr>
              <a:t>requirements, then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question  </a:t>
            </a:r>
            <a:r>
              <a:rPr dirty="0" sz="1200">
                <a:latin typeface="Times New Roman"/>
                <a:cs typeface="Times New Roman"/>
              </a:rPr>
              <a:t>would be </a:t>
            </a:r>
            <a:r>
              <a:rPr dirty="0" sz="1200" spc="-5">
                <a:latin typeface="Times New Roman"/>
                <a:cs typeface="Times New Roman"/>
              </a:rPr>
              <a:t>worded </a:t>
            </a:r>
            <a:r>
              <a:rPr dirty="0" sz="1200">
                <a:latin typeface="Times New Roman"/>
                <a:cs typeface="Times New Roman"/>
              </a:rPr>
              <a:t>to see </a:t>
            </a:r>
            <a:r>
              <a:rPr dirty="0" sz="1200" spc="5">
                <a:latin typeface="Times New Roman"/>
                <a:cs typeface="Times New Roman"/>
              </a:rPr>
              <a:t>if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interviewee </a:t>
            </a:r>
            <a:r>
              <a:rPr dirty="0" sz="1200">
                <a:latin typeface="Times New Roman"/>
                <a:cs typeface="Times New Roman"/>
              </a:rPr>
              <a:t>agreed with this </a:t>
            </a:r>
            <a:r>
              <a:rPr dirty="0" sz="1200" spc="-5">
                <a:latin typeface="Times New Roman"/>
                <a:cs typeface="Times New Roman"/>
              </a:rPr>
              <a:t>statement’s sentiment and </a:t>
            </a:r>
            <a:r>
              <a:rPr dirty="0" sz="1200">
                <a:latin typeface="Times New Roman"/>
                <a:cs typeface="Times New Roman"/>
              </a:rPr>
              <a:t>why </a:t>
            </a:r>
            <a:r>
              <a:rPr dirty="0" sz="1200" spc="5">
                <a:latin typeface="Times New Roman"/>
                <a:cs typeface="Times New Roman"/>
              </a:rPr>
              <a:t>he </a:t>
            </a:r>
            <a:r>
              <a:rPr dirty="0" sz="1200">
                <a:latin typeface="Times New Roman"/>
                <a:cs typeface="Times New Roman"/>
              </a:rPr>
              <a:t>or  </a:t>
            </a:r>
            <a:r>
              <a:rPr dirty="0" sz="1200" spc="-5">
                <a:latin typeface="Times New Roman"/>
                <a:cs typeface="Times New Roman"/>
              </a:rPr>
              <a:t>she thought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others </a:t>
            </a:r>
            <a:r>
              <a:rPr dirty="0" sz="1200" spc="5">
                <a:latin typeface="Times New Roman"/>
                <a:cs typeface="Times New Roman"/>
              </a:rPr>
              <a:t>may or may </a:t>
            </a:r>
            <a:r>
              <a:rPr dirty="0" sz="1200">
                <a:latin typeface="Times New Roman"/>
                <a:cs typeface="Times New Roman"/>
              </a:rPr>
              <a:t>not</a:t>
            </a:r>
            <a:r>
              <a:rPr dirty="0" sz="1200" spc="-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agree.</a:t>
            </a:r>
            <a:endParaRPr sz="12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1010"/>
              </a:spcBef>
            </a:pPr>
            <a:r>
              <a:rPr dirty="0" sz="1200" spc="-5">
                <a:latin typeface="Times New Roman"/>
                <a:cs typeface="Times New Roman"/>
              </a:rPr>
              <a:t>Provided there </a:t>
            </a:r>
            <a:r>
              <a:rPr dirty="0" sz="1200">
                <a:latin typeface="Times New Roman"/>
                <a:cs typeface="Times New Roman"/>
              </a:rPr>
              <a:t>were </a:t>
            </a:r>
            <a:r>
              <a:rPr dirty="0" sz="1200" spc="-5">
                <a:latin typeface="Times New Roman"/>
                <a:cs typeface="Times New Roman"/>
              </a:rPr>
              <a:t>enough </a:t>
            </a:r>
            <a:r>
              <a:rPr dirty="0" sz="1200">
                <a:latin typeface="Times New Roman"/>
                <a:cs typeface="Times New Roman"/>
              </a:rPr>
              <a:t>participants who wished to be </a:t>
            </a:r>
            <a:r>
              <a:rPr dirty="0" sz="1200" spc="-5">
                <a:latin typeface="Times New Roman"/>
                <a:cs typeface="Times New Roman"/>
              </a:rPr>
              <a:t>part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interviews, six were</a:t>
            </a:r>
            <a:r>
              <a:rPr dirty="0" sz="1200" spc="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to</a:t>
            </a:r>
            <a:endParaRPr sz="1200">
              <a:latin typeface="Times New Roman"/>
              <a:cs typeface="Times New Roman"/>
            </a:endParaRPr>
          </a:p>
          <a:p>
            <a:pPr marL="12700" marR="17145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conducted (see </a:t>
            </a:r>
            <a:r>
              <a:rPr dirty="0" sz="1200">
                <a:latin typeface="Times New Roman"/>
                <a:cs typeface="Times New Roman"/>
              </a:rPr>
              <a:t>Chapter </a:t>
            </a:r>
            <a:r>
              <a:rPr dirty="0" sz="1200" spc="-15">
                <a:latin typeface="Times New Roman"/>
                <a:cs typeface="Times New Roman"/>
              </a:rPr>
              <a:t>IV </a:t>
            </a:r>
            <a:r>
              <a:rPr dirty="0" sz="1200">
                <a:latin typeface="Times New Roman"/>
                <a:cs typeface="Times New Roman"/>
              </a:rPr>
              <a:t>for actual number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participants). </a:t>
            </a: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order to </a:t>
            </a:r>
            <a:r>
              <a:rPr dirty="0" sz="1200" spc="-5">
                <a:latin typeface="Times New Roman"/>
                <a:cs typeface="Times New Roman"/>
              </a:rPr>
              <a:t>analyze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results</a:t>
            </a:r>
            <a:r>
              <a:rPr dirty="0" sz="1200">
                <a:latin typeface="Times New Roman"/>
                <a:cs typeface="Times New Roman"/>
              </a:rPr>
              <a:t> of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interviews, which were recorded </a:t>
            </a:r>
            <a:r>
              <a:rPr dirty="0" sz="1200">
                <a:latin typeface="Times New Roman"/>
                <a:cs typeface="Times New Roman"/>
              </a:rPr>
              <a:t>digitally with a laptop, the </a:t>
            </a:r>
            <a:r>
              <a:rPr dirty="0" sz="1200" spc="-5">
                <a:latin typeface="Times New Roman"/>
                <a:cs typeface="Times New Roman"/>
              </a:rPr>
              <a:t>researcher transcribed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interviews and </a:t>
            </a:r>
            <a:r>
              <a:rPr dirty="0" sz="1200">
                <a:latin typeface="Times New Roman"/>
                <a:cs typeface="Times New Roman"/>
              </a:rPr>
              <a:t>made note of </a:t>
            </a:r>
            <a:r>
              <a:rPr dirty="0" sz="1200" spc="-5">
                <a:latin typeface="Times New Roman"/>
                <a:cs typeface="Times New Roman"/>
              </a:rPr>
              <a:t>keywords that were repeated </a:t>
            </a:r>
            <a:r>
              <a:rPr dirty="0" sz="1200">
                <a:latin typeface="Times New Roman"/>
                <a:cs typeface="Times New Roman"/>
              </a:rPr>
              <a:t>within both a </a:t>
            </a:r>
            <a:r>
              <a:rPr dirty="0" sz="1200" spc="-5">
                <a:latin typeface="Times New Roman"/>
                <a:cs typeface="Times New Roman"/>
              </a:rPr>
              <a:t>specific interview and all 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interviews, as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process established merging trends. </a:t>
            </a: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order to </a:t>
            </a:r>
            <a:r>
              <a:rPr dirty="0" sz="1200" spc="-5">
                <a:latin typeface="Times New Roman"/>
                <a:cs typeface="Times New Roman"/>
              </a:rPr>
              <a:t>distinguish amongst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different interviewees, each participant was </a:t>
            </a:r>
            <a:r>
              <a:rPr dirty="0" sz="1200">
                <a:latin typeface="Times New Roman"/>
                <a:cs typeface="Times New Roman"/>
              </a:rPr>
              <a:t>assigned a letter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alphabet based </a:t>
            </a:r>
            <a:r>
              <a:rPr dirty="0" sz="1200">
                <a:latin typeface="Times New Roman"/>
                <a:cs typeface="Times New Roman"/>
              </a:rPr>
              <a:t>on the order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5356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65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487680">
              <a:lnSpc>
                <a:spcPct val="192500"/>
              </a:lnSpc>
            </a:pPr>
            <a:r>
              <a:rPr dirty="0" sz="1200" spc="-5">
                <a:latin typeface="Times New Roman"/>
                <a:cs typeface="Times New Roman"/>
              </a:rPr>
              <a:t>which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participated </a:t>
            </a:r>
            <a:r>
              <a:rPr dirty="0" sz="1200">
                <a:latin typeface="Times New Roman"/>
                <a:cs typeface="Times New Roman"/>
              </a:rPr>
              <a:t>in the </a:t>
            </a:r>
            <a:r>
              <a:rPr dirty="0" sz="1200" spc="-5">
                <a:latin typeface="Times New Roman"/>
                <a:cs typeface="Times New Roman"/>
              </a:rPr>
              <a:t>initial surveys. </a:t>
            </a:r>
            <a:r>
              <a:rPr dirty="0" sz="1200">
                <a:latin typeface="Times New Roman"/>
                <a:cs typeface="Times New Roman"/>
              </a:rPr>
              <a:t>This letter </a:t>
            </a:r>
            <a:r>
              <a:rPr dirty="0" sz="1200" spc="-5">
                <a:latin typeface="Times New Roman"/>
                <a:cs typeface="Times New Roman"/>
              </a:rPr>
              <a:t>served </a:t>
            </a:r>
            <a:r>
              <a:rPr dirty="0" sz="1200">
                <a:latin typeface="Times New Roman"/>
                <a:cs typeface="Times New Roman"/>
              </a:rPr>
              <a:t>both </a:t>
            </a:r>
            <a:r>
              <a:rPr dirty="0" sz="1200" spc="-5">
                <a:latin typeface="Times New Roman"/>
                <a:cs typeface="Times New Roman"/>
              </a:rPr>
              <a:t>as an identifier when  referring </a:t>
            </a:r>
            <a:r>
              <a:rPr dirty="0" sz="1200">
                <a:latin typeface="Times New Roman"/>
                <a:cs typeface="Times New Roman"/>
              </a:rPr>
              <a:t>to the </a:t>
            </a:r>
            <a:r>
              <a:rPr dirty="0" sz="1200" spc="-5">
                <a:latin typeface="Times New Roman"/>
                <a:cs typeface="Times New Roman"/>
              </a:rPr>
              <a:t>interviewees, and as </a:t>
            </a:r>
            <a:r>
              <a:rPr dirty="0" sz="1200">
                <a:latin typeface="Times New Roman"/>
                <a:cs typeface="Times New Roman"/>
              </a:rPr>
              <a:t>a way to </a:t>
            </a:r>
            <a:r>
              <a:rPr dirty="0" sz="1200" spc="-5">
                <a:latin typeface="Times New Roman"/>
                <a:cs typeface="Times New Roman"/>
              </a:rPr>
              <a:t>protect </a:t>
            </a:r>
            <a:r>
              <a:rPr dirty="0" sz="1200">
                <a:latin typeface="Times New Roman"/>
                <a:cs typeface="Times New Roman"/>
              </a:rPr>
              <a:t>the identity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participants.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4"/>
              </a:spcBef>
            </a:pPr>
            <a:r>
              <a:rPr dirty="0" sz="1200" spc="-5" b="1">
                <a:latin typeface="Times New Roman"/>
                <a:cs typeface="Times New Roman"/>
              </a:rPr>
              <a:t>Tennessee Department </a:t>
            </a:r>
            <a:r>
              <a:rPr dirty="0" sz="1200" b="1">
                <a:latin typeface="Times New Roman"/>
                <a:cs typeface="Times New Roman"/>
              </a:rPr>
              <a:t>of </a:t>
            </a:r>
            <a:r>
              <a:rPr dirty="0" sz="1200" spc="-5" b="1">
                <a:latin typeface="Times New Roman"/>
                <a:cs typeface="Times New Roman"/>
              </a:rPr>
              <a:t>Education Report</a:t>
            </a:r>
            <a:r>
              <a:rPr dirty="0" sz="1200" spc="2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Card</a:t>
            </a:r>
            <a:endParaRPr sz="1200">
              <a:latin typeface="Times New Roman"/>
              <a:cs typeface="Times New Roman"/>
            </a:endParaRPr>
          </a:p>
          <a:p>
            <a:pPr marL="12700" marR="48895" indent="228600">
              <a:lnSpc>
                <a:spcPts val="2760"/>
              </a:lnSpc>
              <a:spcBef>
                <a:spcPts val="290"/>
              </a:spcBef>
            </a:pP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order to </a:t>
            </a:r>
            <a:r>
              <a:rPr dirty="0" sz="1200" spc="-5">
                <a:latin typeface="Times New Roman"/>
                <a:cs typeface="Times New Roman"/>
              </a:rPr>
              <a:t>compare </a:t>
            </a:r>
            <a:r>
              <a:rPr dirty="0" sz="1200">
                <a:latin typeface="Times New Roman"/>
                <a:cs typeface="Times New Roman"/>
              </a:rPr>
              <a:t>the dropout </a:t>
            </a:r>
            <a:r>
              <a:rPr dirty="0" sz="1200" spc="-5">
                <a:latin typeface="Times New Roman"/>
                <a:cs typeface="Times New Roman"/>
              </a:rPr>
              <a:t>statistics </a:t>
            </a:r>
            <a:r>
              <a:rPr dirty="0" sz="1200">
                <a:latin typeface="Times New Roman"/>
                <a:cs typeface="Times New Roman"/>
              </a:rPr>
              <a:t>of this </a:t>
            </a:r>
            <a:r>
              <a:rPr dirty="0" sz="1200" spc="-5">
                <a:latin typeface="Times New Roman"/>
                <a:cs typeface="Times New Roman"/>
              </a:rPr>
              <a:t>East Tennessee </a:t>
            </a:r>
            <a:r>
              <a:rPr dirty="0" sz="1200">
                <a:latin typeface="Times New Roman"/>
                <a:cs typeface="Times New Roman"/>
              </a:rPr>
              <a:t>county to other school  </a:t>
            </a:r>
            <a:r>
              <a:rPr dirty="0" sz="1200" spc="-5">
                <a:latin typeface="Times New Roman"/>
                <a:cs typeface="Times New Roman"/>
              </a:rPr>
              <a:t>districts </a:t>
            </a:r>
            <a:r>
              <a:rPr dirty="0" sz="1200">
                <a:latin typeface="Times New Roman"/>
                <a:cs typeface="Times New Roman"/>
              </a:rPr>
              <a:t>in the </a:t>
            </a:r>
            <a:r>
              <a:rPr dirty="0" sz="1200" spc="-5">
                <a:latin typeface="Times New Roman"/>
                <a:cs typeface="Times New Roman"/>
              </a:rPr>
              <a:t>area and </a:t>
            </a:r>
            <a:r>
              <a:rPr dirty="0" sz="1200">
                <a:latin typeface="Times New Roman"/>
                <a:cs typeface="Times New Roman"/>
              </a:rPr>
              <a:t>to the state </a:t>
            </a:r>
            <a:r>
              <a:rPr dirty="0" sz="1200" spc="-5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a whole, a report </a:t>
            </a:r>
            <a:r>
              <a:rPr dirty="0" sz="1200" spc="-5">
                <a:latin typeface="Times New Roman"/>
                <a:cs typeface="Times New Roman"/>
              </a:rPr>
              <a:t>published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Tennessee Department 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 was </a:t>
            </a:r>
            <a:r>
              <a:rPr dirty="0" sz="1200">
                <a:latin typeface="Times New Roman"/>
                <a:cs typeface="Times New Roman"/>
              </a:rPr>
              <a:t>used </a:t>
            </a:r>
            <a:r>
              <a:rPr dirty="0" sz="1200" spc="-5">
                <a:latin typeface="Times New Roman"/>
                <a:cs typeface="Times New Roman"/>
              </a:rPr>
              <a:t>(Tennessee Department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– </a:t>
            </a:r>
            <a:r>
              <a:rPr dirty="0" sz="1200" spc="-5">
                <a:latin typeface="Times New Roman"/>
                <a:cs typeface="Times New Roman"/>
              </a:rPr>
              <a:t>Report Card, </a:t>
            </a:r>
            <a:r>
              <a:rPr dirty="0" sz="1200">
                <a:latin typeface="Times New Roman"/>
                <a:cs typeface="Times New Roman"/>
              </a:rPr>
              <a:t>2013). This </a:t>
            </a:r>
            <a:r>
              <a:rPr dirty="0" sz="1200" spc="-5">
                <a:latin typeface="Times New Roman"/>
                <a:cs typeface="Times New Roman"/>
              </a:rPr>
              <a:t>report</a:t>
            </a:r>
            <a:r>
              <a:rPr dirty="0" sz="1200" spc="1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is</a:t>
            </a:r>
            <a:endParaRPr sz="1200">
              <a:latin typeface="Times New Roman"/>
              <a:cs typeface="Times New Roman"/>
            </a:endParaRPr>
          </a:p>
          <a:p>
            <a:pPr marL="12700" marR="20955">
              <a:lnSpc>
                <a:spcPts val="276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produced </a:t>
            </a:r>
            <a:r>
              <a:rPr dirty="0" sz="1200">
                <a:latin typeface="Times New Roman"/>
                <a:cs typeface="Times New Roman"/>
              </a:rPr>
              <a:t>on an </a:t>
            </a:r>
            <a:r>
              <a:rPr dirty="0" sz="1200" spc="-5">
                <a:latin typeface="Times New Roman"/>
                <a:cs typeface="Times New Roman"/>
              </a:rPr>
              <a:t>annual </a:t>
            </a:r>
            <a:r>
              <a:rPr dirty="0" sz="1200">
                <a:latin typeface="Times New Roman"/>
                <a:cs typeface="Times New Roman"/>
              </a:rPr>
              <a:t>basis </a:t>
            </a:r>
            <a:r>
              <a:rPr dirty="0" sz="1200" spc="-5">
                <a:latin typeface="Times New Roman"/>
                <a:cs typeface="Times New Roman"/>
              </a:rPr>
              <a:t>at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close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each </a:t>
            </a:r>
            <a:r>
              <a:rPr dirty="0" sz="1200">
                <a:latin typeface="Times New Roman"/>
                <a:cs typeface="Times New Roman"/>
              </a:rPr>
              <a:t>school </a:t>
            </a:r>
            <a:r>
              <a:rPr dirty="0" sz="1200" spc="-10">
                <a:latin typeface="Times New Roman"/>
                <a:cs typeface="Times New Roman"/>
              </a:rPr>
              <a:t>year </a:t>
            </a:r>
            <a:r>
              <a:rPr dirty="0" sz="1200" spc="-5">
                <a:latin typeface="Times New Roman"/>
                <a:cs typeface="Times New Roman"/>
              </a:rPr>
              <a:t>and is </a:t>
            </a:r>
            <a:r>
              <a:rPr dirty="0" sz="1200">
                <a:latin typeface="Times New Roman"/>
                <a:cs typeface="Times New Roman"/>
              </a:rPr>
              <a:t>made public. This </a:t>
            </a:r>
            <a:r>
              <a:rPr dirty="0" sz="1200" spc="-5">
                <a:latin typeface="Times New Roman"/>
                <a:cs typeface="Times New Roman"/>
              </a:rPr>
              <a:t>report </a:t>
            </a:r>
            <a:r>
              <a:rPr dirty="0" sz="1200">
                <a:latin typeface="Times New Roman"/>
                <a:cs typeface="Times New Roman"/>
              </a:rPr>
              <a:t>card  </a:t>
            </a:r>
            <a:r>
              <a:rPr dirty="0" sz="1200" spc="-5">
                <a:latin typeface="Times New Roman"/>
                <a:cs typeface="Times New Roman"/>
              </a:rPr>
              <a:t>includes information pertaining </a:t>
            </a:r>
            <a:r>
              <a:rPr dirty="0" sz="1200">
                <a:latin typeface="Times New Roman"/>
                <a:cs typeface="Times New Roman"/>
              </a:rPr>
              <a:t>to all </a:t>
            </a:r>
            <a:r>
              <a:rPr dirty="0" sz="1200" spc="-5">
                <a:latin typeface="Times New Roman"/>
                <a:cs typeface="Times New Roman"/>
              </a:rPr>
              <a:t>schools </a:t>
            </a:r>
            <a:r>
              <a:rPr dirty="0" sz="1200">
                <a:latin typeface="Times New Roman"/>
                <a:cs typeface="Times New Roman"/>
              </a:rPr>
              <a:t>in Tennessee. The </a:t>
            </a:r>
            <a:r>
              <a:rPr dirty="0" sz="1200" spc="-5">
                <a:latin typeface="Times New Roman"/>
                <a:cs typeface="Times New Roman"/>
              </a:rPr>
              <a:t>topics covered </a:t>
            </a:r>
            <a:r>
              <a:rPr dirty="0" sz="1200">
                <a:latin typeface="Times New Roman"/>
                <a:cs typeface="Times New Roman"/>
              </a:rPr>
              <a:t>include student  population, faculty population, </a:t>
            </a:r>
            <a:r>
              <a:rPr dirty="0" sz="1200" spc="-5">
                <a:latin typeface="Times New Roman"/>
                <a:cs typeface="Times New Roman"/>
              </a:rPr>
              <a:t>dropout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graduation rates, and </a:t>
            </a:r>
            <a:r>
              <a:rPr dirty="0" sz="1200">
                <a:latin typeface="Times New Roman"/>
                <a:cs typeface="Times New Roman"/>
              </a:rPr>
              <a:t>much more </a:t>
            </a:r>
            <a:r>
              <a:rPr dirty="0" sz="1200" spc="-5">
                <a:latin typeface="Times New Roman"/>
                <a:cs typeface="Times New Roman"/>
              </a:rPr>
              <a:t>statistical  information.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Tennessee Report Card is published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Tennessee </a:t>
            </a:r>
            <a:r>
              <a:rPr dirty="0" sz="1200">
                <a:latin typeface="Times New Roman"/>
                <a:cs typeface="Times New Roman"/>
              </a:rPr>
              <a:t>Department of</a:t>
            </a:r>
            <a:r>
              <a:rPr dirty="0" sz="1200" spc="1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Education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20"/>
              </a:spcBef>
            </a:pPr>
            <a:r>
              <a:rPr dirty="0" sz="1200" spc="-5">
                <a:latin typeface="Times New Roman"/>
                <a:cs typeface="Times New Roman"/>
              </a:rPr>
              <a:t>Website.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algn="ctr" marL="224154">
              <a:lnSpc>
                <a:spcPct val="100000"/>
              </a:lnSpc>
              <a:spcBef>
                <a:spcPts val="830"/>
              </a:spcBef>
            </a:pPr>
            <a:r>
              <a:rPr dirty="0" sz="1200" spc="-5" b="1">
                <a:latin typeface="Times New Roman"/>
                <a:cs typeface="Times New Roman"/>
              </a:rPr>
              <a:t>Resource</a:t>
            </a:r>
            <a:r>
              <a:rPr dirty="0" sz="1200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Requirements</a:t>
            </a:r>
            <a:endParaRPr sz="1200">
              <a:latin typeface="Times New Roman"/>
              <a:cs typeface="Times New Roman"/>
            </a:endParaRPr>
          </a:p>
          <a:p>
            <a:pPr marL="12700" marR="103505" indent="228600">
              <a:lnSpc>
                <a:spcPts val="2760"/>
              </a:lnSpc>
              <a:spcBef>
                <a:spcPts val="290"/>
              </a:spcBef>
            </a:pP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order to </a:t>
            </a:r>
            <a:r>
              <a:rPr dirty="0" sz="1200" spc="-5">
                <a:latin typeface="Times New Roman"/>
                <a:cs typeface="Times New Roman"/>
              </a:rPr>
              <a:t>collect </a:t>
            </a:r>
            <a:r>
              <a:rPr dirty="0" sz="1200">
                <a:latin typeface="Times New Roman"/>
                <a:cs typeface="Times New Roman"/>
              </a:rPr>
              <a:t>the data for </a:t>
            </a:r>
            <a:r>
              <a:rPr dirty="0" sz="1200" spc="-5">
                <a:latin typeface="Times New Roman"/>
                <a:cs typeface="Times New Roman"/>
              </a:rPr>
              <a:t>this </a:t>
            </a:r>
            <a:r>
              <a:rPr dirty="0" sz="1200">
                <a:latin typeface="Times New Roman"/>
                <a:cs typeface="Times New Roman"/>
              </a:rPr>
              <a:t>research, the following </a:t>
            </a:r>
            <a:r>
              <a:rPr dirty="0" sz="1200" spc="-5">
                <a:latin typeface="Times New Roman"/>
                <a:cs typeface="Times New Roman"/>
              </a:rPr>
              <a:t>resources were </a:t>
            </a:r>
            <a:r>
              <a:rPr dirty="0" sz="1200">
                <a:latin typeface="Times New Roman"/>
                <a:cs typeface="Times New Roman"/>
              </a:rPr>
              <a:t>acquired: 1)  </a:t>
            </a:r>
            <a:r>
              <a:rPr dirty="0" sz="1200" spc="-5">
                <a:latin typeface="Times New Roman"/>
                <a:cs typeface="Times New Roman"/>
              </a:rPr>
              <a:t>appropriate </a:t>
            </a:r>
            <a:r>
              <a:rPr dirty="0" sz="1200">
                <a:latin typeface="Times New Roman"/>
                <a:cs typeface="Times New Roman"/>
              </a:rPr>
              <a:t>number of copies of the </a:t>
            </a:r>
            <a:r>
              <a:rPr dirty="0" sz="1200" spc="-5">
                <a:latin typeface="Times New Roman"/>
                <a:cs typeface="Times New Roman"/>
              </a:rPr>
              <a:t>consent </a:t>
            </a:r>
            <a:r>
              <a:rPr dirty="0" sz="1200">
                <a:latin typeface="Times New Roman"/>
                <a:cs typeface="Times New Roman"/>
              </a:rPr>
              <a:t>form </a:t>
            </a:r>
            <a:r>
              <a:rPr dirty="0" sz="1200" spc="-5">
                <a:latin typeface="Times New Roman"/>
                <a:cs typeface="Times New Roman"/>
              </a:rPr>
              <a:t>and surveys, </a:t>
            </a:r>
            <a:r>
              <a:rPr dirty="0" sz="1200">
                <a:latin typeface="Times New Roman"/>
                <a:cs typeface="Times New Roman"/>
              </a:rPr>
              <a:t>2) </a:t>
            </a:r>
            <a:r>
              <a:rPr dirty="0" sz="1200" spc="-5">
                <a:latin typeface="Times New Roman"/>
                <a:cs typeface="Times New Roman"/>
              </a:rPr>
              <a:t>cooperation </a:t>
            </a:r>
            <a:r>
              <a:rPr dirty="0" sz="1200">
                <a:latin typeface="Times New Roman"/>
                <a:cs typeface="Times New Roman"/>
              </a:rPr>
              <a:t>of the  </a:t>
            </a:r>
            <a:r>
              <a:rPr dirty="0" sz="1200" spc="-5">
                <a:latin typeface="Times New Roman"/>
                <a:cs typeface="Times New Roman"/>
              </a:rPr>
              <a:t>administration and staff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local high </a:t>
            </a:r>
            <a:r>
              <a:rPr dirty="0" sz="1200">
                <a:latin typeface="Times New Roman"/>
                <a:cs typeface="Times New Roman"/>
              </a:rPr>
              <a:t>schools, and 3) time to </a:t>
            </a:r>
            <a:r>
              <a:rPr dirty="0" sz="1200" spc="-5">
                <a:latin typeface="Times New Roman"/>
                <a:cs typeface="Times New Roman"/>
              </a:rPr>
              <a:t>meet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explain the </a:t>
            </a:r>
            <a:r>
              <a:rPr dirty="0" sz="1200" spc="-5">
                <a:latin typeface="Times New Roman"/>
                <a:cs typeface="Times New Roman"/>
              </a:rPr>
              <a:t>data  collection process </a:t>
            </a:r>
            <a:r>
              <a:rPr dirty="0" sz="1200">
                <a:latin typeface="Times New Roman"/>
                <a:cs typeface="Times New Roman"/>
              </a:rPr>
              <a:t>to those who </a:t>
            </a:r>
            <a:r>
              <a:rPr dirty="0" sz="1200" spc="-5">
                <a:latin typeface="Times New Roman"/>
                <a:cs typeface="Times New Roman"/>
              </a:rPr>
              <a:t>will </a:t>
            </a:r>
            <a:r>
              <a:rPr dirty="0" sz="1200">
                <a:latin typeface="Times New Roman"/>
                <a:cs typeface="Times New Roman"/>
              </a:rPr>
              <a:t>be aiding in it. </a:t>
            </a:r>
            <a:r>
              <a:rPr dirty="0" sz="1200" spc="-5">
                <a:latin typeface="Times New Roman"/>
                <a:cs typeface="Times New Roman"/>
              </a:rPr>
              <a:t>For </a:t>
            </a:r>
            <a:r>
              <a:rPr dirty="0" sz="1200">
                <a:latin typeface="Times New Roman"/>
                <a:cs typeface="Times New Roman"/>
              </a:rPr>
              <a:t>the purpose of data </a:t>
            </a:r>
            <a:r>
              <a:rPr dirty="0" sz="1200" spc="-5">
                <a:latin typeface="Times New Roman"/>
                <a:cs typeface="Times New Roman"/>
              </a:rPr>
              <a:t>analysis,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computer  installed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-5">
                <a:latin typeface="Times New Roman"/>
                <a:cs typeface="Times New Roman"/>
              </a:rPr>
              <a:t>CRAN (R statistical programming </a:t>
            </a:r>
            <a:r>
              <a:rPr dirty="0" sz="1200">
                <a:latin typeface="Times New Roman"/>
                <a:cs typeface="Times New Roman"/>
              </a:rPr>
              <a:t>language)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Microsoft </a:t>
            </a:r>
            <a:r>
              <a:rPr dirty="0" sz="1200" spc="-5">
                <a:latin typeface="Times New Roman"/>
                <a:cs typeface="Times New Roman"/>
              </a:rPr>
              <a:t>Excel was required.  As well, programs such </a:t>
            </a:r>
            <a:r>
              <a:rPr dirty="0" sz="1200">
                <a:latin typeface="Times New Roman"/>
                <a:cs typeface="Times New Roman"/>
              </a:rPr>
              <a:t>as </a:t>
            </a:r>
            <a:r>
              <a:rPr dirty="0" sz="1200" spc="-5">
                <a:latin typeface="Times New Roman"/>
                <a:cs typeface="Times New Roman"/>
              </a:rPr>
              <a:t>Microsoft </a:t>
            </a:r>
            <a:r>
              <a:rPr dirty="0" sz="1200">
                <a:latin typeface="Times New Roman"/>
                <a:cs typeface="Times New Roman"/>
              </a:rPr>
              <a:t>Word </a:t>
            </a:r>
            <a:r>
              <a:rPr dirty="0" sz="1200" spc="-5">
                <a:latin typeface="Times New Roman"/>
                <a:cs typeface="Times New Roman"/>
              </a:rPr>
              <a:t>were needed </a:t>
            </a:r>
            <a:r>
              <a:rPr dirty="0" sz="1200">
                <a:latin typeface="Times New Roman"/>
                <a:cs typeface="Times New Roman"/>
              </a:rPr>
              <a:t>to help with analyzing </a:t>
            </a:r>
            <a:r>
              <a:rPr dirty="0" sz="1200" spc="-5">
                <a:latin typeface="Times New Roman"/>
                <a:cs typeface="Times New Roman"/>
              </a:rPr>
              <a:t>and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recording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25"/>
              </a:spcBef>
            </a:pPr>
            <a:r>
              <a:rPr dirty="0" sz="1200" spc="-5">
                <a:latin typeface="Times New Roman"/>
                <a:cs typeface="Times New Roman"/>
              </a:rPr>
              <a:t>appropriate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conclusions.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algn="ctr" marL="226060">
              <a:lnSpc>
                <a:spcPct val="100000"/>
              </a:lnSpc>
              <a:spcBef>
                <a:spcPts val="835"/>
              </a:spcBef>
            </a:pPr>
            <a:r>
              <a:rPr dirty="0" sz="1200" spc="-5" b="1">
                <a:latin typeface="Times New Roman"/>
                <a:cs typeface="Times New Roman"/>
              </a:rPr>
              <a:t>Data Collection</a:t>
            </a:r>
            <a:endParaRPr sz="1200">
              <a:latin typeface="Times New Roman"/>
              <a:cs typeface="Times New Roman"/>
            </a:endParaRPr>
          </a:p>
          <a:p>
            <a:pPr marL="12700" marR="254635" indent="228600">
              <a:lnSpc>
                <a:spcPts val="2760"/>
              </a:lnSpc>
              <a:spcBef>
                <a:spcPts val="285"/>
              </a:spcBef>
            </a:pP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order to </a:t>
            </a:r>
            <a:r>
              <a:rPr dirty="0" sz="1200" spc="-5">
                <a:latin typeface="Times New Roman"/>
                <a:cs typeface="Times New Roman"/>
              </a:rPr>
              <a:t>collect </a:t>
            </a:r>
            <a:r>
              <a:rPr dirty="0" sz="1200">
                <a:latin typeface="Times New Roman"/>
                <a:cs typeface="Times New Roman"/>
              </a:rPr>
              <a:t>the data, the </a:t>
            </a:r>
            <a:r>
              <a:rPr dirty="0" sz="1200" spc="-5">
                <a:latin typeface="Times New Roman"/>
                <a:cs typeface="Times New Roman"/>
              </a:rPr>
              <a:t>researcher </a:t>
            </a:r>
            <a:r>
              <a:rPr dirty="0" sz="1200">
                <a:latin typeface="Times New Roman"/>
                <a:cs typeface="Times New Roman"/>
              </a:rPr>
              <a:t>intended to </a:t>
            </a:r>
            <a:r>
              <a:rPr dirty="0" sz="1200" spc="-5">
                <a:latin typeface="Times New Roman"/>
                <a:cs typeface="Times New Roman"/>
              </a:rPr>
              <a:t>spend as </a:t>
            </a:r>
            <a:r>
              <a:rPr dirty="0" sz="1200">
                <a:latin typeface="Times New Roman"/>
                <a:cs typeface="Times New Roman"/>
              </a:rPr>
              <a:t>much time (within the 2–3  </a:t>
            </a:r>
            <a:r>
              <a:rPr dirty="0" sz="1200" spc="-5">
                <a:latin typeface="Times New Roman"/>
                <a:cs typeface="Times New Roman"/>
              </a:rPr>
              <a:t>week </a:t>
            </a:r>
            <a:r>
              <a:rPr dirty="0" sz="1200">
                <a:latin typeface="Times New Roman"/>
                <a:cs typeface="Times New Roman"/>
              </a:rPr>
              <a:t>window) </a:t>
            </a:r>
            <a:r>
              <a:rPr dirty="0" sz="1200" spc="-5">
                <a:latin typeface="Times New Roman"/>
                <a:cs typeface="Times New Roman"/>
              </a:rPr>
              <a:t>at </a:t>
            </a:r>
            <a:r>
              <a:rPr dirty="0" sz="1200">
                <a:latin typeface="Times New Roman"/>
                <a:cs typeface="Times New Roman"/>
              </a:rPr>
              <a:t>the adult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interact </a:t>
            </a:r>
            <a:r>
              <a:rPr dirty="0" sz="1200">
                <a:latin typeface="Times New Roman"/>
                <a:cs typeface="Times New Roman"/>
              </a:rPr>
              <a:t>with </a:t>
            </a:r>
            <a:r>
              <a:rPr dirty="0" sz="1200" spc="-5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many 18-20 </a:t>
            </a:r>
            <a:r>
              <a:rPr dirty="0" sz="1200" spc="-5">
                <a:latin typeface="Times New Roman"/>
                <a:cs typeface="Times New Roman"/>
              </a:rPr>
              <a:t>year-old students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as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1540" cy="86728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viii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</a:pPr>
            <a:r>
              <a:rPr dirty="0" sz="1200">
                <a:latin typeface="Times New Roman"/>
                <a:cs typeface="Times New Roman"/>
                <a:hlinkClick r:id="rId2" action="ppaction://hlinksldjump"/>
              </a:rPr>
              <a:t>Coding for </a:t>
            </a:r>
            <a:r>
              <a:rPr dirty="0" sz="1200" spc="-5">
                <a:latin typeface="Times New Roman"/>
                <a:cs typeface="Times New Roman"/>
                <a:hlinkClick r:id="rId2" action="ppaction://hlinksldjump"/>
              </a:rPr>
              <a:t>Questions </a:t>
            </a:r>
            <a:r>
              <a:rPr dirty="0" sz="1200">
                <a:latin typeface="Times New Roman"/>
                <a:cs typeface="Times New Roman"/>
                <a:hlinkClick r:id="rId2" action="ppaction://hlinksldjump"/>
              </a:rPr>
              <a:t>1-10................................................................................................</a:t>
            </a:r>
            <a:r>
              <a:rPr dirty="0" sz="1200" spc="-50"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2" action="ppaction://hlinksldjump"/>
              </a:rPr>
              <a:t>71</a:t>
            </a:r>
            <a:endParaRPr sz="12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3" action="ppaction://hlinksldjump"/>
              </a:rPr>
              <a:t>Question </a:t>
            </a:r>
            <a:r>
              <a:rPr dirty="0" sz="1200">
                <a:latin typeface="Times New Roman"/>
                <a:cs typeface="Times New Roman"/>
                <a:hlinkClick r:id="rId3" action="ppaction://hlinksldjump"/>
              </a:rPr>
              <a:t>1</a:t>
            </a:r>
            <a:r>
              <a:rPr dirty="0" sz="1200" spc="-254">
                <a:latin typeface="Times New Roman"/>
                <a:cs typeface="Times New Roman"/>
                <a:hlinkClick r:id="rId3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3" action="ppaction://hlinksldjump"/>
              </a:rPr>
              <a:t>......................................................................................................................... 73</a:t>
            </a:r>
            <a:endParaRPr sz="12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4" action="ppaction://hlinksldjump"/>
              </a:rPr>
              <a:t>Question </a:t>
            </a:r>
            <a:r>
              <a:rPr dirty="0" sz="1200">
                <a:latin typeface="Times New Roman"/>
                <a:cs typeface="Times New Roman"/>
                <a:hlinkClick r:id="rId4" action="ppaction://hlinksldjump"/>
              </a:rPr>
              <a:t>2.</a:t>
            </a:r>
            <a:r>
              <a:rPr dirty="0" sz="1200" spc="-254">
                <a:latin typeface="Times New Roman"/>
                <a:cs typeface="Times New Roman"/>
                <a:hlinkClick r:id="rId4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4" action="ppaction://hlinksldjump"/>
              </a:rPr>
              <a:t>........................................................................................................................ 74</a:t>
            </a:r>
            <a:endParaRPr sz="12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430"/>
              </a:spcBef>
            </a:pPr>
            <a:r>
              <a:rPr dirty="0" sz="1200" spc="-5">
                <a:latin typeface="Times New Roman"/>
                <a:cs typeface="Times New Roman"/>
                <a:hlinkClick r:id="rId5" action="ppaction://hlinksldjump"/>
              </a:rPr>
              <a:t>Question </a:t>
            </a:r>
            <a:r>
              <a:rPr dirty="0" sz="1200">
                <a:latin typeface="Times New Roman"/>
                <a:cs typeface="Times New Roman"/>
                <a:hlinkClick r:id="rId5" action="ppaction://hlinksldjump"/>
              </a:rPr>
              <a:t>3</a:t>
            </a:r>
            <a:r>
              <a:rPr dirty="0" sz="1200" spc="-254">
                <a:latin typeface="Times New Roman"/>
                <a:cs typeface="Times New Roman"/>
                <a:hlinkClick r:id="rId5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5" action="ppaction://hlinksldjump"/>
              </a:rPr>
              <a:t>......................................................................................................................... 75</a:t>
            </a:r>
            <a:endParaRPr sz="12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6" action="ppaction://hlinksldjump"/>
              </a:rPr>
              <a:t>Questions </a:t>
            </a:r>
            <a:r>
              <a:rPr dirty="0" sz="1200">
                <a:latin typeface="Times New Roman"/>
                <a:cs typeface="Times New Roman"/>
                <a:hlinkClick r:id="rId6" action="ppaction://hlinksldjump"/>
              </a:rPr>
              <a:t>4 </a:t>
            </a:r>
            <a:r>
              <a:rPr dirty="0" sz="1200" spc="-5">
                <a:latin typeface="Times New Roman"/>
                <a:cs typeface="Times New Roman"/>
                <a:hlinkClick r:id="rId6" action="ppaction://hlinksldjump"/>
              </a:rPr>
              <a:t>and </a:t>
            </a:r>
            <a:r>
              <a:rPr dirty="0" sz="1200">
                <a:latin typeface="Times New Roman"/>
                <a:cs typeface="Times New Roman"/>
                <a:hlinkClick r:id="rId6" action="ppaction://hlinksldjump"/>
              </a:rPr>
              <a:t>5..............................................................................................................</a:t>
            </a:r>
            <a:r>
              <a:rPr dirty="0" sz="1200" spc="-25">
                <a:latin typeface="Times New Roman"/>
                <a:cs typeface="Times New Roman"/>
                <a:hlinkClick r:id="rId6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6" action="ppaction://hlinksldjump"/>
              </a:rPr>
              <a:t>76</a:t>
            </a:r>
            <a:endParaRPr sz="12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7" action="ppaction://hlinksldjump"/>
              </a:rPr>
              <a:t>Question </a:t>
            </a:r>
            <a:r>
              <a:rPr dirty="0" sz="1200">
                <a:latin typeface="Times New Roman"/>
                <a:cs typeface="Times New Roman"/>
                <a:hlinkClick r:id="rId7" action="ppaction://hlinksldjump"/>
              </a:rPr>
              <a:t>6</a:t>
            </a:r>
            <a:r>
              <a:rPr dirty="0" sz="1200" spc="-254">
                <a:latin typeface="Times New Roman"/>
                <a:cs typeface="Times New Roman"/>
                <a:hlinkClick r:id="rId7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7" action="ppaction://hlinksldjump"/>
              </a:rPr>
              <a:t>......................................................................................................................... 78</a:t>
            </a:r>
            <a:endParaRPr sz="12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430"/>
              </a:spcBef>
            </a:pPr>
            <a:r>
              <a:rPr dirty="0" sz="1200" spc="-5">
                <a:latin typeface="Times New Roman"/>
                <a:cs typeface="Times New Roman"/>
                <a:hlinkClick r:id="rId7" action="ppaction://hlinksldjump"/>
              </a:rPr>
              <a:t>Questions </a:t>
            </a:r>
            <a:r>
              <a:rPr dirty="0" sz="1200">
                <a:latin typeface="Times New Roman"/>
                <a:cs typeface="Times New Roman"/>
                <a:hlinkClick r:id="rId7" action="ppaction://hlinksldjump"/>
              </a:rPr>
              <a:t>7 </a:t>
            </a:r>
            <a:r>
              <a:rPr dirty="0" sz="1200" spc="-5">
                <a:latin typeface="Times New Roman"/>
                <a:cs typeface="Times New Roman"/>
                <a:hlinkClick r:id="rId7" action="ppaction://hlinksldjump"/>
              </a:rPr>
              <a:t>and </a:t>
            </a:r>
            <a:r>
              <a:rPr dirty="0" sz="1200">
                <a:latin typeface="Times New Roman"/>
                <a:cs typeface="Times New Roman"/>
                <a:hlinkClick r:id="rId7" action="ppaction://hlinksldjump"/>
              </a:rPr>
              <a:t>8..............................................................................................................</a:t>
            </a:r>
            <a:r>
              <a:rPr dirty="0" sz="1200" spc="-25">
                <a:latin typeface="Times New Roman"/>
                <a:cs typeface="Times New Roman"/>
                <a:hlinkClick r:id="rId7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7" action="ppaction://hlinksldjump"/>
              </a:rPr>
              <a:t>78</a:t>
            </a:r>
            <a:endParaRPr sz="12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8" action="ppaction://hlinksldjump"/>
              </a:rPr>
              <a:t>Question </a:t>
            </a:r>
            <a:r>
              <a:rPr dirty="0" sz="1200">
                <a:latin typeface="Times New Roman"/>
                <a:cs typeface="Times New Roman"/>
                <a:hlinkClick r:id="rId8" action="ppaction://hlinksldjump"/>
              </a:rPr>
              <a:t>9</a:t>
            </a:r>
            <a:r>
              <a:rPr dirty="0" sz="1200" spc="-254">
                <a:latin typeface="Times New Roman"/>
                <a:cs typeface="Times New Roman"/>
                <a:hlinkClick r:id="rId8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8" action="ppaction://hlinksldjump"/>
              </a:rPr>
              <a:t>......................................................................................................................... 79</a:t>
            </a:r>
            <a:endParaRPr sz="1200">
              <a:latin typeface="Times New Roman"/>
              <a:cs typeface="Times New Roman"/>
            </a:endParaRPr>
          </a:p>
          <a:p>
            <a:pPr marL="317500" marR="12065" indent="151765">
              <a:lnSpc>
                <a:spcPct val="130200"/>
              </a:lnSpc>
              <a:spcBef>
                <a:spcPts val="10"/>
              </a:spcBef>
            </a:pPr>
            <a:r>
              <a:rPr dirty="0" sz="1200" spc="-5">
                <a:latin typeface="Times New Roman"/>
                <a:cs typeface="Times New Roman"/>
                <a:hlinkClick r:id="rId9" action="ppaction://hlinksldjump"/>
              </a:rPr>
              <a:t>Question </a:t>
            </a:r>
            <a:r>
              <a:rPr dirty="0" sz="1200">
                <a:latin typeface="Times New Roman"/>
                <a:cs typeface="Times New Roman"/>
                <a:hlinkClick r:id="rId9" action="ppaction://hlinksldjump"/>
              </a:rPr>
              <a:t>10</a:t>
            </a:r>
            <a:r>
              <a:rPr dirty="0" sz="1200" spc="-250">
                <a:latin typeface="Times New Roman"/>
                <a:cs typeface="Times New Roman"/>
                <a:hlinkClick r:id="rId9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9" action="ppaction://hlinksldjump"/>
              </a:rPr>
              <a:t>....................................................................................................................... 80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  <a:hlinkClick r:id="rId9" action="ppaction://hlinksldjump"/>
              </a:rPr>
              <a:t>Data </a:t>
            </a:r>
            <a:r>
              <a:rPr dirty="0" sz="1200">
                <a:latin typeface="Times New Roman"/>
                <a:cs typeface="Times New Roman"/>
                <a:hlinkClick r:id="rId9" action="ppaction://hlinksldjump"/>
              </a:rPr>
              <a:t>Category 2 – </a:t>
            </a:r>
            <a:r>
              <a:rPr dirty="0" sz="1200" spc="-5">
                <a:latin typeface="Times New Roman"/>
                <a:cs typeface="Times New Roman"/>
                <a:hlinkClick r:id="rId9" action="ppaction://hlinksldjump"/>
              </a:rPr>
              <a:t>Likert-Type Questions </a:t>
            </a:r>
            <a:r>
              <a:rPr dirty="0" sz="1200">
                <a:latin typeface="Times New Roman"/>
                <a:cs typeface="Times New Roman"/>
                <a:hlinkClick r:id="rId9" action="ppaction://hlinksldjump"/>
              </a:rPr>
              <a:t>............................................................................</a:t>
            </a:r>
            <a:r>
              <a:rPr dirty="0" sz="1200" spc="-225">
                <a:latin typeface="Times New Roman"/>
                <a:cs typeface="Times New Roman"/>
                <a:hlinkClick r:id="rId9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9" action="ppaction://hlinksldjump"/>
              </a:rPr>
              <a:t>80</a:t>
            </a:r>
            <a:endParaRPr sz="12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445"/>
              </a:spcBef>
            </a:pPr>
            <a:r>
              <a:rPr dirty="0" sz="1200">
                <a:latin typeface="Times New Roman"/>
                <a:cs typeface="Times New Roman"/>
                <a:hlinkClick r:id="rId9" action="ppaction://hlinksldjump"/>
              </a:rPr>
              <a:t>Coding for </a:t>
            </a:r>
            <a:r>
              <a:rPr dirty="0" sz="1200" spc="-5">
                <a:latin typeface="Times New Roman"/>
                <a:cs typeface="Times New Roman"/>
                <a:hlinkClick r:id="rId9" action="ppaction://hlinksldjump"/>
              </a:rPr>
              <a:t>Questions </a:t>
            </a:r>
            <a:r>
              <a:rPr dirty="0" sz="1200">
                <a:latin typeface="Times New Roman"/>
                <a:cs typeface="Times New Roman"/>
                <a:hlinkClick r:id="rId9" action="ppaction://hlinksldjump"/>
              </a:rPr>
              <a:t>11–33</a:t>
            </a:r>
            <a:r>
              <a:rPr dirty="0" sz="1200" spc="-250">
                <a:latin typeface="Times New Roman"/>
                <a:cs typeface="Times New Roman"/>
                <a:hlinkClick r:id="rId9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9" action="ppaction://hlinksldjump"/>
              </a:rPr>
              <a:t>............................................................................................. 80</a:t>
            </a:r>
            <a:endParaRPr sz="12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10" action="ppaction://hlinksldjump"/>
              </a:rPr>
              <a:t>Responses for Questions </a:t>
            </a:r>
            <a:r>
              <a:rPr dirty="0" sz="1200">
                <a:latin typeface="Times New Roman"/>
                <a:cs typeface="Times New Roman"/>
                <a:hlinkClick r:id="rId10" action="ppaction://hlinksldjump"/>
              </a:rPr>
              <a:t>11 - 33.......................................................................................</a:t>
            </a:r>
            <a:r>
              <a:rPr dirty="0" sz="1200" spc="-15">
                <a:latin typeface="Times New Roman"/>
                <a:cs typeface="Times New Roman"/>
                <a:hlinkClick r:id="rId10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0" action="ppaction://hlinksldjump"/>
              </a:rPr>
              <a:t>81</a:t>
            </a:r>
            <a:endParaRPr sz="12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430"/>
              </a:spcBef>
            </a:pPr>
            <a:r>
              <a:rPr dirty="0" sz="1200" spc="-5">
                <a:latin typeface="Times New Roman"/>
                <a:cs typeface="Times New Roman"/>
                <a:hlinkClick r:id="rId11" action="ppaction://hlinksldjump"/>
              </a:rPr>
              <a:t>Descriptive analysis </a:t>
            </a:r>
            <a:r>
              <a:rPr dirty="0" sz="1200">
                <a:latin typeface="Times New Roman"/>
                <a:cs typeface="Times New Roman"/>
                <a:hlinkClick r:id="rId11" action="ppaction://hlinksldjump"/>
              </a:rPr>
              <a:t>of </a:t>
            </a:r>
            <a:r>
              <a:rPr dirty="0" sz="1200" spc="-5">
                <a:latin typeface="Times New Roman"/>
                <a:cs typeface="Times New Roman"/>
                <a:hlinkClick r:id="rId11" action="ppaction://hlinksldjump"/>
              </a:rPr>
              <a:t>questions </a:t>
            </a:r>
            <a:r>
              <a:rPr dirty="0" sz="1200">
                <a:latin typeface="Times New Roman"/>
                <a:cs typeface="Times New Roman"/>
                <a:hlinkClick r:id="rId11" action="ppaction://hlinksldjump"/>
              </a:rPr>
              <a:t>11–33...........................................................................</a:t>
            </a:r>
            <a:r>
              <a:rPr dirty="0" sz="1200" spc="45">
                <a:latin typeface="Times New Roman"/>
                <a:cs typeface="Times New Roman"/>
                <a:hlinkClick r:id="rId11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1" action="ppaction://hlinksldjump"/>
              </a:rPr>
              <a:t>98</a:t>
            </a:r>
            <a:endParaRPr sz="12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11" action="ppaction://hlinksldjump"/>
              </a:rPr>
              <a:t>Statistical correlations </a:t>
            </a:r>
            <a:r>
              <a:rPr dirty="0" sz="1200">
                <a:latin typeface="Times New Roman"/>
                <a:cs typeface="Times New Roman"/>
                <a:hlinkClick r:id="rId11" action="ppaction://hlinksldjump"/>
              </a:rPr>
              <a:t>of </a:t>
            </a:r>
            <a:r>
              <a:rPr dirty="0" sz="1200" spc="-5">
                <a:latin typeface="Times New Roman"/>
                <a:cs typeface="Times New Roman"/>
                <a:hlinkClick r:id="rId11" action="ppaction://hlinksldjump"/>
              </a:rPr>
              <a:t>responses for </a:t>
            </a:r>
            <a:r>
              <a:rPr dirty="0" sz="1200">
                <a:latin typeface="Times New Roman"/>
                <a:cs typeface="Times New Roman"/>
                <a:hlinkClick r:id="rId11" action="ppaction://hlinksldjump"/>
              </a:rPr>
              <a:t>questions 11–33 .................................................</a:t>
            </a:r>
            <a:r>
              <a:rPr dirty="0" sz="1200" spc="-85">
                <a:latin typeface="Times New Roman"/>
                <a:cs typeface="Times New Roman"/>
                <a:hlinkClick r:id="rId11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1" action="ppaction://hlinksldjump"/>
              </a:rPr>
              <a:t>98</a:t>
            </a:r>
            <a:endParaRPr sz="12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445"/>
              </a:spcBef>
            </a:pPr>
            <a:r>
              <a:rPr dirty="0" sz="1200">
                <a:latin typeface="Times New Roman"/>
                <a:cs typeface="Times New Roman"/>
                <a:hlinkClick r:id="rId12" action="ppaction://hlinksldjump"/>
              </a:rPr>
              <a:t>Top ten </a:t>
            </a:r>
            <a:r>
              <a:rPr dirty="0" sz="1200" spc="-5">
                <a:latin typeface="Times New Roman"/>
                <a:cs typeface="Times New Roman"/>
                <a:hlinkClick r:id="rId12" action="ppaction://hlinksldjump"/>
              </a:rPr>
              <a:t>correlations between Likert-type </a:t>
            </a:r>
            <a:r>
              <a:rPr dirty="0" sz="1200">
                <a:latin typeface="Times New Roman"/>
                <a:cs typeface="Times New Roman"/>
                <a:hlinkClick r:id="rId12" action="ppaction://hlinksldjump"/>
              </a:rPr>
              <a:t>questions.......................................................</a:t>
            </a:r>
            <a:r>
              <a:rPr dirty="0" sz="1200" spc="80">
                <a:latin typeface="Times New Roman"/>
                <a:cs typeface="Times New Roman"/>
                <a:hlinkClick r:id="rId12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2" action="ppaction://hlinksldjump"/>
              </a:rPr>
              <a:t>100</a:t>
            </a:r>
            <a:endParaRPr sz="12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430"/>
              </a:spcBef>
            </a:pPr>
            <a:r>
              <a:rPr dirty="0" sz="1200" spc="-5">
                <a:latin typeface="Times New Roman"/>
                <a:cs typeface="Times New Roman"/>
                <a:hlinkClick r:id="rId13" action="ppaction://hlinksldjump"/>
              </a:rPr>
              <a:t>Chi-Squared </a:t>
            </a:r>
            <a:r>
              <a:rPr dirty="0" sz="1200">
                <a:latin typeface="Times New Roman"/>
                <a:cs typeface="Times New Roman"/>
                <a:hlinkClick r:id="rId13" action="ppaction://hlinksldjump"/>
              </a:rPr>
              <a:t>test for </a:t>
            </a:r>
            <a:r>
              <a:rPr dirty="0" sz="1200" spc="-5">
                <a:latin typeface="Times New Roman"/>
                <a:cs typeface="Times New Roman"/>
                <a:hlinkClick r:id="rId13" action="ppaction://hlinksldjump"/>
              </a:rPr>
              <a:t>Likert-type questions </a:t>
            </a:r>
            <a:r>
              <a:rPr dirty="0" sz="1200">
                <a:latin typeface="Times New Roman"/>
                <a:cs typeface="Times New Roman"/>
                <a:hlinkClick r:id="rId13" action="ppaction://hlinksldjump"/>
              </a:rPr>
              <a:t>.....................................................................</a:t>
            </a:r>
            <a:r>
              <a:rPr dirty="0" sz="1200" spc="-185">
                <a:latin typeface="Times New Roman"/>
                <a:cs typeface="Times New Roman"/>
                <a:hlinkClick r:id="rId13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3" action="ppaction://hlinksldjump"/>
              </a:rPr>
              <a:t>101</a:t>
            </a:r>
            <a:endParaRPr sz="1200">
              <a:latin typeface="Times New Roman"/>
              <a:cs typeface="Times New Roman"/>
            </a:endParaRPr>
          </a:p>
          <a:p>
            <a:pPr marL="469265" marR="12065">
              <a:lnSpc>
                <a:spcPct val="130800"/>
              </a:lnSpc>
            </a:pPr>
            <a:r>
              <a:rPr dirty="0" sz="1200" spc="-5">
                <a:latin typeface="Times New Roman"/>
                <a:cs typeface="Times New Roman"/>
                <a:hlinkClick r:id="rId14" action="ppaction://hlinksldjump"/>
              </a:rPr>
              <a:t>Trends </a:t>
            </a:r>
            <a:r>
              <a:rPr dirty="0" sz="1200">
                <a:latin typeface="Times New Roman"/>
                <a:cs typeface="Times New Roman"/>
                <a:hlinkClick r:id="rId14" action="ppaction://hlinksldjump"/>
              </a:rPr>
              <a:t>among </a:t>
            </a:r>
            <a:r>
              <a:rPr dirty="0" sz="1200" spc="-5">
                <a:latin typeface="Times New Roman"/>
                <a:cs typeface="Times New Roman"/>
                <a:hlinkClick r:id="rId14" action="ppaction://hlinksldjump"/>
              </a:rPr>
              <a:t>statistically significant responses </a:t>
            </a:r>
            <a:r>
              <a:rPr dirty="0" sz="1200">
                <a:latin typeface="Times New Roman"/>
                <a:cs typeface="Times New Roman"/>
                <a:hlinkClick r:id="rId14" action="ppaction://hlinksldjump"/>
              </a:rPr>
              <a:t>............................................................</a:t>
            </a:r>
            <a:r>
              <a:rPr dirty="0" sz="1200" spc="-160">
                <a:latin typeface="Times New Roman"/>
                <a:cs typeface="Times New Roman"/>
                <a:hlinkClick r:id="rId14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4" action="ppaction://hlinksldjump"/>
              </a:rPr>
              <a:t>104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  <a:hlinkClick r:id="rId14" action="ppaction://hlinksldjump"/>
              </a:rPr>
              <a:t>Trend</a:t>
            </a:r>
            <a:r>
              <a:rPr dirty="0" sz="1200" spc="-40">
                <a:latin typeface="Times New Roman"/>
                <a:cs typeface="Times New Roman"/>
                <a:hlinkClick r:id="rId14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4" action="ppaction://hlinksldjump"/>
              </a:rPr>
              <a:t>1</a:t>
            </a:r>
            <a:r>
              <a:rPr dirty="0" sz="1200" spc="-175">
                <a:latin typeface="Times New Roman"/>
                <a:cs typeface="Times New Roman"/>
                <a:hlinkClick r:id="rId14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4" action="ppaction://hlinksldjump"/>
              </a:rPr>
              <a:t>............................................................................................................................</a:t>
            </a:r>
            <a:r>
              <a:rPr dirty="0" sz="1200" spc="-75">
                <a:latin typeface="Times New Roman"/>
                <a:cs typeface="Times New Roman"/>
                <a:hlinkClick r:id="rId14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4" action="ppaction://hlinksldjump"/>
              </a:rPr>
              <a:t>104</a:t>
            </a:r>
            <a:endParaRPr sz="1200">
              <a:latin typeface="Times New Roman"/>
              <a:cs typeface="Times New Roman"/>
            </a:endParaRPr>
          </a:p>
          <a:p>
            <a:pPr marL="317500" marR="12065" indent="151765">
              <a:lnSpc>
                <a:spcPts val="1880"/>
              </a:lnSpc>
              <a:spcBef>
                <a:spcPts val="130"/>
              </a:spcBef>
            </a:pPr>
            <a:r>
              <a:rPr dirty="0" sz="1200" spc="-5">
                <a:latin typeface="Times New Roman"/>
                <a:cs typeface="Times New Roman"/>
                <a:hlinkClick r:id="rId14" action="ppaction://hlinksldjump"/>
              </a:rPr>
              <a:t>Trend</a:t>
            </a:r>
            <a:r>
              <a:rPr dirty="0" sz="1200" spc="-40">
                <a:latin typeface="Times New Roman"/>
                <a:cs typeface="Times New Roman"/>
                <a:hlinkClick r:id="rId14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4" action="ppaction://hlinksldjump"/>
              </a:rPr>
              <a:t>2</a:t>
            </a:r>
            <a:r>
              <a:rPr dirty="0" sz="1200" spc="-175">
                <a:latin typeface="Times New Roman"/>
                <a:cs typeface="Times New Roman"/>
                <a:hlinkClick r:id="rId14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4" action="ppaction://hlinksldjump"/>
              </a:rPr>
              <a:t>............................................................................................................................</a:t>
            </a:r>
            <a:r>
              <a:rPr dirty="0" sz="1200" spc="-75">
                <a:latin typeface="Times New Roman"/>
                <a:cs typeface="Times New Roman"/>
                <a:hlinkClick r:id="rId14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4" action="ppaction://hlinksldjump"/>
              </a:rPr>
              <a:t>104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  <a:hlinkClick r:id="rId14" action="ppaction://hlinksldjump"/>
              </a:rPr>
              <a:t>Data </a:t>
            </a:r>
            <a:r>
              <a:rPr dirty="0" sz="1200">
                <a:latin typeface="Times New Roman"/>
                <a:cs typeface="Times New Roman"/>
                <a:hlinkClick r:id="rId14" action="ppaction://hlinksldjump"/>
              </a:rPr>
              <a:t>Category 3 – </a:t>
            </a:r>
            <a:r>
              <a:rPr dirty="0" sz="1200" spc="-5">
                <a:latin typeface="Times New Roman"/>
                <a:cs typeface="Times New Roman"/>
                <a:hlinkClick r:id="rId14" action="ppaction://hlinksldjump"/>
              </a:rPr>
              <a:t>Open Ended Questions </a:t>
            </a:r>
            <a:r>
              <a:rPr dirty="0" sz="1200">
                <a:latin typeface="Times New Roman"/>
                <a:cs typeface="Times New Roman"/>
                <a:hlinkClick r:id="rId14" action="ppaction://hlinksldjump"/>
              </a:rPr>
              <a:t>.........................................................................</a:t>
            </a:r>
            <a:r>
              <a:rPr dirty="0" sz="1200" spc="-90">
                <a:latin typeface="Times New Roman"/>
                <a:cs typeface="Times New Roman"/>
                <a:hlinkClick r:id="rId14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4" action="ppaction://hlinksldjump"/>
              </a:rPr>
              <a:t>104</a:t>
            </a:r>
            <a:endParaRPr sz="12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310"/>
              </a:spcBef>
            </a:pPr>
            <a:r>
              <a:rPr dirty="0" sz="1200" spc="-5">
                <a:latin typeface="Times New Roman"/>
                <a:cs typeface="Times New Roman"/>
                <a:hlinkClick r:id="rId15" action="ppaction://hlinksldjump"/>
              </a:rPr>
              <a:t>Responses given </a:t>
            </a:r>
            <a:r>
              <a:rPr dirty="0" sz="1200">
                <a:latin typeface="Times New Roman"/>
                <a:cs typeface="Times New Roman"/>
                <a:hlinkClick r:id="rId15" action="ppaction://hlinksldjump"/>
              </a:rPr>
              <a:t>to open-ended </a:t>
            </a:r>
            <a:r>
              <a:rPr dirty="0" sz="1200" spc="-5">
                <a:latin typeface="Times New Roman"/>
                <a:cs typeface="Times New Roman"/>
                <a:hlinkClick r:id="rId15" action="ppaction://hlinksldjump"/>
              </a:rPr>
              <a:t>questions</a:t>
            </a:r>
            <a:r>
              <a:rPr dirty="0" sz="1200" spc="-240">
                <a:latin typeface="Times New Roman"/>
                <a:cs typeface="Times New Roman"/>
                <a:hlinkClick r:id="rId15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5" action="ppaction://hlinksldjump"/>
              </a:rPr>
              <a:t>...................................................................... 105</a:t>
            </a:r>
            <a:endParaRPr sz="12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434"/>
              </a:spcBef>
            </a:pPr>
            <a:r>
              <a:rPr dirty="0" sz="1200" spc="-5">
                <a:latin typeface="Times New Roman"/>
                <a:cs typeface="Times New Roman"/>
                <a:hlinkClick r:id="rId16" action="ppaction://hlinksldjump"/>
              </a:rPr>
              <a:t>Notable dominant responses </a:t>
            </a:r>
            <a:r>
              <a:rPr dirty="0" sz="1200">
                <a:latin typeface="Times New Roman"/>
                <a:cs typeface="Times New Roman"/>
                <a:hlinkClick r:id="rId16" action="ppaction://hlinksldjump"/>
              </a:rPr>
              <a:t>...........................................................................................</a:t>
            </a:r>
            <a:r>
              <a:rPr dirty="0" sz="1200" spc="-114">
                <a:latin typeface="Times New Roman"/>
                <a:cs typeface="Times New Roman"/>
                <a:hlinkClick r:id="rId16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6" action="ppaction://hlinksldjump"/>
              </a:rPr>
              <a:t>111</a:t>
            </a:r>
            <a:endParaRPr sz="1200">
              <a:latin typeface="Times New Roman"/>
              <a:cs typeface="Times New Roman"/>
            </a:endParaRPr>
          </a:p>
          <a:p>
            <a:pPr marL="317500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16" action="ppaction://hlinksldjump"/>
              </a:rPr>
              <a:t>Data </a:t>
            </a:r>
            <a:r>
              <a:rPr dirty="0" sz="1200">
                <a:latin typeface="Times New Roman"/>
                <a:cs typeface="Times New Roman"/>
                <a:hlinkClick r:id="rId16" action="ppaction://hlinksldjump"/>
              </a:rPr>
              <a:t>Category 4 – </a:t>
            </a:r>
            <a:r>
              <a:rPr dirty="0" sz="1200" spc="-5">
                <a:latin typeface="Times New Roman"/>
                <a:cs typeface="Times New Roman"/>
                <a:hlinkClick r:id="rId16" action="ppaction://hlinksldjump"/>
              </a:rPr>
              <a:t>Interviews </a:t>
            </a:r>
            <a:r>
              <a:rPr dirty="0" sz="1200">
                <a:latin typeface="Times New Roman"/>
                <a:cs typeface="Times New Roman"/>
                <a:hlinkClick r:id="rId16" action="ppaction://hlinksldjump"/>
              </a:rPr>
              <a:t>.............................................................................................</a:t>
            </a:r>
            <a:r>
              <a:rPr dirty="0" sz="1200" spc="-135">
                <a:latin typeface="Times New Roman"/>
                <a:cs typeface="Times New Roman"/>
                <a:hlinkClick r:id="rId16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6" action="ppaction://hlinksldjump"/>
              </a:rPr>
              <a:t>111</a:t>
            </a:r>
            <a:endParaRPr sz="12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430"/>
              </a:spcBef>
            </a:pPr>
            <a:r>
              <a:rPr dirty="0" sz="1200" spc="-5">
                <a:latin typeface="Times New Roman"/>
                <a:cs typeface="Times New Roman"/>
                <a:hlinkClick r:id="rId16" action="ppaction://hlinksldjump"/>
              </a:rPr>
              <a:t>Information </a:t>
            </a:r>
            <a:r>
              <a:rPr dirty="0" sz="1200">
                <a:latin typeface="Times New Roman"/>
                <a:cs typeface="Times New Roman"/>
                <a:hlinkClick r:id="rId16" action="ppaction://hlinksldjump"/>
              </a:rPr>
              <a:t>about the </a:t>
            </a:r>
            <a:r>
              <a:rPr dirty="0" sz="1200" spc="-5">
                <a:latin typeface="Times New Roman"/>
                <a:cs typeface="Times New Roman"/>
                <a:hlinkClick r:id="rId16" action="ppaction://hlinksldjump"/>
              </a:rPr>
              <a:t>interviewees </a:t>
            </a:r>
            <a:r>
              <a:rPr dirty="0" sz="1200">
                <a:latin typeface="Times New Roman"/>
                <a:cs typeface="Times New Roman"/>
                <a:hlinkClick r:id="rId16" action="ppaction://hlinksldjump"/>
              </a:rPr>
              <a:t>................................................................................</a:t>
            </a:r>
            <a:r>
              <a:rPr dirty="0" sz="1200" spc="-80">
                <a:latin typeface="Times New Roman"/>
                <a:cs typeface="Times New Roman"/>
                <a:hlinkClick r:id="rId16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6" action="ppaction://hlinksldjump"/>
              </a:rPr>
              <a:t>111</a:t>
            </a:r>
            <a:endParaRPr sz="12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17" action="ppaction://hlinksldjump"/>
              </a:rPr>
              <a:t>Interview questions and </a:t>
            </a:r>
            <a:r>
              <a:rPr dirty="0" sz="1200">
                <a:latin typeface="Times New Roman"/>
                <a:cs typeface="Times New Roman"/>
                <a:hlinkClick r:id="rId17" action="ppaction://hlinksldjump"/>
              </a:rPr>
              <a:t>responses..................................................................................</a:t>
            </a:r>
            <a:r>
              <a:rPr dirty="0" sz="1200" spc="15">
                <a:latin typeface="Times New Roman"/>
                <a:cs typeface="Times New Roman"/>
                <a:hlinkClick r:id="rId17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7" action="ppaction://hlinksldjump"/>
              </a:rPr>
              <a:t>112</a:t>
            </a:r>
            <a:endParaRPr sz="1200">
              <a:latin typeface="Times New Roman"/>
              <a:cs typeface="Times New Roman"/>
            </a:endParaRPr>
          </a:p>
          <a:p>
            <a:pPr marL="165100" marR="12065" indent="304165">
              <a:lnSpc>
                <a:spcPct val="130000"/>
              </a:lnSpc>
              <a:spcBef>
                <a:spcPts val="10"/>
              </a:spcBef>
            </a:pPr>
            <a:r>
              <a:rPr dirty="0" sz="1200" spc="-5">
                <a:latin typeface="Times New Roman"/>
                <a:cs typeface="Times New Roman"/>
                <a:hlinkClick r:id="rId17" action="ppaction://hlinksldjump"/>
              </a:rPr>
              <a:t>Notable responses </a:t>
            </a:r>
            <a:r>
              <a:rPr dirty="0" sz="1200">
                <a:latin typeface="Times New Roman"/>
                <a:cs typeface="Times New Roman"/>
                <a:hlinkClick r:id="rId17" action="ppaction://hlinksldjump"/>
              </a:rPr>
              <a:t>to </a:t>
            </a:r>
            <a:r>
              <a:rPr dirty="0" sz="1200" spc="-5">
                <a:latin typeface="Times New Roman"/>
                <a:cs typeface="Times New Roman"/>
                <a:hlinkClick r:id="rId17" action="ppaction://hlinksldjump"/>
              </a:rPr>
              <a:t>interview questions </a:t>
            </a:r>
            <a:r>
              <a:rPr dirty="0" sz="1200">
                <a:latin typeface="Times New Roman"/>
                <a:cs typeface="Times New Roman"/>
                <a:hlinkClick r:id="rId17" action="ppaction://hlinksldjump"/>
              </a:rPr>
              <a:t>.......................................................................</a:t>
            </a:r>
            <a:r>
              <a:rPr dirty="0" sz="1200" spc="-150">
                <a:latin typeface="Times New Roman"/>
                <a:cs typeface="Times New Roman"/>
                <a:hlinkClick r:id="rId17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7" action="ppaction://hlinksldjump"/>
              </a:rPr>
              <a:t>112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  <a:hlinkClick r:id="rId17" action="ppaction://hlinksldjump"/>
              </a:rPr>
              <a:t>Summary</a:t>
            </a:r>
            <a:r>
              <a:rPr dirty="0" sz="1200" spc="-215">
                <a:latin typeface="Times New Roman"/>
                <a:cs typeface="Times New Roman"/>
                <a:hlinkClick r:id="rId17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7" action="ppaction://hlinksldjump"/>
              </a:rPr>
              <a:t>.................................................................................................................................</a:t>
            </a:r>
            <a:r>
              <a:rPr dirty="0" sz="1200" spc="-120">
                <a:latin typeface="Times New Roman"/>
                <a:cs typeface="Times New Roman"/>
                <a:hlinkClick r:id="rId17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7" action="ppaction://hlinksldjump"/>
              </a:rPr>
              <a:t>112</a:t>
            </a:r>
            <a:endParaRPr sz="1200">
              <a:latin typeface="Times New Roman"/>
              <a:cs typeface="Times New Roman"/>
            </a:endParaRPr>
          </a:p>
          <a:p>
            <a:pPr algn="r" marL="165100" marR="12065" indent="-152400">
              <a:lnSpc>
                <a:spcPct val="1308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  <a:hlinkClick r:id="rId18" action="ppaction://hlinksldjump"/>
              </a:rPr>
              <a:t>Chapter V</a:t>
            </a:r>
            <a:r>
              <a:rPr dirty="0" sz="1200" spc="-210">
                <a:latin typeface="Times New Roman"/>
                <a:cs typeface="Times New Roman"/>
                <a:hlinkClick r:id="rId18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8" action="ppaction://hlinksldjump"/>
              </a:rPr>
              <a:t>....................................................................................................................................</a:t>
            </a:r>
            <a:r>
              <a:rPr dirty="0" sz="1200" spc="-75">
                <a:latin typeface="Times New Roman"/>
                <a:cs typeface="Times New Roman"/>
                <a:hlinkClick r:id="rId18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8" action="ppaction://hlinksldjump"/>
              </a:rPr>
              <a:t>114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  <a:hlinkClick r:id="rId18" action="ppaction://hlinksldjump"/>
              </a:rPr>
              <a:t>Importance </a:t>
            </a:r>
            <a:r>
              <a:rPr dirty="0" sz="1200" spc="5">
                <a:latin typeface="Times New Roman"/>
                <a:cs typeface="Times New Roman"/>
                <a:hlinkClick r:id="rId18" action="ppaction://hlinksldjump"/>
              </a:rPr>
              <a:t>of </a:t>
            </a:r>
            <a:r>
              <a:rPr dirty="0" sz="1200" spc="-5">
                <a:latin typeface="Times New Roman"/>
                <a:cs typeface="Times New Roman"/>
                <a:hlinkClick r:id="rId18" action="ppaction://hlinksldjump"/>
              </a:rPr>
              <a:t>High </a:t>
            </a:r>
            <a:r>
              <a:rPr dirty="0" sz="1200">
                <a:latin typeface="Times New Roman"/>
                <a:cs typeface="Times New Roman"/>
                <a:hlinkClick r:id="rId18" action="ppaction://hlinksldjump"/>
              </a:rPr>
              <a:t>School </a:t>
            </a:r>
            <a:r>
              <a:rPr dirty="0" sz="1200" spc="-5">
                <a:latin typeface="Times New Roman"/>
                <a:cs typeface="Times New Roman"/>
                <a:hlinkClick r:id="rId18" action="ppaction://hlinksldjump"/>
              </a:rPr>
              <a:t>Dropout Research</a:t>
            </a:r>
            <a:r>
              <a:rPr dirty="0" sz="1200" spc="-240">
                <a:latin typeface="Times New Roman"/>
                <a:cs typeface="Times New Roman"/>
                <a:hlinkClick r:id="rId18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8" action="ppaction://hlinksldjump"/>
              </a:rPr>
              <a:t>....................................................................... 114</a:t>
            </a:r>
            <a:endParaRPr sz="1200">
              <a:latin typeface="Times New Roman"/>
              <a:cs typeface="Times New Roman"/>
            </a:endParaRPr>
          </a:p>
          <a:p>
            <a:pPr algn="r" marR="12065">
              <a:lnSpc>
                <a:spcPct val="100000"/>
              </a:lnSpc>
              <a:spcBef>
                <a:spcPts val="430"/>
              </a:spcBef>
            </a:pPr>
            <a:r>
              <a:rPr dirty="0" sz="1200" spc="-5">
                <a:latin typeface="Times New Roman"/>
                <a:cs typeface="Times New Roman"/>
                <a:hlinkClick r:id="rId19" action="ppaction://hlinksldjump"/>
              </a:rPr>
              <a:t>Research </a:t>
            </a:r>
            <a:r>
              <a:rPr dirty="0" sz="1200">
                <a:latin typeface="Times New Roman"/>
                <a:cs typeface="Times New Roman"/>
                <a:hlinkClick r:id="rId19" action="ppaction://hlinksldjump"/>
              </a:rPr>
              <a:t>Problem and Question</a:t>
            </a:r>
            <a:r>
              <a:rPr dirty="0" sz="1200" spc="-254">
                <a:latin typeface="Times New Roman"/>
                <a:cs typeface="Times New Roman"/>
                <a:hlinkClick r:id="rId19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9" action="ppaction://hlinksldjump"/>
              </a:rPr>
              <a:t>............................................................................................. 115</a:t>
            </a:r>
            <a:endParaRPr sz="1200">
              <a:latin typeface="Times New Roman"/>
              <a:cs typeface="Times New Roman"/>
            </a:endParaRPr>
          </a:p>
          <a:p>
            <a:pPr algn="r" marR="12065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20" action="ppaction://hlinksldjump"/>
              </a:rPr>
              <a:t>Research </a:t>
            </a:r>
            <a:r>
              <a:rPr dirty="0" sz="1200">
                <a:latin typeface="Times New Roman"/>
                <a:cs typeface="Times New Roman"/>
                <a:hlinkClick r:id="rId20" action="ppaction://hlinksldjump"/>
              </a:rPr>
              <a:t>Design......................................................................................................................</a:t>
            </a:r>
            <a:r>
              <a:rPr dirty="0" sz="1200" spc="-125">
                <a:latin typeface="Times New Roman"/>
                <a:cs typeface="Times New Roman"/>
                <a:hlinkClick r:id="rId20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20" action="ppaction://hlinksldjump"/>
              </a:rPr>
              <a:t>116</a:t>
            </a:r>
            <a:endParaRPr sz="1200">
              <a:latin typeface="Times New Roman"/>
              <a:cs typeface="Times New Roman"/>
            </a:endParaRPr>
          </a:p>
          <a:p>
            <a:pPr marL="317500">
              <a:lnSpc>
                <a:spcPct val="100000"/>
              </a:lnSpc>
              <a:spcBef>
                <a:spcPts val="445"/>
              </a:spcBef>
            </a:pPr>
            <a:r>
              <a:rPr dirty="0" sz="1200">
                <a:latin typeface="Times New Roman"/>
                <a:cs typeface="Times New Roman"/>
                <a:hlinkClick r:id="rId20" action="ppaction://hlinksldjump"/>
              </a:rPr>
              <a:t>Population</a:t>
            </a:r>
            <a:r>
              <a:rPr dirty="0" sz="1200" spc="-254">
                <a:latin typeface="Times New Roman"/>
                <a:cs typeface="Times New Roman"/>
                <a:hlinkClick r:id="rId20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20" action="ppaction://hlinksldjump"/>
              </a:rPr>
              <a:t>........................................................................................................................... 116</a:t>
            </a:r>
            <a:endParaRPr sz="12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430"/>
              </a:spcBef>
            </a:pPr>
            <a:r>
              <a:rPr dirty="0" sz="1200" spc="-5">
                <a:latin typeface="Times New Roman"/>
                <a:cs typeface="Times New Roman"/>
                <a:hlinkClick r:id="rId21" action="ppaction://hlinksldjump"/>
              </a:rPr>
              <a:t>Sample............................................................................................................................. </a:t>
            </a:r>
            <a:r>
              <a:rPr dirty="0" sz="1200" spc="200">
                <a:latin typeface="Times New Roman"/>
                <a:cs typeface="Times New Roman"/>
                <a:hlinkClick r:id="rId21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21" action="ppaction://hlinksldjump"/>
              </a:rPr>
              <a:t>117</a:t>
            </a:r>
            <a:endParaRPr sz="1200">
              <a:latin typeface="Times New Roman"/>
              <a:cs typeface="Times New Roman"/>
            </a:endParaRPr>
          </a:p>
          <a:p>
            <a:pPr marL="317500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21" action="ppaction://hlinksldjump"/>
              </a:rPr>
              <a:t>Research</a:t>
            </a:r>
            <a:r>
              <a:rPr dirty="0" sz="1200" spc="-210">
                <a:latin typeface="Times New Roman"/>
                <a:cs typeface="Times New Roman"/>
                <a:hlinkClick r:id="rId21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21" action="ppaction://hlinksldjump"/>
              </a:rPr>
              <a:t>..............................................................................................................................</a:t>
            </a:r>
            <a:r>
              <a:rPr dirty="0" sz="1200" spc="-105">
                <a:latin typeface="Times New Roman"/>
                <a:cs typeface="Times New Roman"/>
                <a:hlinkClick r:id="rId21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21" action="ppaction://hlinksldjump"/>
              </a:rPr>
              <a:t>117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631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045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66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76200">
              <a:lnSpc>
                <a:spcPct val="191900"/>
              </a:lnSpc>
            </a:pPr>
            <a:r>
              <a:rPr dirty="0" sz="1200" spc="-5">
                <a:latin typeface="Times New Roman"/>
                <a:cs typeface="Times New Roman"/>
              </a:rPr>
              <a:t>possible.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desired </a:t>
            </a:r>
            <a:r>
              <a:rPr dirty="0" sz="1200">
                <a:latin typeface="Times New Roman"/>
                <a:cs typeface="Times New Roman"/>
              </a:rPr>
              <a:t>number of </a:t>
            </a:r>
            <a:r>
              <a:rPr dirty="0" sz="1200" spc="-5">
                <a:latin typeface="Times New Roman"/>
                <a:cs typeface="Times New Roman"/>
              </a:rPr>
              <a:t>participants </a:t>
            </a:r>
            <a:r>
              <a:rPr dirty="0" sz="1200">
                <a:latin typeface="Times New Roman"/>
                <a:cs typeface="Times New Roman"/>
              </a:rPr>
              <a:t>in the initial survey </a:t>
            </a:r>
            <a:r>
              <a:rPr dirty="0" sz="1200" spc="-5">
                <a:latin typeface="Times New Roman"/>
                <a:cs typeface="Times New Roman"/>
              </a:rPr>
              <a:t>process was </a:t>
            </a:r>
            <a:r>
              <a:rPr dirty="0" sz="1200">
                <a:latin typeface="Times New Roman"/>
                <a:cs typeface="Times New Roman"/>
              </a:rPr>
              <a:t>to be no </a:t>
            </a:r>
            <a:r>
              <a:rPr dirty="0" sz="1200" spc="-5">
                <a:latin typeface="Times New Roman"/>
                <a:cs typeface="Times New Roman"/>
              </a:rPr>
              <a:t>less </a:t>
            </a:r>
            <a:r>
              <a:rPr dirty="0" sz="1200">
                <a:latin typeface="Times New Roman"/>
                <a:cs typeface="Times New Roman"/>
              </a:rPr>
              <a:t>than  37 </a:t>
            </a:r>
            <a:r>
              <a:rPr dirty="0" sz="1200" spc="-5">
                <a:latin typeface="Times New Roman"/>
                <a:cs typeface="Times New Roman"/>
              </a:rPr>
              <a:t>(assuming </a:t>
            </a:r>
            <a:r>
              <a:rPr dirty="0" sz="1200">
                <a:latin typeface="Times New Roman"/>
                <a:cs typeface="Times New Roman"/>
              </a:rPr>
              <a:t>a minimum of 75 students </a:t>
            </a:r>
            <a:r>
              <a:rPr dirty="0" sz="1200" spc="-5">
                <a:latin typeface="Times New Roman"/>
                <a:cs typeface="Times New Roman"/>
              </a:rPr>
              <a:t>were enrolled at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who were in the </a:t>
            </a:r>
            <a:r>
              <a:rPr dirty="0" sz="1200" spc="-5">
                <a:latin typeface="Times New Roman"/>
                <a:cs typeface="Times New Roman"/>
              </a:rPr>
              <a:t>appropriate  age range). </a:t>
            </a:r>
            <a:r>
              <a:rPr dirty="0" sz="1200">
                <a:latin typeface="Times New Roman"/>
                <a:cs typeface="Times New Roman"/>
              </a:rPr>
              <a:t>The time </a:t>
            </a:r>
            <a:r>
              <a:rPr dirty="0" sz="1200" spc="-5">
                <a:latin typeface="Times New Roman"/>
                <a:cs typeface="Times New Roman"/>
              </a:rPr>
              <a:t>needed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each </a:t>
            </a:r>
            <a:r>
              <a:rPr dirty="0" sz="1200">
                <a:latin typeface="Times New Roman"/>
                <a:cs typeface="Times New Roman"/>
              </a:rPr>
              <a:t>participant </a:t>
            </a:r>
            <a:r>
              <a:rPr dirty="0" sz="1200" spc="-5">
                <a:latin typeface="Times New Roman"/>
                <a:cs typeface="Times New Roman"/>
              </a:rPr>
              <a:t>was less </a:t>
            </a:r>
            <a:r>
              <a:rPr dirty="0" sz="1200">
                <a:latin typeface="Times New Roman"/>
                <a:cs typeface="Times New Roman"/>
              </a:rPr>
              <a:t>than 15 </a:t>
            </a:r>
            <a:r>
              <a:rPr dirty="0" sz="1200" spc="-5">
                <a:latin typeface="Times New Roman"/>
                <a:cs typeface="Times New Roman"/>
              </a:rPr>
              <a:t>minutes.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surveys </a:t>
            </a:r>
            <a:r>
              <a:rPr dirty="0" sz="1200">
                <a:latin typeface="Times New Roman"/>
                <a:cs typeface="Times New Roman"/>
              </a:rPr>
              <a:t>were  </a:t>
            </a:r>
            <a:r>
              <a:rPr dirty="0" sz="1200" spc="-5">
                <a:latin typeface="Times New Roman"/>
                <a:cs typeface="Times New Roman"/>
              </a:rPr>
              <a:t>printed and </a:t>
            </a:r>
            <a:r>
              <a:rPr dirty="0" sz="1200">
                <a:latin typeface="Times New Roman"/>
                <a:cs typeface="Times New Roman"/>
              </a:rPr>
              <a:t>the participants filled out the </a:t>
            </a:r>
            <a:r>
              <a:rPr dirty="0" sz="1200" spc="-5">
                <a:latin typeface="Times New Roman"/>
                <a:cs typeface="Times New Roman"/>
              </a:rPr>
              <a:t>Likert-type </a:t>
            </a:r>
            <a:r>
              <a:rPr dirty="0" sz="1200">
                <a:latin typeface="Times New Roman"/>
                <a:cs typeface="Times New Roman"/>
              </a:rPr>
              <a:t>questions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answered the </a:t>
            </a:r>
            <a:r>
              <a:rPr dirty="0" sz="1200" spc="-5">
                <a:latin typeface="Times New Roman"/>
                <a:cs typeface="Times New Roman"/>
              </a:rPr>
              <a:t>open-ended  questions </a:t>
            </a:r>
            <a:r>
              <a:rPr dirty="0" sz="1200">
                <a:latin typeface="Times New Roman"/>
                <a:cs typeface="Times New Roman"/>
              </a:rPr>
              <a:t>while the </a:t>
            </a:r>
            <a:r>
              <a:rPr dirty="0" sz="1200" spc="-5">
                <a:latin typeface="Times New Roman"/>
                <a:cs typeface="Times New Roman"/>
              </a:rPr>
              <a:t>researcher</a:t>
            </a:r>
            <a:r>
              <a:rPr dirty="0" sz="1200">
                <a:latin typeface="Times New Roman"/>
                <a:cs typeface="Times New Roman"/>
              </a:rPr>
              <a:t> waited.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2647950">
              <a:lnSpc>
                <a:spcPct val="100000"/>
              </a:lnSpc>
              <a:spcBef>
                <a:spcPts val="844"/>
              </a:spcBef>
            </a:pPr>
            <a:r>
              <a:rPr dirty="0" sz="1200" spc="-5" b="1">
                <a:latin typeface="Times New Roman"/>
                <a:cs typeface="Times New Roman"/>
              </a:rPr>
              <a:t>Data Analysis</a:t>
            </a:r>
            <a:endParaRPr sz="1200">
              <a:latin typeface="Times New Roman"/>
              <a:cs typeface="Times New Roman"/>
            </a:endParaRPr>
          </a:p>
          <a:p>
            <a:pPr marL="12700" marR="6985" indent="228600">
              <a:lnSpc>
                <a:spcPts val="2760"/>
              </a:lnSpc>
              <a:spcBef>
                <a:spcPts val="290"/>
              </a:spcBef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quantified </a:t>
            </a:r>
            <a:r>
              <a:rPr dirty="0" sz="1200">
                <a:latin typeface="Times New Roman"/>
                <a:cs typeface="Times New Roman"/>
              </a:rPr>
              <a:t>data </a:t>
            </a:r>
            <a:r>
              <a:rPr dirty="0" sz="1200" spc="-5">
                <a:latin typeface="Times New Roman"/>
                <a:cs typeface="Times New Roman"/>
              </a:rPr>
              <a:t>were analyzed </a:t>
            </a:r>
            <a:r>
              <a:rPr dirty="0" sz="1200">
                <a:latin typeface="Times New Roman"/>
                <a:cs typeface="Times New Roman"/>
              </a:rPr>
              <a:t>using </a:t>
            </a:r>
            <a:r>
              <a:rPr dirty="0" sz="1200" spc="-5">
                <a:latin typeface="Times New Roman"/>
                <a:cs typeface="Times New Roman"/>
              </a:rPr>
              <a:t>CRAN </a:t>
            </a:r>
            <a:r>
              <a:rPr dirty="0" sz="1200">
                <a:latin typeface="Times New Roman"/>
                <a:cs typeface="Times New Roman"/>
              </a:rPr>
              <a:t>(R </a:t>
            </a:r>
            <a:r>
              <a:rPr dirty="0" sz="1200" spc="-5">
                <a:latin typeface="Times New Roman"/>
                <a:cs typeface="Times New Roman"/>
              </a:rPr>
              <a:t>statistical programming language) and  Microsoft Excel. Statistical analysis compared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responses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each Likert-type </a:t>
            </a:r>
            <a:r>
              <a:rPr dirty="0" sz="1200">
                <a:latin typeface="Times New Roman"/>
                <a:cs typeface="Times New Roman"/>
              </a:rPr>
              <a:t>question to  </a:t>
            </a:r>
            <a:r>
              <a:rPr dirty="0" sz="1200" spc="-5">
                <a:latin typeface="Times New Roman"/>
                <a:cs typeface="Times New Roman"/>
              </a:rPr>
              <a:t>determine which responses were </a:t>
            </a:r>
            <a:r>
              <a:rPr dirty="0" sz="1200">
                <a:latin typeface="Times New Roman"/>
                <a:cs typeface="Times New Roman"/>
              </a:rPr>
              <a:t>statistically </a:t>
            </a:r>
            <a:r>
              <a:rPr dirty="0" sz="1200" spc="-5">
                <a:latin typeface="Times New Roman"/>
                <a:cs typeface="Times New Roman"/>
              </a:rPr>
              <a:t>similar. A chi-squared </a:t>
            </a:r>
            <a:r>
              <a:rPr dirty="0" sz="1200">
                <a:latin typeface="Times New Roman"/>
                <a:cs typeface="Times New Roman"/>
              </a:rPr>
              <a:t>test </a:t>
            </a:r>
            <a:r>
              <a:rPr dirty="0" sz="1200" spc="-5">
                <a:latin typeface="Times New Roman"/>
                <a:cs typeface="Times New Roman"/>
              </a:rPr>
              <a:t>determined </a:t>
            </a:r>
            <a:r>
              <a:rPr dirty="0" sz="1200">
                <a:latin typeface="Times New Roman"/>
                <a:cs typeface="Times New Roman"/>
              </a:rPr>
              <a:t>if there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a  </a:t>
            </a:r>
            <a:r>
              <a:rPr dirty="0" sz="1200" spc="-5">
                <a:latin typeface="Times New Roman"/>
                <a:cs typeface="Times New Roman"/>
              </a:rPr>
              <a:t>statistical significance </a:t>
            </a:r>
            <a:r>
              <a:rPr dirty="0" sz="1200">
                <a:latin typeface="Times New Roman"/>
                <a:cs typeface="Times New Roman"/>
              </a:rPr>
              <a:t>within </a:t>
            </a:r>
            <a:r>
              <a:rPr dirty="0" sz="1200" spc="-5">
                <a:latin typeface="Times New Roman"/>
                <a:cs typeface="Times New Roman"/>
              </a:rPr>
              <a:t>each </a:t>
            </a:r>
            <a:r>
              <a:rPr dirty="0" sz="1200">
                <a:latin typeface="Times New Roman"/>
                <a:cs typeface="Times New Roman"/>
              </a:rPr>
              <a:t>of these questions, or if the </a:t>
            </a:r>
            <a:r>
              <a:rPr dirty="0" sz="1200" spc="-5">
                <a:latin typeface="Times New Roman"/>
                <a:cs typeface="Times New Roman"/>
              </a:rPr>
              <a:t>responses </a:t>
            </a:r>
            <a:r>
              <a:rPr dirty="0" sz="1200">
                <a:latin typeface="Times New Roman"/>
                <a:cs typeface="Times New Roman"/>
              </a:rPr>
              <a:t>could be </a:t>
            </a:r>
            <a:r>
              <a:rPr dirty="0" sz="1200" spc="-5">
                <a:latin typeface="Times New Roman"/>
                <a:cs typeface="Times New Roman"/>
              </a:rPr>
              <a:t>considered  random. As has </a:t>
            </a:r>
            <a:r>
              <a:rPr dirty="0" sz="1200">
                <a:latin typeface="Times New Roman"/>
                <a:cs typeface="Times New Roman"/>
              </a:rPr>
              <a:t>been previously </a:t>
            </a:r>
            <a:r>
              <a:rPr dirty="0" sz="1200" spc="-5">
                <a:latin typeface="Times New Roman"/>
                <a:cs typeface="Times New Roman"/>
              </a:rPr>
              <a:t>discussed, </a:t>
            </a:r>
            <a:r>
              <a:rPr dirty="0" sz="1200">
                <a:latin typeface="Times New Roman"/>
                <a:cs typeface="Times New Roman"/>
              </a:rPr>
              <a:t>the national </a:t>
            </a:r>
            <a:r>
              <a:rPr dirty="0" sz="1200" spc="-5">
                <a:latin typeface="Times New Roman"/>
                <a:cs typeface="Times New Roman"/>
              </a:rPr>
              <a:t>trend is </a:t>
            </a:r>
            <a:r>
              <a:rPr dirty="0" sz="1200">
                <a:latin typeface="Times New Roman"/>
                <a:cs typeface="Times New Roman"/>
              </a:rPr>
              <a:t>for students with </a:t>
            </a:r>
            <a:r>
              <a:rPr dirty="0" sz="1200" spc="-5">
                <a:latin typeface="Times New Roman"/>
                <a:cs typeface="Times New Roman"/>
              </a:rPr>
              <a:t>lower levels </a:t>
            </a:r>
            <a:r>
              <a:rPr dirty="0" sz="1200">
                <a:latin typeface="Times New Roman"/>
                <a:cs typeface="Times New Roman"/>
              </a:rPr>
              <a:t>of  income to be </a:t>
            </a:r>
            <a:r>
              <a:rPr dirty="0" sz="1200" spc="-5">
                <a:latin typeface="Times New Roman"/>
                <a:cs typeface="Times New Roman"/>
              </a:rPr>
              <a:t>more </a:t>
            </a:r>
            <a:r>
              <a:rPr dirty="0" sz="1200">
                <a:latin typeface="Times New Roman"/>
                <a:cs typeface="Times New Roman"/>
              </a:rPr>
              <a:t>likely to drop out of </a:t>
            </a:r>
            <a:r>
              <a:rPr dirty="0" sz="1200" spc="-5">
                <a:latin typeface="Times New Roman"/>
                <a:cs typeface="Times New Roman"/>
              </a:rPr>
              <a:t>school;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trend was analyzed </a:t>
            </a:r>
            <a:r>
              <a:rPr dirty="0" sz="1200">
                <a:latin typeface="Times New Roman"/>
                <a:cs typeface="Times New Roman"/>
              </a:rPr>
              <a:t>with the </a:t>
            </a:r>
            <a:r>
              <a:rPr dirty="0" sz="1200" spc="-5">
                <a:latin typeface="Times New Roman"/>
                <a:cs typeface="Times New Roman"/>
              </a:rPr>
              <a:t>data</a:t>
            </a:r>
            <a:r>
              <a:rPr dirty="0" sz="1200" spc="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collected.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dirty="0" sz="1200" spc="-5">
                <a:latin typeface="Times New Roman"/>
                <a:cs typeface="Times New Roman"/>
              </a:rPr>
              <a:t>Determining whether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trend was </a:t>
            </a:r>
            <a:r>
              <a:rPr dirty="0" sz="1200">
                <a:latin typeface="Times New Roman"/>
                <a:cs typeface="Times New Roman"/>
              </a:rPr>
              <a:t>the same </a:t>
            </a:r>
            <a:r>
              <a:rPr dirty="0" sz="1200" spc="-5">
                <a:latin typeface="Times New Roman"/>
                <a:cs typeface="Times New Roman"/>
              </a:rPr>
              <a:t>with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sample </a:t>
            </a:r>
            <a:r>
              <a:rPr dirty="0" sz="1200">
                <a:latin typeface="Times New Roman"/>
                <a:cs typeface="Times New Roman"/>
              </a:rPr>
              <a:t>population </a:t>
            </a:r>
            <a:r>
              <a:rPr dirty="0" sz="1200" spc="-5">
                <a:latin typeface="Times New Roman"/>
                <a:cs typeface="Times New Roman"/>
              </a:rPr>
              <a:t>was important.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This</a:t>
            </a:r>
            <a:endParaRPr sz="1200">
              <a:latin typeface="Times New Roman"/>
              <a:cs typeface="Times New Roman"/>
            </a:endParaRPr>
          </a:p>
          <a:p>
            <a:pPr marL="12700" marR="200025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same comparison was </a:t>
            </a:r>
            <a:r>
              <a:rPr dirty="0" sz="1200">
                <a:latin typeface="Times New Roman"/>
                <a:cs typeface="Times New Roman"/>
              </a:rPr>
              <a:t>made using </a:t>
            </a:r>
            <a:r>
              <a:rPr dirty="0" sz="1200" spc="-5">
                <a:latin typeface="Times New Roman"/>
                <a:cs typeface="Times New Roman"/>
              </a:rPr>
              <a:t>all </a:t>
            </a:r>
            <a:r>
              <a:rPr dirty="0" sz="1200">
                <a:latin typeface="Times New Roman"/>
                <a:cs typeface="Times New Roman"/>
              </a:rPr>
              <a:t>of the variables, including </a:t>
            </a:r>
            <a:r>
              <a:rPr dirty="0" sz="1200" spc="-5">
                <a:latin typeface="Times New Roman"/>
                <a:cs typeface="Times New Roman"/>
              </a:rPr>
              <a:t>gender, race, socioeconomic  status, parental education level,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household </a:t>
            </a:r>
            <a:r>
              <a:rPr dirty="0" sz="1200">
                <a:latin typeface="Times New Roman"/>
                <a:cs typeface="Times New Roman"/>
              </a:rPr>
              <a:t>size. The comparison of these </a:t>
            </a:r>
            <a:r>
              <a:rPr dirty="0" sz="1200" spc="-5">
                <a:latin typeface="Times New Roman"/>
                <a:cs typeface="Times New Roman"/>
              </a:rPr>
              <a:t>statistics </a:t>
            </a:r>
            <a:r>
              <a:rPr dirty="0" sz="1200">
                <a:latin typeface="Times New Roman"/>
                <a:cs typeface="Times New Roman"/>
              </a:rPr>
              <a:t>to the  state </a:t>
            </a:r>
            <a:r>
              <a:rPr dirty="0" sz="1200" spc="-5">
                <a:latin typeface="Times New Roman"/>
                <a:cs typeface="Times New Roman"/>
              </a:rPr>
              <a:t>and national statistics showed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5">
                <a:latin typeface="Times New Roman"/>
                <a:cs typeface="Times New Roman"/>
              </a:rPr>
              <a:t>many </a:t>
            </a:r>
            <a:r>
              <a:rPr dirty="0" sz="1200">
                <a:latin typeface="Times New Roman"/>
                <a:cs typeface="Times New Roman"/>
              </a:rPr>
              <a:t>of the already </a:t>
            </a:r>
            <a:r>
              <a:rPr dirty="0" sz="1200" spc="-5">
                <a:latin typeface="Times New Roman"/>
                <a:cs typeface="Times New Roman"/>
              </a:rPr>
              <a:t>recognized </a:t>
            </a:r>
            <a:r>
              <a:rPr dirty="0" sz="1200">
                <a:latin typeface="Times New Roman"/>
                <a:cs typeface="Times New Roman"/>
              </a:rPr>
              <a:t>commonalities </a:t>
            </a:r>
            <a:r>
              <a:rPr dirty="0" sz="1200" spc="-5">
                <a:latin typeface="Times New Roman"/>
                <a:cs typeface="Times New Roman"/>
              </a:rPr>
              <a:t>among  high school </a:t>
            </a:r>
            <a:r>
              <a:rPr dirty="0" sz="1200">
                <a:latin typeface="Times New Roman"/>
                <a:cs typeface="Times New Roman"/>
              </a:rPr>
              <a:t>dropouts were </a:t>
            </a:r>
            <a:r>
              <a:rPr dirty="0" sz="1200" spc="-5">
                <a:latin typeface="Times New Roman"/>
                <a:cs typeface="Times New Roman"/>
              </a:rPr>
              <a:t>part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contributing factors </a:t>
            </a:r>
            <a:r>
              <a:rPr dirty="0" sz="1200">
                <a:latin typeface="Times New Roman"/>
                <a:cs typeface="Times New Roman"/>
              </a:rPr>
              <a:t>in the </a:t>
            </a:r>
            <a:r>
              <a:rPr dirty="0" sz="1200" spc="-5">
                <a:latin typeface="Times New Roman"/>
                <a:cs typeface="Times New Roman"/>
              </a:rPr>
              <a:t>researched school</a:t>
            </a:r>
            <a:r>
              <a:rPr dirty="0" sz="1200" spc="1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district.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 indent="228600">
              <a:lnSpc>
                <a:spcPct val="100000"/>
              </a:lnSpc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second </a:t>
            </a:r>
            <a:r>
              <a:rPr dirty="0" sz="1200">
                <a:latin typeface="Times New Roman"/>
                <a:cs typeface="Times New Roman"/>
              </a:rPr>
              <a:t>part of the survey </a:t>
            </a:r>
            <a:r>
              <a:rPr dirty="0" sz="1200" spc="-5">
                <a:latin typeface="Times New Roman"/>
                <a:cs typeface="Times New Roman"/>
              </a:rPr>
              <a:t>(Likert-type </a:t>
            </a:r>
            <a:r>
              <a:rPr dirty="0" sz="1200">
                <a:latin typeface="Times New Roman"/>
                <a:cs typeface="Times New Roman"/>
              </a:rPr>
              <a:t>questions) </a:t>
            </a:r>
            <a:r>
              <a:rPr dirty="0" sz="1200" spc="-5">
                <a:latin typeface="Times New Roman"/>
                <a:cs typeface="Times New Roman"/>
              </a:rPr>
              <a:t>was also analyzed </a:t>
            </a:r>
            <a:r>
              <a:rPr dirty="0" sz="1200">
                <a:latin typeface="Times New Roman"/>
                <a:cs typeface="Times New Roman"/>
              </a:rPr>
              <a:t>using the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CRAN</a:t>
            </a:r>
            <a:endParaRPr sz="1200">
              <a:latin typeface="Times New Roman"/>
              <a:cs typeface="Times New Roman"/>
            </a:endParaRPr>
          </a:p>
          <a:p>
            <a:pPr marL="12700" marR="27305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statistical programming language and Microsoft </a:t>
            </a:r>
            <a:r>
              <a:rPr dirty="0" sz="1200">
                <a:latin typeface="Times New Roman"/>
                <a:cs typeface="Times New Roman"/>
              </a:rPr>
              <a:t>Excel. </a:t>
            </a:r>
            <a:r>
              <a:rPr dirty="0" sz="1200" spc="-5">
                <a:latin typeface="Times New Roman"/>
                <a:cs typeface="Times New Roman"/>
              </a:rPr>
              <a:t>Each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answers </a:t>
            </a:r>
            <a:r>
              <a:rPr dirty="0" sz="1200">
                <a:latin typeface="Times New Roman"/>
                <a:cs typeface="Times New Roman"/>
              </a:rPr>
              <a:t>(Strongly </a:t>
            </a:r>
            <a:r>
              <a:rPr dirty="0" sz="1200" spc="-5">
                <a:latin typeface="Times New Roman"/>
                <a:cs typeface="Times New Roman"/>
              </a:rPr>
              <a:t>Disagree,  Somewhat Disagree, Somewhat Agree, and </a:t>
            </a:r>
            <a:r>
              <a:rPr dirty="0" sz="1200">
                <a:latin typeface="Times New Roman"/>
                <a:cs typeface="Times New Roman"/>
              </a:rPr>
              <a:t>Strongly </a:t>
            </a:r>
            <a:r>
              <a:rPr dirty="0" sz="1200" spc="-5">
                <a:latin typeface="Times New Roman"/>
                <a:cs typeface="Times New Roman"/>
              </a:rPr>
              <a:t>Agree) was given </a:t>
            </a:r>
            <a:r>
              <a:rPr dirty="0" sz="1200">
                <a:latin typeface="Times New Roman"/>
                <a:cs typeface="Times New Roman"/>
              </a:rPr>
              <a:t>a value of </a:t>
            </a:r>
            <a:r>
              <a:rPr dirty="0" sz="1200" spc="-5">
                <a:latin typeface="Times New Roman"/>
                <a:cs typeface="Times New Roman"/>
              </a:rPr>
              <a:t>-2 through </a:t>
            </a:r>
            <a:r>
              <a:rPr dirty="0" sz="1200">
                <a:latin typeface="Times New Roman"/>
                <a:cs typeface="Times New Roman"/>
              </a:rPr>
              <a:t>+ 2.  The </a:t>
            </a:r>
            <a:r>
              <a:rPr dirty="0" sz="1200" spc="-5">
                <a:latin typeface="Times New Roman"/>
                <a:cs typeface="Times New Roman"/>
              </a:rPr>
              <a:t>Mean, </a:t>
            </a:r>
            <a:r>
              <a:rPr dirty="0" sz="1200">
                <a:latin typeface="Times New Roman"/>
                <a:cs typeface="Times New Roman"/>
              </a:rPr>
              <a:t>median,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modes of </a:t>
            </a:r>
            <a:r>
              <a:rPr dirty="0" sz="1200" spc="-5">
                <a:latin typeface="Times New Roman"/>
                <a:cs typeface="Times New Roman"/>
              </a:rPr>
              <a:t>each were </a:t>
            </a:r>
            <a:r>
              <a:rPr dirty="0" sz="1200">
                <a:latin typeface="Times New Roman"/>
                <a:cs typeface="Times New Roman"/>
              </a:rPr>
              <a:t>calculated. </a:t>
            </a:r>
            <a:r>
              <a:rPr dirty="0" sz="1200" spc="-5">
                <a:latin typeface="Times New Roman"/>
                <a:cs typeface="Times New Roman"/>
              </a:rPr>
              <a:t>As explained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 spc="-5">
                <a:latin typeface="Times New Roman"/>
                <a:cs typeface="Times New Roman"/>
              </a:rPr>
              <a:t>Robertson (2012), </a:t>
            </a:r>
            <a:r>
              <a:rPr dirty="0" sz="1200">
                <a:latin typeface="Times New Roman"/>
                <a:cs typeface="Times New Roman"/>
              </a:rPr>
              <a:t>most  </a:t>
            </a:r>
            <a:r>
              <a:rPr dirty="0" sz="1200" spc="-5">
                <a:latin typeface="Times New Roman"/>
                <a:cs typeface="Times New Roman"/>
              </a:rPr>
              <a:t>Likert-type </a:t>
            </a:r>
            <a:r>
              <a:rPr dirty="0" sz="1200">
                <a:latin typeface="Times New Roman"/>
                <a:cs typeface="Times New Roman"/>
              </a:rPr>
              <a:t>scales </a:t>
            </a:r>
            <a:r>
              <a:rPr dirty="0" sz="1200" spc="-5">
                <a:latin typeface="Times New Roman"/>
                <a:cs typeface="Times New Roman"/>
              </a:rPr>
              <a:t>are </a:t>
            </a:r>
            <a:r>
              <a:rPr dirty="0" sz="1200">
                <a:latin typeface="Times New Roman"/>
                <a:cs typeface="Times New Roman"/>
              </a:rPr>
              <a:t>not true </a:t>
            </a:r>
            <a:r>
              <a:rPr dirty="0" sz="1200" spc="-5">
                <a:latin typeface="Times New Roman"/>
                <a:cs typeface="Times New Roman"/>
              </a:rPr>
              <a:t>interval data, which means that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data can </a:t>
            </a:r>
            <a:r>
              <a:rPr dirty="0" sz="1200" spc="5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considered ordinal,  </a:t>
            </a:r>
            <a:r>
              <a:rPr dirty="0" sz="1200">
                <a:latin typeface="Times New Roman"/>
                <a:cs typeface="Times New Roman"/>
              </a:rPr>
              <a:t>but the </a:t>
            </a:r>
            <a:r>
              <a:rPr dirty="0" sz="1200" spc="-5">
                <a:latin typeface="Times New Roman"/>
                <a:cs typeface="Times New Roman"/>
              </a:rPr>
              <a:t>distance between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values is different. For example, there </a:t>
            </a:r>
            <a:r>
              <a:rPr dirty="0" sz="1200" spc="5">
                <a:latin typeface="Times New Roman"/>
                <a:cs typeface="Times New Roman"/>
              </a:rPr>
              <a:t>may be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different distance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in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631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045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67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84455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opinion </a:t>
            </a:r>
            <a:r>
              <a:rPr dirty="0" sz="1200" spc="-5">
                <a:latin typeface="Times New Roman"/>
                <a:cs typeface="Times New Roman"/>
              </a:rPr>
              <a:t>between </a:t>
            </a:r>
            <a:r>
              <a:rPr dirty="0" sz="1200">
                <a:latin typeface="Times New Roman"/>
                <a:cs typeface="Times New Roman"/>
              </a:rPr>
              <a:t>the terms </a:t>
            </a:r>
            <a:r>
              <a:rPr dirty="0" sz="1200" spc="-5">
                <a:latin typeface="Times New Roman"/>
                <a:cs typeface="Times New Roman"/>
              </a:rPr>
              <a:t>Somewhat Agree </a:t>
            </a:r>
            <a:r>
              <a:rPr dirty="0" sz="1200">
                <a:latin typeface="Times New Roman"/>
                <a:cs typeface="Times New Roman"/>
              </a:rPr>
              <a:t>/ Disagree,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Strongly </a:t>
            </a:r>
            <a:r>
              <a:rPr dirty="0" sz="1200" spc="-5">
                <a:latin typeface="Times New Roman"/>
                <a:cs typeface="Times New Roman"/>
              </a:rPr>
              <a:t>Agree </a:t>
            </a:r>
            <a:r>
              <a:rPr dirty="0" sz="1200">
                <a:latin typeface="Times New Roman"/>
                <a:cs typeface="Times New Roman"/>
              </a:rPr>
              <a:t>/ </a:t>
            </a:r>
            <a:r>
              <a:rPr dirty="0" sz="1200" spc="-5">
                <a:latin typeface="Times New Roman"/>
                <a:cs typeface="Times New Roman"/>
              </a:rPr>
              <a:t>Disagree. </a:t>
            </a:r>
            <a:r>
              <a:rPr dirty="0" sz="1200">
                <a:latin typeface="Times New Roman"/>
                <a:cs typeface="Times New Roman"/>
              </a:rPr>
              <a:t>There </a:t>
            </a:r>
            <a:r>
              <a:rPr dirty="0" sz="1200" spc="-5">
                <a:latin typeface="Times New Roman"/>
                <a:cs typeface="Times New Roman"/>
              </a:rPr>
              <a:t>is  </a:t>
            </a:r>
            <a:r>
              <a:rPr dirty="0" sz="1200">
                <a:latin typeface="Times New Roman"/>
                <a:cs typeface="Times New Roman"/>
              </a:rPr>
              <a:t>no way to </a:t>
            </a:r>
            <a:r>
              <a:rPr dirty="0" sz="1200" spc="-5">
                <a:latin typeface="Times New Roman"/>
                <a:cs typeface="Times New Roman"/>
              </a:rPr>
              <a:t>determine </a:t>
            </a:r>
            <a:r>
              <a:rPr dirty="0" sz="1200">
                <a:latin typeface="Times New Roman"/>
                <a:cs typeface="Times New Roman"/>
              </a:rPr>
              <a:t>how </a:t>
            </a:r>
            <a:r>
              <a:rPr dirty="0" sz="1200" spc="-5">
                <a:latin typeface="Times New Roman"/>
                <a:cs typeface="Times New Roman"/>
              </a:rPr>
              <a:t>close an individual’s interpretation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each </a:t>
            </a:r>
            <a:r>
              <a:rPr dirty="0" sz="1200">
                <a:latin typeface="Times New Roman"/>
                <a:cs typeface="Times New Roman"/>
              </a:rPr>
              <a:t>of these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an </a:t>
            </a:r>
            <a:r>
              <a:rPr dirty="0" sz="1200">
                <a:latin typeface="Times New Roman"/>
                <a:cs typeface="Times New Roman"/>
              </a:rPr>
              <a:t>evenly  </a:t>
            </a:r>
            <a:r>
              <a:rPr dirty="0" sz="1200" spc="-5">
                <a:latin typeface="Times New Roman"/>
                <a:cs typeface="Times New Roman"/>
              </a:rPr>
              <a:t>distributed ordinal </a:t>
            </a:r>
            <a:r>
              <a:rPr dirty="0" sz="1200">
                <a:latin typeface="Times New Roman"/>
                <a:cs typeface="Times New Roman"/>
              </a:rPr>
              <a:t>concept. </a:t>
            </a:r>
            <a:r>
              <a:rPr dirty="0" sz="1200" spc="-5">
                <a:latin typeface="Times New Roman"/>
                <a:cs typeface="Times New Roman"/>
              </a:rPr>
              <a:t>Through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results </a:t>
            </a:r>
            <a:r>
              <a:rPr dirty="0" sz="1200">
                <a:latin typeface="Times New Roman"/>
                <a:cs typeface="Times New Roman"/>
              </a:rPr>
              <a:t>of both </a:t>
            </a:r>
            <a:r>
              <a:rPr dirty="0" sz="1200" spc="-5">
                <a:latin typeface="Times New Roman"/>
                <a:cs typeface="Times New Roman"/>
              </a:rPr>
              <a:t>types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statistical comparison,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relationship between </a:t>
            </a:r>
            <a:r>
              <a:rPr dirty="0" sz="1200">
                <a:latin typeface="Times New Roman"/>
                <a:cs typeface="Times New Roman"/>
              </a:rPr>
              <a:t>student opinion on </a:t>
            </a:r>
            <a:r>
              <a:rPr dirty="0" sz="1200" spc="-5">
                <a:latin typeface="Times New Roman"/>
                <a:cs typeface="Times New Roman"/>
              </a:rPr>
              <a:t>education and desire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graduate </a:t>
            </a:r>
            <a:r>
              <a:rPr dirty="0" sz="1200">
                <a:latin typeface="Times New Roman"/>
                <a:cs typeface="Times New Roman"/>
              </a:rPr>
              <a:t>can be made via </a:t>
            </a:r>
            <a:r>
              <a:rPr dirty="0" sz="1200" spc="-5">
                <a:latin typeface="Times New Roman"/>
                <a:cs typeface="Times New Roman"/>
              </a:rPr>
              <a:t>an  established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correlation.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open-ended </a:t>
            </a:r>
            <a:r>
              <a:rPr dirty="0" sz="1200">
                <a:latin typeface="Times New Roman"/>
                <a:cs typeface="Times New Roman"/>
              </a:rPr>
              <a:t>questions </a:t>
            </a:r>
            <a:r>
              <a:rPr dirty="0" sz="1200" spc="-5">
                <a:latin typeface="Times New Roman"/>
                <a:cs typeface="Times New Roman"/>
              </a:rPr>
              <a:t>were examined </a:t>
            </a:r>
            <a:r>
              <a:rPr dirty="0" sz="1200">
                <a:latin typeface="Times New Roman"/>
                <a:cs typeface="Times New Roman"/>
              </a:rPr>
              <a:t>on a </a:t>
            </a:r>
            <a:r>
              <a:rPr dirty="0" sz="1200" spc="-5">
                <a:latin typeface="Times New Roman"/>
                <a:cs typeface="Times New Roman"/>
              </a:rPr>
              <a:t>qualitative level. </a:t>
            </a:r>
            <a:r>
              <a:rPr dirty="0" sz="1200">
                <a:latin typeface="Times New Roman"/>
                <a:cs typeface="Times New Roman"/>
              </a:rPr>
              <a:t>The purpose of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these</a:t>
            </a:r>
            <a:endParaRPr sz="1200">
              <a:latin typeface="Times New Roman"/>
              <a:cs typeface="Times New Roman"/>
            </a:endParaRPr>
          </a:p>
          <a:p>
            <a:pPr marL="12700" marR="18288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questions was </a:t>
            </a:r>
            <a:r>
              <a:rPr dirty="0" sz="1200">
                <a:latin typeface="Times New Roman"/>
                <a:cs typeface="Times New Roman"/>
              </a:rPr>
              <a:t>to determine if </a:t>
            </a:r>
            <a:r>
              <a:rPr dirty="0" sz="1200" spc="-5">
                <a:latin typeface="Times New Roman"/>
                <a:cs typeface="Times New Roman"/>
              </a:rPr>
              <a:t>there was </a:t>
            </a:r>
            <a:r>
              <a:rPr dirty="0" sz="1200">
                <a:latin typeface="Times New Roman"/>
                <a:cs typeface="Times New Roman"/>
              </a:rPr>
              <a:t>a relationship </a:t>
            </a:r>
            <a:r>
              <a:rPr dirty="0" sz="1200" spc="-5">
                <a:latin typeface="Times New Roman"/>
                <a:cs typeface="Times New Roman"/>
              </a:rPr>
              <a:t>between </a:t>
            </a:r>
            <a:r>
              <a:rPr dirty="0" sz="1200">
                <a:latin typeface="Times New Roman"/>
                <a:cs typeface="Times New Roman"/>
              </a:rPr>
              <a:t>the students’ opinions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their  </a:t>
            </a:r>
            <a:r>
              <a:rPr dirty="0" sz="1200" spc="-5">
                <a:latin typeface="Times New Roman"/>
                <a:cs typeface="Times New Roman"/>
              </a:rPr>
              <a:t>desire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5">
                <a:latin typeface="Times New Roman"/>
                <a:cs typeface="Times New Roman"/>
              </a:rPr>
              <a:t>stay </a:t>
            </a:r>
            <a:r>
              <a:rPr dirty="0" sz="1200">
                <a:latin typeface="Times New Roman"/>
                <a:cs typeface="Times New Roman"/>
              </a:rPr>
              <a:t>in school. The </a:t>
            </a:r>
            <a:r>
              <a:rPr dirty="0" sz="1200" spc="-5">
                <a:latin typeface="Times New Roman"/>
                <a:cs typeface="Times New Roman"/>
              </a:rPr>
              <a:t>responses </a:t>
            </a:r>
            <a:r>
              <a:rPr dirty="0" sz="1200">
                <a:latin typeface="Times New Roman"/>
                <a:cs typeface="Times New Roman"/>
              </a:rPr>
              <a:t>to these questions </a:t>
            </a:r>
            <a:r>
              <a:rPr dirty="0" sz="1200" spc="-5">
                <a:latin typeface="Times New Roman"/>
                <a:cs typeface="Times New Roman"/>
              </a:rPr>
              <a:t>were categorized, and keywords  became </a:t>
            </a:r>
            <a:r>
              <a:rPr dirty="0" sz="1200">
                <a:latin typeface="Times New Roman"/>
                <a:cs typeface="Times New Roman"/>
              </a:rPr>
              <a:t>part of the </a:t>
            </a:r>
            <a:r>
              <a:rPr dirty="0" sz="1200" spc="-5">
                <a:latin typeface="Times New Roman"/>
                <a:cs typeface="Times New Roman"/>
              </a:rPr>
              <a:t>study. As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responses </a:t>
            </a:r>
            <a:r>
              <a:rPr dirty="0" sz="1200">
                <a:latin typeface="Times New Roman"/>
                <a:cs typeface="Times New Roman"/>
              </a:rPr>
              <a:t>were </a:t>
            </a:r>
            <a:r>
              <a:rPr dirty="0" sz="1200" spc="-5">
                <a:latin typeface="Times New Roman"/>
                <a:cs typeface="Times New Roman"/>
              </a:rPr>
              <a:t>read, common words and </a:t>
            </a:r>
            <a:r>
              <a:rPr dirty="0" sz="1200">
                <a:latin typeface="Times New Roman"/>
                <a:cs typeface="Times New Roman"/>
              </a:rPr>
              <a:t>themes </a:t>
            </a:r>
            <a:r>
              <a:rPr dirty="0" sz="1200" spc="-5">
                <a:latin typeface="Times New Roman"/>
                <a:cs typeface="Times New Roman"/>
              </a:rPr>
              <a:t>were  identified, and </a:t>
            </a:r>
            <a:r>
              <a:rPr dirty="0" sz="1200">
                <a:latin typeface="Times New Roman"/>
                <a:cs typeface="Times New Roman"/>
              </a:rPr>
              <a:t>the frequency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these </a:t>
            </a:r>
            <a:r>
              <a:rPr dirty="0" sz="1200">
                <a:latin typeface="Times New Roman"/>
                <a:cs typeface="Times New Roman"/>
              </a:rPr>
              <a:t>words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themes </a:t>
            </a:r>
            <a:r>
              <a:rPr dirty="0" sz="1200" spc="-5">
                <a:latin typeface="Times New Roman"/>
                <a:cs typeface="Times New Roman"/>
              </a:rPr>
              <a:t>was recorded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compare </a:t>
            </a:r>
            <a:r>
              <a:rPr dirty="0" sz="1200">
                <a:latin typeface="Times New Roman"/>
                <a:cs typeface="Times New Roman"/>
              </a:rPr>
              <a:t>the most  </a:t>
            </a:r>
            <a:r>
              <a:rPr dirty="0" sz="1200" spc="-5">
                <a:latin typeface="Times New Roman"/>
                <a:cs typeface="Times New Roman"/>
              </a:rPr>
              <a:t>common responses. As </a:t>
            </a:r>
            <a:r>
              <a:rPr dirty="0" sz="1200">
                <a:latin typeface="Times New Roman"/>
                <a:cs typeface="Times New Roman"/>
              </a:rPr>
              <a:t>explained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 spc="-5">
                <a:latin typeface="Times New Roman"/>
                <a:cs typeface="Times New Roman"/>
              </a:rPr>
              <a:t>Taylor-Powell and Renner (2003), </a:t>
            </a:r>
            <a:r>
              <a:rPr dirty="0" sz="1200">
                <a:latin typeface="Times New Roman"/>
                <a:cs typeface="Times New Roman"/>
              </a:rPr>
              <a:t>organizing the </a:t>
            </a:r>
            <a:r>
              <a:rPr dirty="0" sz="1200" spc="-5">
                <a:latin typeface="Times New Roman"/>
                <a:cs typeface="Times New Roman"/>
              </a:rPr>
              <a:t>data </a:t>
            </a:r>
            <a:r>
              <a:rPr dirty="0" sz="1200">
                <a:latin typeface="Times New Roman"/>
                <a:cs typeface="Times New Roman"/>
              </a:rPr>
              <a:t>in  this </a:t>
            </a:r>
            <a:r>
              <a:rPr dirty="0" sz="1200" spc="-5">
                <a:latin typeface="Times New Roman"/>
                <a:cs typeface="Times New Roman"/>
              </a:rPr>
              <a:t>manner can allow for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identification </a:t>
            </a:r>
            <a:r>
              <a:rPr dirty="0" sz="1200">
                <a:latin typeface="Times New Roman"/>
                <a:cs typeface="Times New Roman"/>
              </a:rPr>
              <a:t>of patterns,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can </a:t>
            </a:r>
            <a:r>
              <a:rPr dirty="0" sz="1200" spc="-5">
                <a:latin typeface="Times New Roman"/>
                <a:cs typeface="Times New Roman"/>
              </a:rPr>
              <a:t>help </a:t>
            </a:r>
            <a:r>
              <a:rPr dirty="0" sz="1200">
                <a:latin typeface="Times New Roman"/>
                <a:cs typeface="Times New Roman"/>
              </a:rPr>
              <a:t>to establish </a:t>
            </a:r>
            <a:r>
              <a:rPr dirty="0" sz="1200" spc="-5">
                <a:latin typeface="Times New Roman"/>
                <a:cs typeface="Times New Roman"/>
              </a:rPr>
              <a:t>relationships  among </a:t>
            </a:r>
            <a:r>
              <a:rPr dirty="0" sz="1200">
                <a:latin typeface="Times New Roman"/>
                <a:cs typeface="Times New Roman"/>
              </a:rPr>
              <a:t>the</a:t>
            </a:r>
            <a:r>
              <a:rPr dirty="0" sz="1200" spc="-5">
                <a:latin typeface="Times New Roman"/>
                <a:cs typeface="Times New Roman"/>
              </a:rPr>
              <a:t> responses.</a:t>
            </a:r>
            <a:endParaRPr sz="1200">
              <a:latin typeface="Times New Roman"/>
              <a:cs typeface="Times New Roman"/>
            </a:endParaRPr>
          </a:p>
          <a:p>
            <a:pPr marL="12700" marR="64135" indent="228600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interview questions were created after analyzing </a:t>
            </a:r>
            <a:r>
              <a:rPr dirty="0" sz="1200">
                <a:latin typeface="Times New Roman"/>
                <a:cs typeface="Times New Roman"/>
              </a:rPr>
              <a:t>the surveys. </a:t>
            </a:r>
            <a:r>
              <a:rPr dirty="0" sz="1200" spc="-5">
                <a:latin typeface="Times New Roman"/>
                <a:cs typeface="Times New Roman"/>
              </a:rPr>
              <a:t>These </a:t>
            </a:r>
            <a:r>
              <a:rPr dirty="0" sz="1200">
                <a:latin typeface="Times New Roman"/>
                <a:cs typeface="Times New Roman"/>
              </a:rPr>
              <a:t>questions </a:t>
            </a:r>
            <a:r>
              <a:rPr dirty="0" sz="1200" spc="-5">
                <a:latin typeface="Times New Roman"/>
                <a:cs typeface="Times New Roman"/>
              </a:rPr>
              <a:t>were used 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creating </a:t>
            </a:r>
            <a:r>
              <a:rPr dirty="0" sz="1200">
                <a:latin typeface="Times New Roman"/>
                <a:cs typeface="Times New Roman"/>
              </a:rPr>
              <a:t>a more in-depth view of the </a:t>
            </a:r>
            <a:r>
              <a:rPr dirty="0" sz="1200" spc="-5">
                <a:latin typeface="Times New Roman"/>
                <a:cs typeface="Times New Roman"/>
              </a:rPr>
              <a:t>answers given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these participants in the </a:t>
            </a:r>
            <a:r>
              <a:rPr dirty="0" sz="1200" spc="-5">
                <a:latin typeface="Times New Roman"/>
                <a:cs typeface="Times New Roman"/>
              </a:rPr>
              <a:t>original  survey. </a:t>
            </a:r>
            <a:r>
              <a:rPr dirty="0" sz="1200">
                <a:latin typeface="Times New Roman"/>
                <a:cs typeface="Times New Roman"/>
              </a:rPr>
              <a:t>Using </a:t>
            </a:r>
            <a:r>
              <a:rPr dirty="0" sz="1200" spc="-5">
                <a:latin typeface="Times New Roman"/>
                <a:cs typeface="Times New Roman"/>
              </a:rPr>
              <a:t>grounded theory, keywords </a:t>
            </a:r>
            <a:r>
              <a:rPr dirty="0" sz="1200">
                <a:latin typeface="Times New Roman"/>
                <a:cs typeface="Times New Roman"/>
              </a:rPr>
              <a:t>in the </a:t>
            </a:r>
            <a:r>
              <a:rPr dirty="0" sz="1200" spc="-5">
                <a:latin typeface="Times New Roman"/>
                <a:cs typeface="Times New Roman"/>
              </a:rPr>
              <a:t>answers were compared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order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1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determine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common themes (see Chapters </a:t>
            </a:r>
            <a:r>
              <a:rPr dirty="0" sz="1200" spc="-15">
                <a:latin typeface="Times New Roman"/>
                <a:cs typeface="Times New Roman"/>
              </a:rPr>
              <a:t>IV </a:t>
            </a:r>
            <a:r>
              <a:rPr dirty="0" sz="1200" spc="-5">
                <a:latin typeface="Times New Roman"/>
                <a:cs typeface="Times New Roman"/>
              </a:rPr>
              <a:t>and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V).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2720975">
              <a:lnSpc>
                <a:spcPct val="100000"/>
              </a:lnSpc>
              <a:spcBef>
                <a:spcPts val="835"/>
              </a:spcBef>
            </a:pPr>
            <a:r>
              <a:rPr dirty="0" sz="1200" b="1">
                <a:latin typeface="Times New Roman"/>
                <a:cs typeface="Times New Roman"/>
              </a:rPr>
              <a:t>Validity</a:t>
            </a:r>
            <a:endParaRPr sz="1200">
              <a:latin typeface="Times New Roman"/>
              <a:cs typeface="Times New Roman"/>
            </a:endParaRPr>
          </a:p>
          <a:p>
            <a:pPr marL="12700" marR="156210" indent="228600">
              <a:lnSpc>
                <a:spcPts val="2760"/>
              </a:lnSpc>
              <a:spcBef>
                <a:spcPts val="290"/>
              </a:spcBef>
            </a:pPr>
            <a:r>
              <a:rPr dirty="0" sz="1200" spc="-5">
                <a:latin typeface="Times New Roman"/>
                <a:cs typeface="Times New Roman"/>
              </a:rPr>
              <a:t>According </a:t>
            </a:r>
            <a:r>
              <a:rPr dirty="0" sz="1200">
                <a:latin typeface="Times New Roman"/>
                <a:cs typeface="Times New Roman"/>
              </a:rPr>
              <a:t>to Trochim (2006), validity can be defined </a:t>
            </a:r>
            <a:r>
              <a:rPr dirty="0" sz="1200" spc="-5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“approximate </a:t>
            </a:r>
            <a:r>
              <a:rPr dirty="0" sz="1200" spc="-5">
                <a:latin typeface="Times New Roman"/>
                <a:cs typeface="Times New Roman"/>
              </a:rPr>
              <a:t>truth </a:t>
            </a:r>
            <a:r>
              <a:rPr dirty="0" sz="1200">
                <a:latin typeface="Times New Roman"/>
                <a:cs typeface="Times New Roman"/>
              </a:rPr>
              <a:t>propositions,  </a:t>
            </a:r>
            <a:r>
              <a:rPr dirty="0" sz="1200" spc="-5">
                <a:latin typeface="Times New Roman"/>
                <a:cs typeface="Times New Roman"/>
              </a:rPr>
              <a:t>inferences, </a:t>
            </a:r>
            <a:r>
              <a:rPr dirty="0" sz="1200">
                <a:latin typeface="Times New Roman"/>
                <a:cs typeface="Times New Roman"/>
              </a:rPr>
              <a:t>or </a:t>
            </a:r>
            <a:r>
              <a:rPr dirty="0" sz="1200" spc="-5">
                <a:latin typeface="Times New Roman"/>
                <a:cs typeface="Times New Roman"/>
              </a:rPr>
              <a:t>conclusions” (para 1). Two </a:t>
            </a:r>
            <a:r>
              <a:rPr dirty="0" sz="1200">
                <a:latin typeface="Times New Roman"/>
                <a:cs typeface="Times New Roman"/>
              </a:rPr>
              <a:t>types of </a:t>
            </a:r>
            <a:r>
              <a:rPr dirty="0" sz="1200" spc="-5">
                <a:latin typeface="Times New Roman"/>
                <a:cs typeface="Times New Roman"/>
              </a:rPr>
              <a:t>validity, internal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external, were  considered </a:t>
            </a:r>
            <a:r>
              <a:rPr dirty="0" sz="1200">
                <a:latin typeface="Times New Roman"/>
                <a:cs typeface="Times New Roman"/>
              </a:rPr>
              <a:t>for ensuring the </a:t>
            </a:r>
            <a:r>
              <a:rPr dirty="0" sz="1200" spc="-5">
                <a:latin typeface="Times New Roman"/>
                <a:cs typeface="Times New Roman"/>
              </a:rPr>
              <a:t>appropriateness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5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research and </a:t>
            </a:r>
            <a:r>
              <a:rPr dirty="0" sz="1200">
                <a:latin typeface="Times New Roman"/>
                <a:cs typeface="Times New Roman"/>
              </a:rPr>
              <a:t>the results. </a:t>
            </a:r>
            <a:r>
              <a:rPr dirty="0" sz="1200" spc="-5">
                <a:latin typeface="Times New Roman"/>
                <a:cs typeface="Times New Roman"/>
              </a:rPr>
              <a:t>As described </a:t>
            </a:r>
            <a:r>
              <a:rPr dirty="0" sz="1200" spc="10">
                <a:latin typeface="Times New Roman"/>
                <a:cs typeface="Times New Roman"/>
              </a:rPr>
              <a:t>by  </a:t>
            </a:r>
            <a:r>
              <a:rPr dirty="0" sz="1200" spc="-5">
                <a:latin typeface="Times New Roman"/>
                <a:cs typeface="Times New Roman"/>
              </a:rPr>
              <a:t>Trochim (2006), internal </a:t>
            </a:r>
            <a:r>
              <a:rPr dirty="0" sz="1200">
                <a:latin typeface="Times New Roman"/>
                <a:cs typeface="Times New Roman"/>
              </a:rPr>
              <a:t>validity </a:t>
            </a:r>
            <a:r>
              <a:rPr dirty="0" sz="1200" spc="-5">
                <a:latin typeface="Times New Roman"/>
                <a:cs typeface="Times New Roman"/>
              </a:rPr>
              <a:t>is relevant when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causal relationship is trying </a:t>
            </a:r>
            <a:r>
              <a:rPr dirty="0" sz="1200">
                <a:latin typeface="Times New Roman"/>
                <a:cs typeface="Times New Roman"/>
              </a:rPr>
              <a:t>to be  </a:t>
            </a:r>
            <a:r>
              <a:rPr dirty="0" sz="1200" spc="-5">
                <a:latin typeface="Times New Roman"/>
                <a:cs typeface="Times New Roman"/>
              </a:rPr>
              <a:t>established. </a:t>
            </a:r>
            <a:r>
              <a:rPr dirty="0" sz="1200">
                <a:latin typeface="Times New Roman"/>
                <a:cs typeface="Times New Roman"/>
              </a:rPr>
              <a:t>Huitt, Hummel, </a:t>
            </a:r>
            <a:r>
              <a:rPr dirty="0" sz="1200" spc="-5">
                <a:latin typeface="Times New Roman"/>
                <a:cs typeface="Times New Roman"/>
              </a:rPr>
              <a:t>and Kaeck (1999) </a:t>
            </a:r>
            <a:r>
              <a:rPr dirty="0" sz="1200">
                <a:latin typeface="Times New Roman"/>
                <a:cs typeface="Times New Roman"/>
              </a:rPr>
              <a:t>explained that </a:t>
            </a:r>
            <a:r>
              <a:rPr dirty="0" sz="1200" spc="-5">
                <a:latin typeface="Times New Roman"/>
                <a:cs typeface="Times New Roman"/>
              </a:rPr>
              <a:t>when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correlation is trying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6315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045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68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73025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established, internal </a:t>
            </a:r>
            <a:r>
              <a:rPr dirty="0" sz="1200">
                <a:latin typeface="Times New Roman"/>
                <a:cs typeface="Times New Roman"/>
              </a:rPr>
              <a:t>validity merely </a:t>
            </a:r>
            <a:r>
              <a:rPr dirty="0" sz="1200" spc="-5">
                <a:latin typeface="Times New Roman"/>
                <a:cs typeface="Times New Roman"/>
              </a:rPr>
              <a:t>describes </a:t>
            </a:r>
            <a:r>
              <a:rPr dirty="0" sz="1200">
                <a:latin typeface="Times New Roman"/>
                <a:cs typeface="Times New Roman"/>
              </a:rPr>
              <a:t>how </a:t>
            </a:r>
            <a:r>
              <a:rPr dirty="0" sz="1200" spc="-5">
                <a:latin typeface="Times New Roman"/>
                <a:cs typeface="Times New Roman"/>
              </a:rPr>
              <a:t>accurate </a:t>
            </a:r>
            <a:r>
              <a:rPr dirty="0" sz="1200">
                <a:latin typeface="Times New Roman"/>
                <a:cs typeface="Times New Roman"/>
              </a:rPr>
              <a:t>the methods of the study </a:t>
            </a:r>
            <a:r>
              <a:rPr dirty="0" sz="1200" spc="-5">
                <a:latin typeface="Times New Roman"/>
                <a:cs typeface="Times New Roman"/>
              </a:rPr>
              <a:t>are and </a:t>
            </a:r>
            <a:r>
              <a:rPr dirty="0" sz="1200">
                <a:latin typeface="Times New Roman"/>
                <a:cs typeface="Times New Roman"/>
              </a:rPr>
              <a:t>the  quality of the </a:t>
            </a:r>
            <a:r>
              <a:rPr dirty="0" sz="1200" spc="5">
                <a:latin typeface="Times New Roman"/>
                <a:cs typeface="Times New Roman"/>
              </a:rPr>
              <a:t>study </a:t>
            </a:r>
            <a:r>
              <a:rPr dirty="0" sz="1200" spc="-5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a whole. </a:t>
            </a: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research,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determination </a:t>
            </a:r>
            <a:r>
              <a:rPr dirty="0" sz="1200">
                <a:latin typeface="Times New Roman"/>
                <a:cs typeface="Times New Roman"/>
              </a:rPr>
              <a:t>of whether a </a:t>
            </a:r>
            <a:r>
              <a:rPr dirty="0" sz="1200" spc="-5">
                <a:latin typeface="Times New Roman"/>
                <a:cs typeface="Times New Roman"/>
              </a:rPr>
              <a:t>student’s  perception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value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 was related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his </a:t>
            </a:r>
            <a:r>
              <a:rPr dirty="0" sz="1200">
                <a:latin typeface="Times New Roman"/>
                <a:cs typeface="Times New Roman"/>
              </a:rPr>
              <a:t>or </a:t>
            </a:r>
            <a:r>
              <a:rPr dirty="0" sz="1200" spc="-5">
                <a:latin typeface="Times New Roman"/>
                <a:cs typeface="Times New Roman"/>
              </a:rPr>
              <a:t>her </a:t>
            </a:r>
            <a:r>
              <a:rPr dirty="0" sz="1200">
                <a:latin typeface="Times New Roman"/>
                <a:cs typeface="Times New Roman"/>
              </a:rPr>
              <a:t>desire to </a:t>
            </a:r>
            <a:r>
              <a:rPr dirty="0" sz="1200" spc="-5">
                <a:latin typeface="Times New Roman"/>
                <a:cs typeface="Times New Roman"/>
              </a:rPr>
              <a:t>graduate can </a:t>
            </a:r>
            <a:r>
              <a:rPr dirty="0" sz="1200" spc="5">
                <a:latin typeface="Times New Roman"/>
                <a:cs typeface="Times New Roman"/>
              </a:rPr>
              <a:t>be  </a:t>
            </a:r>
            <a:r>
              <a:rPr dirty="0" sz="1200" spc="-5">
                <a:latin typeface="Times New Roman"/>
                <a:cs typeface="Times New Roman"/>
              </a:rPr>
              <a:t>considered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correlation </a:t>
            </a:r>
            <a:r>
              <a:rPr dirty="0" sz="1200">
                <a:latin typeface="Times New Roman"/>
                <a:cs typeface="Times New Roman"/>
              </a:rPr>
              <a:t>study to </a:t>
            </a:r>
            <a:r>
              <a:rPr dirty="0" sz="1200" spc="-5">
                <a:latin typeface="Times New Roman"/>
                <a:cs typeface="Times New Roman"/>
              </a:rPr>
              <a:t>determine </a:t>
            </a:r>
            <a:r>
              <a:rPr dirty="0" sz="1200">
                <a:latin typeface="Times New Roman"/>
                <a:cs typeface="Times New Roman"/>
              </a:rPr>
              <a:t>the viability of the relationship </a:t>
            </a:r>
            <a:r>
              <a:rPr dirty="0" sz="1200" spc="-5">
                <a:latin typeface="Times New Roman"/>
                <a:cs typeface="Times New Roman"/>
              </a:rPr>
              <a:t>between </a:t>
            </a:r>
            <a:r>
              <a:rPr dirty="0" sz="1200">
                <a:latin typeface="Times New Roman"/>
                <a:cs typeface="Times New Roman"/>
              </a:rPr>
              <a:t>these </a:t>
            </a:r>
            <a:r>
              <a:rPr dirty="0" sz="1200" spc="-5">
                <a:latin typeface="Times New Roman"/>
                <a:cs typeface="Times New Roman"/>
              </a:rPr>
              <a:t>two  ideas. </a:t>
            </a:r>
            <a:r>
              <a:rPr dirty="0" sz="1200">
                <a:latin typeface="Times New Roman"/>
                <a:cs typeface="Times New Roman"/>
              </a:rPr>
              <a:t>When </a:t>
            </a:r>
            <a:r>
              <a:rPr dirty="0" sz="1200" spc="-5">
                <a:latin typeface="Times New Roman"/>
                <a:cs typeface="Times New Roman"/>
              </a:rPr>
              <a:t>considering internal validity, </a:t>
            </a:r>
            <a:r>
              <a:rPr dirty="0" sz="1200">
                <a:latin typeface="Times New Roman"/>
                <a:cs typeface="Times New Roman"/>
              </a:rPr>
              <a:t>“how well the study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run </a:t>
            </a:r>
            <a:r>
              <a:rPr dirty="0" sz="1200" spc="-5">
                <a:latin typeface="Times New Roman"/>
                <a:cs typeface="Times New Roman"/>
              </a:rPr>
              <a:t>(research </a:t>
            </a:r>
            <a:r>
              <a:rPr dirty="0" sz="1200">
                <a:latin typeface="Times New Roman"/>
                <a:cs typeface="Times New Roman"/>
              </a:rPr>
              <a:t>design,  </a:t>
            </a:r>
            <a:r>
              <a:rPr dirty="0" sz="1200" spc="-5">
                <a:latin typeface="Times New Roman"/>
                <a:cs typeface="Times New Roman"/>
              </a:rPr>
              <a:t>operational </a:t>
            </a:r>
            <a:r>
              <a:rPr dirty="0" sz="1200">
                <a:latin typeface="Times New Roman"/>
                <a:cs typeface="Times New Roman"/>
              </a:rPr>
              <a:t>definitions used, how </a:t>
            </a:r>
            <a:r>
              <a:rPr dirty="0" sz="1200" spc="-5">
                <a:latin typeface="Times New Roman"/>
                <a:cs typeface="Times New Roman"/>
              </a:rPr>
              <a:t>variables </a:t>
            </a:r>
            <a:r>
              <a:rPr dirty="0" sz="1200">
                <a:latin typeface="Times New Roman"/>
                <a:cs typeface="Times New Roman"/>
              </a:rPr>
              <a:t>were </a:t>
            </a:r>
            <a:r>
              <a:rPr dirty="0" sz="1200" spc="-5">
                <a:latin typeface="Times New Roman"/>
                <a:cs typeface="Times New Roman"/>
              </a:rPr>
              <a:t>measured, what was/wasn't measured, </a:t>
            </a:r>
            <a:r>
              <a:rPr dirty="0" sz="1200">
                <a:latin typeface="Times New Roman"/>
                <a:cs typeface="Times New Roman"/>
              </a:rPr>
              <a:t>etc.)”  </a:t>
            </a:r>
            <a:r>
              <a:rPr dirty="0" sz="1200" spc="-5">
                <a:latin typeface="Times New Roman"/>
                <a:cs typeface="Times New Roman"/>
              </a:rPr>
              <a:t>(Huitt, Hummel, </a:t>
            </a:r>
            <a:r>
              <a:rPr dirty="0" sz="1200">
                <a:latin typeface="Times New Roman"/>
                <a:cs typeface="Times New Roman"/>
              </a:rPr>
              <a:t>&amp; Kaeck, 1999, </a:t>
            </a:r>
            <a:r>
              <a:rPr dirty="0" sz="1200" spc="-5">
                <a:latin typeface="Times New Roman"/>
                <a:cs typeface="Times New Roman"/>
              </a:rPr>
              <a:t>para </a:t>
            </a:r>
            <a:r>
              <a:rPr dirty="0" sz="1200">
                <a:latin typeface="Times New Roman"/>
                <a:cs typeface="Times New Roman"/>
              </a:rPr>
              <a:t>1)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important.</a:t>
            </a:r>
            <a:endParaRPr sz="1200">
              <a:latin typeface="Times New Roman"/>
              <a:cs typeface="Times New Roman"/>
            </a:endParaRPr>
          </a:p>
          <a:p>
            <a:pPr marL="12700" marR="22860" indent="22860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External </a:t>
            </a:r>
            <a:r>
              <a:rPr dirty="0" sz="1200">
                <a:latin typeface="Times New Roman"/>
                <a:cs typeface="Times New Roman"/>
              </a:rPr>
              <a:t>validity </a:t>
            </a:r>
            <a:r>
              <a:rPr dirty="0" sz="1200" spc="-5">
                <a:latin typeface="Times New Roman"/>
                <a:cs typeface="Times New Roman"/>
              </a:rPr>
              <a:t>refers </a:t>
            </a:r>
            <a:r>
              <a:rPr dirty="0" sz="1200" spc="5">
                <a:latin typeface="Times New Roman"/>
                <a:cs typeface="Times New Roman"/>
              </a:rPr>
              <a:t>to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applicability </a:t>
            </a:r>
            <a:r>
              <a:rPr dirty="0" sz="1200">
                <a:latin typeface="Times New Roman"/>
                <a:cs typeface="Times New Roman"/>
              </a:rPr>
              <a:t>of a </a:t>
            </a:r>
            <a:r>
              <a:rPr dirty="0" sz="1200" spc="-5">
                <a:latin typeface="Times New Roman"/>
                <a:cs typeface="Times New Roman"/>
              </a:rPr>
              <a:t>study’s conclusions </a:t>
            </a:r>
            <a:r>
              <a:rPr dirty="0" sz="1200">
                <a:latin typeface="Times New Roman"/>
                <a:cs typeface="Times New Roman"/>
              </a:rPr>
              <a:t>found to other  populations </a:t>
            </a:r>
            <a:r>
              <a:rPr dirty="0" sz="1200" spc="-5">
                <a:latin typeface="Times New Roman"/>
                <a:cs typeface="Times New Roman"/>
              </a:rPr>
              <a:t>(Trochim, 2006). </a:t>
            </a:r>
            <a:r>
              <a:rPr dirty="0" sz="1200">
                <a:latin typeface="Times New Roman"/>
                <a:cs typeface="Times New Roman"/>
              </a:rPr>
              <a:t>This assumption </a:t>
            </a:r>
            <a:r>
              <a:rPr dirty="0" sz="1200" spc="-5">
                <a:latin typeface="Times New Roman"/>
                <a:cs typeface="Times New Roman"/>
              </a:rPr>
              <a:t>can </a:t>
            </a:r>
            <a:r>
              <a:rPr dirty="0" sz="1200">
                <a:latin typeface="Times New Roman"/>
                <a:cs typeface="Times New Roman"/>
              </a:rPr>
              <a:t>be made based on the similarities </a:t>
            </a:r>
            <a:r>
              <a:rPr dirty="0" sz="1200" spc="-5">
                <a:latin typeface="Times New Roman"/>
                <a:cs typeface="Times New Roman"/>
              </a:rPr>
              <a:t>that </a:t>
            </a:r>
            <a:r>
              <a:rPr dirty="0" sz="1200">
                <a:latin typeface="Times New Roman"/>
                <a:cs typeface="Times New Roman"/>
              </a:rPr>
              <a:t>the  population of the study has with </a:t>
            </a:r>
            <a:r>
              <a:rPr dirty="0" sz="1200" spc="-5">
                <a:latin typeface="Times New Roman"/>
                <a:cs typeface="Times New Roman"/>
              </a:rPr>
              <a:t>other </a:t>
            </a:r>
            <a:r>
              <a:rPr dirty="0" sz="1200">
                <a:latin typeface="Times New Roman"/>
                <a:cs typeface="Times New Roman"/>
              </a:rPr>
              <a:t>populations. The students of this </a:t>
            </a:r>
            <a:r>
              <a:rPr dirty="0" sz="1200" spc="-5">
                <a:latin typeface="Times New Roman"/>
                <a:cs typeface="Times New Roman"/>
              </a:rPr>
              <a:t>East Tennessee </a:t>
            </a:r>
            <a:r>
              <a:rPr dirty="0" sz="1200">
                <a:latin typeface="Times New Roman"/>
                <a:cs typeface="Times New Roman"/>
              </a:rPr>
              <a:t>county  </a:t>
            </a:r>
            <a:r>
              <a:rPr dirty="0" sz="1200" spc="-5">
                <a:latin typeface="Times New Roman"/>
                <a:cs typeface="Times New Roman"/>
              </a:rPr>
              <a:t>have </a:t>
            </a:r>
            <a:r>
              <a:rPr dirty="0" sz="1200">
                <a:latin typeface="Times New Roman"/>
                <a:cs typeface="Times New Roman"/>
              </a:rPr>
              <a:t>many </a:t>
            </a:r>
            <a:r>
              <a:rPr dirty="0" sz="1200" spc="-5">
                <a:latin typeface="Times New Roman"/>
                <a:cs typeface="Times New Roman"/>
              </a:rPr>
              <a:t>statistical commonalities </a:t>
            </a:r>
            <a:r>
              <a:rPr dirty="0" sz="1200">
                <a:latin typeface="Times New Roman"/>
                <a:cs typeface="Times New Roman"/>
              </a:rPr>
              <a:t>with other </a:t>
            </a:r>
            <a:r>
              <a:rPr dirty="0" sz="1200" spc="-5">
                <a:latin typeface="Times New Roman"/>
                <a:cs typeface="Times New Roman"/>
              </a:rPr>
              <a:t>communities around </a:t>
            </a:r>
            <a:r>
              <a:rPr dirty="0" sz="1200">
                <a:latin typeface="Times New Roman"/>
                <a:cs typeface="Times New Roman"/>
              </a:rPr>
              <a:t>them </a:t>
            </a:r>
            <a:r>
              <a:rPr dirty="0" sz="1200" spc="-5">
                <a:latin typeface="Times New Roman"/>
                <a:cs typeface="Times New Roman"/>
              </a:rPr>
              <a:t>(such as </a:t>
            </a:r>
            <a:r>
              <a:rPr dirty="0" sz="1200">
                <a:latin typeface="Times New Roman"/>
                <a:cs typeface="Times New Roman"/>
              </a:rPr>
              <a:t>economic </a:t>
            </a:r>
            <a:r>
              <a:rPr dirty="0" sz="1200" spc="-5">
                <a:latin typeface="Times New Roman"/>
                <a:cs typeface="Times New Roman"/>
              </a:rPr>
              <a:t>and  racial composition), as </a:t>
            </a:r>
            <a:r>
              <a:rPr dirty="0" sz="1200">
                <a:latin typeface="Times New Roman"/>
                <a:cs typeface="Times New Roman"/>
              </a:rPr>
              <a:t>well </a:t>
            </a:r>
            <a:r>
              <a:rPr dirty="0" sz="1200" spc="-5">
                <a:latin typeface="Times New Roman"/>
                <a:cs typeface="Times New Roman"/>
              </a:rPr>
              <a:t>as throughout </a:t>
            </a:r>
            <a:r>
              <a:rPr dirty="0" sz="1200">
                <a:latin typeface="Times New Roman"/>
                <a:cs typeface="Times New Roman"/>
              </a:rPr>
              <a:t>the state </a:t>
            </a:r>
            <a:r>
              <a:rPr dirty="0" sz="1200" spc="-5">
                <a:latin typeface="Times New Roman"/>
                <a:cs typeface="Times New Roman"/>
              </a:rPr>
              <a:t>and nation (U.S. </a:t>
            </a:r>
            <a:r>
              <a:rPr dirty="0" sz="1200">
                <a:latin typeface="Times New Roman"/>
                <a:cs typeface="Times New Roman"/>
              </a:rPr>
              <a:t>Census </a:t>
            </a:r>
            <a:r>
              <a:rPr dirty="0" sz="1200" spc="-5">
                <a:latin typeface="Times New Roman"/>
                <a:cs typeface="Times New Roman"/>
              </a:rPr>
              <a:t>Bureau, </a:t>
            </a:r>
            <a:r>
              <a:rPr dirty="0" sz="1200">
                <a:latin typeface="Times New Roman"/>
                <a:cs typeface="Times New Roman"/>
              </a:rPr>
              <a:t>2012). </a:t>
            </a:r>
            <a:r>
              <a:rPr dirty="0" sz="1200" spc="-5">
                <a:latin typeface="Times New Roman"/>
                <a:cs typeface="Times New Roman"/>
              </a:rPr>
              <a:t>For  this reason,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use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an </a:t>
            </a:r>
            <a:r>
              <a:rPr dirty="0" sz="1200">
                <a:latin typeface="Times New Roman"/>
                <a:cs typeface="Times New Roman"/>
              </a:rPr>
              <a:t>individual </a:t>
            </a:r>
            <a:r>
              <a:rPr dirty="0" sz="1200" spc="-5">
                <a:latin typeface="Times New Roman"/>
                <a:cs typeface="Times New Roman"/>
              </a:rPr>
              <a:t>school system </a:t>
            </a:r>
            <a:r>
              <a:rPr dirty="0" sz="1200">
                <a:latin typeface="Times New Roman"/>
                <a:cs typeface="Times New Roman"/>
              </a:rPr>
              <a:t>should be a </a:t>
            </a:r>
            <a:r>
              <a:rPr dirty="0" sz="1200" spc="-5">
                <a:latin typeface="Times New Roman"/>
                <a:cs typeface="Times New Roman"/>
              </a:rPr>
              <a:t>valid </a:t>
            </a:r>
            <a:r>
              <a:rPr dirty="0" sz="1200">
                <a:latin typeface="Times New Roman"/>
                <a:cs typeface="Times New Roman"/>
              </a:rPr>
              <a:t>way to, on a small </a:t>
            </a:r>
            <a:r>
              <a:rPr dirty="0" sz="1200" spc="-5">
                <a:latin typeface="Times New Roman"/>
                <a:cs typeface="Times New Roman"/>
              </a:rPr>
              <a:t>scale,  </a:t>
            </a:r>
            <a:r>
              <a:rPr dirty="0" sz="1200">
                <a:latin typeface="Times New Roman"/>
                <a:cs typeface="Times New Roman"/>
              </a:rPr>
              <a:t>look at the </a:t>
            </a:r>
            <a:r>
              <a:rPr dirty="0" sz="1200" spc="-5">
                <a:latin typeface="Times New Roman"/>
                <a:cs typeface="Times New Roman"/>
              </a:rPr>
              <a:t>relationship between </a:t>
            </a:r>
            <a:r>
              <a:rPr dirty="0" sz="1200">
                <a:latin typeface="Times New Roman"/>
                <a:cs typeface="Times New Roman"/>
              </a:rPr>
              <a:t>students’ perceived </a:t>
            </a:r>
            <a:r>
              <a:rPr dirty="0" sz="1200" spc="-5">
                <a:latin typeface="Times New Roman"/>
                <a:cs typeface="Times New Roman"/>
              </a:rPr>
              <a:t>value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dropout </a:t>
            </a:r>
            <a:r>
              <a:rPr dirty="0" sz="1200">
                <a:latin typeface="Times New Roman"/>
                <a:cs typeface="Times New Roman"/>
              </a:rPr>
              <a:t>rates. </a:t>
            </a:r>
            <a:r>
              <a:rPr dirty="0" sz="1200" spc="-5">
                <a:latin typeface="Times New Roman"/>
                <a:cs typeface="Times New Roman"/>
              </a:rPr>
              <a:t>Even  though this </a:t>
            </a:r>
            <a:r>
              <a:rPr dirty="0" sz="1200">
                <a:latin typeface="Times New Roman"/>
                <a:cs typeface="Times New Roman"/>
              </a:rPr>
              <a:t>study </a:t>
            </a:r>
            <a:r>
              <a:rPr dirty="0" sz="1200" spc="-5">
                <a:latin typeface="Times New Roman"/>
                <a:cs typeface="Times New Roman"/>
              </a:rPr>
              <a:t>was designed </a:t>
            </a:r>
            <a:r>
              <a:rPr dirty="0" sz="1200">
                <a:latin typeface="Times New Roman"/>
                <a:cs typeface="Times New Roman"/>
              </a:rPr>
              <a:t>for one specific school </a:t>
            </a:r>
            <a:r>
              <a:rPr dirty="0" sz="1200" spc="-5">
                <a:latin typeface="Times New Roman"/>
                <a:cs typeface="Times New Roman"/>
              </a:rPr>
              <a:t>system,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instruments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methods used  could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applied </a:t>
            </a:r>
            <a:r>
              <a:rPr dirty="0" sz="1200">
                <a:latin typeface="Times New Roman"/>
                <a:cs typeface="Times New Roman"/>
              </a:rPr>
              <a:t>in other </a:t>
            </a:r>
            <a:r>
              <a:rPr dirty="0" sz="1200" spc="-5">
                <a:latin typeface="Times New Roman"/>
                <a:cs typeface="Times New Roman"/>
              </a:rPr>
              <a:t>school systems. As </a:t>
            </a:r>
            <a:r>
              <a:rPr dirty="0" sz="1200">
                <a:latin typeface="Times New Roman"/>
                <a:cs typeface="Times New Roman"/>
              </a:rPr>
              <a:t>well, this study </a:t>
            </a:r>
            <a:r>
              <a:rPr dirty="0" sz="1200" spc="-5">
                <a:latin typeface="Times New Roman"/>
                <a:cs typeface="Times New Roman"/>
              </a:rPr>
              <a:t>could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repeated and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similar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results would </a:t>
            </a:r>
            <a:r>
              <a:rPr dirty="0" sz="1200">
                <a:latin typeface="Times New Roman"/>
                <a:cs typeface="Times New Roman"/>
              </a:rPr>
              <a:t>be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expected.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2777490">
              <a:lnSpc>
                <a:spcPct val="100000"/>
              </a:lnSpc>
              <a:spcBef>
                <a:spcPts val="830"/>
              </a:spcBef>
            </a:pPr>
            <a:r>
              <a:rPr dirty="0" sz="1200" spc="-5" b="1">
                <a:latin typeface="Times New Roman"/>
                <a:cs typeface="Times New Roman"/>
              </a:rPr>
              <a:t>Summary</a:t>
            </a:r>
            <a:endParaRPr sz="1200">
              <a:latin typeface="Times New Roman"/>
              <a:cs typeface="Times New Roman"/>
            </a:endParaRPr>
          </a:p>
          <a:p>
            <a:pPr marL="12700" marR="20955" indent="228600">
              <a:lnSpc>
                <a:spcPts val="2760"/>
              </a:lnSpc>
              <a:spcBef>
                <a:spcPts val="290"/>
              </a:spcBef>
            </a:pP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dropout </a:t>
            </a:r>
            <a:r>
              <a:rPr dirty="0" sz="1200" spc="-5">
                <a:latin typeface="Times New Roman"/>
                <a:cs typeface="Times New Roman"/>
              </a:rPr>
              <a:t>rates are </a:t>
            </a:r>
            <a:r>
              <a:rPr dirty="0" sz="1200">
                <a:latin typeface="Times New Roman"/>
                <a:cs typeface="Times New Roman"/>
              </a:rPr>
              <a:t>a growing </a:t>
            </a:r>
            <a:r>
              <a:rPr dirty="0" sz="1200" spc="-5">
                <a:latin typeface="Times New Roman"/>
                <a:cs typeface="Times New Roman"/>
              </a:rPr>
              <a:t>concern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communities throughout </a:t>
            </a:r>
            <a:r>
              <a:rPr dirty="0" sz="1200">
                <a:latin typeface="Times New Roman"/>
                <a:cs typeface="Times New Roman"/>
              </a:rPr>
              <a:t>the United  </a:t>
            </a:r>
            <a:r>
              <a:rPr dirty="0" sz="1200" spc="-5">
                <a:latin typeface="Times New Roman"/>
                <a:cs typeface="Times New Roman"/>
              </a:rPr>
              <a:t>States (Hoffman, </a:t>
            </a:r>
            <a:r>
              <a:rPr dirty="0" sz="1200">
                <a:latin typeface="Times New Roman"/>
                <a:cs typeface="Times New Roman"/>
              </a:rPr>
              <a:t>2011; </a:t>
            </a:r>
            <a:r>
              <a:rPr dirty="0" sz="1200" spc="-5">
                <a:latin typeface="Times New Roman"/>
                <a:cs typeface="Times New Roman"/>
              </a:rPr>
              <a:t>Ingrum, 2006). Despite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numerous programs </a:t>
            </a:r>
            <a:r>
              <a:rPr dirty="0" sz="1200">
                <a:latin typeface="Times New Roman"/>
                <a:cs typeface="Times New Roman"/>
              </a:rPr>
              <a:t>that have </a:t>
            </a:r>
            <a:r>
              <a:rPr dirty="0" sz="1200" spc="-5">
                <a:latin typeface="Times New Roman"/>
                <a:cs typeface="Times New Roman"/>
              </a:rPr>
              <a:t>been  implemented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keep students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school,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problem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dropouts continues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linger (Burzichelli,  Mazckey, </a:t>
            </a:r>
            <a:r>
              <a:rPr dirty="0" sz="1200">
                <a:latin typeface="Times New Roman"/>
                <a:cs typeface="Times New Roman"/>
              </a:rPr>
              <a:t>&amp; </a:t>
            </a:r>
            <a:r>
              <a:rPr dirty="0" sz="1200" spc="-5">
                <a:latin typeface="Times New Roman"/>
                <a:cs typeface="Times New Roman"/>
              </a:rPr>
              <a:t>Bausmith, </a:t>
            </a:r>
            <a:r>
              <a:rPr dirty="0" sz="1200">
                <a:latin typeface="Times New Roman"/>
                <a:cs typeface="Times New Roman"/>
              </a:rPr>
              <a:t>2011). </a:t>
            </a:r>
            <a:r>
              <a:rPr dirty="0" sz="1200" spc="-5">
                <a:latin typeface="Times New Roman"/>
                <a:cs typeface="Times New Roman"/>
              </a:rPr>
              <a:t>Much research has been </a:t>
            </a:r>
            <a:r>
              <a:rPr dirty="0" sz="1200">
                <a:latin typeface="Times New Roman"/>
                <a:cs typeface="Times New Roman"/>
              </a:rPr>
              <a:t>conducted </a:t>
            </a:r>
            <a:r>
              <a:rPr dirty="0" sz="1200" spc="-5">
                <a:latin typeface="Times New Roman"/>
                <a:cs typeface="Times New Roman"/>
              </a:rPr>
              <a:t>that has </a:t>
            </a:r>
            <a:r>
              <a:rPr dirty="0" sz="1200">
                <a:latin typeface="Times New Roman"/>
                <a:cs typeface="Times New Roman"/>
              </a:rPr>
              <a:t>shown </a:t>
            </a:r>
            <a:r>
              <a:rPr dirty="0" sz="1200" spc="-5">
                <a:latin typeface="Times New Roman"/>
                <a:cs typeface="Times New Roman"/>
              </a:rPr>
              <a:t>common  characteristics </a:t>
            </a:r>
            <a:r>
              <a:rPr dirty="0" sz="1200">
                <a:latin typeface="Times New Roman"/>
                <a:cs typeface="Times New Roman"/>
              </a:rPr>
              <a:t>of students who drop out. </a:t>
            </a:r>
            <a:r>
              <a:rPr dirty="0" sz="1200" spc="-5">
                <a:latin typeface="Times New Roman"/>
                <a:cs typeface="Times New Roman"/>
              </a:rPr>
              <a:t>Race, </a:t>
            </a:r>
            <a:r>
              <a:rPr dirty="0" sz="1200">
                <a:latin typeface="Times New Roman"/>
                <a:cs typeface="Times New Roman"/>
              </a:rPr>
              <a:t>gender, </a:t>
            </a:r>
            <a:r>
              <a:rPr dirty="0" sz="1200" spc="-5">
                <a:latin typeface="Times New Roman"/>
                <a:cs typeface="Times New Roman"/>
              </a:rPr>
              <a:t>special education, </a:t>
            </a:r>
            <a:r>
              <a:rPr dirty="0" sz="1200">
                <a:latin typeface="Times New Roman"/>
                <a:cs typeface="Times New Roman"/>
              </a:rPr>
              <a:t>and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socioeconomic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49993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045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69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27305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status </a:t>
            </a:r>
            <a:r>
              <a:rPr dirty="0" sz="1200">
                <a:latin typeface="Times New Roman"/>
                <a:cs typeface="Times New Roman"/>
              </a:rPr>
              <a:t>have </a:t>
            </a:r>
            <a:r>
              <a:rPr dirty="0" sz="1200" spc="-5">
                <a:latin typeface="Times New Roman"/>
                <a:cs typeface="Times New Roman"/>
              </a:rPr>
              <a:t>been </a:t>
            </a:r>
            <a:r>
              <a:rPr dirty="0" sz="1200">
                <a:latin typeface="Times New Roman"/>
                <a:cs typeface="Times New Roman"/>
              </a:rPr>
              <a:t>identified </a:t>
            </a:r>
            <a:r>
              <a:rPr dirty="0" sz="1200" spc="-5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some of the </a:t>
            </a:r>
            <a:r>
              <a:rPr dirty="0" sz="1200" spc="5">
                <a:latin typeface="Times New Roman"/>
                <a:cs typeface="Times New Roman"/>
              </a:rPr>
              <a:t>key </a:t>
            </a:r>
            <a:r>
              <a:rPr dirty="0" sz="1200">
                <a:latin typeface="Times New Roman"/>
                <a:cs typeface="Times New Roman"/>
              </a:rPr>
              <a:t>indicators in determining at-risk students </a:t>
            </a:r>
            <a:r>
              <a:rPr dirty="0" sz="1200" spc="-5">
                <a:latin typeface="Times New Roman"/>
                <a:cs typeface="Times New Roman"/>
              </a:rPr>
              <a:t>(Bowers,  </a:t>
            </a:r>
            <a:r>
              <a:rPr dirty="0" sz="1200">
                <a:latin typeface="Times New Roman"/>
                <a:cs typeface="Times New Roman"/>
              </a:rPr>
              <a:t>Sprott, &amp; </a:t>
            </a:r>
            <a:r>
              <a:rPr dirty="0" sz="1200" spc="-5">
                <a:latin typeface="Times New Roman"/>
                <a:cs typeface="Times New Roman"/>
              </a:rPr>
              <a:t>Taff, </a:t>
            </a:r>
            <a:r>
              <a:rPr dirty="0" sz="1200">
                <a:latin typeface="Times New Roman"/>
                <a:cs typeface="Times New Roman"/>
              </a:rPr>
              <a:t>2012; Bradley &amp; </a:t>
            </a:r>
            <a:r>
              <a:rPr dirty="0" sz="1200" spc="-5">
                <a:latin typeface="Times New Roman"/>
                <a:cs typeface="Times New Roman"/>
              </a:rPr>
              <a:t>Corwyn, </a:t>
            </a:r>
            <a:r>
              <a:rPr dirty="0" sz="1200">
                <a:latin typeface="Times New Roman"/>
                <a:cs typeface="Times New Roman"/>
              </a:rPr>
              <a:t>2002; Griffin, 2002; </a:t>
            </a:r>
            <a:r>
              <a:rPr dirty="0" sz="1200" spc="-5">
                <a:latin typeface="Times New Roman"/>
                <a:cs typeface="Times New Roman"/>
              </a:rPr>
              <a:t>Ingrum, </a:t>
            </a:r>
            <a:r>
              <a:rPr dirty="0" sz="1200">
                <a:latin typeface="Times New Roman"/>
                <a:cs typeface="Times New Roman"/>
              </a:rPr>
              <a:t>2006). One </a:t>
            </a:r>
            <a:r>
              <a:rPr dirty="0" sz="1200" spc="-5">
                <a:latin typeface="Times New Roman"/>
                <a:cs typeface="Times New Roman"/>
              </a:rPr>
              <a:t>area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has  </a:t>
            </a:r>
            <a:r>
              <a:rPr dirty="0" sz="1200">
                <a:latin typeface="Times New Roman"/>
                <a:cs typeface="Times New Roman"/>
              </a:rPr>
              <a:t>not </a:t>
            </a:r>
            <a:r>
              <a:rPr dirty="0" sz="1200" spc="-5">
                <a:latin typeface="Times New Roman"/>
                <a:cs typeface="Times New Roman"/>
              </a:rPr>
              <a:t>been studied enough is </a:t>
            </a:r>
            <a:r>
              <a:rPr dirty="0" sz="1200">
                <a:latin typeface="Times New Roman"/>
                <a:cs typeface="Times New Roman"/>
              </a:rPr>
              <a:t>if a </a:t>
            </a:r>
            <a:r>
              <a:rPr dirty="0" sz="1200" spc="-5">
                <a:latin typeface="Times New Roman"/>
                <a:cs typeface="Times New Roman"/>
              </a:rPr>
              <a:t>relationship </a:t>
            </a:r>
            <a:r>
              <a:rPr dirty="0" sz="1200">
                <a:latin typeface="Times New Roman"/>
                <a:cs typeface="Times New Roman"/>
              </a:rPr>
              <a:t>exists </a:t>
            </a:r>
            <a:r>
              <a:rPr dirty="0" sz="1200" spc="-5">
                <a:latin typeface="Times New Roman"/>
                <a:cs typeface="Times New Roman"/>
              </a:rPr>
              <a:t>between </a:t>
            </a:r>
            <a:r>
              <a:rPr dirty="0" sz="1200">
                <a:latin typeface="Times New Roman"/>
                <a:cs typeface="Times New Roman"/>
              </a:rPr>
              <a:t>how a student values </a:t>
            </a:r>
            <a:r>
              <a:rPr dirty="0" sz="1200" spc="-5">
                <a:latin typeface="Times New Roman"/>
                <a:cs typeface="Times New Roman"/>
              </a:rPr>
              <a:t>education and  whether </a:t>
            </a:r>
            <a:r>
              <a:rPr dirty="0" sz="1200">
                <a:latin typeface="Times New Roman"/>
                <a:cs typeface="Times New Roman"/>
              </a:rPr>
              <a:t>he </a:t>
            </a:r>
            <a:r>
              <a:rPr dirty="0" sz="1200" spc="5">
                <a:latin typeface="Times New Roman"/>
                <a:cs typeface="Times New Roman"/>
              </a:rPr>
              <a:t>or </a:t>
            </a:r>
            <a:r>
              <a:rPr dirty="0" sz="1200" spc="-5">
                <a:latin typeface="Times New Roman"/>
                <a:cs typeface="Times New Roman"/>
              </a:rPr>
              <a:t>she will </a:t>
            </a:r>
            <a:r>
              <a:rPr dirty="0" sz="1200">
                <a:latin typeface="Times New Roman"/>
                <a:cs typeface="Times New Roman"/>
              </a:rPr>
              <a:t>want to stay in school until </a:t>
            </a:r>
            <a:r>
              <a:rPr dirty="0" sz="1200" spc="-5">
                <a:latin typeface="Times New Roman"/>
                <a:cs typeface="Times New Roman"/>
              </a:rPr>
              <a:t>graduation.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study’s purpose was </a:t>
            </a:r>
            <a:r>
              <a:rPr dirty="0" sz="1200">
                <a:latin typeface="Times New Roman"/>
                <a:cs typeface="Times New Roman"/>
              </a:rPr>
              <a:t>to  expound upon the </a:t>
            </a:r>
            <a:r>
              <a:rPr dirty="0" sz="1200" spc="-5">
                <a:latin typeface="Times New Roman"/>
                <a:cs typeface="Times New Roman"/>
              </a:rPr>
              <a:t>current research </a:t>
            </a:r>
            <a:r>
              <a:rPr dirty="0" sz="1200">
                <a:latin typeface="Times New Roman"/>
                <a:cs typeface="Times New Roman"/>
              </a:rPr>
              <a:t>of this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area.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 indent="228600">
              <a:lnSpc>
                <a:spcPct val="100000"/>
              </a:lnSpc>
            </a:pPr>
            <a:r>
              <a:rPr dirty="0" sz="1200">
                <a:latin typeface="Times New Roman"/>
                <a:cs typeface="Times New Roman"/>
              </a:rPr>
              <a:t>The population of this study </a:t>
            </a:r>
            <a:r>
              <a:rPr dirty="0" sz="1200" spc="-5">
                <a:latin typeface="Times New Roman"/>
                <a:cs typeface="Times New Roman"/>
              </a:rPr>
              <a:t>included adult high </a:t>
            </a:r>
            <a:r>
              <a:rPr dirty="0" sz="1200">
                <a:latin typeface="Times New Roman"/>
                <a:cs typeface="Times New Roman"/>
              </a:rPr>
              <a:t>school students in </a:t>
            </a:r>
            <a:r>
              <a:rPr dirty="0" sz="1200" spc="-5">
                <a:latin typeface="Times New Roman"/>
                <a:cs typeface="Times New Roman"/>
              </a:rPr>
              <a:t>an East Tennessee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school</a:t>
            </a:r>
            <a:endParaRPr sz="1200">
              <a:latin typeface="Times New Roman"/>
              <a:cs typeface="Times New Roman"/>
            </a:endParaRPr>
          </a:p>
          <a:p>
            <a:pPr marL="12700" marR="7112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district.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desired </a:t>
            </a:r>
            <a:r>
              <a:rPr dirty="0" sz="1200">
                <a:latin typeface="Times New Roman"/>
                <a:cs typeface="Times New Roman"/>
              </a:rPr>
              <a:t>sample </a:t>
            </a:r>
            <a:r>
              <a:rPr dirty="0" sz="1200" spc="-5">
                <a:latin typeface="Times New Roman"/>
                <a:cs typeface="Times New Roman"/>
              </a:rPr>
              <a:t>population was about half </a:t>
            </a:r>
            <a:r>
              <a:rPr dirty="0" sz="1200">
                <a:latin typeface="Times New Roman"/>
                <a:cs typeface="Times New Roman"/>
              </a:rPr>
              <a:t>of the 75–100 </a:t>
            </a:r>
            <a:r>
              <a:rPr dirty="0" sz="1200" spc="-5">
                <a:latin typeface="Times New Roman"/>
                <a:cs typeface="Times New Roman"/>
              </a:rPr>
              <a:t>18-20 year-olds </a:t>
            </a:r>
            <a:r>
              <a:rPr dirty="0" sz="1200">
                <a:latin typeface="Times New Roman"/>
                <a:cs typeface="Times New Roman"/>
              </a:rPr>
              <a:t>enrolled in  the </a:t>
            </a:r>
            <a:r>
              <a:rPr dirty="0" sz="1200" spc="-5">
                <a:latin typeface="Times New Roman"/>
                <a:cs typeface="Times New Roman"/>
              </a:rPr>
              <a:t>adult high school program. </a:t>
            </a:r>
            <a:r>
              <a:rPr dirty="0" sz="1200">
                <a:latin typeface="Times New Roman"/>
                <a:cs typeface="Times New Roman"/>
              </a:rPr>
              <a:t>Upon </a:t>
            </a:r>
            <a:r>
              <a:rPr dirty="0" sz="1200" spc="-5">
                <a:latin typeface="Times New Roman"/>
                <a:cs typeface="Times New Roman"/>
              </a:rPr>
              <a:t>receiving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consent forms, </a:t>
            </a:r>
            <a:r>
              <a:rPr dirty="0" sz="1200">
                <a:latin typeface="Times New Roman"/>
                <a:cs typeface="Times New Roman"/>
              </a:rPr>
              <a:t>the participants </a:t>
            </a:r>
            <a:r>
              <a:rPr dirty="0" sz="1200" spc="-5">
                <a:latin typeface="Times New Roman"/>
                <a:cs typeface="Times New Roman"/>
              </a:rPr>
              <a:t>answered  questions </a:t>
            </a:r>
            <a:r>
              <a:rPr dirty="0" sz="1200">
                <a:latin typeface="Times New Roman"/>
                <a:cs typeface="Times New Roman"/>
              </a:rPr>
              <a:t>on a printed survey </a:t>
            </a:r>
            <a:r>
              <a:rPr dirty="0" sz="1200" spc="-5">
                <a:latin typeface="Times New Roman"/>
                <a:cs typeface="Times New Roman"/>
              </a:rPr>
              <a:t>and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questionnaire.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5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Likert-type </a:t>
            </a:r>
            <a:r>
              <a:rPr dirty="0" sz="1200">
                <a:latin typeface="Times New Roman"/>
                <a:cs typeface="Times New Roman"/>
              </a:rPr>
              <a:t>questions </a:t>
            </a:r>
            <a:r>
              <a:rPr dirty="0" sz="1200" spc="-5">
                <a:latin typeface="Times New Roman"/>
                <a:cs typeface="Times New Roman"/>
              </a:rPr>
              <a:t>were analyzed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discover </a:t>
            </a:r>
            <a:r>
              <a:rPr dirty="0" sz="1200">
                <a:latin typeface="Times New Roman"/>
                <a:cs typeface="Times New Roman"/>
              </a:rPr>
              <a:t>any </a:t>
            </a:r>
            <a:r>
              <a:rPr dirty="0" sz="1200" spc="-5">
                <a:latin typeface="Times New Roman"/>
                <a:cs typeface="Times New Roman"/>
              </a:rPr>
              <a:t>correlations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student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responses.</a:t>
            </a:r>
            <a:endParaRPr sz="1200">
              <a:latin typeface="Times New Roman"/>
              <a:cs typeface="Times New Roman"/>
            </a:endParaRPr>
          </a:p>
          <a:p>
            <a:pPr marL="12700" marR="109220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open-ended </a:t>
            </a:r>
            <a:r>
              <a:rPr dirty="0" sz="1200">
                <a:latin typeface="Times New Roman"/>
                <a:cs typeface="Times New Roman"/>
              </a:rPr>
              <a:t>questions </a:t>
            </a:r>
            <a:r>
              <a:rPr dirty="0" sz="1200" spc="-5">
                <a:latin typeface="Times New Roman"/>
                <a:cs typeface="Times New Roman"/>
              </a:rPr>
              <a:t>were analyzed </a:t>
            </a:r>
            <a:r>
              <a:rPr dirty="0" sz="1200">
                <a:latin typeface="Times New Roman"/>
                <a:cs typeface="Times New Roman"/>
              </a:rPr>
              <a:t>on a qualitative </a:t>
            </a:r>
            <a:r>
              <a:rPr dirty="0" sz="1200" spc="-5">
                <a:latin typeface="Times New Roman"/>
                <a:cs typeface="Times New Roman"/>
              </a:rPr>
              <a:t>level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discover keywords. </a:t>
            </a:r>
            <a:r>
              <a:rPr dirty="0" sz="1200">
                <a:latin typeface="Times New Roman"/>
                <a:cs typeface="Times New Roman"/>
              </a:rPr>
              <a:t>Upon  </a:t>
            </a:r>
            <a:r>
              <a:rPr dirty="0" sz="1200" spc="-5">
                <a:latin typeface="Times New Roman"/>
                <a:cs typeface="Times New Roman"/>
              </a:rPr>
              <a:t>selecting </a:t>
            </a:r>
            <a:r>
              <a:rPr dirty="0" sz="1200">
                <a:latin typeface="Times New Roman"/>
                <a:cs typeface="Times New Roman"/>
              </a:rPr>
              <a:t>some willing participants, </a:t>
            </a:r>
            <a:r>
              <a:rPr dirty="0" sz="1200" spc="-5">
                <a:latin typeface="Times New Roman"/>
                <a:cs typeface="Times New Roman"/>
              </a:rPr>
              <a:t>additional interviews were </a:t>
            </a:r>
            <a:r>
              <a:rPr dirty="0" sz="1200">
                <a:latin typeface="Times New Roman"/>
                <a:cs typeface="Times New Roman"/>
              </a:rPr>
              <a:t>conducted </a:t>
            </a:r>
            <a:r>
              <a:rPr dirty="0" sz="1200" spc="5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gain further insight  </a:t>
            </a:r>
            <a:r>
              <a:rPr dirty="0" sz="1200">
                <a:latin typeface="Times New Roman"/>
                <a:cs typeface="Times New Roman"/>
              </a:rPr>
              <a:t>into the opinions of some of the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participants.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94169" y="429259"/>
            <a:ext cx="1778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70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1013206"/>
            <a:ext cx="5942330" cy="782510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2413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Chapter </a:t>
            </a:r>
            <a:r>
              <a:rPr dirty="0" sz="1200" spc="-15">
                <a:latin typeface="Times New Roman"/>
                <a:cs typeface="Times New Roman"/>
              </a:rPr>
              <a:t>IV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50">
              <a:latin typeface="Times New Roman"/>
              <a:cs typeface="Times New Roman"/>
            </a:endParaRPr>
          </a:p>
          <a:p>
            <a:pPr algn="ctr" marL="2794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Findings</a:t>
            </a:r>
            <a:endParaRPr sz="1200">
              <a:latin typeface="Times New Roman"/>
              <a:cs typeface="Times New Roman"/>
            </a:endParaRPr>
          </a:p>
          <a:p>
            <a:pPr marL="12700" marR="5080" indent="228600">
              <a:lnSpc>
                <a:spcPct val="191700"/>
              </a:lnSpc>
              <a:spcBef>
                <a:spcPts val="975"/>
              </a:spcBef>
            </a:pPr>
            <a:r>
              <a:rPr dirty="0" sz="1200">
                <a:latin typeface="Times New Roman"/>
                <a:cs typeface="Times New Roman"/>
              </a:rPr>
              <a:t>Students who </a:t>
            </a:r>
            <a:r>
              <a:rPr dirty="0" sz="1200" spc="-5">
                <a:latin typeface="Times New Roman"/>
                <a:cs typeface="Times New Roman"/>
              </a:rPr>
              <a:t>choose </a:t>
            </a:r>
            <a:r>
              <a:rPr dirty="0" sz="1200">
                <a:latin typeface="Times New Roman"/>
                <a:cs typeface="Times New Roman"/>
              </a:rPr>
              <a:t>to drop out of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 have </a:t>
            </a:r>
            <a:r>
              <a:rPr dirty="0" sz="1200" spc="-5">
                <a:latin typeface="Times New Roman"/>
                <a:cs typeface="Times New Roman"/>
              </a:rPr>
              <a:t>been shown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5">
                <a:latin typeface="Times New Roman"/>
                <a:cs typeface="Times New Roman"/>
              </a:rPr>
              <a:t>be </a:t>
            </a:r>
            <a:r>
              <a:rPr dirty="0" sz="1200">
                <a:latin typeface="Times New Roman"/>
                <a:cs typeface="Times New Roman"/>
              </a:rPr>
              <a:t>a problem for the  community in which they </a:t>
            </a:r>
            <a:r>
              <a:rPr dirty="0" sz="1200" spc="-5">
                <a:latin typeface="Times New Roman"/>
                <a:cs typeface="Times New Roman"/>
              </a:rPr>
              <a:t>live, and </a:t>
            </a:r>
            <a:r>
              <a:rPr dirty="0" sz="1200">
                <a:latin typeface="Times New Roman"/>
                <a:cs typeface="Times New Roman"/>
              </a:rPr>
              <a:t>for the nation </a:t>
            </a:r>
            <a:r>
              <a:rPr dirty="0" sz="1200" spc="-5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a whole </a:t>
            </a:r>
            <a:r>
              <a:rPr dirty="0" sz="1200" spc="-5">
                <a:latin typeface="Times New Roman"/>
                <a:cs typeface="Times New Roman"/>
              </a:rPr>
              <a:t>(Christle, </a:t>
            </a:r>
            <a:r>
              <a:rPr dirty="0" sz="1200">
                <a:latin typeface="Times New Roman"/>
                <a:cs typeface="Times New Roman"/>
              </a:rPr>
              <a:t>Jolivette, &amp; Nelson, 2007;  </a:t>
            </a:r>
            <a:r>
              <a:rPr dirty="0" sz="1200" spc="-5">
                <a:latin typeface="Times New Roman"/>
                <a:cs typeface="Times New Roman"/>
              </a:rPr>
              <a:t>Hoffman, 2011). For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research,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specific </a:t>
            </a:r>
            <a:r>
              <a:rPr dirty="0" sz="1200">
                <a:latin typeface="Times New Roman"/>
                <a:cs typeface="Times New Roman"/>
              </a:rPr>
              <a:t>problem </a:t>
            </a:r>
            <a:r>
              <a:rPr dirty="0" sz="1200" spc="5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address was </a:t>
            </a:r>
            <a:r>
              <a:rPr dirty="0" sz="1200">
                <a:latin typeface="Times New Roman"/>
                <a:cs typeface="Times New Roman"/>
              </a:rPr>
              <a:t>whether there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a  </a:t>
            </a:r>
            <a:r>
              <a:rPr dirty="0" sz="1200" spc="-5">
                <a:latin typeface="Times New Roman"/>
                <a:cs typeface="Times New Roman"/>
              </a:rPr>
              <a:t>relationship between </a:t>
            </a:r>
            <a:r>
              <a:rPr dirty="0" sz="1200">
                <a:latin typeface="Times New Roman"/>
                <a:cs typeface="Times New Roman"/>
              </a:rPr>
              <a:t>students’ </a:t>
            </a:r>
            <a:r>
              <a:rPr dirty="0" sz="1200" spc="-5">
                <a:latin typeface="Times New Roman"/>
                <a:cs typeface="Times New Roman"/>
              </a:rPr>
              <a:t>perceived </a:t>
            </a:r>
            <a:r>
              <a:rPr dirty="0" sz="1200">
                <a:latin typeface="Times New Roman"/>
                <a:cs typeface="Times New Roman"/>
              </a:rPr>
              <a:t>value of </a:t>
            </a:r>
            <a:r>
              <a:rPr dirty="0" sz="1200" spc="-5">
                <a:latin typeface="Times New Roman"/>
                <a:cs typeface="Times New Roman"/>
              </a:rPr>
              <a:t>education and </a:t>
            </a:r>
            <a:r>
              <a:rPr dirty="0" sz="1200">
                <a:latin typeface="Times New Roman"/>
                <a:cs typeface="Times New Roman"/>
              </a:rPr>
              <a:t>their decision to </a:t>
            </a:r>
            <a:r>
              <a:rPr dirty="0" sz="1200" spc="-5">
                <a:latin typeface="Times New Roman"/>
                <a:cs typeface="Times New Roman"/>
              </a:rPr>
              <a:t>drop </a:t>
            </a:r>
            <a:r>
              <a:rPr dirty="0" sz="1200">
                <a:latin typeface="Times New Roman"/>
                <a:cs typeface="Times New Roman"/>
              </a:rPr>
              <a:t>out of  </a:t>
            </a:r>
            <a:r>
              <a:rPr dirty="0" sz="1200" spc="-5">
                <a:latin typeface="Times New Roman"/>
                <a:cs typeface="Times New Roman"/>
              </a:rPr>
              <a:t>school. </a:t>
            </a:r>
            <a:r>
              <a:rPr dirty="0" sz="1200" spc="-15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order to </a:t>
            </a:r>
            <a:r>
              <a:rPr dirty="0" sz="1200" spc="-5">
                <a:latin typeface="Times New Roman"/>
                <a:cs typeface="Times New Roman"/>
              </a:rPr>
              <a:t>guide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research,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research question was, </a:t>
            </a:r>
            <a:r>
              <a:rPr dirty="0" sz="1200" spc="-5" i="1">
                <a:latin typeface="Times New Roman"/>
                <a:cs typeface="Times New Roman"/>
              </a:rPr>
              <a:t>In </a:t>
            </a:r>
            <a:r>
              <a:rPr dirty="0" sz="1200" i="1">
                <a:latin typeface="Times New Roman"/>
                <a:cs typeface="Times New Roman"/>
              </a:rPr>
              <a:t>a school </a:t>
            </a:r>
            <a:r>
              <a:rPr dirty="0" sz="1200" spc="-5" i="1">
                <a:latin typeface="Times New Roman"/>
                <a:cs typeface="Times New Roman"/>
              </a:rPr>
              <a:t>system </a:t>
            </a:r>
            <a:r>
              <a:rPr dirty="0" sz="1200" i="1">
                <a:latin typeface="Times New Roman"/>
                <a:cs typeface="Times New Roman"/>
              </a:rPr>
              <a:t>that </a:t>
            </a:r>
            <a:r>
              <a:rPr dirty="0" sz="1200" spc="-5" i="1">
                <a:latin typeface="Times New Roman"/>
                <a:cs typeface="Times New Roman"/>
              </a:rPr>
              <a:t>has</a:t>
            </a:r>
            <a:r>
              <a:rPr dirty="0" sz="1200" spc="160" i="1">
                <a:latin typeface="Times New Roman"/>
                <a:cs typeface="Times New Roman"/>
              </a:rPr>
              <a:t> </a:t>
            </a:r>
            <a:r>
              <a:rPr dirty="0" sz="1200" i="1">
                <a:latin typeface="Times New Roman"/>
                <a:cs typeface="Times New Roman"/>
              </a:rPr>
              <a:t>a</a:t>
            </a:r>
            <a:endParaRPr sz="1200">
              <a:latin typeface="Times New Roman"/>
              <a:cs typeface="Times New Roman"/>
            </a:endParaRPr>
          </a:p>
          <a:p>
            <a:pPr marL="12700" marR="97155">
              <a:lnSpc>
                <a:spcPct val="191700"/>
              </a:lnSpc>
            </a:pPr>
            <a:r>
              <a:rPr dirty="0" sz="1200" i="1">
                <a:latin typeface="Times New Roman"/>
                <a:cs typeface="Times New Roman"/>
              </a:rPr>
              <a:t>large </a:t>
            </a:r>
            <a:r>
              <a:rPr dirty="0" sz="1200" spc="-5" i="1">
                <a:latin typeface="Times New Roman"/>
                <a:cs typeface="Times New Roman"/>
              </a:rPr>
              <a:t>percentage </a:t>
            </a:r>
            <a:r>
              <a:rPr dirty="0" sz="1200" i="1">
                <a:latin typeface="Times New Roman"/>
                <a:cs typeface="Times New Roman"/>
              </a:rPr>
              <a:t>of students who drop out, to </a:t>
            </a:r>
            <a:r>
              <a:rPr dirty="0" sz="1200" spc="-5" i="1">
                <a:latin typeface="Times New Roman"/>
                <a:cs typeface="Times New Roman"/>
              </a:rPr>
              <a:t>what extent </a:t>
            </a:r>
            <a:r>
              <a:rPr dirty="0" sz="1200" i="1">
                <a:latin typeface="Times New Roman"/>
                <a:cs typeface="Times New Roman"/>
              </a:rPr>
              <a:t>do </a:t>
            </a:r>
            <a:r>
              <a:rPr dirty="0" sz="1200" spc="-5" i="1">
                <a:latin typeface="Times New Roman"/>
                <a:cs typeface="Times New Roman"/>
              </a:rPr>
              <a:t>students’ </a:t>
            </a:r>
            <a:r>
              <a:rPr dirty="0" sz="1200" i="1">
                <a:latin typeface="Times New Roman"/>
                <a:cs typeface="Times New Roman"/>
              </a:rPr>
              <a:t>perceptions on the </a:t>
            </a:r>
            <a:r>
              <a:rPr dirty="0" sz="1200" spc="-5" i="1">
                <a:latin typeface="Times New Roman"/>
                <a:cs typeface="Times New Roman"/>
              </a:rPr>
              <a:t>value  </a:t>
            </a:r>
            <a:r>
              <a:rPr dirty="0" sz="1200" i="1">
                <a:latin typeface="Times New Roman"/>
                <a:cs typeface="Times New Roman"/>
              </a:rPr>
              <a:t>of </a:t>
            </a:r>
            <a:r>
              <a:rPr dirty="0" sz="1200" spc="-5" i="1">
                <a:latin typeface="Times New Roman"/>
                <a:cs typeface="Times New Roman"/>
              </a:rPr>
              <a:t>education relate </a:t>
            </a:r>
            <a:r>
              <a:rPr dirty="0" sz="1200" i="1">
                <a:latin typeface="Times New Roman"/>
                <a:cs typeface="Times New Roman"/>
              </a:rPr>
              <a:t>to the </a:t>
            </a:r>
            <a:r>
              <a:rPr dirty="0" sz="1200" spc="-5" i="1">
                <a:latin typeface="Times New Roman"/>
                <a:cs typeface="Times New Roman"/>
              </a:rPr>
              <a:t>desire </a:t>
            </a:r>
            <a:r>
              <a:rPr dirty="0" sz="1200" i="1">
                <a:latin typeface="Times New Roman"/>
                <a:cs typeface="Times New Roman"/>
              </a:rPr>
              <a:t>to graduate </a:t>
            </a:r>
            <a:r>
              <a:rPr dirty="0" sz="1200" spc="-5" i="1">
                <a:latin typeface="Times New Roman"/>
                <a:cs typeface="Times New Roman"/>
              </a:rPr>
              <a:t>from </a:t>
            </a:r>
            <a:r>
              <a:rPr dirty="0" sz="1200" i="1">
                <a:latin typeface="Times New Roman"/>
                <a:cs typeface="Times New Roman"/>
              </a:rPr>
              <a:t>high school? </a:t>
            </a:r>
            <a:r>
              <a:rPr dirty="0" sz="1200">
                <a:latin typeface="Times New Roman"/>
                <a:cs typeface="Times New Roman"/>
              </a:rPr>
              <a:t>The null </a:t>
            </a:r>
            <a:r>
              <a:rPr dirty="0" sz="1200" spc="-5">
                <a:latin typeface="Times New Roman"/>
                <a:cs typeface="Times New Roman"/>
              </a:rPr>
              <a:t>hypothesis relating </a:t>
            </a:r>
            <a:r>
              <a:rPr dirty="0" sz="1200">
                <a:latin typeface="Times New Roman"/>
                <a:cs typeface="Times New Roman"/>
              </a:rPr>
              <a:t>to  this </a:t>
            </a:r>
            <a:r>
              <a:rPr dirty="0" sz="1200" spc="-5">
                <a:latin typeface="Times New Roman"/>
                <a:cs typeface="Times New Roman"/>
              </a:rPr>
              <a:t>research was </a:t>
            </a:r>
            <a:r>
              <a:rPr dirty="0" sz="1200">
                <a:latin typeface="Times New Roman"/>
                <a:cs typeface="Times New Roman"/>
              </a:rPr>
              <a:t>that there is no </a:t>
            </a:r>
            <a:r>
              <a:rPr dirty="0" sz="1200" spc="-5">
                <a:latin typeface="Times New Roman"/>
                <a:cs typeface="Times New Roman"/>
              </a:rPr>
              <a:t>relationship between students’ </a:t>
            </a:r>
            <a:r>
              <a:rPr dirty="0" sz="1200">
                <a:latin typeface="Times New Roman"/>
                <a:cs typeface="Times New Roman"/>
              </a:rPr>
              <a:t>opinions on the </a:t>
            </a:r>
            <a:r>
              <a:rPr dirty="0" sz="1200" spc="-5">
                <a:latin typeface="Times New Roman"/>
                <a:cs typeface="Times New Roman"/>
              </a:rPr>
              <a:t>value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formal  education and </a:t>
            </a:r>
            <a:r>
              <a:rPr dirty="0" sz="1200">
                <a:latin typeface="Times New Roman"/>
                <a:cs typeface="Times New Roman"/>
              </a:rPr>
              <a:t>their likelihood of wanting to </a:t>
            </a:r>
            <a:r>
              <a:rPr dirty="0" sz="1200" spc="-5">
                <a:latin typeface="Times New Roman"/>
                <a:cs typeface="Times New Roman"/>
              </a:rPr>
              <a:t>graduate from high </a:t>
            </a:r>
            <a:r>
              <a:rPr dirty="0" sz="1200">
                <a:latin typeface="Times New Roman"/>
                <a:cs typeface="Times New Roman"/>
              </a:rPr>
              <a:t>school. The </a:t>
            </a:r>
            <a:r>
              <a:rPr dirty="0" sz="1200" spc="-5">
                <a:latin typeface="Times New Roman"/>
                <a:cs typeface="Times New Roman"/>
              </a:rPr>
              <a:t>directional  hypothesis was: </a:t>
            </a:r>
            <a:r>
              <a:rPr dirty="0" sz="1200">
                <a:latin typeface="Times New Roman"/>
                <a:cs typeface="Times New Roman"/>
              </a:rPr>
              <a:t>Students who </a:t>
            </a:r>
            <a:r>
              <a:rPr dirty="0" sz="1200" spc="-5">
                <a:latin typeface="Times New Roman"/>
                <a:cs typeface="Times New Roman"/>
              </a:rPr>
              <a:t>place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higher </a:t>
            </a:r>
            <a:r>
              <a:rPr dirty="0" sz="1200">
                <a:latin typeface="Times New Roman"/>
                <a:cs typeface="Times New Roman"/>
              </a:rPr>
              <a:t>value </a:t>
            </a:r>
            <a:r>
              <a:rPr dirty="0" sz="1200" spc="5">
                <a:latin typeface="Times New Roman"/>
                <a:cs typeface="Times New Roman"/>
              </a:rPr>
              <a:t>on </a:t>
            </a:r>
            <a:r>
              <a:rPr dirty="0" sz="1200" spc="-5">
                <a:latin typeface="Times New Roman"/>
                <a:cs typeface="Times New Roman"/>
              </a:rPr>
              <a:t>formal education </a:t>
            </a:r>
            <a:r>
              <a:rPr dirty="0" sz="1200">
                <a:latin typeface="Times New Roman"/>
                <a:cs typeface="Times New Roman"/>
              </a:rPr>
              <a:t>are more likely to want  to </a:t>
            </a:r>
            <a:r>
              <a:rPr dirty="0" sz="1200" spc="-5">
                <a:latin typeface="Times New Roman"/>
                <a:cs typeface="Times New Roman"/>
              </a:rPr>
              <a:t>graduate </a:t>
            </a:r>
            <a:r>
              <a:rPr dirty="0" sz="1200">
                <a:latin typeface="Times New Roman"/>
                <a:cs typeface="Times New Roman"/>
              </a:rPr>
              <a:t>from </a:t>
            </a:r>
            <a:r>
              <a:rPr dirty="0" sz="1200" spc="-5">
                <a:latin typeface="Times New Roman"/>
                <a:cs typeface="Times New Roman"/>
              </a:rPr>
              <a:t>high</a:t>
            </a:r>
            <a:r>
              <a:rPr dirty="0" sz="1200">
                <a:latin typeface="Times New Roman"/>
                <a:cs typeface="Times New Roman"/>
              </a:rPr>
              <a:t> school.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algn="ctr" marL="24765">
              <a:lnSpc>
                <a:spcPct val="100000"/>
              </a:lnSpc>
              <a:spcBef>
                <a:spcPts val="845"/>
              </a:spcBef>
            </a:pPr>
            <a:r>
              <a:rPr dirty="0" sz="1200" spc="-5" b="1">
                <a:latin typeface="Times New Roman"/>
                <a:cs typeface="Times New Roman"/>
              </a:rPr>
              <a:t>Research Process</a:t>
            </a:r>
            <a:endParaRPr sz="1200">
              <a:latin typeface="Times New Roman"/>
              <a:cs typeface="Times New Roman"/>
            </a:endParaRPr>
          </a:p>
          <a:p>
            <a:pPr marL="12700" marR="76835" indent="228600">
              <a:lnSpc>
                <a:spcPts val="2760"/>
              </a:lnSpc>
              <a:spcBef>
                <a:spcPts val="285"/>
              </a:spcBef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initial goal </a:t>
            </a:r>
            <a:r>
              <a:rPr dirty="0" sz="1200">
                <a:latin typeface="Times New Roman"/>
                <a:cs typeface="Times New Roman"/>
              </a:rPr>
              <a:t>of this </a:t>
            </a:r>
            <a:r>
              <a:rPr dirty="0" sz="1200" spc="-5">
                <a:latin typeface="Times New Roman"/>
                <a:cs typeface="Times New Roman"/>
              </a:rPr>
              <a:t>research was </a:t>
            </a:r>
            <a:r>
              <a:rPr dirty="0" sz="1200">
                <a:latin typeface="Times New Roman"/>
                <a:cs typeface="Times New Roman"/>
              </a:rPr>
              <a:t>to survey students at </a:t>
            </a:r>
            <a:r>
              <a:rPr dirty="0" sz="1200" spc="-5">
                <a:latin typeface="Times New Roman"/>
                <a:cs typeface="Times New Roman"/>
              </a:rPr>
              <a:t>an adult high </a:t>
            </a:r>
            <a:r>
              <a:rPr dirty="0" sz="1200">
                <a:latin typeface="Times New Roman"/>
                <a:cs typeface="Times New Roman"/>
              </a:rPr>
              <a:t>school in </a:t>
            </a:r>
            <a:r>
              <a:rPr dirty="0" sz="1200" spc="-5">
                <a:latin typeface="Times New Roman"/>
                <a:cs typeface="Times New Roman"/>
              </a:rPr>
              <a:t>East  Tennessee. As part </a:t>
            </a:r>
            <a:r>
              <a:rPr dirty="0" sz="1200">
                <a:latin typeface="Times New Roman"/>
                <a:cs typeface="Times New Roman"/>
              </a:rPr>
              <a:t>of this </a:t>
            </a:r>
            <a:r>
              <a:rPr dirty="0" sz="1200" spc="-5">
                <a:latin typeface="Times New Roman"/>
                <a:cs typeface="Times New Roman"/>
              </a:rPr>
              <a:t>goal,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estimated </a:t>
            </a:r>
            <a:r>
              <a:rPr dirty="0" sz="1200" spc="5">
                <a:latin typeface="Times New Roman"/>
                <a:cs typeface="Times New Roman"/>
              </a:rPr>
              <a:t>75 </a:t>
            </a:r>
            <a:r>
              <a:rPr dirty="0" sz="1200" spc="-5">
                <a:latin typeface="Times New Roman"/>
                <a:cs typeface="Times New Roman"/>
              </a:rPr>
              <a:t>students enrolled at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school between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ages </a:t>
            </a:r>
            <a:r>
              <a:rPr dirty="0" sz="1200">
                <a:latin typeface="Times New Roman"/>
                <a:cs typeface="Times New Roman"/>
              </a:rPr>
              <a:t>of 18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20, the hope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to at </a:t>
            </a:r>
            <a:r>
              <a:rPr dirty="0" sz="1200" spc="-5">
                <a:latin typeface="Times New Roman"/>
                <a:cs typeface="Times New Roman"/>
              </a:rPr>
              <a:t>least acquire </a:t>
            </a:r>
            <a:r>
              <a:rPr dirty="0" sz="1200">
                <a:latin typeface="Times New Roman"/>
                <a:cs typeface="Times New Roman"/>
              </a:rPr>
              <a:t>50%. </a:t>
            </a:r>
            <a:r>
              <a:rPr dirty="0" sz="1200" spc="-5">
                <a:latin typeface="Times New Roman"/>
                <a:cs typeface="Times New Roman"/>
              </a:rPr>
              <a:t>Although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estimate </a:t>
            </a:r>
            <a:r>
              <a:rPr dirty="0" sz="1200">
                <a:latin typeface="Times New Roman"/>
                <a:cs typeface="Times New Roman"/>
              </a:rPr>
              <a:t>of 75 students in  this </a:t>
            </a:r>
            <a:r>
              <a:rPr dirty="0" sz="1200" spc="-10">
                <a:latin typeface="Times New Roman"/>
                <a:cs typeface="Times New Roman"/>
              </a:rPr>
              <a:t>age </a:t>
            </a:r>
            <a:r>
              <a:rPr dirty="0" sz="1200" spc="-5">
                <a:latin typeface="Times New Roman"/>
                <a:cs typeface="Times New Roman"/>
              </a:rPr>
              <a:t>range was </a:t>
            </a:r>
            <a:r>
              <a:rPr dirty="0" sz="1200">
                <a:latin typeface="Times New Roman"/>
                <a:cs typeface="Times New Roman"/>
              </a:rPr>
              <a:t>determined in </a:t>
            </a:r>
            <a:r>
              <a:rPr dirty="0" sz="1200" spc="-5">
                <a:latin typeface="Times New Roman"/>
                <a:cs typeface="Times New Roman"/>
              </a:rPr>
              <a:t>good faith, </a:t>
            </a:r>
            <a:r>
              <a:rPr dirty="0" sz="1200">
                <a:latin typeface="Times New Roman"/>
                <a:cs typeface="Times New Roman"/>
              </a:rPr>
              <a:t>the reality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that enrollment at the </a:t>
            </a:r>
            <a:r>
              <a:rPr dirty="0" sz="1200" spc="-5">
                <a:latin typeface="Times New Roman"/>
                <a:cs typeface="Times New Roman"/>
              </a:rPr>
              <a:t>adult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high</a:t>
            </a:r>
            <a:endParaRPr sz="1200">
              <a:latin typeface="Times New Roman"/>
              <a:cs typeface="Times New Roman"/>
            </a:endParaRPr>
          </a:p>
          <a:p>
            <a:pPr marL="12700" marR="138430">
              <a:lnSpc>
                <a:spcPts val="276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</a:rPr>
              <a:t>school was </a:t>
            </a:r>
            <a:r>
              <a:rPr dirty="0" sz="1200">
                <a:latin typeface="Times New Roman"/>
                <a:cs typeface="Times New Roman"/>
              </a:rPr>
              <a:t>continuously </a:t>
            </a:r>
            <a:r>
              <a:rPr dirty="0" sz="1200" spc="-5">
                <a:latin typeface="Times New Roman"/>
                <a:cs typeface="Times New Roman"/>
              </a:rPr>
              <a:t>changing. </a:t>
            </a:r>
            <a:r>
              <a:rPr dirty="0" sz="1200">
                <a:latin typeface="Times New Roman"/>
                <a:cs typeface="Times New Roman"/>
              </a:rPr>
              <a:t>During the </a:t>
            </a:r>
            <a:r>
              <a:rPr dirty="0" sz="1200" spc="-5">
                <a:latin typeface="Times New Roman"/>
                <a:cs typeface="Times New Roman"/>
              </a:rPr>
              <a:t>timeframe </a:t>
            </a:r>
            <a:r>
              <a:rPr dirty="0" sz="1200">
                <a:latin typeface="Times New Roman"/>
                <a:cs typeface="Times New Roman"/>
              </a:rPr>
              <a:t>that the </a:t>
            </a:r>
            <a:r>
              <a:rPr dirty="0" sz="1200" spc="-5">
                <a:latin typeface="Times New Roman"/>
                <a:cs typeface="Times New Roman"/>
              </a:rPr>
              <a:t>data collection process </a:t>
            </a:r>
            <a:r>
              <a:rPr dirty="0" sz="1200">
                <a:latin typeface="Times New Roman"/>
                <a:cs typeface="Times New Roman"/>
              </a:rPr>
              <a:t>took  </a:t>
            </a:r>
            <a:r>
              <a:rPr dirty="0" sz="1200" spc="-5">
                <a:latin typeface="Times New Roman"/>
                <a:cs typeface="Times New Roman"/>
              </a:rPr>
              <a:t>place, </a:t>
            </a:r>
            <a:r>
              <a:rPr dirty="0" sz="1200">
                <a:latin typeface="Times New Roman"/>
                <a:cs typeface="Times New Roman"/>
              </a:rPr>
              <a:t>there </a:t>
            </a:r>
            <a:r>
              <a:rPr dirty="0" sz="1200" spc="-5">
                <a:latin typeface="Times New Roman"/>
                <a:cs typeface="Times New Roman"/>
              </a:rPr>
              <a:t>were </a:t>
            </a:r>
            <a:r>
              <a:rPr dirty="0" sz="1200" spc="5">
                <a:latin typeface="Times New Roman"/>
                <a:cs typeface="Times New Roman"/>
              </a:rPr>
              <a:t>only </a:t>
            </a:r>
            <a:r>
              <a:rPr dirty="0" sz="1200">
                <a:latin typeface="Times New Roman"/>
                <a:cs typeface="Times New Roman"/>
              </a:rPr>
              <a:t>22 students in the </a:t>
            </a:r>
            <a:r>
              <a:rPr dirty="0" sz="1200" spc="-5">
                <a:latin typeface="Times New Roman"/>
                <a:cs typeface="Times New Roman"/>
              </a:rPr>
              <a:t>age </a:t>
            </a:r>
            <a:r>
              <a:rPr dirty="0" sz="1200">
                <a:latin typeface="Times New Roman"/>
                <a:cs typeface="Times New Roman"/>
              </a:rPr>
              <a:t>range of 18-20. </a:t>
            </a:r>
            <a:r>
              <a:rPr dirty="0" sz="1200" spc="-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these 22 </a:t>
            </a:r>
            <a:r>
              <a:rPr dirty="0" sz="1200" spc="-5">
                <a:latin typeface="Times New Roman"/>
                <a:cs typeface="Times New Roman"/>
              </a:rPr>
              <a:t>students, </a:t>
            </a:r>
            <a:r>
              <a:rPr dirty="0" sz="1200">
                <a:latin typeface="Times New Roman"/>
                <a:cs typeface="Times New Roman"/>
              </a:rPr>
              <a:t>21 </a:t>
            </a:r>
            <a:r>
              <a:rPr dirty="0" sz="1200" spc="-5">
                <a:latin typeface="Times New Roman"/>
                <a:cs typeface="Times New Roman"/>
              </a:rPr>
              <a:t>were  </a:t>
            </a:r>
            <a:r>
              <a:rPr dirty="0" sz="1200">
                <a:latin typeface="Times New Roman"/>
                <a:cs typeface="Times New Roman"/>
              </a:rPr>
              <a:t>voluntarily </a:t>
            </a:r>
            <a:r>
              <a:rPr dirty="0" sz="1200" spc="-5">
                <a:latin typeface="Times New Roman"/>
                <a:cs typeface="Times New Roman"/>
              </a:rPr>
              <a:t>involved </a:t>
            </a:r>
            <a:r>
              <a:rPr dirty="0" sz="1200">
                <a:latin typeface="Times New Roman"/>
                <a:cs typeface="Times New Roman"/>
              </a:rPr>
              <a:t>with the </a:t>
            </a:r>
            <a:r>
              <a:rPr dirty="0" sz="1200" spc="-5">
                <a:latin typeface="Times New Roman"/>
                <a:cs typeface="Times New Roman"/>
              </a:rPr>
              <a:t>surveys, </a:t>
            </a:r>
            <a:r>
              <a:rPr dirty="0" sz="1200">
                <a:latin typeface="Times New Roman"/>
                <a:cs typeface="Times New Roman"/>
              </a:rPr>
              <a:t>resulting in a 95.5% </a:t>
            </a:r>
            <a:r>
              <a:rPr dirty="0" sz="1200" spc="-5">
                <a:latin typeface="Times New Roman"/>
                <a:cs typeface="Times New Roman"/>
              </a:rPr>
              <a:t>participation </a:t>
            </a:r>
            <a:r>
              <a:rPr dirty="0" sz="1200">
                <a:latin typeface="Times New Roman"/>
                <a:cs typeface="Times New Roman"/>
              </a:rPr>
              <a:t>rate. The one student  who did not </a:t>
            </a:r>
            <a:r>
              <a:rPr dirty="0" sz="1200" spc="-5">
                <a:latin typeface="Times New Roman"/>
                <a:cs typeface="Times New Roman"/>
              </a:rPr>
              <a:t>participate was never </a:t>
            </a:r>
            <a:r>
              <a:rPr dirty="0" sz="1200">
                <a:latin typeface="Times New Roman"/>
                <a:cs typeface="Times New Roman"/>
              </a:rPr>
              <a:t>given the opportunity to </a:t>
            </a:r>
            <a:r>
              <a:rPr dirty="0" sz="1200" spc="-5">
                <a:latin typeface="Times New Roman"/>
                <a:cs typeface="Times New Roman"/>
              </a:rPr>
              <a:t>participate </a:t>
            </a:r>
            <a:r>
              <a:rPr dirty="0" sz="1200">
                <a:latin typeface="Times New Roman"/>
                <a:cs typeface="Times New Roman"/>
              </a:rPr>
              <a:t>because this student</a:t>
            </a:r>
            <a:r>
              <a:rPr dirty="0" sz="1200" spc="4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was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80581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045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71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55880">
              <a:lnSpc>
                <a:spcPct val="191900"/>
              </a:lnSpc>
            </a:pPr>
            <a:r>
              <a:rPr dirty="0" sz="1200">
                <a:latin typeface="Times New Roman"/>
                <a:cs typeface="Times New Roman"/>
              </a:rPr>
              <a:t>not in </a:t>
            </a:r>
            <a:r>
              <a:rPr dirty="0" sz="1200" spc="-5">
                <a:latin typeface="Times New Roman"/>
                <a:cs typeface="Times New Roman"/>
              </a:rPr>
              <a:t>attendance </a:t>
            </a:r>
            <a:r>
              <a:rPr dirty="0" sz="1200">
                <a:latin typeface="Times New Roman"/>
                <a:cs typeface="Times New Roman"/>
              </a:rPr>
              <a:t>during the </a:t>
            </a:r>
            <a:r>
              <a:rPr dirty="0" sz="1200" spc="-5">
                <a:latin typeface="Times New Roman"/>
                <a:cs typeface="Times New Roman"/>
              </a:rPr>
              <a:t>data collection </a:t>
            </a:r>
            <a:r>
              <a:rPr dirty="0" sz="1200">
                <a:latin typeface="Times New Roman"/>
                <a:cs typeface="Times New Roman"/>
              </a:rPr>
              <a:t>timeframe. This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common occurrence </a:t>
            </a:r>
            <a:r>
              <a:rPr dirty="0" sz="1200">
                <a:latin typeface="Times New Roman"/>
                <a:cs typeface="Times New Roman"/>
              </a:rPr>
              <a:t>in this  </a:t>
            </a:r>
            <a:r>
              <a:rPr dirty="0" sz="1200" spc="-5">
                <a:latin typeface="Times New Roman"/>
                <a:cs typeface="Times New Roman"/>
              </a:rPr>
              <a:t>county. As </a:t>
            </a:r>
            <a:r>
              <a:rPr dirty="0" sz="1200">
                <a:latin typeface="Times New Roman"/>
                <a:cs typeface="Times New Roman"/>
              </a:rPr>
              <a:t>per conversations with the </a:t>
            </a:r>
            <a:r>
              <a:rPr dirty="0" sz="1200" spc="-5">
                <a:latin typeface="Times New Roman"/>
                <a:cs typeface="Times New Roman"/>
              </a:rPr>
              <a:t>principals </a:t>
            </a:r>
            <a:r>
              <a:rPr dirty="0" sz="1200">
                <a:latin typeface="Times New Roman"/>
                <a:cs typeface="Times New Roman"/>
              </a:rPr>
              <a:t>at the </a:t>
            </a:r>
            <a:r>
              <a:rPr dirty="0" sz="1200" spc="-5">
                <a:latin typeface="Times New Roman"/>
                <a:cs typeface="Times New Roman"/>
              </a:rPr>
              <a:t>adult high school </a:t>
            </a:r>
            <a:r>
              <a:rPr dirty="0" sz="1200">
                <a:latin typeface="Times New Roman"/>
                <a:cs typeface="Times New Roman"/>
              </a:rPr>
              <a:t>and a </a:t>
            </a:r>
            <a:r>
              <a:rPr dirty="0" sz="1200" spc="-5">
                <a:latin typeface="Times New Roman"/>
                <a:cs typeface="Times New Roman"/>
              </a:rPr>
              <a:t>traditional high  school </a:t>
            </a:r>
            <a:r>
              <a:rPr dirty="0" sz="1200">
                <a:latin typeface="Times New Roman"/>
                <a:cs typeface="Times New Roman"/>
              </a:rPr>
              <a:t>in the </a:t>
            </a:r>
            <a:r>
              <a:rPr dirty="0" sz="1200" spc="-5">
                <a:latin typeface="Times New Roman"/>
                <a:cs typeface="Times New Roman"/>
              </a:rPr>
              <a:t>county, </a:t>
            </a:r>
            <a:r>
              <a:rPr dirty="0" sz="1200">
                <a:latin typeface="Times New Roman"/>
                <a:cs typeface="Times New Roman"/>
              </a:rPr>
              <a:t>several </a:t>
            </a:r>
            <a:r>
              <a:rPr dirty="0" sz="1200" spc="-5">
                <a:latin typeface="Times New Roman"/>
                <a:cs typeface="Times New Roman"/>
              </a:rPr>
              <a:t>students at </a:t>
            </a:r>
            <a:r>
              <a:rPr dirty="0" sz="1200">
                <a:latin typeface="Times New Roman"/>
                <a:cs typeface="Times New Roman"/>
              </a:rPr>
              <a:t>the traditional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turn 18 </a:t>
            </a:r>
            <a:r>
              <a:rPr dirty="0" sz="1200" spc="-5">
                <a:latin typeface="Times New Roman"/>
                <a:cs typeface="Times New Roman"/>
              </a:rPr>
              <a:t>each year, and,  instead </a:t>
            </a:r>
            <a:r>
              <a:rPr dirty="0" sz="1200">
                <a:latin typeface="Times New Roman"/>
                <a:cs typeface="Times New Roman"/>
              </a:rPr>
              <a:t>of completely dropping out of </a:t>
            </a:r>
            <a:r>
              <a:rPr dirty="0" sz="1200" spc="-5">
                <a:latin typeface="Times New Roman"/>
                <a:cs typeface="Times New Roman"/>
              </a:rPr>
              <a:t>high school, transfer </a:t>
            </a:r>
            <a:r>
              <a:rPr dirty="0" sz="1200">
                <a:latin typeface="Times New Roman"/>
                <a:cs typeface="Times New Roman"/>
              </a:rPr>
              <a:t>to the </a:t>
            </a:r>
            <a:r>
              <a:rPr dirty="0" sz="1200" spc="-5">
                <a:latin typeface="Times New Roman"/>
                <a:cs typeface="Times New Roman"/>
              </a:rPr>
              <a:t>adult high school </a:t>
            </a:r>
            <a:r>
              <a:rPr dirty="0" sz="1200">
                <a:latin typeface="Times New Roman"/>
                <a:cs typeface="Times New Roman"/>
              </a:rPr>
              <a:t>only to never  </a:t>
            </a:r>
            <a:r>
              <a:rPr dirty="0" sz="1200" spc="-5">
                <a:latin typeface="Times New Roman"/>
                <a:cs typeface="Times New Roman"/>
              </a:rPr>
              <a:t>show </a:t>
            </a:r>
            <a:r>
              <a:rPr dirty="0" sz="1200">
                <a:latin typeface="Times New Roman"/>
                <a:cs typeface="Times New Roman"/>
              </a:rPr>
              <a:t>up to complete their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education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2827655">
              <a:lnSpc>
                <a:spcPct val="100000"/>
              </a:lnSpc>
              <a:spcBef>
                <a:spcPts val="844"/>
              </a:spcBef>
            </a:pPr>
            <a:r>
              <a:rPr dirty="0" sz="1200" spc="-5" b="1">
                <a:latin typeface="Times New Roman"/>
                <a:cs typeface="Times New Roman"/>
              </a:rPr>
              <a:t>Data</a:t>
            </a:r>
            <a:endParaRPr sz="1200">
              <a:latin typeface="Times New Roman"/>
              <a:cs typeface="Times New Roman"/>
            </a:endParaRPr>
          </a:p>
          <a:p>
            <a:pPr marL="12700" marR="52705" indent="228600">
              <a:lnSpc>
                <a:spcPts val="2760"/>
              </a:lnSpc>
              <a:spcBef>
                <a:spcPts val="290"/>
              </a:spcBef>
            </a:pP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data collected and </a:t>
            </a:r>
            <a:r>
              <a:rPr dirty="0" sz="1200">
                <a:latin typeface="Times New Roman"/>
                <a:cs typeface="Times New Roman"/>
              </a:rPr>
              <a:t>discussed </a:t>
            </a:r>
            <a:r>
              <a:rPr dirty="0" sz="1200" spc="-5">
                <a:latin typeface="Times New Roman"/>
                <a:cs typeface="Times New Roman"/>
              </a:rPr>
              <a:t>within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chapter fall </a:t>
            </a:r>
            <a:r>
              <a:rPr dirty="0" sz="1200">
                <a:latin typeface="Times New Roman"/>
                <a:cs typeface="Times New Roman"/>
              </a:rPr>
              <a:t>into </a:t>
            </a:r>
            <a:r>
              <a:rPr dirty="0" sz="1200" spc="-5">
                <a:latin typeface="Times New Roman"/>
                <a:cs typeface="Times New Roman"/>
              </a:rPr>
              <a:t>four different categories. </a:t>
            </a:r>
            <a:r>
              <a:rPr dirty="0" sz="1200">
                <a:latin typeface="Times New Roman"/>
                <a:cs typeface="Times New Roman"/>
              </a:rPr>
              <a:t>The  </a:t>
            </a:r>
            <a:r>
              <a:rPr dirty="0" sz="1200" spc="-5">
                <a:latin typeface="Times New Roman"/>
                <a:cs typeface="Times New Roman"/>
              </a:rPr>
              <a:t>first category was basic </a:t>
            </a:r>
            <a:r>
              <a:rPr dirty="0" sz="1200">
                <a:latin typeface="Times New Roman"/>
                <a:cs typeface="Times New Roman"/>
              </a:rPr>
              <a:t>information, which included </a:t>
            </a:r>
            <a:r>
              <a:rPr dirty="0" sz="1200" spc="-5">
                <a:latin typeface="Times New Roman"/>
                <a:cs typeface="Times New Roman"/>
              </a:rPr>
              <a:t>factors such as </a:t>
            </a:r>
            <a:r>
              <a:rPr dirty="0" sz="1200">
                <a:latin typeface="Times New Roman"/>
                <a:cs typeface="Times New Roman"/>
              </a:rPr>
              <a:t>race, </a:t>
            </a:r>
            <a:r>
              <a:rPr dirty="0" sz="1200" spc="-5">
                <a:latin typeface="Times New Roman"/>
                <a:cs typeface="Times New Roman"/>
              </a:rPr>
              <a:t>gender, income,  parental education, and </a:t>
            </a:r>
            <a:r>
              <a:rPr dirty="0" sz="1200">
                <a:latin typeface="Times New Roman"/>
                <a:cs typeface="Times New Roman"/>
              </a:rPr>
              <a:t>other </a:t>
            </a:r>
            <a:r>
              <a:rPr dirty="0" sz="1200" spc="-5">
                <a:latin typeface="Times New Roman"/>
                <a:cs typeface="Times New Roman"/>
              </a:rPr>
              <a:t>items that are </a:t>
            </a:r>
            <a:r>
              <a:rPr dirty="0" sz="1200">
                <a:latin typeface="Times New Roman"/>
                <a:cs typeface="Times New Roman"/>
              </a:rPr>
              <a:t>commonly </a:t>
            </a:r>
            <a:r>
              <a:rPr dirty="0" sz="1200" spc="-5">
                <a:latin typeface="Times New Roman"/>
                <a:cs typeface="Times New Roman"/>
              </a:rPr>
              <a:t>used </a:t>
            </a:r>
            <a:r>
              <a:rPr dirty="0" sz="1200">
                <a:latin typeface="Times New Roman"/>
                <a:cs typeface="Times New Roman"/>
              </a:rPr>
              <a:t>in comparing high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dropouts  in the United </a:t>
            </a:r>
            <a:r>
              <a:rPr dirty="0" sz="1200" spc="-5">
                <a:latin typeface="Times New Roman"/>
                <a:cs typeface="Times New Roman"/>
              </a:rPr>
              <a:t>States (Burzichelli, Mackey, </a:t>
            </a:r>
            <a:r>
              <a:rPr dirty="0" sz="1200">
                <a:latin typeface="Times New Roman"/>
                <a:cs typeface="Times New Roman"/>
              </a:rPr>
              <a:t>&amp; </a:t>
            </a:r>
            <a:r>
              <a:rPr dirty="0" sz="1200" spc="-5">
                <a:latin typeface="Times New Roman"/>
                <a:cs typeface="Times New Roman"/>
              </a:rPr>
              <a:t>Bausmith, </a:t>
            </a:r>
            <a:r>
              <a:rPr dirty="0" sz="1200">
                <a:latin typeface="Times New Roman"/>
                <a:cs typeface="Times New Roman"/>
              </a:rPr>
              <a:t>2011). The </a:t>
            </a:r>
            <a:r>
              <a:rPr dirty="0" sz="1200" spc="-5">
                <a:latin typeface="Times New Roman"/>
                <a:cs typeface="Times New Roman"/>
              </a:rPr>
              <a:t>second category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data was 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Likert-type </a:t>
            </a:r>
            <a:r>
              <a:rPr dirty="0" sz="1200">
                <a:latin typeface="Times New Roman"/>
                <a:cs typeface="Times New Roman"/>
              </a:rPr>
              <a:t>questions, in which the participants </a:t>
            </a:r>
            <a:r>
              <a:rPr dirty="0" sz="1200" spc="-5">
                <a:latin typeface="Times New Roman"/>
                <a:cs typeface="Times New Roman"/>
              </a:rPr>
              <a:t>responded </a:t>
            </a:r>
            <a:r>
              <a:rPr dirty="0" sz="1200">
                <a:latin typeface="Times New Roman"/>
                <a:cs typeface="Times New Roman"/>
              </a:rPr>
              <a:t>to statements </a:t>
            </a:r>
            <a:r>
              <a:rPr dirty="0" sz="1200" spc="-5">
                <a:latin typeface="Times New Roman"/>
                <a:cs typeface="Times New Roman"/>
              </a:rPr>
              <a:t>about their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opinions</a:t>
            </a:r>
            <a:endParaRPr sz="1200">
              <a:latin typeface="Times New Roman"/>
              <a:cs typeface="Times New Roman"/>
            </a:endParaRPr>
          </a:p>
          <a:p>
            <a:pPr marL="12700" marR="52705">
              <a:lnSpc>
                <a:spcPts val="2750"/>
              </a:lnSpc>
              <a:spcBef>
                <a:spcPts val="10"/>
              </a:spcBef>
            </a:pPr>
            <a:r>
              <a:rPr dirty="0" sz="1200">
                <a:latin typeface="Times New Roman"/>
                <a:cs typeface="Times New Roman"/>
              </a:rPr>
              <a:t>on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general. </a:t>
            </a:r>
            <a:r>
              <a:rPr dirty="0" sz="1200">
                <a:latin typeface="Times New Roman"/>
                <a:cs typeface="Times New Roman"/>
              </a:rPr>
              <a:t>The third category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data was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set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open-ended </a:t>
            </a:r>
            <a:r>
              <a:rPr dirty="0" sz="1200">
                <a:latin typeface="Times New Roman"/>
                <a:cs typeface="Times New Roman"/>
              </a:rPr>
              <a:t>questions  that the </a:t>
            </a:r>
            <a:r>
              <a:rPr dirty="0" sz="1200" spc="-5">
                <a:latin typeface="Times New Roman"/>
                <a:cs typeface="Times New Roman"/>
              </a:rPr>
              <a:t>participants answered after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Likert-type </a:t>
            </a:r>
            <a:r>
              <a:rPr dirty="0" sz="1200">
                <a:latin typeface="Times New Roman"/>
                <a:cs typeface="Times New Roman"/>
              </a:rPr>
              <a:t>questions, </a:t>
            </a:r>
            <a:r>
              <a:rPr dirty="0" sz="1200" spc="-5">
                <a:latin typeface="Times New Roman"/>
                <a:cs typeface="Times New Roman"/>
              </a:rPr>
              <a:t>so that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deeper </a:t>
            </a:r>
            <a:r>
              <a:rPr dirty="0" sz="1200">
                <a:latin typeface="Times New Roman"/>
                <a:cs typeface="Times New Roman"/>
              </a:rPr>
              <a:t>look into</a:t>
            </a:r>
            <a:r>
              <a:rPr dirty="0" sz="1200" spc="9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endParaRPr sz="1200">
              <a:latin typeface="Times New Roman"/>
              <a:cs typeface="Times New Roman"/>
            </a:endParaRPr>
          </a:p>
          <a:p>
            <a:pPr marL="12700" marR="43815">
              <a:lnSpc>
                <a:spcPts val="2760"/>
              </a:lnSpc>
            </a:pPr>
            <a:r>
              <a:rPr dirty="0" sz="1200">
                <a:latin typeface="Times New Roman"/>
                <a:cs typeface="Times New Roman"/>
              </a:rPr>
              <a:t>opinions of </a:t>
            </a:r>
            <a:r>
              <a:rPr dirty="0" sz="1200" spc="-5">
                <a:latin typeface="Times New Roman"/>
                <a:cs typeface="Times New Roman"/>
              </a:rPr>
              <a:t>these </a:t>
            </a:r>
            <a:r>
              <a:rPr dirty="0" sz="1200">
                <a:latin typeface="Times New Roman"/>
                <a:cs typeface="Times New Roman"/>
              </a:rPr>
              <a:t>students </a:t>
            </a:r>
            <a:r>
              <a:rPr dirty="0" sz="1200" spc="-5">
                <a:latin typeface="Times New Roman"/>
                <a:cs typeface="Times New Roman"/>
              </a:rPr>
              <a:t>could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obtained.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fourth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final </a:t>
            </a:r>
            <a:r>
              <a:rPr dirty="0" sz="1200">
                <a:latin typeface="Times New Roman"/>
                <a:cs typeface="Times New Roman"/>
              </a:rPr>
              <a:t>category included the  </a:t>
            </a:r>
            <a:r>
              <a:rPr dirty="0" sz="1200" spc="-5">
                <a:latin typeface="Times New Roman"/>
                <a:cs typeface="Times New Roman"/>
              </a:rPr>
              <a:t>interviews that were </a:t>
            </a:r>
            <a:r>
              <a:rPr dirty="0" sz="1200">
                <a:latin typeface="Times New Roman"/>
                <a:cs typeface="Times New Roman"/>
              </a:rPr>
              <a:t>conducted </a:t>
            </a:r>
            <a:r>
              <a:rPr dirty="0" sz="1200" spc="-5">
                <a:latin typeface="Times New Roman"/>
                <a:cs typeface="Times New Roman"/>
              </a:rPr>
              <a:t>after an initial analysis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categories </a:t>
            </a:r>
            <a:r>
              <a:rPr dirty="0" sz="1200" spc="5">
                <a:latin typeface="Times New Roman"/>
                <a:cs typeface="Times New Roman"/>
              </a:rPr>
              <a:t>1–3. </a:t>
            </a:r>
            <a:r>
              <a:rPr dirty="0" sz="1200">
                <a:latin typeface="Times New Roman"/>
                <a:cs typeface="Times New Roman"/>
              </a:rPr>
              <a:t>An </a:t>
            </a:r>
            <a:r>
              <a:rPr dirty="0" sz="1200" spc="-5">
                <a:latin typeface="Times New Roman"/>
                <a:cs typeface="Times New Roman"/>
              </a:rPr>
              <a:t>explanation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each  category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data, </a:t>
            </a:r>
            <a:r>
              <a:rPr dirty="0" sz="1200">
                <a:latin typeface="Times New Roman"/>
                <a:cs typeface="Times New Roman"/>
              </a:rPr>
              <a:t>including how it </a:t>
            </a:r>
            <a:r>
              <a:rPr dirty="0" sz="1200" spc="-5">
                <a:latin typeface="Times New Roman"/>
                <a:cs typeface="Times New Roman"/>
              </a:rPr>
              <a:t>was coded and what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results </a:t>
            </a:r>
            <a:r>
              <a:rPr dirty="0" sz="1200">
                <a:latin typeface="Times New Roman"/>
                <a:cs typeface="Times New Roman"/>
              </a:rPr>
              <a:t>were,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found in the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following</a:t>
            </a: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19"/>
              </a:spcBef>
            </a:pPr>
            <a:r>
              <a:rPr dirty="0" sz="1200" spc="-5">
                <a:latin typeface="Times New Roman"/>
                <a:cs typeface="Times New Roman"/>
              </a:rPr>
              <a:t>sections.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4"/>
              </a:spcBef>
            </a:pPr>
            <a:r>
              <a:rPr dirty="0" sz="1200" spc="-5" b="1">
                <a:latin typeface="Times New Roman"/>
                <a:cs typeface="Times New Roman"/>
              </a:rPr>
              <a:t>Data Category </a:t>
            </a:r>
            <a:r>
              <a:rPr dirty="0" sz="1200" b="1">
                <a:latin typeface="Times New Roman"/>
                <a:cs typeface="Times New Roman"/>
              </a:rPr>
              <a:t>1 – Basic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Information</a:t>
            </a:r>
            <a:endParaRPr sz="1200">
              <a:latin typeface="Times New Roman"/>
              <a:cs typeface="Times New Roman"/>
            </a:endParaRPr>
          </a:p>
          <a:p>
            <a:pPr marL="12700" marR="163830" indent="228600">
              <a:lnSpc>
                <a:spcPts val="2760"/>
              </a:lnSpc>
              <a:spcBef>
                <a:spcPts val="295"/>
              </a:spcBef>
            </a:pPr>
            <a:r>
              <a:rPr dirty="0" sz="1200" spc="-5" b="1">
                <a:latin typeface="Times New Roman"/>
                <a:cs typeface="Times New Roman"/>
              </a:rPr>
              <a:t>Coding </a:t>
            </a:r>
            <a:r>
              <a:rPr dirty="0" sz="1200" b="1">
                <a:latin typeface="Times New Roman"/>
                <a:cs typeface="Times New Roman"/>
              </a:rPr>
              <a:t>for </a:t>
            </a:r>
            <a:r>
              <a:rPr dirty="0" sz="1200" spc="-5" b="1">
                <a:latin typeface="Times New Roman"/>
                <a:cs typeface="Times New Roman"/>
              </a:rPr>
              <a:t>Questions </a:t>
            </a:r>
            <a:r>
              <a:rPr dirty="0" sz="1200" b="1">
                <a:latin typeface="Times New Roman"/>
                <a:cs typeface="Times New Roman"/>
              </a:rPr>
              <a:t>1-10. </a:t>
            </a:r>
            <a:r>
              <a:rPr dirty="0" sz="1200" spc="-5">
                <a:latin typeface="Times New Roman"/>
                <a:cs typeface="Times New Roman"/>
              </a:rPr>
              <a:t>These questions </a:t>
            </a:r>
            <a:r>
              <a:rPr dirty="0" sz="1200">
                <a:latin typeface="Times New Roman"/>
                <a:cs typeface="Times New Roman"/>
              </a:rPr>
              <a:t>are from the </a:t>
            </a:r>
            <a:r>
              <a:rPr dirty="0" sz="1200" spc="-5">
                <a:latin typeface="Times New Roman"/>
                <a:cs typeface="Times New Roman"/>
              </a:rPr>
              <a:t>first page </a:t>
            </a:r>
            <a:r>
              <a:rPr dirty="0" sz="1200">
                <a:latin typeface="Times New Roman"/>
                <a:cs typeface="Times New Roman"/>
              </a:rPr>
              <a:t>of the survey </a:t>
            </a:r>
            <a:r>
              <a:rPr dirty="0" sz="1200" spc="-5">
                <a:latin typeface="Times New Roman"/>
                <a:cs typeface="Times New Roman"/>
              </a:rPr>
              <a:t>given </a:t>
            </a:r>
            <a:r>
              <a:rPr dirty="0" sz="1200">
                <a:latin typeface="Times New Roman"/>
                <a:cs typeface="Times New Roman"/>
              </a:rPr>
              <a:t>to  the </a:t>
            </a:r>
            <a:r>
              <a:rPr dirty="0" sz="1200" spc="-5">
                <a:latin typeface="Times New Roman"/>
                <a:cs typeface="Times New Roman"/>
              </a:rPr>
              <a:t>students. Each </a:t>
            </a:r>
            <a:r>
              <a:rPr dirty="0" sz="1200">
                <a:latin typeface="Times New Roman"/>
                <a:cs typeface="Times New Roman"/>
              </a:rPr>
              <a:t>of these </a:t>
            </a:r>
            <a:r>
              <a:rPr dirty="0" sz="1200" spc="-5">
                <a:latin typeface="Times New Roman"/>
                <a:cs typeface="Times New Roman"/>
              </a:rPr>
              <a:t>questions was either </a:t>
            </a:r>
            <a:r>
              <a:rPr dirty="0" sz="1200">
                <a:latin typeface="Times New Roman"/>
                <a:cs typeface="Times New Roman"/>
              </a:rPr>
              <a:t>multiple </a:t>
            </a:r>
            <a:r>
              <a:rPr dirty="0" sz="1200" spc="-5">
                <a:latin typeface="Times New Roman"/>
                <a:cs typeface="Times New Roman"/>
              </a:rPr>
              <a:t>choice </a:t>
            </a:r>
            <a:r>
              <a:rPr dirty="0" sz="1200">
                <a:latin typeface="Times New Roman"/>
                <a:cs typeface="Times New Roman"/>
              </a:rPr>
              <a:t>or a basic </a:t>
            </a:r>
            <a:r>
              <a:rPr dirty="0" sz="1200" spc="-5">
                <a:latin typeface="Times New Roman"/>
                <a:cs typeface="Times New Roman"/>
              </a:rPr>
              <a:t>fill-in-the-blank  question, such as age. </a:t>
            </a:r>
            <a:r>
              <a:rPr dirty="0" sz="1200">
                <a:latin typeface="Times New Roman"/>
                <a:cs typeface="Times New Roman"/>
              </a:rPr>
              <a:t>The following tables (4.1, 4.2, 4.3, 4.4) display how </a:t>
            </a:r>
            <a:r>
              <a:rPr dirty="0" sz="1200" spc="-5">
                <a:latin typeface="Times New Roman"/>
                <a:cs typeface="Times New Roman"/>
              </a:rPr>
              <a:t>each </a:t>
            </a:r>
            <a:r>
              <a:rPr dirty="0" sz="1200">
                <a:latin typeface="Times New Roman"/>
                <a:cs typeface="Times New Roman"/>
              </a:rPr>
              <a:t>of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these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905" cy="11430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045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72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508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questions was coded so </a:t>
            </a:r>
            <a:r>
              <a:rPr dirty="0" sz="1200">
                <a:latin typeface="Times New Roman"/>
                <a:cs typeface="Times New Roman"/>
              </a:rPr>
              <a:t>that the </a:t>
            </a:r>
            <a:r>
              <a:rPr dirty="0" sz="1200" spc="-5">
                <a:latin typeface="Times New Roman"/>
                <a:cs typeface="Times New Roman"/>
              </a:rPr>
              <a:t>statistical analysis could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more </a:t>
            </a:r>
            <a:r>
              <a:rPr dirty="0" sz="1200">
                <a:latin typeface="Times New Roman"/>
                <a:cs typeface="Times New Roman"/>
              </a:rPr>
              <a:t>easily </a:t>
            </a:r>
            <a:r>
              <a:rPr dirty="0" sz="1200" spc="5">
                <a:latin typeface="Times New Roman"/>
                <a:cs typeface="Times New Roman"/>
              </a:rPr>
              <a:t>run.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numbers </a:t>
            </a:r>
            <a:r>
              <a:rPr dirty="0" sz="1200">
                <a:latin typeface="Times New Roman"/>
                <a:cs typeface="Times New Roman"/>
              </a:rPr>
              <a:t>signify  a </a:t>
            </a:r>
            <a:r>
              <a:rPr dirty="0" sz="1200" spc="-5">
                <a:latin typeface="Times New Roman"/>
                <a:cs typeface="Times New Roman"/>
              </a:rPr>
              <a:t>numerical assignment, </a:t>
            </a:r>
            <a:r>
              <a:rPr dirty="0" sz="1200">
                <a:latin typeface="Times New Roman"/>
                <a:cs typeface="Times New Roman"/>
              </a:rPr>
              <a:t>not the number of </a:t>
            </a:r>
            <a:r>
              <a:rPr dirty="0" sz="1200" spc="-5">
                <a:latin typeface="Times New Roman"/>
                <a:cs typeface="Times New Roman"/>
              </a:rPr>
              <a:t>responses </a:t>
            </a:r>
            <a:r>
              <a:rPr dirty="0" sz="1200">
                <a:latin typeface="Times New Roman"/>
                <a:cs typeface="Times New Roman"/>
              </a:rPr>
              <a:t>for each.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87704" y="2269320"/>
          <a:ext cx="5897245" cy="8763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54430"/>
                <a:gridCol w="908684"/>
                <a:gridCol w="1003935"/>
                <a:gridCol w="1107439"/>
                <a:gridCol w="920750"/>
                <a:gridCol w="802639"/>
              </a:tblGrid>
              <a:tr h="437515">
                <a:tc gridSpan="6">
                  <a:txBody>
                    <a:bodyPr/>
                    <a:lstStyle/>
                    <a:p>
                      <a:pPr marL="127000">
                        <a:lnSpc>
                          <a:spcPts val="12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Table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7785">
                        <a:lnSpc>
                          <a:spcPts val="1410"/>
                        </a:lnSpc>
                        <a:tabLst>
                          <a:tab pos="6139815" algn="l"/>
                        </a:tabLst>
                      </a:pPr>
                      <a:r>
                        <a:rPr dirty="0" u="sng" sz="1200" i="1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sng" sz="1200" spc="-60" i="1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sng" sz="1200" spc="-5" i="1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Question </a:t>
                      </a:r>
                      <a:r>
                        <a:rPr dirty="0" u="sng" sz="1200" i="1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1: Coding –</a:t>
                      </a:r>
                      <a:r>
                        <a:rPr dirty="0" u="sng" sz="1200" spc="-60" i="1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sng" sz="1200" spc="-5" i="1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Race	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65430">
                <a:tc>
                  <a:txBody>
                    <a:bodyPr/>
                    <a:lstStyle/>
                    <a:p>
                      <a:pPr marL="355600">
                        <a:lnSpc>
                          <a:spcPts val="1385"/>
                        </a:lnSpc>
                        <a:spcBef>
                          <a:spcPts val="60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Response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6835"/>
                </a:tc>
                <a:tc>
                  <a:txBody>
                    <a:bodyPr/>
                    <a:lstStyle/>
                    <a:p>
                      <a:pPr marL="213995">
                        <a:lnSpc>
                          <a:spcPts val="1385"/>
                        </a:lnSpc>
                        <a:spcBef>
                          <a:spcPts val="605"/>
                        </a:spcBef>
                      </a:pPr>
                      <a:r>
                        <a:rPr dirty="0" u="sng" sz="12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White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6835"/>
                </a:tc>
                <a:tc>
                  <a:txBody>
                    <a:bodyPr/>
                    <a:lstStyle/>
                    <a:p>
                      <a:pPr marL="319405">
                        <a:lnSpc>
                          <a:spcPts val="1385"/>
                        </a:lnSpc>
                        <a:spcBef>
                          <a:spcPts val="605"/>
                        </a:spcBef>
                      </a:pPr>
                      <a:r>
                        <a:rPr dirty="0" u="sng" sz="12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Black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6835"/>
                </a:tc>
                <a:tc>
                  <a:txBody>
                    <a:bodyPr/>
                    <a:lstStyle/>
                    <a:p>
                      <a:pPr marL="328930">
                        <a:lnSpc>
                          <a:spcPts val="1385"/>
                        </a:lnSpc>
                        <a:spcBef>
                          <a:spcPts val="605"/>
                        </a:spcBef>
                      </a:pPr>
                      <a:r>
                        <a:rPr dirty="0" u="sng" sz="12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Hispanic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6835"/>
                </a:tc>
                <a:tc>
                  <a:txBody>
                    <a:bodyPr/>
                    <a:lstStyle/>
                    <a:p>
                      <a:pPr marL="234950">
                        <a:lnSpc>
                          <a:spcPts val="1385"/>
                        </a:lnSpc>
                        <a:spcBef>
                          <a:spcPts val="605"/>
                        </a:spcBef>
                      </a:pPr>
                      <a:r>
                        <a:rPr dirty="0" u="sng" sz="12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Asian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6835"/>
                </a:tc>
                <a:tc>
                  <a:txBody>
                    <a:bodyPr/>
                    <a:lstStyle/>
                    <a:p>
                      <a:pPr marL="328295">
                        <a:lnSpc>
                          <a:spcPts val="1385"/>
                        </a:lnSpc>
                        <a:spcBef>
                          <a:spcPts val="605"/>
                        </a:spcBef>
                      </a:pPr>
                      <a:r>
                        <a:rPr dirty="0" u="sng" sz="12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Other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6835"/>
                </a:tc>
              </a:tr>
              <a:tr h="171450">
                <a:tc>
                  <a:txBody>
                    <a:bodyPr/>
                    <a:lstStyle/>
                    <a:p>
                      <a:pPr marL="355600">
                        <a:lnSpc>
                          <a:spcPts val="125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Coding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13995">
                        <a:lnSpc>
                          <a:spcPts val="125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9405">
                        <a:lnSpc>
                          <a:spcPts val="125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28930">
                        <a:lnSpc>
                          <a:spcPts val="125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234950">
                        <a:lnSpc>
                          <a:spcPts val="125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28295">
                        <a:lnSpc>
                          <a:spcPts val="125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787704" y="3502617"/>
          <a:ext cx="5999480" cy="8775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40130"/>
                <a:gridCol w="1132205"/>
                <a:gridCol w="796925"/>
                <a:gridCol w="1045210"/>
                <a:gridCol w="962660"/>
                <a:gridCol w="1023619"/>
              </a:tblGrid>
              <a:tr h="438150">
                <a:tc gridSpan="6">
                  <a:txBody>
                    <a:bodyPr/>
                    <a:lstStyle/>
                    <a:p>
                      <a:pPr marL="127000">
                        <a:lnSpc>
                          <a:spcPts val="12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Table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7785">
                        <a:lnSpc>
                          <a:spcPts val="1410"/>
                        </a:lnSpc>
                        <a:tabLst>
                          <a:tab pos="6139815" algn="l"/>
                        </a:tabLst>
                      </a:pPr>
                      <a:r>
                        <a:rPr dirty="0" u="sng" sz="1200" i="1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sng" sz="1200" spc="-60" i="1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sng" sz="1200" spc="-5" i="1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Question </a:t>
                      </a:r>
                      <a:r>
                        <a:rPr dirty="0" u="sng" sz="1200" i="1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2: Coding – </a:t>
                      </a:r>
                      <a:r>
                        <a:rPr dirty="0" u="sng" sz="1200" spc="-5" i="1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Household</a:t>
                      </a:r>
                      <a:r>
                        <a:rPr dirty="0" u="sng" sz="1200" spc="-15" i="1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sng" sz="1200" spc="-5" i="1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Income	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66700">
                <a:tc>
                  <a:txBody>
                    <a:bodyPr/>
                    <a:lstStyle/>
                    <a:p>
                      <a:pPr marL="355600">
                        <a:lnSpc>
                          <a:spcPts val="1385"/>
                        </a:lnSpc>
                        <a:spcBef>
                          <a:spcPts val="61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Response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8105"/>
                </a:tc>
                <a:tc>
                  <a:txBody>
                    <a:bodyPr/>
                    <a:lstStyle/>
                    <a:p>
                      <a:pPr marL="99695">
                        <a:lnSpc>
                          <a:spcPts val="1385"/>
                        </a:lnSpc>
                        <a:spcBef>
                          <a:spcPts val="615"/>
                        </a:spcBef>
                      </a:pPr>
                      <a:r>
                        <a:rPr dirty="0" u="sng" sz="12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I don’t</a:t>
                      </a:r>
                      <a:r>
                        <a:rPr dirty="0" u="sng" sz="1200" spc="-4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sng" sz="12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Know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8105"/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ts val="1385"/>
                        </a:lnSpc>
                        <a:spcBef>
                          <a:spcPts val="615"/>
                        </a:spcBef>
                      </a:pPr>
                      <a:r>
                        <a:rPr dirty="0" u="sng" sz="12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&lt;</a:t>
                      </a:r>
                      <a:r>
                        <a:rPr dirty="0" u="sng" sz="1200" spc="-2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sng" sz="12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20K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8105"/>
                </a:tc>
                <a:tc>
                  <a:txBody>
                    <a:bodyPr/>
                    <a:lstStyle/>
                    <a:p>
                      <a:pPr algn="ctr" marL="28575">
                        <a:lnSpc>
                          <a:spcPts val="1385"/>
                        </a:lnSpc>
                        <a:spcBef>
                          <a:spcPts val="615"/>
                        </a:spcBef>
                      </a:pPr>
                      <a:r>
                        <a:rPr dirty="0" u="sng" sz="12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20K </a:t>
                      </a:r>
                      <a:r>
                        <a:rPr dirty="0" u="sng" sz="12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u="sng" sz="1200" spc="-3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sng" sz="12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30K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8105"/>
                </a:tc>
                <a:tc>
                  <a:txBody>
                    <a:bodyPr/>
                    <a:lstStyle/>
                    <a:p>
                      <a:pPr algn="ctr" marR="45720">
                        <a:lnSpc>
                          <a:spcPts val="1385"/>
                        </a:lnSpc>
                        <a:spcBef>
                          <a:spcPts val="615"/>
                        </a:spcBef>
                      </a:pPr>
                      <a:r>
                        <a:rPr dirty="0" u="sng" sz="12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30K-40K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8105"/>
                </a:tc>
                <a:tc>
                  <a:txBody>
                    <a:bodyPr/>
                    <a:lstStyle/>
                    <a:p>
                      <a:pPr marL="217804">
                        <a:lnSpc>
                          <a:spcPts val="1385"/>
                        </a:lnSpc>
                        <a:spcBef>
                          <a:spcPts val="615"/>
                        </a:spcBef>
                      </a:pPr>
                      <a:r>
                        <a:rPr dirty="0" u="sng" sz="12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40K </a:t>
                      </a:r>
                      <a:r>
                        <a:rPr dirty="0" u="sng" sz="12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–</a:t>
                      </a:r>
                      <a:r>
                        <a:rPr dirty="0" u="sng" sz="1200" spc="-3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sng" sz="12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50K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8105"/>
                </a:tc>
              </a:tr>
              <a:tr h="171450">
                <a:tc>
                  <a:txBody>
                    <a:bodyPr/>
                    <a:lstStyle/>
                    <a:p>
                      <a:pPr marL="355600">
                        <a:lnSpc>
                          <a:spcPts val="125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Coding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28295">
                        <a:lnSpc>
                          <a:spcPts val="125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81280">
                        <a:lnSpc>
                          <a:spcPts val="125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37465">
                        <a:lnSpc>
                          <a:spcPts val="125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87630">
                        <a:lnSpc>
                          <a:spcPts val="125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45720">
                        <a:lnSpc>
                          <a:spcPts val="125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902004" y="4532503"/>
            <a:ext cx="5957570" cy="90805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Question </a:t>
            </a:r>
            <a:r>
              <a:rPr dirty="0" sz="1200">
                <a:latin typeface="Times New Roman"/>
                <a:cs typeface="Times New Roman"/>
              </a:rPr>
              <a:t>2 </a:t>
            </a:r>
            <a:r>
              <a:rPr dirty="0" sz="1200" spc="-5">
                <a:latin typeface="Times New Roman"/>
                <a:cs typeface="Times New Roman"/>
              </a:rPr>
              <a:t>(See </a:t>
            </a:r>
            <a:r>
              <a:rPr dirty="0" sz="1200">
                <a:latin typeface="Times New Roman"/>
                <a:cs typeface="Times New Roman"/>
              </a:rPr>
              <a:t>Appendix </a:t>
            </a:r>
            <a:r>
              <a:rPr dirty="0" sz="1200" spc="-5">
                <a:latin typeface="Times New Roman"/>
                <a:cs typeface="Times New Roman"/>
              </a:rPr>
              <a:t>B) had </a:t>
            </a:r>
            <a:r>
              <a:rPr dirty="0" sz="1200">
                <a:latin typeface="Times New Roman"/>
                <a:cs typeface="Times New Roman"/>
              </a:rPr>
              <a:t>more options </a:t>
            </a:r>
            <a:r>
              <a:rPr dirty="0" sz="1200" spc="-5">
                <a:latin typeface="Times New Roman"/>
                <a:cs typeface="Times New Roman"/>
              </a:rPr>
              <a:t>than </a:t>
            </a:r>
            <a:r>
              <a:rPr dirty="0" sz="1200">
                <a:latin typeface="Times New Roman"/>
                <a:cs typeface="Times New Roman"/>
              </a:rPr>
              <a:t>listed </a:t>
            </a:r>
            <a:r>
              <a:rPr dirty="0" sz="1200" spc="-5">
                <a:latin typeface="Times New Roman"/>
                <a:cs typeface="Times New Roman"/>
              </a:rPr>
              <a:t>above; however, </a:t>
            </a:r>
            <a:r>
              <a:rPr dirty="0" sz="1200">
                <a:latin typeface="Times New Roman"/>
                <a:cs typeface="Times New Roman"/>
              </a:rPr>
              <a:t>no one</a:t>
            </a:r>
            <a:r>
              <a:rPr dirty="0" sz="1200" spc="7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selected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91000"/>
              </a:lnSpc>
              <a:spcBef>
                <a:spcPts val="10"/>
              </a:spcBef>
            </a:pPr>
            <a:r>
              <a:rPr dirty="0" sz="1200" spc="-5">
                <a:latin typeface="Times New Roman"/>
                <a:cs typeface="Times New Roman"/>
              </a:rPr>
              <a:t>an </a:t>
            </a:r>
            <a:r>
              <a:rPr dirty="0" sz="1200">
                <a:latin typeface="Times New Roman"/>
                <a:cs typeface="Times New Roman"/>
              </a:rPr>
              <a:t>income </a:t>
            </a:r>
            <a:r>
              <a:rPr dirty="0" sz="1200" spc="-5">
                <a:latin typeface="Times New Roman"/>
                <a:cs typeface="Times New Roman"/>
              </a:rPr>
              <a:t>level </a:t>
            </a:r>
            <a:r>
              <a:rPr dirty="0" sz="1200">
                <a:latin typeface="Times New Roman"/>
                <a:cs typeface="Times New Roman"/>
              </a:rPr>
              <a:t>higher </a:t>
            </a:r>
            <a:r>
              <a:rPr dirty="0" sz="1200" spc="-5">
                <a:latin typeface="Times New Roman"/>
                <a:cs typeface="Times New Roman"/>
              </a:rPr>
              <a:t>than </a:t>
            </a:r>
            <a:r>
              <a:rPr dirty="0" sz="1200">
                <a:latin typeface="Times New Roman"/>
                <a:cs typeface="Times New Roman"/>
              </a:rPr>
              <a:t>fifty </a:t>
            </a:r>
            <a:r>
              <a:rPr dirty="0" sz="1200" spc="-5">
                <a:latin typeface="Times New Roman"/>
                <a:cs typeface="Times New Roman"/>
              </a:rPr>
              <a:t>thousand </a:t>
            </a:r>
            <a:r>
              <a:rPr dirty="0" sz="1200">
                <a:latin typeface="Times New Roman"/>
                <a:cs typeface="Times New Roman"/>
              </a:rPr>
              <a:t>dollars. </a:t>
            </a:r>
            <a:r>
              <a:rPr dirty="0" sz="1200" spc="-5">
                <a:latin typeface="Times New Roman"/>
                <a:cs typeface="Times New Roman"/>
              </a:rPr>
              <a:t>For </a:t>
            </a: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reason, these </a:t>
            </a:r>
            <a:r>
              <a:rPr dirty="0" sz="1200">
                <a:latin typeface="Times New Roman"/>
                <a:cs typeface="Times New Roman"/>
              </a:rPr>
              <a:t>additional income </a:t>
            </a:r>
            <a:r>
              <a:rPr dirty="0" sz="1200" spc="-5">
                <a:latin typeface="Times New Roman"/>
                <a:cs typeface="Times New Roman"/>
              </a:rPr>
              <a:t>levels  were </a:t>
            </a:r>
            <a:r>
              <a:rPr dirty="0" sz="1200">
                <a:latin typeface="Times New Roman"/>
                <a:cs typeface="Times New Roman"/>
              </a:rPr>
              <a:t>not involved </a:t>
            </a:r>
            <a:r>
              <a:rPr dirty="0" sz="1200" spc="-5">
                <a:latin typeface="Times New Roman"/>
                <a:cs typeface="Times New Roman"/>
              </a:rPr>
              <a:t>with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statistical analysis.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787704" y="5787347"/>
          <a:ext cx="6161405" cy="87756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36345"/>
                <a:gridCol w="1187450"/>
                <a:gridCol w="1407159"/>
                <a:gridCol w="952500"/>
                <a:gridCol w="1375410"/>
              </a:tblGrid>
              <a:tr h="438150">
                <a:tc gridSpan="5">
                  <a:txBody>
                    <a:bodyPr/>
                    <a:lstStyle/>
                    <a:p>
                      <a:pPr marL="127000">
                        <a:lnSpc>
                          <a:spcPts val="12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Table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7785">
                        <a:lnSpc>
                          <a:spcPts val="1410"/>
                        </a:lnSpc>
                        <a:tabLst>
                          <a:tab pos="6139815" algn="l"/>
                        </a:tabLst>
                      </a:pPr>
                      <a:r>
                        <a:rPr dirty="0" u="sng" sz="1200" i="1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sng" sz="1200" spc="-60" i="1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sng" sz="1200" spc="-5" i="1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Question </a:t>
                      </a:r>
                      <a:r>
                        <a:rPr dirty="0" u="sng" sz="1200" i="1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3: Coding – Public </a:t>
                      </a:r>
                      <a:r>
                        <a:rPr dirty="0" u="sng" sz="1200" spc="-5" i="1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School </a:t>
                      </a:r>
                      <a:r>
                        <a:rPr dirty="0" u="sng" sz="1200" i="1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Lunch</a:t>
                      </a:r>
                      <a:r>
                        <a:rPr dirty="0" u="sng" sz="1200" spc="-10" i="1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sng" sz="1200" spc="-5" i="1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Program	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266700">
                <a:tc>
                  <a:txBody>
                    <a:bodyPr/>
                    <a:lstStyle/>
                    <a:p>
                      <a:pPr marL="355600">
                        <a:lnSpc>
                          <a:spcPts val="1385"/>
                        </a:lnSpc>
                        <a:spcBef>
                          <a:spcPts val="61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Response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8105"/>
                </a:tc>
                <a:tc>
                  <a:txBody>
                    <a:bodyPr/>
                    <a:lstStyle/>
                    <a:p>
                      <a:pPr algn="ctr" marL="102870">
                        <a:lnSpc>
                          <a:spcPts val="1385"/>
                        </a:lnSpc>
                        <a:spcBef>
                          <a:spcPts val="615"/>
                        </a:spcBef>
                      </a:pPr>
                      <a:r>
                        <a:rPr dirty="0" u="sng" sz="12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Free</a:t>
                      </a:r>
                      <a:r>
                        <a:rPr dirty="0" u="sng" sz="1200" spc="-1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sng" sz="12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Lunch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8105"/>
                </a:tc>
                <a:tc>
                  <a:txBody>
                    <a:bodyPr/>
                    <a:lstStyle/>
                    <a:p>
                      <a:pPr algn="ctr" marR="50165">
                        <a:lnSpc>
                          <a:spcPts val="1385"/>
                        </a:lnSpc>
                        <a:spcBef>
                          <a:spcPts val="615"/>
                        </a:spcBef>
                      </a:pPr>
                      <a:r>
                        <a:rPr dirty="0" u="sng" sz="12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Reduced Lunch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8105"/>
                </a:tc>
                <a:tc>
                  <a:txBody>
                    <a:bodyPr/>
                    <a:lstStyle/>
                    <a:p>
                      <a:pPr algn="ctr" marL="15240">
                        <a:lnSpc>
                          <a:spcPts val="1385"/>
                        </a:lnSpc>
                        <a:spcBef>
                          <a:spcPts val="615"/>
                        </a:spcBef>
                      </a:pPr>
                      <a:r>
                        <a:rPr dirty="0" u="sng" sz="12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Neither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8105"/>
                </a:tc>
                <a:tc>
                  <a:txBody>
                    <a:bodyPr/>
                    <a:lstStyle/>
                    <a:p>
                      <a:pPr algn="ctr" marL="118745">
                        <a:lnSpc>
                          <a:spcPts val="1385"/>
                        </a:lnSpc>
                        <a:spcBef>
                          <a:spcPts val="615"/>
                        </a:spcBef>
                      </a:pPr>
                      <a:r>
                        <a:rPr dirty="0" u="sng" sz="12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Did Not</a:t>
                      </a:r>
                      <a:r>
                        <a:rPr dirty="0" u="sng" sz="1200" spc="-1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sng" sz="12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Answer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8105"/>
                </a:tc>
              </a:tr>
              <a:tr h="171450">
                <a:tc>
                  <a:txBody>
                    <a:bodyPr/>
                    <a:lstStyle/>
                    <a:p>
                      <a:pPr marL="355600">
                        <a:lnSpc>
                          <a:spcPts val="125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Coding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05410">
                        <a:lnSpc>
                          <a:spcPts val="125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48260">
                        <a:lnSpc>
                          <a:spcPts val="125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6510">
                        <a:lnSpc>
                          <a:spcPts val="125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121285">
                        <a:lnSpc>
                          <a:spcPts val="125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902004" y="6817232"/>
            <a:ext cx="5856605" cy="1260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Question </a:t>
            </a:r>
            <a:r>
              <a:rPr dirty="0" sz="1200">
                <a:latin typeface="Times New Roman"/>
                <a:cs typeface="Times New Roman"/>
              </a:rPr>
              <a:t>4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simply a blank </a:t>
            </a:r>
            <a:r>
              <a:rPr dirty="0" sz="1200" spc="-5">
                <a:latin typeface="Times New Roman"/>
                <a:cs typeface="Times New Roman"/>
              </a:rPr>
              <a:t>for </a:t>
            </a:r>
            <a:r>
              <a:rPr dirty="0" sz="1200">
                <a:latin typeface="Times New Roman"/>
                <a:cs typeface="Times New Roman"/>
              </a:rPr>
              <a:t>participants to </a:t>
            </a:r>
            <a:r>
              <a:rPr dirty="0" sz="1200" spc="-5">
                <a:latin typeface="Times New Roman"/>
                <a:cs typeface="Times New Roman"/>
              </a:rPr>
              <a:t>enter their age; </a:t>
            </a:r>
            <a:r>
              <a:rPr dirty="0" sz="1200">
                <a:latin typeface="Times New Roman"/>
                <a:cs typeface="Times New Roman"/>
              </a:rPr>
              <a:t>no coding </a:t>
            </a:r>
            <a:r>
              <a:rPr dirty="0" sz="1200" spc="-5">
                <a:latin typeface="Times New Roman"/>
                <a:cs typeface="Times New Roman"/>
              </a:rPr>
              <a:t>was needed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for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response. Question </a:t>
            </a:r>
            <a:r>
              <a:rPr dirty="0" sz="1200">
                <a:latin typeface="Times New Roman"/>
                <a:cs typeface="Times New Roman"/>
              </a:rPr>
              <a:t>5 </a:t>
            </a:r>
            <a:r>
              <a:rPr dirty="0" sz="1200" spc="-5">
                <a:latin typeface="Times New Roman"/>
                <a:cs typeface="Times New Roman"/>
              </a:rPr>
              <a:t>was about gender. Males were coded </a:t>
            </a:r>
            <a:r>
              <a:rPr dirty="0" sz="1200">
                <a:latin typeface="Times New Roman"/>
                <a:cs typeface="Times New Roman"/>
              </a:rPr>
              <a:t>with the number 1, </a:t>
            </a:r>
            <a:r>
              <a:rPr dirty="0" sz="1200" spc="-5">
                <a:latin typeface="Times New Roman"/>
                <a:cs typeface="Times New Roman"/>
              </a:rPr>
              <a:t>females</a:t>
            </a:r>
            <a:r>
              <a:rPr dirty="0" sz="1200" spc="1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with</a:t>
            </a:r>
            <a:endParaRPr sz="1200">
              <a:latin typeface="Times New Roman"/>
              <a:cs typeface="Times New Roman"/>
            </a:endParaRPr>
          </a:p>
          <a:p>
            <a:pPr marL="12700" marR="23495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2. </a:t>
            </a:r>
            <a:r>
              <a:rPr dirty="0" sz="1200" spc="-5">
                <a:latin typeface="Times New Roman"/>
                <a:cs typeface="Times New Roman"/>
              </a:rPr>
              <a:t>Question </a:t>
            </a:r>
            <a:r>
              <a:rPr dirty="0" sz="1200">
                <a:latin typeface="Times New Roman"/>
                <a:cs typeface="Times New Roman"/>
              </a:rPr>
              <a:t>6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not coded, </a:t>
            </a:r>
            <a:r>
              <a:rPr dirty="0" sz="1200" spc="-5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a numerical </a:t>
            </a:r>
            <a:r>
              <a:rPr dirty="0" sz="1200" spc="-5">
                <a:latin typeface="Times New Roman"/>
                <a:cs typeface="Times New Roman"/>
              </a:rPr>
              <a:t>answer about </a:t>
            </a:r>
            <a:r>
              <a:rPr dirty="0" sz="1200">
                <a:latin typeface="Times New Roman"/>
                <a:cs typeface="Times New Roman"/>
              </a:rPr>
              <a:t>the number of people living in  the </a:t>
            </a:r>
            <a:r>
              <a:rPr dirty="0" sz="1200" spc="-5">
                <a:latin typeface="Times New Roman"/>
                <a:cs typeface="Times New Roman"/>
              </a:rPr>
              <a:t>student’s household.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94169" y="429259"/>
            <a:ext cx="1778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73</a:t>
            </a:r>
            <a:endParaRPr sz="1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787704" y="1568280"/>
          <a:ext cx="6154420" cy="19278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7735"/>
                <a:gridCol w="1188719"/>
                <a:gridCol w="978535"/>
                <a:gridCol w="1054735"/>
                <a:gridCol w="928370"/>
                <a:gridCol w="1076325"/>
              </a:tblGrid>
              <a:tr h="437515">
                <a:tc gridSpan="6">
                  <a:txBody>
                    <a:bodyPr/>
                    <a:lstStyle/>
                    <a:p>
                      <a:pPr marL="127000">
                        <a:lnSpc>
                          <a:spcPts val="1280"/>
                        </a:lnSpc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Table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4.4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57785">
                        <a:lnSpc>
                          <a:spcPts val="1410"/>
                        </a:lnSpc>
                        <a:tabLst>
                          <a:tab pos="6139815" algn="l"/>
                        </a:tabLst>
                      </a:pPr>
                      <a:r>
                        <a:rPr dirty="0" u="sng" sz="1200" i="1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sng" sz="1200" spc="-60" i="1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sng" sz="1200" spc="-5" i="1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Question </a:t>
                      </a:r>
                      <a:r>
                        <a:rPr dirty="0" u="sng" sz="1200" i="1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7 and 8: Coding – </a:t>
                      </a:r>
                      <a:r>
                        <a:rPr dirty="0" u="sng" sz="1200" spc="-5" i="1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Parental Education</a:t>
                      </a:r>
                      <a:r>
                        <a:rPr dirty="0" u="sng" sz="1200" spc="15" i="1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sng" sz="1200" spc="-5" i="1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Level	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615950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Response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6835"/>
                </a:tc>
                <a:tc>
                  <a:txBody>
                    <a:bodyPr/>
                    <a:lstStyle/>
                    <a:p>
                      <a:pPr algn="ctr" marL="217170" marR="98425" indent="1270">
                        <a:lnSpc>
                          <a:spcPts val="1380"/>
                        </a:lnSpc>
                        <a:spcBef>
                          <a:spcPts val="705"/>
                        </a:spcBef>
                      </a:pPr>
                      <a:r>
                        <a:rPr dirty="0" u="sng" sz="12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Did </a:t>
                      </a:r>
                      <a:r>
                        <a:rPr dirty="0" u="sng" sz="12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not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sng" sz="12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complete</a:t>
                      </a:r>
                      <a:r>
                        <a:rPr dirty="0" u="sng" sz="1200" spc="-6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sng" sz="12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high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sng" sz="12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school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9535"/>
                </a:tc>
                <a:tc>
                  <a:txBody>
                    <a:bodyPr/>
                    <a:lstStyle/>
                    <a:p>
                      <a:pPr marL="196215" marR="125730" indent="-90170">
                        <a:lnSpc>
                          <a:spcPts val="1380"/>
                        </a:lnSpc>
                        <a:spcBef>
                          <a:spcPts val="705"/>
                        </a:spcBef>
                      </a:pPr>
                      <a:r>
                        <a:rPr dirty="0" u="sng" sz="12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High</a:t>
                      </a:r>
                      <a:r>
                        <a:rPr dirty="0" u="sng" sz="1200" spc="-7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sng" sz="12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school 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sng" sz="12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Graduate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9535"/>
                </a:tc>
                <a:tc>
                  <a:txBody>
                    <a:bodyPr/>
                    <a:lstStyle/>
                    <a:p>
                      <a:pPr algn="ctr" marR="27305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dirty="0" u="sng" sz="12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GED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6835"/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dirty="0" u="sng" sz="12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Military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6835"/>
                </a:tc>
                <a:tc>
                  <a:txBody>
                    <a:bodyPr/>
                    <a:lstStyle/>
                    <a:p>
                      <a:pPr marL="159385" marR="119380" indent="54610">
                        <a:lnSpc>
                          <a:spcPts val="1380"/>
                        </a:lnSpc>
                        <a:spcBef>
                          <a:spcPts val="705"/>
                        </a:spcBef>
                      </a:pPr>
                      <a:r>
                        <a:rPr dirty="0" u="sng" sz="12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Technical </a:t>
                      </a:r>
                      <a:r>
                        <a:rPr dirty="0" u="sng" sz="12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/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sng" sz="12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Trade</a:t>
                      </a:r>
                      <a:r>
                        <a:rPr dirty="0" u="sng" sz="1200" spc="-6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sng" sz="12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school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9535"/>
                </a:tc>
              </a:tr>
              <a:tr h="262890">
                <a:tc>
                  <a:txBody>
                    <a:bodyPr/>
                    <a:lstStyle/>
                    <a:p>
                      <a:pPr marL="127000">
                        <a:lnSpc>
                          <a:spcPts val="133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Coding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492759">
                        <a:lnSpc>
                          <a:spcPts val="133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20320">
                        <a:lnSpc>
                          <a:spcPts val="133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2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26034">
                        <a:lnSpc>
                          <a:spcPts val="133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3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ts val="133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4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32384">
                        <a:lnSpc>
                          <a:spcPts val="133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5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438150">
                <a:tc>
                  <a:txBody>
                    <a:bodyPr/>
                    <a:lstStyle/>
                    <a:p>
                      <a:pPr marL="12700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sz="1200" spc="-5">
                          <a:latin typeface="Times New Roman"/>
                          <a:cs typeface="Times New Roman"/>
                        </a:rPr>
                        <a:t>Response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 marL="430530" marR="205104" indent="-105410">
                        <a:lnSpc>
                          <a:spcPts val="1380"/>
                        </a:lnSpc>
                        <a:spcBef>
                          <a:spcPts val="680"/>
                        </a:spcBef>
                      </a:pPr>
                      <a:r>
                        <a:rPr dirty="0" u="sng" sz="12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Asso</a:t>
                      </a:r>
                      <a:r>
                        <a:rPr dirty="0" u="sng" sz="12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u="sng" sz="12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iat</a:t>
                      </a:r>
                      <a:r>
                        <a:rPr dirty="0" u="sng" sz="12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u="sng" sz="12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sng" sz="12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Degree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6360"/>
                </a:tc>
                <a:tc>
                  <a:txBody>
                    <a:bodyPr/>
                    <a:lstStyle/>
                    <a:p>
                      <a:pPr marL="255270" marR="166370" indent="-109855">
                        <a:lnSpc>
                          <a:spcPts val="1380"/>
                        </a:lnSpc>
                        <a:spcBef>
                          <a:spcPts val="680"/>
                        </a:spcBef>
                      </a:pPr>
                      <a:r>
                        <a:rPr dirty="0" u="sng" sz="1200" spc="-1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B</a:t>
                      </a:r>
                      <a:r>
                        <a:rPr dirty="0" u="sng" sz="12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ac</a:t>
                      </a:r>
                      <a:r>
                        <a:rPr dirty="0" u="sng" sz="1200" spc="1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h</a:t>
                      </a:r>
                      <a:r>
                        <a:rPr dirty="0" u="sng" sz="12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u="sng" sz="12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lor</a:t>
                      </a:r>
                      <a:r>
                        <a:rPr dirty="0" u="sng" sz="12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’</a:t>
                      </a:r>
                      <a:r>
                        <a:rPr dirty="0" u="sng" sz="12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sng" sz="12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Degree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6360"/>
                </a:tc>
                <a:tc>
                  <a:txBody>
                    <a:bodyPr/>
                    <a:lstStyle/>
                    <a:p>
                      <a:pPr marL="133350" marR="160655" indent="95885">
                        <a:lnSpc>
                          <a:spcPts val="1380"/>
                        </a:lnSpc>
                        <a:spcBef>
                          <a:spcPts val="680"/>
                        </a:spcBef>
                      </a:pPr>
                      <a:r>
                        <a:rPr dirty="0" u="sng" sz="12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Masters </a:t>
                      </a:r>
                      <a:r>
                        <a:rPr dirty="0" u="sng" sz="12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/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sng" sz="12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dirty="0" u="sng" sz="12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ro</a:t>
                      </a:r>
                      <a:r>
                        <a:rPr dirty="0" u="sng" sz="1200" spc="-1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f</a:t>
                      </a:r>
                      <a:r>
                        <a:rPr dirty="0" u="sng" sz="12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e</a:t>
                      </a:r>
                      <a:r>
                        <a:rPr dirty="0" u="sng" sz="12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ssi</a:t>
                      </a:r>
                      <a:r>
                        <a:rPr dirty="0" u="sng" sz="12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on</a:t>
                      </a:r>
                      <a:r>
                        <a:rPr dirty="0" u="sng" sz="12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a</a:t>
                      </a:r>
                      <a:r>
                        <a:rPr dirty="0" u="sng" sz="12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l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6360"/>
                </a:tc>
                <a:tc>
                  <a:txBody>
                    <a:bodyPr/>
                    <a:lstStyle/>
                    <a:p>
                      <a:pPr algn="ctr" marL="8255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u="sng" sz="1200" spc="-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Doctorate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  <a:tc>
                  <a:txBody>
                    <a:bodyPr/>
                    <a:lstStyle/>
                    <a:p>
                      <a:pPr algn="ctr" marL="33020">
                        <a:lnSpc>
                          <a:spcPct val="100000"/>
                        </a:lnSpc>
                        <a:spcBef>
                          <a:spcPts val="585"/>
                        </a:spcBef>
                      </a:pPr>
                      <a:r>
                        <a:rPr dirty="0" u="sng" sz="12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I don’t</a:t>
                      </a:r>
                      <a:r>
                        <a:rPr dirty="0" u="sng" sz="1200" spc="-55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u="sng" sz="1200">
                          <a:uFill>
                            <a:solidFill>
                              <a:srgbClr val="000000"/>
                            </a:solidFill>
                          </a:uFill>
                          <a:latin typeface="Times New Roman"/>
                          <a:cs typeface="Times New Roman"/>
                        </a:rPr>
                        <a:t>know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74295"/>
                </a:tc>
              </a:tr>
              <a:tr h="171450">
                <a:tc>
                  <a:txBody>
                    <a:bodyPr/>
                    <a:lstStyle/>
                    <a:p>
                      <a:pPr marL="127000">
                        <a:lnSpc>
                          <a:spcPts val="125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Coding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r" marR="492759">
                        <a:lnSpc>
                          <a:spcPts val="125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6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20320">
                        <a:lnSpc>
                          <a:spcPts val="125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7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R="26034">
                        <a:lnSpc>
                          <a:spcPts val="125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8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9525">
                        <a:lnSpc>
                          <a:spcPts val="125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9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 marL="32384">
                        <a:lnSpc>
                          <a:spcPts val="125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10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902004" y="3648583"/>
            <a:ext cx="5873115" cy="23120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Questions </a:t>
            </a:r>
            <a:r>
              <a:rPr dirty="0" sz="1200">
                <a:latin typeface="Times New Roman"/>
                <a:cs typeface="Times New Roman"/>
              </a:rPr>
              <a:t>9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10 </a:t>
            </a:r>
            <a:r>
              <a:rPr dirty="0" sz="1200" spc="-5">
                <a:latin typeface="Times New Roman"/>
                <a:cs typeface="Times New Roman"/>
              </a:rPr>
              <a:t>were </a:t>
            </a:r>
            <a:r>
              <a:rPr dirty="0" sz="1200" spc="-10">
                <a:latin typeface="Times New Roman"/>
                <a:cs typeface="Times New Roman"/>
              </a:rPr>
              <a:t>yes </a:t>
            </a:r>
            <a:r>
              <a:rPr dirty="0" sz="1200" spc="5">
                <a:latin typeface="Times New Roman"/>
                <a:cs typeface="Times New Roman"/>
              </a:rPr>
              <a:t>or </a:t>
            </a:r>
            <a:r>
              <a:rPr dirty="0" sz="1200">
                <a:latin typeface="Times New Roman"/>
                <a:cs typeface="Times New Roman"/>
              </a:rPr>
              <a:t>no </a:t>
            </a:r>
            <a:r>
              <a:rPr dirty="0" sz="1200" spc="-5">
                <a:latin typeface="Times New Roman"/>
                <a:cs typeface="Times New Roman"/>
              </a:rPr>
              <a:t>questions, </a:t>
            </a:r>
            <a:r>
              <a:rPr dirty="0" sz="1200">
                <a:latin typeface="Times New Roman"/>
                <a:cs typeface="Times New Roman"/>
              </a:rPr>
              <a:t>in which </a:t>
            </a:r>
            <a:r>
              <a:rPr dirty="0" sz="1200" spc="-5">
                <a:latin typeface="Times New Roman"/>
                <a:cs typeface="Times New Roman"/>
              </a:rPr>
              <a:t>“yes” was given </a:t>
            </a:r>
            <a:r>
              <a:rPr dirty="0" sz="1200">
                <a:latin typeface="Times New Roman"/>
                <a:cs typeface="Times New Roman"/>
              </a:rPr>
              <a:t>a 1 </a:t>
            </a:r>
            <a:r>
              <a:rPr dirty="0" sz="1200" spc="-5">
                <a:latin typeface="Times New Roman"/>
                <a:cs typeface="Times New Roman"/>
              </a:rPr>
              <a:t>and “no”</a:t>
            </a:r>
            <a:r>
              <a:rPr dirty="0" sz="1200" spc="1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was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given </a:t>
            </a:r>
            <a:r>
              <a:rPr dirty="0" sz="1200">
                <a:latin typeface="Times New Roman"/>
                <a:cs typeface="Times New Roman"/>
              </a:rPr>
              <a:t>a 2 for </a:t>
            </a:r>
            <a:r>
              <a:rPr dirty="0" sz="1200" spc="-5">
                <a:latin typeface="Times New Roman"/>
                <a:cs typeface="Times New Roman"/>
              </a:rPr>
              <a:t>coding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purposes.</a:t>
            </a:r>
            <a:endParaRPr sz="1200">
              <a:latin typeface="Times New Roman"/>
              <a:cs typeface="Times New Roman"/>
            </a:endParaRPr>
          </a:p>
          <a:p>
            <a:pPr marL="12700" marR="5080" indent="228600">
              <a:lnSpc>
                <a:spcPct val="191700"/>
              </a:lnSpc>
            </a:pPr>
            <a:r>
              <a:rPr dirty="0" sz="1200" spc="-5" b="1">
                <a:latin typeface="Times New Roman"/>
                <a:cs typeface="Times New Roman"/>
              </a:rPr>
              <a:t>Question </a:t>
            </a:r>
            <a:r>
              <a:rPr dirty="0" sz="1200" b="1">
                <a:latin typeface="Times New Roman"/>
                <a:cs typeface="Times New Roman"/>
              </a:rPr>
              <a:t>1. </a:t>
            </a:r>
            <a:r>
              <a:rPr dirty="0" sz="1200" spc="-5">
                <a:latin typeface="Times New Roman"/>
                <a:cs typeface="Times New Roman"/>
              </a:rPr>
              <a:t>As indicated </a:t>
            </a:r>
            <a:r>
              <a:rPr dirty="0" sz="1200">
                <a:latin typeface="Times New Roman"/>
                <a:cs typeface="Times New Roman"/>
              </a:rPr>
              <a:t>by </a:t>
            </a: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4.1, the </a:t>
            </a:r>
            <a:r>
              <a:rPr dirty="0" sz="1200" spc="-5">
                <a:latin typeface="Times New Roman"/>
                <a:cs typeface="Times New Roman"/>
              </a:rPr>
              <a:t>overwhelming </a:t>
            </a:r>
            <a:r>
              <a:rPr dirty="0" sz="1200">
                <a:latin typeface="Times New Roman"/>
                <a:cs typeface="Times New Roman"/>
              </a:rPr>
              <a:t>majority of the students in the  survey were white. However, this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contradiction </a:t>
            </a:r>
            <a:r>
              <a:rPr dirty="0" sz="1200">
                <a:latin typeface="Times New Roman"/>
                <a:cs typeface="Times New Roman"/>
              </a:rPr>
              <a:t>to the </a:t>
            </a:r>
            <a:r>
              <a:rPr dirty="0" sz="1200" spc="-5">
                <a:latin typeface="Times New Roman"/>
                <a:cs typeface="Times New Roman"/>
              </a:rPr>
              <a:t>national averages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high school  dropouts </a:t>
            </a:r>
            <a:r>
              <a:rPr dirty="0" sz="1200" spc="5">
                <a:latin typeface="Times New Roman"/>
                <a:cs typeface="Times New Roman"/>
              </a:rPr>
              <a:t>by </a:t>
            </a:r>
            <a:r>
              <a:rPr dirty="0" sz="1200">
                <a:latin typeface="Times New Roman"/>
                <a:cs typeface="Times New Roman"/>
              </a:rPr>
              <a:t>race. The two </a:t>
            </a:r>
            <a:r>
              <a:rPr dirty="0" sz="1200" spc="-5">
                <a:latin typeface="Times New Roman"/>
                <a:cs typeface="Times New Roman"/>
              </a:rPr>
              <a:t>largest races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tend </a:t>
            </a:r>
            <a:r>
              <a:rPr dirty="0" sz="1200" spc="5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dropout </a:t>
            </a:r>
            <a:r>
              <a:rPr dirty="0" sz="1200">
                <a:latin typeface="Times New Roman"/>
                <a:cs typeface="Times New Roman"/>
              </a:rPr>
              <a:t>on a </a:t>
            </a:r>
            <a:r>
              <a:rPr dirty="0" sz="1200" spc="-5">
                <a:latin typeface="Times New Roman"/>
                <a:cs typeface="Times New Roman"/>
              </a:rPr>
              <a:t>national level </a:t>
            </a:r>
            <a:r>
              <a:rPr dirty="0" sz="1200">
                <a:latin typeface="Times New Roman"/>
                <a:cs typeface="Times New Roman"/>
              </a:rPr>
              <a:t>are </a:t>
            </a:r>
            <a:r>
              <a:rPr dirty="0" sz="1200" spc="-5">
                <a:latin typeface="Times New Roman"/>
                <a:cs typeface="Times New Roman"/>
              </a:rPr>
              <a:t>Hispanic and  African American </a:t>
            </a:r>
            <a:r>
              <a:rPr dirty="0" sz="1200">
                <a:latin typeface="Times New Roman"/>
                <a:cs typeface="Times New Roman"/>
              </a:rPr>
              <a:t>(Ingrum, 2006). </a:t>
            </a:r>
            <a:r>
              <a:rPr dirty="0" sz="1200" spc="-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participants </a:t>
            </a:r>
            <a:r>
              <a:rPr dirty="0" sz="1200">
                <a:latin typeface="Times New Roman"/>
                <a:cs typeface="Times New Roman"/>
              </a:rPr>
              <a:t>in this </a:t>
            </a:r>
            <a:r>
              <a:rPr dirty="0" sz="1200" spc="-5">
                <a:latin typeface="Times New Roman"/>
                <a:cs typeface="Times New Roman"/>
              </a:rPr>
              <a:t>study, </a:t>
            </a:r>
            <a:r>
              <a:rPr dirty="0" sz="1200">
                <a:latin typeface="Times New Roman"/>
                <a:cs typeface="Times New Roman"/>
              </a:rPr>
              <a:t>71.4% </a:t>
            </a:r>
            <a:r>
              <a:rPr dirty="0" sz="1200" spc="-5">
                <a:latin typeface="Times New Roman"/>
                <a:cs typeface="Times New Roman"/>
              </a:rPr>
              <a:t>were </a:t>
            </a:r>
            <a:r>
              <a:rPr dirty="0" sz="1200">
                <a:latin typeface="Times New Roman"/>
                <a:cs typeface="Times New Roman"/>
              </a:rPr>
              <a:t>white, 14.3%  </a:t>
            </a:r>
            <a:r>
              <a:rPr dirty="0" sz="1200" spc="-5">
                <a:latin typeface="Times New Roman"/>
                <a:cs typeface="Times New Roman"/>
              </a:rPr>
              <a:t>were Hispanic, and </a:t>
            </a:r>
            <a:r>
              <a:rPr dirty="0" sz="1200">
                <a:latin typeface="Times New Roman"/>
                <a:cs typeface="Times New Roman"/>
              </a:rPr>
              <a:t>not a </a:t>
            </a:r>
            <a:r>
              <a:rPr dirty="0" sz="1200" spc="-5">
                <a:latin typeface="Times New Roman"/>
                <a:cs typeface="Times New Roman"/>
              </a:rPr>
              <a:t>single </a:t>
            </a:r>
            <a:r>
              <a:rPr dirty="0" sz="1200">
                <a:latin typeface="Times New Roman"/>
                <a:cs typeface="Times New Roman"/>
              </a:rPr>
              <a:t>person listed </a:t>
            </a:r>
            <a:r>
              <a:rPr dirty="0" sz="1200" spc="-5">
                <a:latin typeface="Times New Roman"/>
                <a:cs typeface="Times New Roman"/>
              </a:rPr>
              <a:t>African American as </a:t>
            </a:r>
            <a:r>
              <a:rPr dirty="0" sz="1200">
                <a:latin typeface="Times New Roman"/>
                <a:cs typeface="Times New Roman"/>
              </a:rPr>
              <a:t>their</a:t>
            </a:r>
            <a:r>
              <a:rPr dirty="0" sz="1200" spc="6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race.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94169" y="429259"/>
            <a:ext cx="1778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74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1013206"/>
            <a:ext cx="257683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4.1. Racial Makeup of</a:t>
            </a:r>
            <a:r>
              <a:rPr dirty="0" sz="1200" spc="-3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Participants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6007989"/>
            <a:ext cx="5828030" cy="12598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Question </a:t>
            </a:r>
            <a:r>
              <a:rPr dirty="0" sz="1200" b="1">
                <a:latin typeface="Times New Roman"/>
                <a:cs typeface="Times New Roman"/>
              </a:rPr>
              <a:t>2. </a:t>
            </a:r>
            <a:r>
              <a:rPr dirty="0" sz="1200" spc="-5">
                <a:latin typeface="Times New Roman"/>
                <a:cs typeface="Times New Roman"/>
              </a:rPr>
              <a:t>As seen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4.2, the majority of </a:t>
            </a:r>
            <a:r>
              <a:rPr dirty="0" sz="1200" spc="-5">
                <a:latin typeface="Times New Roman"/>
                <a:cs typeface="Times New Roman"/>
              </a:rPr>
              <a:t>participants </a:t>
            </a:r>
            <a:r>
              <a:rPr dirty="0" sz="1200">
                <a:latin typeface="Times New Roman"/>
                <a:cs typeface="Times New Roman"/>
              </a:rPr>
              <a:t>did not know the </a:t>
            </a:r>
            <a:r>
              <a:rPr dirty="0" sz="1200" spc="-5">
                <a:latin typeface="Times New Roman"/>
                <a:cs typeface="Times New Roman"/>
              </a:rPr>
              <a:t>level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of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income of their household. </a:t>
            </a:r>
            <a:r>
              <a:rPr dirty="0" sz="1200" spc="-5">
                <a:latin typeface="Times New Roman"/>
                <a:cs typeface="Times New Roman"/>
              </a:rPr>
              <a:t>Considering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ten </a:t>
            </a:r>
            <a:r>
              <a:rPr dirty="0" sz="1200">
                <a:latin typeface="Times New Roman"/>
                <a:cs typeface="Times New Roman"/>
              </a:rPr>
              <a:t>who did </a:t>
            </a:r>
            <a:r>
              <a:rPr dirty="0" sz="1200" spc="-5">
                <a:latin typeface="Times New Roman"/>
                <a:cs typeface="Times New Roman"/>
              </a:rPr>
              <a:t>indicate that </a:t>
            </a:r>
            <a:r>
              <a:rPr dirty="0" sz="1200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knew </a:t>
            </a:r>
            <a:r>
              <a:rPr dirty="0" sz="1200">
                <a:latin typeface="Times New Roman"/>
                <a:cs typeface="Times New Roman"/>
              </a:rPr>
              <a:t>their income  </a:t>
            </a:r>
            <a:r>
              <a:rPr dirty="0" sz="1200" spc="-5">
                <a:latin typeface="Times New Roman"/>
                <a:cs typeface="Times New Roman"/>
              </a:rPr>
              <a:t>level, </a:t>
            </a:r>
            <a:r>
              <a:rPr dirty="0" sz="1200">
                <a:latin typeface="Times New Roman"/>
                <a:cs typeface="Times New Roman"/>
              </a:rPr>
              <a:t>70% of </a:t>
            </a:r>
            <a:r>
              <a:rPr dirty="0" sz="1200" spc="-5">
                <a:latin typeface="Times New Roman"/>
                <a:cs typeface="Times New Roman"/>
              </a:rPr>
              <a:t>them </a:t>
            </a:r>
            <a:r>
              <a:rPr dirty="0" sz="1200">
                <a:latin typeface="Times New Roman"/>
                <a:cs typeface="Times New Roman"/>
              </a:rPr>
              <a:t>selected </a:t>
            </a:r>
            <a:r>
              <a:rPr dirty="0" sz="1200" spc="-5">
                <a:latin typeface="Times New Roman"/>
                <a:cs typeface="Times New Roman"/>
              </a:rPr>
              <a:t>an </a:t>
            </a:r>
            <a:r>
              <a:rPr dirty="0" sz="1200">
                <a:latin typeface="Times New Roman"/>
                <a:cs typeface="Times New Roman"/>
              </a:rPr>
              <a:t>income of </a:t>
            </a:r>
            <a:r>
              <a:rPr dirty="0" sz="1200" spc="-5">
                <a:latin typeface="Times New Roman"/>
                <a:cs typeface="Times New Roman"/>
              </a:rPr>
              <a:t>less than </a:t>
            </a:r>
            <a:r>
              <a:rPr dirty="0" sz="1200">
                <a:latin typeface="Times New Roman"/>
                <a:cs typeface="Times New Roman"/>
              </a:rPr>
              <a:t>$30,000. Since the majority did not </a:t>
            </a:r>
            <a:r>
              <a:rPr dirty="0" sz="1200" spc="-5">
                <a:latin typeface="Times New Roman"/>
                <a:cs typeface="Times New Roman"/>
              </a:rPr>
              <a:t>indicate  an </a:t>
            </a:r>
            <a:r>
              <a:rPr dirty="0" sz="1200">
                <a:latin typeface="Times New Roman"/>
                <a:cs typeface="Times New Roman"/>
              </a:rPr>
              <a:t>income </a:t>
            </a:r>
            <a:r>
              <a:rPr dirty="0" sz="1200" spc="-5">
                <a:latin typeface="Times New Roman"/>
                <a:cs typeface="Times New Roman"/>
              </a:rPr>
              <a:t>level, </a:t>
            </a:r>
            <a:r>
              <a:rPr dirty="0" sz="1200">
                <a:latin typeface="Times New Roman"/>
                <a:cs typeface="Times New Roman"/>
              </a:rPr>
              <a:t>a sound </a:t>
            </a:r>
            <a:r>
              <a:rPr dirty="0" sz="1200" spc="-5">
                <a:latin typeface="Times New Roman"/>
                <a:cs typeface="Times New Roman"/>
              </a:rPr>
              <a:t>statistical conclusion </a:t>
            </a:r>
            <a:r>
              <a:rPr dirty="0" sz="1200">
                <a:latin typeface="Times New Roman"/>
                <a:cs typeface="Times New Roman"/>
              </a:rPr>
              <a:t>from this </a:t>
            </a:r>
            <a:r>
              <a:rPr dirty="0" sz="1200" spc="-5">
                <a:latin typeface="Times New Roman"/>
                <a:cs typeface="Times New Roman"/>
              </a:rPr>
              <a:t>question cannot </a:t>
            </a:r>
            <a:r>
              <a:rPr dirty="0" sz="1200">
                <a:latin typeface="Times New Roman"/>
                <a:cs typeface="Times New Roman"/>
              </a:rPr>
              <a:t>be</a:t>
            </a:r>
            <a:r>
              <a:rPr dirty="0" sz="1200" spc="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made.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14042" y="1798320"/>
            <a:ext cx="3411854" cy="3455035"/>
          </a:xfrm>
          <a:custGeom>
            <a:avLst/>
            <a:gdLst/>
            <a:ahLst/>
            <a:cxnLst/>
            <a:rect l="l" t="t" r="r" b="b"/>
            <a:pathLst>
              <a:path w="3411854" h="3455035">
                <a:moveTo>
                  <a:pt x="1683893" y="0"/>
                </a:moveTo>
                <a:lnTo>
                  <a:pt x="1683893" y="1727200"/>
                </a:lnTo>
                <a:lnTo>
                  <a:pt x="0" y="2111629"/>
                </a:lnTo>
                <a:lnTo>
                  <a:pt x="11402" y="2158609"/>
                </a:lnTo>
                <a:lnTo>
                  <a:pt x="24014" y="2204977"/>
                </a:lnTo>
                <a:lnTo>
                  <a:pt x="37815" y="2250719"/>
                </a:lnTo>
                <a:lnTo>
                  <a:pt x="52785" y="2295822"/>
                </a:lnTo>
                <a:lnTo>
                  <a:pt x="68901" y="2340273"/>
                </a:lnTo>
                <a:lnTo>
                  <a:pt x="86145" y="2384059"/>
                </a:lnTo>
                <a:lnTo>
                  <a:pt x="104495" y="2427167"/>
                </a:lnTo>
                <a:lnTo>
                  <a:pt x="123929" y="2469585"/>
                </a:lnTo>
                <a:lnTo>
                  <a:pt x="144429" y="2511298"/>
                </a:lnTo>
                <a:lnTo>
                  <a:pt x="165972" y="2552293"/>
                </a:lnTo>
                <a:lnTo>
                  <a:pt x="188538" y="2592559"/>
                </a:lnTo>
                <a:lnTo>
                  <a:pt x="212106" y="2632081"/>
                </a:lnTo>
                <a:lnTo>
                  <a:pt x="236656" y="2670848"/>
                </a:lnTo>
                <a:lnTo>
                  <a:pt x="262167" y="2708845"/>
                </a:lnTo>
                <a:lnTo>
                  <a:pt x="288617" y="2746059"/>
                </a:lnTo>
                <a:lnTo>
                  <a:pt x="315987" y="2782479"/>
                </a:lnTo>
                <a:lnTo>
                  <a:pt x="344256" y="2818089"/>
                </a:lnTo>
                <a:lnTo>
                  <a:pt x="373402" y="2852879"/>
                </a:lnTo>
                <a:lnTo>
                  <a:pt x="403406" y="2886834"/>
                </a:lnTo>
                <a:lnTo>
                  <a:pt x="434245" y="2919941"/>
                </a:lnTo>
                <a:lnTo>
                  <a:pt x="465901" y="2952188"/>
                </a:lnTo>
                <a:lnTo>
                  <a:pt x="498351" y="2983561"/>
                </a:lnTo>
                <a:lnTo>
                  <a:pt x="531575" y="3014048"/>
                </a:lnTo>
                <a:lnTo>
                  <a:pt x="565553" y="3043635"/>
                </a:lnTo>
                <a:lnTo>
                  <a:pt x="600263" y="3072309"/>
                </a:lnTo>
                <a:lnTo>
                  <a:pt x="635685" y="3100058"/>
                </a:lnTo>
                <a:lnTo>
                  <a:pt x="671798" y="3126868"/>
                </a:lnTo>
                <a:lnTo>
                  <a:pt x="708581" y="3152726"/>
                </a:lnTo>
                <a:lnTo>
                  <a:pt x="746014" y="3177619"/>
                </a:lnTo>
                <a:lnTo>
                  <a:pt x="784076" y="3201534"/>
                </a:lnTo>
                <a:lnTo>
                  <a:pt x="822747" y="3224459"/>
                </a:lnTo>
                <a:lnTo>
                  <a:pt x="862004" y="3246379"/>
                </a:lnTo>
                <a:lnTo>
                  <a:pt x="901828" y="3267282"/>
                </a:lnTo>
                <a:lnTo>
                  <a:pt x="942226" y="3287169"/>
                </a:lnTo>
                <a:lnTo>
                  <a:pt x="983094" y="3305986"/>
                </a:lnTo>
                <a:lnTo>
                  <a:pt x="1024493" y="3323760"/>
                </a:lnTo>
                <a:lnTo>
                  <a:pt x="1066377" y="3340465"/>
                </a:lnTo>
                <a:lnTo>
                  <a:pt x="1108723" y="3356088"/>
                </a:lnTo>
                <a:lnTo>
                  <a:pt x="1151511" y="3370616"/>
                </a:lnTo>
                <a:lnTo>
                  <a:pt x="1194721" y="3384035"/>
                </a:lnTo>
                <a:lnTo>
                  <a:pt x="1238332" y="3396333"/>
                </a:lnTo>
                <a:lnTo>
                  <a:pt x="1282322" y="3407497"/>
                </a:lnTo>
                <a:lnTo>
                  <a:pt x="1326672" y="3417513"/>
                </a:lnTo>
                <a:lnTo>
                  <a:pt x="1371361" y="3426369"/>
                </a:lnTo>
                <a:lnTo>
                  <a:pt x="1416366" y="3434052"/>
                </a:lnTo>
                <a:lnTo>
                  <a:pt x="1461669" y="3440548"/>
                </a:lnTo>
                <a:lnTo>
                  <a:pt x="1507249" y="3445844"/>
                </a:lnTo>
                <a:lnTo>
                  <a:pt x="1553083" y="3449928"/>
                </a:lnTo>
                <a:lnTo>
                  <a:pt x="1599153" y="3452786"/>
                </a:lnTo>
                <a:lnTo>
                  <a:pt x="1645436" y="3454406"/>
                </a:lnTo>
                <a:lnTo>
                  <a:pt x="1691913" y="3454774"/>
                </a:lnTo>
                <a:lnTo>
                  <a:pt x="1738562" y="3453877"/>
                </a:lnTo>
                <a:lnTo>
                  <a:pt x="1785363" y="3451702"/>
                </a:lnTo>
                <a:lnTo>
                  <a:pt x="1832295" y="3448237"/>
                </a:lnTo>
                <a:lnTo>
                  <a:pt x="1879337" y="3443468"/>
                </a:lnTo>
                <a:lnTo>
                  <a:pt x="1926469" y="3437382"/>
                </a:lnTo>
                <a:lnTo>
                  <a:pt x="1973670" y="3429966"/>
                </a:lnTo>
                <a:lnTo>
                  <a:pt x="2020918" y="3421207"/>
                </a:lnTo>
                <a:lnTo>
                  <a:pt x="2068195" y="3411092"/>
                </a:lnTo>
                <a:lnTo>
                  <a:pt x="2115182" y="3399690"/>
                </a:lnTo>
                <a:lnTo>
                  <a:pt x="2161556" y="3387078"/>
                </a:lnTo>
                <a:lnTo>
                  <a:pt x="2207303" y="3373278"/>
                </a:lnTo>
                <a:lnTo>
                  <a:pt x="2252412" y="3358309"/>
                </a:lnTo>
                <a:lnTo>
                  <a:pt x="2296869" y="3342193"/>
                </a:lnTo>
                <a:lnTo>
                  <a:pt x="2340660" y="3324951"/>
                </a:lnTo>
                <a:lnTo>
                  <a:pt x="2383774" y="3306602"/>
                </a:lnTo>
                <a:lnTo>
                  <a:pt x="2426222" y="3287156"/>
                </a:lnTo>
                <a:lnTo>
                  <a:pt x="2467913" y="3266671"/>
                </a:lnTo>
                <a:lnTo>
                  <a:pt x="2508914" y="3245129"/>
                </a:lnTo>
                <a:lnTo>
                  <a:pt x="2549184" y="3222565"/>
                </a:lnTo>
                <a:lnTo>
                  <a:pt x="2588710" y="3198998"/>
                </a:lnTo>
                <a:lnTo>
                  <a:pt x="2627481" y="3174450"/>
                </a:lnTo>
                <a:lnTo>
                  <a:pt x="2665481" y="3148942"/>
                </a:lnTo>
                <a:lnTo>
                  <a:pt x="2702700" y="3122493"/>
                </a:lnTo>
                <a:lnTo>
                  <a:pt x="2739122" y="3095125"/>
                </a:lnTo>
                <a:lnTo>
                  <a:pt x="2774737" y="3066859"/>
                </a:lnTo>
                <a:lnTo>
                  <a:pt x="2809529" y="3037714"/>
                </a:lnTo>
                <a:lnTo>
                  <a:pt x="2843487" y="3007713"/>
                </a:lnTo>
                <a:lnTo>
                  <a:pt x="2876598" y="2976876"/>
                </a:lnTo>
                <a:lnTo>
                  <a:pt x="2908847" y="2945222"/>
                </a:lnTo>
                <a:lnTo>
                  <a:pt x="2940223" y="2912774"/>
                </a:lnTo>
                <a:lnTo>
                  <a:pt x="2970712" y="2879552"/>
                </a:lnTo>
                <a:lnTo>
                  <a:pt x="3000302" y="2845577"/>
                </a:lnTo>
                <a:lnTo>
                  <a:pt x="3028978" y="2810869"/>
                </a:lnTo>
                <a:lnTo>
                  <a:pt x="3056729" y="2775449"/>
                </a:lnTo>
                <a:lnTo>
                  <a:pt x="3083541" y="2739337"/>
                </a:lnTo>
                <a:lnTo>
                  <a:pt x="3109400" y="2702556"/>
                </a:lnTo>
                <a:lnTo>
                  <a:pt x="3134295" y="2665124"/>
                </a:lnTo>
                <a:lnTo>
                  <a:pt x="3158212" y="2627064"/>
                </a:lnTo>
                <a:lnTo>
                  <a:pt x="3181138" y="2588395"/>
                </a:lnTo>
                <a:lnTo>
                  <a:pt x="3203060" y="2549139"/>
                </a:lnTo>
                <a:lnTo>
                  <a:pt x="3223965" y="2509316"/>
                </a:lnTo>
                <a:lnTo>
                  <a:pt x="3243839" y="2468947"/>
                </a:lnTo>
                <a:lnTo>
                  <a:pt x="3262671" y="2428053"/>
                </a:lnTo>
                <a:lnTo>
                  <a:pt x="3280446" y="2386654"/>
                </a:lnTo>
                <a:lnTo>
                  <a:pt x="3297152" y="2344771"/>
                </a:lnTo>
                <a:lnTo>
                  <a:pt x="3312775" y="2302425"/>
                </a:lnTo>
                <a:lnTo>
                  <a:pt x="3327304" y="2259637"/>
                </a:lnTo>
                <a:lnTo>
                  <a:pt x="3340724" y="2216427"/>
                </a:lnTo>
                <a:lnTo>
                  <a:pt x="3353023" y="2172816"/>
                </a:lnTo>
                <a:lnTo>
                  <a:pt x="3364187" y="2128825"/>
                </a:lnTo>
                <a:lnTo>
                  <a:pt x="3374204" y="2084475"/>
                </a:lnTo>
                <a:lnTo>
                  <a:pt x="3383060" y="2039785"/>
                </a:lnTo>
                <a:lnTo>
                  <a:pt x="3390743" y="1994778"/>
                </a:lnTo>
                <a:lnTo>
                  <a:pt x="3397239" y="1949474"/>
                </a:lnTo>
                <a:lnTo>
                  <a:pt x="3402536" y="1903893"/>
                </a:lnTo>
                <a:lnTo>
                  <a:pt x="3406620" y="1858056"/>
                </a:lnTo>
                <a:lnTo>
                  <a:pt x="3409479" y="1811984"/>
                </a:lnTo>
                <a:lnTo>
                  <a:pt x="3411098" y="1765698"/>
                </a:lnTo>
                <a:lnTo>
                  <a:pt x="3411466" y="1719218"/>
                </a:lnTo>
                <a:lnTo>
                  <a:pt x="3410570" y="1672565"/>
                </a:lnTo>
                <a:lnTo>
                  <a:pt x="3408395" y="1625760"/>
                </a:lnTo>
                <a:lnTo>
                  <a:pt x="3404930" y="1578824"/>
                </a:lnTo>
                <a:lnTo>
                  <a:pt x="3400161" y="1531777"/>
                </a:lnTo>
                <a:lnTo>
                  <a:pt x="3394075" y="1484640"/>
                </a:lnTo>
                <a:lnTo>
                  <a:pt x="3386659" y="1437434"/>
                </a:lnTo>
                <a:lnTo>
                  <a:pt x="3377900" y="1390180"/>
                </a:lnTo>
                <a:lnTo>
                  <a:pt x="3367785" y="1342898"/>
                </a:lnTo>
                <a:lnTo>
                  <a:pt x="3356161" y="1295086"/>
                </a:lnTo>
                <a:lnTo>
                  <a:pt x="3343259" y="1247863"/>
                </a:lnTo>
                <a:lnTo>
                  <a:pt x="3329102" y="1201243"/>
                </a:lnTo>
                <a:lnTo>
                  <a:pt x="3313709" y="1155244"/>
                </a:lnTo>
                <a:lnTo>
                  <a:pt x="3297103" y="1109883"/>
                </a:lnTo>
                <a:lnTo>
                  <a:pt x="3279304" y="1065177"/>
                </a:lnTo>
                <a:lnTo>
                  <a:pt x="3260333" y="1021142"/>
                </a:lnTo>
                <a:lnTo>
                  <a:pt x="3240211" y="977795"/>
                </a:lnTo>
                <a:lnTo>
                  <a:pt x="3218959" y="935152"/>
                </a:lnTo>
                <a:lnTo>
                  <a:pt x="3196599" y="893232"/>
                </a:lnTo>
                <a:lnTo>
                  <a:pt x="3173150" y="852049"/>
                </a:lnTo>
                <a:lnTo>
                  <a:pt x="3148636" y="811622"/>
                </a:lnTo>
                <a:lnTo>
                  <a:pt x="3123075" y="771967"/>
                </a:lnTo>
                <a:lnTo>
                  <a:pt x="3096490" y="733101"/>
                </a:lnTo>
                <a:lnTo>
                  <a:pt x="3068901" y="695039"/>
                </a:lnTo>
                <a:lnTo>
                  <a:pt x="3040330" y="657801"/>
                </a:lnTo>
                <a:lnTo>
                  <a:pt x="3010797" y="621401"/>
                </a:lnTo>
                <a:lnTo>
                  <a:pt x="2980323" y="585857"/>
                </a:lnTo>
                <a:lnTo>
                  <a:pt x="2948930" y="551186"/>
                </a:lnTo>
                <a:lnTo>
                  <a:pt x="2916639" y="517404"/>
                </a:lnTo>
                <a:lnTo>
                  <a:pt x="2883470" y="484528"/>
                </a:lnTo>
                <a:lnTo>
                  <a:pt x="2849445" y="452575"/>
                </a:lnTo>
                <a:lnTo>
                  <a:pt x="2814584" y="421562"/>
                </a:lnTo>
                <a:lnTo>
                  <a:pt x="2778909" y="391505"/>
                </a:lnTo>
                <a:lnTo>
                  <a:pt x="2742441" y="362421"/>
                </a:lnTo>
                <a:lnTo>
                  <a:pt x="2705201" y="334328"/>
                </a:lnTo>
                <a:lnTo>
                  <a:pt x="2667209" y="307241"/>
                </a:lnTo>
                <a:lnTo>
                  <a:pt x="2628487" y="281177"/>
                </a:lnTo>
                <a:lnTo>
                  <a:pt x="2589056" y="256155"/>
                </a:lnTo>
                <a:lnTo>
                  <a:pt x="2548937" y="232189"/>
                </a:lnTo>
                <a:lnTo>
                  <a:pt x="2508150" y="209297"/>
                </a:lnTo>
                <a:lnTo>
                  <a:pt x="2466718" y="187496"/>
                </a:lnTo>
                <a:lnTo>
                  <a:pt x="2424660" y="166802"/>
                </a:lnTo>
                <a:lnTo>
                  <a:pt x="2381999" y="147232"/>
                </a:lnTo>
                <a:lnTo>
                  <a:pt x="2338754" y="128803"/>
                </a:lnTo>
                <a:lnTo>
                  <a:pt x="2294948" y="111533"/>
                </a:lnTo>
                <a:lnTo>
                  <a:pt x="2250600" y="95436"/>
                </a:lnTo>
                <a:lnTo>
                  <a:pt x="2205733" y="80531"/>
                </a:lnTo>
                <a:lnTo>
                  <a:pt x="2160366" y="66834"/>
                </a:lnTo>
                <a:lnTo>
                  <a:pt x="2114522" y="54362"/>
                </a:lnTo>
                <a:lnTo>
                  <a:pt x="2068221" y="43132"/>
                </a:lnTo>
                <a:lnTo>
                  <a:pt x="2021485" y="33159"/>
                </a:lnTo>
                <a:lnTo>
                  <a:pt x="1974333" y="24463"/>
                </a:lnTo>
                <a:lnTo>
                  <a:pt x="1926788" y="17058"/>
                </a:lnTo>
                <a:lnTo>
                  <a:pt x="1878870" y="10961"/>
                </a:lnTo>
                <a:lnTo>
                  <a:pt x="1830601" y="6191"/>
                </a:lnTo>
                <a:lnTo>
                  <a:pt x="1782001" y="2762"/>
                </a:lnTo>
                <a:lnTo>
                  <a:pt x="1733091" y="693"/>
                </a:lnTo>
                <a:lnTo>
                  <a:pt x="1683893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70730" y="2448686"/>
            <a:ext cx="1727200" cy="1461770"/>
          </a:xfrm>
          <a:custGeom>
            <a:avLst/>
            <a:gdLst/>
            <a:ahLst/>
            <a:cxnLst/>
            <a:rect l="l" t="t" r="r" b="b"/>
            <a:pathLst>
              <a:path w="1727200" h="1461770">
                <a:moveTo>
                  <a:pt x="376814" y="0"/>
                </a:moveTo>
                <a:lnTo>
                  <a:pt x="346698" y="38895"/>
                </a:lnTo>
                <a:lnTo>
                  <a:pt x="317787" y="78506"/>
                </a:lnTo>
                <a:lnTo>
                  <a:pt x="290090" y="118805"/>
                </a:lnTo>
                <a:lnTo>
                  <a:pt x="263613" y="159764"/>
                </a:lnTo>
                <a:lnTo>
                  <a:pt x="238361" y="201354"/>
                </a:lnTo>
                <a:lnTo>
                  <a:pt x="214341" y="243549"/>
                </a:lnTo>
                <a:lnTo>
                  <a:pt x="191560" y="286319"/>
                </a:lnTo>
                <a:lnTo>
                  <a:pt x="170025" y="329638"/>
                </a:lnTo>
                <a:lnTo>
                  <a:pt x="149740" y="373477"/>
                </a:lnTo>
                <a:lnTo>
                  <a:pt x="130714" y="417809"/>
                </a:lnTo>
                <a:lnTo>
                  <a:pt x="112952" y="462605"/>
                </a:lnTo>
                <a:lnTo>
                  <a:pt x="96460" y="507838"/>
                </a:lnTo>
                <a:lnTo>
                  <a:pt x="81246" y="553479"/>
                </a:lnTo>
                <a:lnTo>
                  <a:pt x="67315" y="599502"/>
                </a:lnTo>
                <a:lnTo>
                  <a:pt x="54673" y="645877"/>
                </a:lnTo>
                <a:lnTo>
                  <a:pt x="43328" y="692578"/>
                </a:lnTo>
                <a:lnTo>
                  <a:pt x="33286" y="739576"/>
                </a:lnTo>
                <a:lnTo>
                  <a:pt x="24553" y="786844"/>
                </a:lnTo>
                <a:lnTo>
                  <a:pt x="17135" y="834353"/>
                </a:lnTo>
                <a:lnTo>
                  <a:pt x="11038" y="882075"/>
                </a:lnTo>
                <a:lnTo>
                  <a:pt x="6270" y="929984"/>
                </a:lnTo>
                <a:lnTo>
                  <a:pt x="2837" y="978050"/>
                </a:lnTo>
                <a:lnTo>
                  <a:pt x="745" y="1026246"/>
                </a:lnTo>
                <a:lnTo>
                  <a:pt x="0" y="1074545"/>
                </a:lnTo>
                <a:lnTo>
                  <a:pt x="608" y="1122917"/>
                </a:lnTo>
                <a:lnTo>
                  <a:pt x="2577" y="1171336"/>
                </a:lnTo>
                <a:lnTo>
                  <a:pt x="5913" y="1219773"/>
                </a:lnTo>
                <a:lnTo>
                  <a:pt x="10621" y="1268201"/>
                </a:lnTo>
                <a:lnTo>
                  <a:pt x="16709" y="1316592"/>
                </a:lnTo>
                <a:lnTo>
                  <a:pt x="24182" y="1364918"/>
                </a:lnTo>
                <a:lnTo>
                  <a:pt x="33048" y="1413150"/>
                </a:lnTo>
                <a:lnTo>
                  <a:pt x="43312" y="1461262"/>
                </a:lnTo>
                <a:lnTo>
                  <a:pt x="1727205" y="1076833"/>
                </a:lnTo>
                <a:lnTo>
                  <a:pt x="376814" y="0"/>
                </a:lnTo>
                <a:close/>
              </a:path>
            </a:pathLst>
          </a:custGeom>
          <a:solidFill>
            <a:srgbClr val="88888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947545" y="1875154"/>
            <a:ext cx="1350645" cy="1650364"/>
          </a:xfrm>
          <a:custGeom>
            <a:avLst/>
            <a:gdLst/>
            <a:ahLst/>
            <a:cxnLst/>
            <a:rect l="l" t="t" r="r" b="b"/>
            <a:pathLst>
              <a:path w="1350645" h="1650364">
                <a:moveTo>
                  <a:pt x="841248" y="0"/>
                </a:moveTo>
                <a:lnTo>
                  <a:pt x="794142" y="15266"/>
                </a:lnTo>
                <a:lnTo>
                  <a:pt x="747582" y="31844"/>
                </a:lnTo>
                <a:lnTo>
                  <a:pt x="701595" y="49718"/>
                </a:lnTo>
                <a:lnTo>
                  <a:pt x="656204" y="68869"/>
                </a:lnTo>
                <a:lnTo>
                  <a:pt x="611435" y="89281"/>
                </a:lnTo>
                <a:lnTo>
                  <a:pt x="567312" y="110937"/>
                </a:lnTo>
                <a:lnTo>
                  <a:pt x="523860" y="133820"/>
                </a:lnTo>
                <a:lnTo>
                  <a:pt x="481105" y="157913"/>
                </a:lnTo>
                <a:lnTo>
                  <a:pt x="439071" y="183199"/>
                </a:lnTo>
                <a:lnTo>
                  <a:pt x="397784" y="209662"/>
                </a:lnTo>
                <a:lnTo>
                  <a:pt x="357267" y="237284"/>
                </a:lnTo>
                <a:lnTo>
                  <a:pt x="317547" y="266048"/>
                </a:lnTo>
                <a:lnTo>
                  <a:pt x="278647" y="295937"/>
                </a:lnTo>
                <a:lnTo>
                  <a:pt x="240594" y="326935"/>
                </a:lnTo>
                <a:lnTo>
                  <a:pt x="203411" y="359024"/>
                </a:lnTo>
                <a:lnTo>
                  <a:pt x="167124" y="392188"/>
                </a:lnTo>
                <a:lnTo>
                  <a:pt x="131758" y="426410"/>
                </a:lnTo>
                <a:lnTo>
                  <a:pt x="97338" y="461672"/>
                </a:lnTo>
                <a:lnTo>
                  <a:pt x="63888" y="497957"/>
                </a:lnTo>
                <a:lnTo>
                  <a:pt x="31433" y="535249"/>
                </a:lnTo>
                <a:lnTo>
                  <a:pt x="0" y="573531"/>
                </a:lnTo>
                <a:lnTo>
                  <a:pt x="1350391" y="1650365"/>
                </a:lnTo>
                <a:lnTo>
                  <a:pt x="841248" y="0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788792" y="1798320"/>
            <a:ext cx="509270" cy="1727200"/>
          </a:xfrm>
          <a:custGeom>
            <a:avLst/>
            <a:gdLst/>
            <a:ahLst/>
            <a:cxnLst/>
            <a:rect l="l" t="t" r="r" b="b"/>
            <a:pathLst>
              <a:path w="509270" h="1727200">
                <a:moveTo>
                  <a:pt x="509143" y="0"/>
                </a:moveTo>
                <a:lnTo>
                  <a:pt x="457401" y="776"/>
                </a:lnTo>
                <a:lnTo>
                  <a:pt x="405753" y="3101"/>
                </a:lnTo>
                <a:lnTo>
                  <a:pt x="354234" y="6971"/>
                </a:lnTo>
                <a:lnTo>
                  <a:pt x="302876" y="12378"/>
                </a:lnTo>
                <a:lnTo>
                  <a:pt x="251713" y="19319"/>
                </a:lnTo>
                <a:lnTo>
                  <a:pt x="200779" y="27788"/>
                </a:lnTo>
                <a:lnTo>
                  <a:pt x="150107" y="37779"/>
                </a:lnTo>
                <a:lnTo>
                  <a:pt x="99731" y="49288"/>
                </a:lnTo>
                <a:lnTo>
                  <a:pt x="49684" y="62308"/>
                </a:lnTo>
                <a:lnTo>
                  <a:pt x="0" y="76834"/>
                </a:lnTo>
                <a:lnTo>
                  <a:pt x="509143" y="1727200"/>
                </a:lnTo>
                <a:lnTo>
                  <a:pt x="509143" y="0"/>
                </a:lnTo>
                <a:close/>
              </a:path>
            </a:pathLst>
          </a:custGeom>
          <a:solidFill>
            <a:srgbClr val="DADA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180585" y="4215764"/>
            <a:ext cx="454659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2000" spc="-180">
                <a:latin typeface="Arial"/>
                <a:cs typeface="Arial"/>
              </a:rPr>
              <a:t>71%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75129" y="3062985"/>
            <a:ext cx="454659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000" spc="-180">
                <a:latin typeface="Arial"/>
                <a:cs typeface="Arial"/>
              </a:rPr>
              <a:t>14%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275332" y="1862709"/>
            <a:ext cx="983615" cy="645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2000" spc="-225">
                <a:latin typeface="Arial"/>
                <a:cs typeface="Arial"/>
              </a:rPr>
              <a:t>5%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75"/>
              </a:spcBef>
            </a:pPr>
            <a:r>
              <a:rPr dirty="0" sz="2000" spc="-180">
                <a:latin typeface="Arial"/>
                <a:cs typeface="Arial"/>
              </a:rPr>
              <a:t>10%</a:t>
            </a:r>
            <a:endParaRPr sz="20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454396" y="2964179"/>
            <a:ext cx="113030" cy="111760"/>
          </a:xfrm>
          <a:custGeom>
            <a:avLst/>
            <a:gdLst/>
            <a:ahLst/>
            <a:cxnLst/>
            <a:rect l="l" t="t" r="r" b="b"/>
            <a:pathLst>
              <a:path w="113029" h="111760">
                <a:moveTo>
                  <a:pt x="0" y="111251"/>
                </a:moveTo>
                <a:lnTo>
                  <a:pt x="112775" y="111251"/>
                </a:lnTo>
                <a:lnTo>
                  <a:pt x="112775" y="0"/>
                </a:lnTo>
                <a:lnTo>
                  <a:pt x="0" y="0"/>
                </a:lnTo>
                <a:lnTo>
                  <a:pt x="0" y="111251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454396" y="3261359"/>
            <a:ext cx="113030" cy="111760"/>
          </a:xfrm>
          <a:custGeom>
            <a:avLst/>
            <a:gdLst/>
            <a:ahLst/>
            <a:cxnLst/>
            <a:rect l="l" t="t" r="r" b="b"/>
            <a:pathLst>
              <a:path w="113029" h="111760">
                <a:moveTo>
                  <a:pt x="0" y="111251"/>
                </a:moveTo>
                <a:lnTo>
                  <a:pt x="112775" y="111251"/>
                </a:lnTo>
                <a:lnTo>
                  <a:pt x="112775" y="0"/>
                </a:lnTo>
                <a:lnTo>
                  <a:pt x="0" y="0"/>
                </a:lnTo>
                <a:lnTo>
                  <a:pt x="0" y="111251"/>
                </a:lnTo>
                <a:close/>
              </a:path>
            </a:pathLst>
          </a:custGeom>
          <a:solidFill>
            <a:srgbClr val="88888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454396" y="3558540"/>
            <a:ext cx="113030" cy="113030"/>
          </a:xfrm>
          <a:custGeom>
            <a:avLst/>
            <a:gdLst/>
            <a:ahLst/>
            <a:cxnLst/>
            <a:rect l="l" t="t" r="r" b="b"/>
            <a:pathLst>
              <a:path w="113029" h="113029">
                <a:moveTo>
                  <a:pt x="0" y="112775"/>
                </a:moveTo>
                <a:lnTo>
                  <a:pt x="112775" y="112775"/>
                </a:lnTo>
                <a:lnTo>
                  <a:pt x="112775" y="0"/>
                </a:lnTo>
                <a:lnTo>
                  <a:pt x="0" y="0"/>
                </a:lnTo>
                <a:lnTo>
                  <a:pt x="0" y="112775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454396" y="3857244"/>
            <a:ext cx="113030" cy="111760"/>
          </a:xfrm>
          <a:custGeom>
            <a:avLst/>
            <a:gdLst/>
            <a:ahLst/>
            <a:cxnLst/>
            <a:rect l="l" t="t" r="r" b="b"/>
            <a:pathLst>
              <a:path w="113029" h="111760">
                <a:moveTo>
                  <a:pt x="0" y="111251"/>
                </a:moveTo>
                <a:lnTo>
                  <a:pt x="112775" y="111251"/>
                </a:lnTo>
                <a:lnTo>
                  <a:pt x="112775" y="0"/>
                </a:lnTo>
                <a:lnTo>
                  <a:pt x="0" y="0"/>
                </a:lnTo>
                <a:lnTo>
                  <a:pt x="0" y="111251"/>
                </a:lnTo>
                <a:close/>
              </a:path>
            </a:pathLst>
          </a:custGeom>
          <a:solidFill>
            <a:srgbClr val="DADA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5618734" y="2808762"/>
            <a:ext cx="708025" cy="12166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R="5080">
              <a:lnSpc>
                <a:spcPct val="122200"/>
              </a:lnSpc>
              <a:spcBef>
                <a:spcPts val="95"/>
              </a:spcBef>
            </a:pPr>
            <a:r>
              <a:rPr dirty="0" sz="1600" spc="-30">
                <a:latin typeface="Arial"/>
                <a:cs typeface="Arial"/>
              </a:rPr>
              <a:t>White  </a:t>
            </a:r>
            <a:r>
              <a:rPr dirty="0" sz="1600" spc="-105">
                <a:latin typeface="Arial"/>
                <a:cs typeface="Arial"/>
              </a:rPr>
              <a:t>Hisp</a:t>
            </a:r>
            <a:r>
              <a:rPr dirty="0" sz="1600" spc="-110">
                <a:latin typeface="Arial"/>
                <a:cs typeface="Arial"/>
              </a:rPr>
              <a:t>a</a:t>
            </a:r>
            <a:r>
              <a:rPr dirty="0" sz="1600" spc="-35">
                <a:latin typeface="Arial"/>
                <a:cs typeface="Arial"/>
              </a:rPr>
              <a:t>n</a:t>
            </a:r>
            <a:r>
              <a:rPr dirty="0" sz="1600" spc="-25">
                <a:latin typeface="Arial"/>
                <a:cs typeface="Arial"/>
              </a:rPr>
              <a:t>i</a:t>
            </a:r>
            <a:r>
              <a:rPr dirty="0" sz="1600" spc="-90">
                <a:latin typeface="Arial"/>
                <a:cs typeface="Arial"/>
              </a:rPr>
              <a:t>c  </a:t>
            </a:r>
            <a:r>
              <a:rPr dirty="0" sz="1600" spc="-100">
                <a:latin typeface="Arial"/>
                <a:cs typeface="Arial"/>
              </a:rPr>
              <a:t>Asian  </a:t>
            </a:r>
            <a:r>
              <a:rPr dirty="0" sz="1600" spc="-50">
                <a:latin typeface="Arial"/>
                <a:cs typeface="Arial"/>
              </a:rPr>
              <a:t>Other</a:t>
            </a:r>
            <a:endParaRPr sz="16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143000" y="1391411"/>
            <a:ext cx="5381625" cy="4267200"/>
          </a:xfrm>
          <a:custGeom>
            <a:avLst/>
            <a:gdLst/>
            <a:ahLst/>
            <a:cxnLst/>
            <a:rect l="l" t="t" r="r" b="b"/>
            <a:pathLst>
              <a:path w="5381625" h="4267200">
                <a:moveTo>
                  <a:pt x="0" y="4267200"/>
                </a:moveTo>
                <a:lnTo>
                  <a:pt x="5381244" y="4267200"/>
                </a:lnTo>
                <a:lnTo>
                  <a:pt x="5381244" y="0"/>
                </a:lnTo>
                <a:lnTo>
                  <a:pt x="0" y="0"/>
                </a:lnTo>
                <a:lnTo>
                  <a:pt x="0" y="4267200"/>
                </a:lnTo>
                <a:close/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94169" y="429259"/>
            <a:ext cx="1778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75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1013206"/>
            <a:ext cx="22663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4.2 Household </a:t>
            </a:r>
            <a:r>
              <a:rPr dirty="0" sz="1200" spc="-5">
                <a:latin typeface="Times New Roman"/>
                <a:cs typeface="Times New Roman"/>
              </a:rPr>
              <a:t>Income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Level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5223128"/>
            <a:ext cx="5937885" cy="37141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Question </a:t>
            </a:r>
            <a:r>
              <a:rPr dirty="0" sz="1200" b="1">
                <a:latin typeface="Times New Roman"/>
                <a:cs typeface="Times New Roman"/>
              </a:rPr>
              <a:t>3. </a:t>
            </a:r>
            <a:r>
              <a:rPr dirty="0" sz="1200">
                <a:latin typeface="Times New Roman"/>
                <a:cs typeface="Times New Roman"/>
              </a:rPr>
              <a:t>The third </a:t>
            </a:r>
            <a:r>
              <a:rPr dirty="0" sz="1200" spc="-5">
                <a:latin typeface="Times New Roman"/>
                <a:cs typeface="Times New Roman"/>
              </a:rPr>
              <a:t>question, which asked </a:t>
            </a:r>
            <a:r>
              <a:rPr dirty="0" sz="1200">
                <a:latin typeface="Times New Roman"/>
                <a:cs typeface="Times New Roman"/>
              </a:rPr>
              <a:t>about the </a:t>
            </a:r>
            <a:r>
              <a:rPr dirty="0" sz="1200" spc="-5">
                <a:latin typeface="Times New Roman"/>
                <a:cs typeface="Times New Roman"/>
              </a:rPr>
              <a:t>students’ qualification for free</a:t>
            </a:r>
            <a:r>
              <a:rPr dirty="0" sz="1200" spc="3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or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reduced </a:t>
            </a:r>
            <a:r>
              <a:rPr dirty="0" sz="1200">
                <a:latin typeface="Times New Roman"/>
                <a:cs typeface="Times New Roman"/>
              </a:rPr>
              <a:t>school </a:t>
            </a:r>
            <a:r>
              <a:rPr dirty="0" sz="1200" spc="-5">
                <a:latin typeface="Times New Roman"/>
                <a:cs typeface="Times New Roman"/>
              </a:rPr>
              <a:t>meals, </a:t>
            </a:r>
            <a:r>
              <a:rPr dirty="0" sz="1200">
                <a:latin typeface="Times New Roman"/>
                <a:cs typeface="Times New Roman"/>
              </a:rPr>
              <a:t>was a </a:t>
            </a:r>
            <a:r>
              <a:rPr dirty="0" sz="1200" spc="-5">
                <a:latin typeface="Times New Roman"/>
                <a:cs typeface="Times New Roman"/>
              </a:rPr>
              <a:t>better </a:t>
            </a:r>
            <a:r>
              <a:rPr dirty="0" sz="1200">
                <a:latin typeface="Times New Roman"/>
                <a:cs typeface="Times New Roman"/>
              </a:rPr>
              <a:t>indicator of the </a:t>
            </a:r>
            <a:r>
              <a:rPr dirty="0" sz="1200" spc="-5">
                <a:latin typeface="Times New Roman"/>
                <a:cs typeface="Times New Roman"/>
              </a:rPr>
              <a:t>socioeconomic status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participants than  Question </a:t>
            </a:r>
            <a:r>
              <a:rPr dirty="0" sz="1200">
                <a:latin typeface="Times New Roman"/>
                <a:cs typeface="Times New Roman"/>
              </a:rPr>
              <a:t>2. </a:t>
            </a:r>
            <a:r>
              <a:rPr dirty="0" sz="1200" spc="-5">
                <a:latin typeface="Times New Roman"/>
                <a:cs typeface="Times New Roman"/>
              </a:rPr>
              <a:t>Although </a:t>
            </a:r>
            <a:r>
              <a:rPr dirty="0" sz="1200">
                <a:latin typeface="Times New Roman"/>
                <a:cs typeface="Times New Roman"/>
              </a:rPr>
              <a:t>income </a:t>
            </a:r>
            <a:r>
              <a:rPr dirty="0" sz="1200" spc="-5">
                <a:latin typeface="Times New Roman"/>
                <a:cs typeface="Times New Roman"/>
              </a:rPr>
              <a:t>level can </a:t>
            </a:r>
            <a:r>
              <a:rPr dirty="0" sz="1200" spc="5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an </a:t>
            </a:r>
            <a:r>
              <a:rPr dirty="0" sz="1200">
                <a:latin typeface="Times New Roman"/>
                <a:cs typeface="Times New Roman"/>
              </a:rPr>
              <a:t>important </a:t>
            </a:r>
            <a:r>
              <a:rPr dirty="0" sz="1200" spc="-5">
                <a:latin typeface="Times New Roman"/>
                <a:cs typeface="Times New Roman"/>
              </a:rPr>
              <a:t>part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determining socioeconomic  status, </a:t>
            </a:r>
            <a:r>
              <a:rPr dirty="0" sz="1200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is </a:t>
            </a:r>
            <a:r>
              <a:rPr dirty="0" sz="1200">
                <a:latin typeface="Times New Roman"/>
                <a:cs typeface="Times New Roman"/>
              </a:rPr>
              <a:t>only one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many </a:t>
            </a:r>
            <a:r>
              <a:rPr dirty="0" sz="1200" spc="-5">
                <a:latin typeface="Times New Roman"/>
                <a:cs typeface="Times New Roman"/>
              </a:rPr>
              <a:t>factors </a:t>
            </a:r>
            <a:r>
              <a:rPr dirty="0" sz="1200">
                <a:latin typeface="Times New Roman"/>
                <a:cs typeface="Times New Roman"/>
              </a:rPr>
              <a:t>to consider. </a:t>
            </a:r>
            <a:r>
              <a:rPr dirty="0" sz="1200" spc="-5">
                <a:latin typeface="Times New Roman"/>
                <a:cs typeface="Times New Roman"/>
              </a:rPr>
              <a:t>Other factors </a:t>
            </a:r>
            <a:r>
              <a:rPr dirty="0" sz="1200">
                <a:latin typeface="Times New Roman"/>
                <a:cs typeface="Times New Roman"/>
              </a:rPr>
              <a:t>that influence this </a:t>
            </a:r>
            <a:r>
              <a:rPr dirty="0" sz="1200" spc="-5">
                <a:latin typeface="Times New Roman"/>
                <a:cs typeface="Times New Roman"/>
              </a:rPr>
              <a:t>determination  </a:t>
            </a:r>
            <a:r>
              <a:rPr dirty="0" sz="1200">
                <a:latin typeface="Times New Roman"/>
                <a:cs typeface="Times New Roman"/>
              </a:rPr>
              <a:t>include </a:t>
            </a:r>
            <a:r>
              <a:rPr dirty="0" sz="1200" spc="-5">
                <a:latin typeface="Times New Roman"/>
                <a:cs typeface="Times New Roman"/>
              </a:rPr>
              <a:t>household </a:t>
            </a:r>
            <a:r>
              <a:rPr dirty="0" sz="1200">
                <a:latin typeface="Times New Roman"/>
                <a:cs typeface="Times New Roman"/>
              </a:rPr>
              <a:t>size, </a:t>
            </a:r>
            <a:r>
              <a:rPr dirty="0" sz="1200" spc="-5">
                <a:latin typeface="Times New Roman"/>
                <a:cs typeface="Times New Roman"/>
              </a:rPr>
              <a:t>geographic </a:t>
            </a:r>
            <a:r>
              <a:rPr dirty="0" sz="1200">
                <a:latin typeface="Times New Roman"/>
                <a:cs typeface="Times New Roman"/>
              </a:rPr>
              <a:t>location, </a:t>
            </a:r>
            <a:r>
              <a:rPr dirty="0" sz="1200" spc="-5">
                <a:latin typeface="Times New Roman"/>
                <a:cs typeface="Times New Roman"/>
              </a:rPr>
              <a:t>and government </a:t>
            </a:r>
            <a:r>
              <a:rPr dirty="0" sz="1200">
                <a:latin typeface="Times New Roman"/>
                <a:cs typeface="Times New Roman"/>
              </a:rPr>
              <a:t>subsidies. </a:t>
            </a: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addition, a student  should be much </a:t>
            </a:r>
            <a:r>
              <a:rPr dirty="0" sz="1200" spc="-5">
                <a:latin typeface="Times New Roman"/>
                <a:cs typeface="Times New Roman"/>
              </a:rPr>
              <a:t>more </a:t>
            </a:r>
            <a:r>
              <a:rPr dirty="0" sz="1200">
                <a:latin typeface="Times New Roman"/>
                <a:cs typeface="Times New Roman"/>
              </a:rPr>
              <a:t>likely to provide </a:t>
            </a:r>
            <a:r>
              <a:rPr dirty="0" sz="1200" spc="-5">
                <a:latin typeface="Times New Roman"/>
                <a:cs typeface="Times New Roman"/>
              </a:rPr>
              <a:t>an answer </a:t>
            </a:r>
            <a:r>
              <a:rPr dirty="0" sz="1200">
                <a:latin typeface="Times New Roman"/>
                <a:cs typeface="Times New Roman"/>
              </a:rPr>
              <a:t>to this </a:t>
            </a:r>
            <a:r>
              <a:rPr dirty="0" sz="1200" spc="-5">
                <a:latin typeface="Times New Roman"/>
                <a:cs typeface="Times New Roman"/>
              </a:rPr>
              <a:t>question as opposed </a:t>
            </a:r>
            <a:r>
              <a:rPr dirty="0" sz="1200">
                <a:latin typeface="Times New Roman"/>
                <a:cs typeface="Times New Roman"/>
              </a:rPr>
              <a:t>to the </a:t>
            </a:r>
            <a:r>
              <a:rPr dirty="0" sz="1200" spc="-5">
                <a:latin typeface="Times New Roman"/>
                <a:cs typeface="Times New Roman"/>
              </a:rPr>
              <a:t>overall  </a:t>
            </a:r>
            <a:r>
              <a:rPr dirty="0" sz="1200">
                <a:latin typeface="Times New Roman"/>
                <a:cs typeface="Times New Roman"/>
              </a:rPr>
              <a:t>income </a:t>
            </a:r>
            <a:r>
              <a:rPr dirty="0" sz="1200" spc="-5">
                <a:latin typeface="Times New Roman"/>
                <a:cs typeface="Times New Roman"/>
              </a:rPr>
              <a:t>level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their </a:t>
            </a:r>
            <a:r>
              <a:rPr dirty="0" sz="1200">
                <a:latin typeface="Times New Roman"/>
                <a:cs typeface="Times New Roman"/>
              </a:rPr>
              <a:t>household. Since </a:t>
            </a:r>
            <a:r>
              <a:rPr dirty="0" sz="1200" spc="-5">
                <a:latin typeface="Times New Roman"/>
                <a:cs typeface="Times New Roman"/>
              </a:rPr>
              <a:t>low SES is associated with free and/or reduced meals </a:t>
            </a:r>
            <a:r>
              <a:rPr dirty="0" sz="1200">
                <a:latin typeface="Times New Roman"/>
                <a:cs typeface="Times New Roman"/>
              </a:rPr>
              <a:t>at  </a:t>
            </a:r>
            <a:r>
              <a:rPr dirty="0" sz="1200" spc="-5">
                <a:latin typeface="Times New Roman"/>
                <a:cs typeface="Times New Roman"/>
              </a:rPr>
              <a:t>school,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has </a:t>
            </a:r>
            <a:r>
              <a:rPr dirty="0" sz="1200">
                <a:latin typeface="Times New Roman"/>
                <a:cs typeface="Times New Roman"/>
              </a:rPr>
              <a:t>been </a:t>
            </a:r>
            <a:r>
              <a:rPr dirty="0" sz="1200" spc="-5">
                <a:latin typeface="Times New Roman"/>
                <a:cs typeface="Times New Roman"/>
              </a:rPr>
              <a:t>linked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high school </a:t>
            </a:r>
            <a:r>
              <a:rPr dirty="0" sz="1200">
                <a:latin typeface="Times New Roman"/>
                <a:cs typeface="Times New Roman"/>
              </a:rPr>
              <a:t>dropouts (Bradley &amp; </a:t>
            </a:r>
            <a:r>
              <a:rPr dirty="0" sz="1200" spc="-5">
                <a:latin typeface="Times New Roman"/>
                <a:cs typeface="Times New Roman"/>
              </a:rPr>
              <a:t>Corwyn, </a:t>
            </a:r>
            <a:r>
              <a:rPr dirty="0" sz="1200">
                <a:latin typeface="Times New Roman"/>
                <a:cs typeface="Times New Roman"/>
              </a:rPr>
              <a:t>2002; </a:t>
            </a:r>
            <a:r>
              <a:rPr dirty="0" sz="1200" spc="-5">
                <a:latin typeface="Times New Roman"/>
                <a:cs typeface="Times New Roman"/>
              </a:rPr>
              <a:t>Christle,  </a:t>
            </a:r>
            <a:r>
              <a:rPr dirty="0" sz="1200">
                <a:latin typeface="Times New Roman"/>
                <a:cs typeface="Times New Roman"/>
              </a:rPr>
              <a:t>Jolivette, &amp; </a:t>
            </a:r>
            <a:r>
              <a:rPr dirty="0" sz="1200" spc="-5">
                <a:latin typeface="Times New Roman"/>
                <a:cs typeface="Times New Roman"/>
              </a:rPr>
              <a:t>Nelson, </a:t>
            </a:r>
            <a:r>
              <a:rPr dirty="0" sz="1200">
                <a:latin typeface="Times New Roman"/>
                <a:cs typeface="Times New Roman"/>
              </a:rPr>
              <a:t>2007; </a:t>
            </a:r>
            <a:r>
              <a:rPr dirty="0" sz="1200" spc="-5">
                <a:latin typeface="Times New Roman"/>
                <a:cs typeface="Times New Roman"/>
              </a:rPr>
              <a:t>Montmarquette, Wiennot-Briot, </a:t>
            </a:r>
            <a:r>
              <a:rPr dirty="0" sz="1200">
                <a:latin typeface="Times New Roman"/>
                <a:cs typeface="Times New Roman"/>
              </a:rPr>
              <a:t>&amp; </a:t>
            </a:r>
            <a:r>
              <a:rPr dirty="0" sz="1200" spc="-5">
                <a:latin typeface="Times New Roman"/>
                <a:cs typeface="Times New Roman"/>
              </a:rPr>
              <a:t>Dagenais, </a:t>
            </a:r>
            <a:r>
              <a:rPr dirty="0" sz="1200">
                <a:latin typeface="Times New Roman"/>
                <a:cs typeface="Times New Roman"/>
              </a:rPr>
              <a:t>2007), </a:t>
            </a:r>
            <a:r>
              <a:rPr dirty="0" sz="1200" spc="-5">
                <a:latin typeface="Times New Roman"/>
                <a:cs typeface="Times New Roman"/>
              </a:rPr>
              <a:t>SES </a:t>
            </a:r>
            <a:r>
              <a:rPr dirty="0" sz="1200">
                <a:latin typeface="Times New Roman"/>
                <a:cs typeface="Times New Roman"/>
              </a:rPr>
              <a:t>should be a  </a:t>
            </a:r>
            <a:r>
              <a:rPr dirty="0" sz="1200" spc="-5">
                <a:latin typeface="Times New Roman"/>
                <a:cs typeface="Times New Roman"/>
              </a:rPr>
              <a:t>reliable </a:t>
            </a:r>
            <a:r>
              <a:rPr dirty="0" sz="1200">
                <a:latin typeface="Times New Roman"/>
                <a:cs typeface="Times New Roman"/>
              </a:rPr>
              <a:t>way to </a:t>
            </a:r>
            <a:r>
              <a:rPr dirty="0" sz="1200" spc="-5">
                <a:latin typeface="Times New Roman"/>
                <a:cs typeface="Times New Roman"/>
              </a:rPr>
              <a:t>compare </a:t>
            </a:r>
            <a:r>
              <a:rPr dirty="0" sz="1200">
                <a:latin typeface="Times New Roman"/>
                <a:cs typeface="Times New Roman"/>
              </a:rPr>
              <a:t>these students to those on a state </a:t>
            </a:r>
            <a:r>
              <a:rPr dirty="0" sz="1200" spc="-5">
                <a:latin typeface="Times New Roman"/>
                <a:cs typeface="Times New Roman"/>
              </a:rPr>
              <a:t>and national </a:t>
            </a:r>
            <a:r>
              <a:rPr dirty="0" sz="1200">
                <a:latin typeface="Times New Roman"/>
                <a:cs typeface="Times New Roman"/>
              </a:rPr>
              <a:t>level. </a:t>
            </a: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4.3 </a:t>
            </a:r>
            <a:r>
              <a:rPr dirty="0" sz="1200" spc="-5">
                <a:latin typeface="Times New Roman"/>
                <a:cs typeface="Times New Roman"/>
              </a:rPr>
              <a:t>displays 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results </a:t>
            </a:r>
            <a:r>
              <a:rPr dirty="0" sz="1200">
                <a:latin typeface="Times New Roman"/>
                <a:cs typeface="Times New Roman"/>
              </a:rPr>
              <a:t>of this question. 9.5% did not </a:t>
            </a:r>
            <a:r>
              <a:rPr dirty="0" sz="1200" spc="-5">
                <a:latin typeface="Times New Roman"/>
                <a:cs typeface="Times New Roman"/>
              </a:rPr>
              <a:t>respond </a:t>
            </a:r>
            <a:r>
              <a:rPr dirty="0" sz="1200">
                <a:latin typeface="Times New Roman"/>
                <a:cs typeface="Times New Roman"/>
              </a:rPr>
              <a:t>to the </a:t>
            </a:r>
            <a:r>
              <a:rPr dirty="0" sz="1200" spc="-5">
                <a:latin typeface="Times New Roman"/>
                <a:cs typeface="Times New Roman"/>
              </a:rPr>
              <a:t>question, </a:t>
            </a:r>
            <a:r>
              <a:rPr dirty="0" sz="1200">
                <a:latin typeface="Times New Roman"/>
                <a:cs typeface="Times New Roman"/>
              </a:rPr>
              <a:t>but the </a:t>
            </a:r>
            <a:r>
              <a:rPr dirty="0" sz="1200" spc="-5">
                <a:latin typeface="Times New Roman"/>
                <a:cs typeface="Times New Roman"/>
              </a:rPr>
              <a:t>vast </a:t>
            </a:r>
            <a:r>
              <a:rPr dirty="0" sz="1200">
                <a:latin typeface="Times New Roman"/>
                <a:cs typeface="Times New Roman"/>
              </a:rPr>
              <a:t>majority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responded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113151" y="1760854"/>
            <a:ext cx="1683385" cy="2929890"/>
          </a:xfrm>
          <a:custGeom>
            <a:avLst/>
            <a:gdLst/>
            <a:ahLst/>
            <a:cxnLst/>
            <a:rect l="l" t="t" r="r" b="b"/>
            <a:pathLst>
              <a:path w="1683385" h="2929890">
                <a:moveTo>
                  <a:pt x="218186" y="0"/>
                </a:moveTo>
                <a:lnTo>
                  <a:pt x="218186" y="1464691"/>
                </a:lnTo>
                <a:lnTo>
                  <a:pt x="0" y="2912999"/>
                </a:lnTo>
                <a:lnTo>
                  <a:pt x="47921" y="2919428"/>
                </a:lnTo>
                <a:lnTo>
                  <a:pt x="95687" y="2924267"/>
                </a:lnTo>
                <a:lnTo>
                  <a:pt x="143268" y="2927535"/>
                </a:lnTo>
                <a:lnTo>
                  <a:pt x="190638" y="2929253"/>
                </a:lnTo>
                <a:lnTo>
                  <a:pt x="237770" y="2929442"/>
                </a:lnTo>
                <a:lnTo>
                  <a:pt x="284635" y="2928120"/>
                </a:lnTo>
                <a:lnTo>
                  <a:pt x="331207" y="2925310"/>
                </a:lnTo>
                <a:lnTo>
                  <a:pt x="377457" y="2921030"/>
                </a:lnTo>
                <a:lnTo>
                  <a:pt x="423359" y="2915302"/>
                </a:lnTo>
                <a:lnTo>
                  <a:pt x="468886" y="2908145"/>
                </a:lnTo>
                <a:lnTo>
                  <a:pt x="514008" y="2899580"/>
                </a:lnTo>
                <a:lnTo>
                  <a:pt x="558700" y="2889627"/>
                </a:lnTo>
                <a:lnTo>
                  <a:pt x="602933" y="2878306"/>
                </a:lnTo>
                <a:lnTo>
                  <a:pt x="646681" y="2865637"/>
                </a:lnTo>
                <a:lnTo>
                  <a:pt x="689915" y="2851641"/>
                </a:lnTo>
                <a:lnTo>
                  <a:pt x="732609" y="2836338"/>
                </a:lnTo>
                <a:lnTo>
                  <a:pt x="774735" y="2819749"/>
                </a:lnTo>
                <a:lnTo>
                  <a:pt x="816265" y="2801893"/>
                </a:lnTo>
                <a:lnTo>
                  <a:pt x="857172" y="2782790"/>
                </a:lnTo>
                <a:lnTo>
                  <a:pt x="897428" y="2762462"/>
                </a:lnTo>
                <a:lnTo>
                  <a:pt x="937007" y="2740928"/>
                </a:lnTo>
                <a:lnTo>
                  <a:pt x="975880" y="2718208"/>
                </a:lnTo>
                <a:lnTo>
                  <a:pt x="1014020" y="2694323"/>
                </a:lnTo>
                <a:lnTo>
                  <a:pt x="1051400" y="2669294"/>
                </a:lnTo>
                <a:lnTo>
                  <a:pt x="1087993" y="2643139"/>
                </a:lnTo>
                <a:lnTo>
                  <a:pt x="1123770" y="2615881"/>
                </a:lnTo>
                <a:lnTo>
                  <a:pt x="1158704" y="2587537"/>
                </a:lnTo>
                <a:lnTo>
                  <a:pt x="1192769" y="2558131"/>
                </a:lnTo>
                <a:lnTo>
                  <a:pt x="1225935" y="2527680"/>
                </a:lnTo>
                <a:lnTo>
                  <a:pt x="1258177" y="2496206"/>
                </a:lnTo>
                <a:lnTo>
                  <a:pt x="1289467" y="2463729"/>
                </a:lnTo>
                <a:lnTo>
                  <a:pt x="1319776" y="2430269"/>
                </a:lnTo>
                <a:lnTo>
                  <a:pt x="1349078" y="2395846"/>
                </a:lnTo>
                <a:lnTo>
                  <a:pt x="1377346" y="2360481"/>
                </a:lnTo>
                <a:lnTo>
                  <a:pt x="1404551" y="2324193"/>
                </a:lnTo>
                <a:lnTo>
                  <a:pt x="1430667" y="2287004"/>
                </a:lnTo>
                <a:lnTo>
                  <a:pt x="1455665" y="2248933"/>
                </a:lnTo>
                <a:lnTo>
                  <a:pt x="1479519" y="2210001"/>
                </a:lnTo>
                <a:lnTo>
                  <a:pt x="1502200" y="2170228"/>
                </a:lnTo>
                <a:lnTo>
                  <a:pt x="1523683" y="2129634"/>
                </a:lnTo>
                <a:lnTo>
                  <a:pt x="1543938" y="2088239"/>
                </a:lnTo>
                <a:lnTo>
                  <a:pt x="1562939" y="2046064"/>
                </a:lnTo>
                <a:lnTo>
                  <a:pt x="1580658" y="2003129"/>
                </a:lnTo>
                <a:lnTo>
                  <a:pt x="1597067" y="1959454"/>
                </a:lnTo>
                <a:lnTo>
                  <a:pt x="1612140" y="1915060"/>
                </a:lnTo>
                <a:lnTo>
                  <a:pt x="1625849" y="1869966"/>
                </a:lnTo>
                <a:lnTo>
                  <a:pt x="1638166" y="1824194"/>
                </a:lnTo>
                <a:lnTo>
                  <a:pt x="1649064" y="1777762"/>
                </a:lnTo>
                <a:lnTo>
                  <a:pt x="1658516" y="1730692"/>
                </a:lnTo>
                <a:lnTo>
                  <a:pt x="1666494" y="1683003"/>
                </a:lnTo>
                <a:lnTo>
                  <a:pt x="1672930" y="1635074"/>
                </a:lnTo>
                <a:lnTo>
                  <a:pt x="1677776" y="1587302"/>
                </a:lnTo>
                <a:lnTo>
                  <a:pt x="1681051" y="1539713"/>
                </a:lnTo>
                <a:lnTo>
                  <a:pt x="1682776" y="1492337"/>
                </a:lnTo>
                <a:lnTo>
                  <a:pt x="1682971" y="1445199"/>
                </a:lnTo>
                <a:lnTo>
                  <a:pt x="1681656" y="1398327"/>
                </a:lnTo>
                <a:lnTo>
                  <a:pt x="1678851" y="1351750"/>
                </a:lnTo>
                <a:lnTo>
                  <a:pt x="1674577" y="1305494"/>
                </a:lnTo>
                <a:lnTo>
                  <a:pt x="1668853" y="1259587"/>
                </a:lnTo>
                <a:lnTo>
                  <a:pt x="1661701" y="1214055"/>
                </a:lnTo>
                <a:lnTo>
                  <a:pt x="1653140" y="1168928"/>
                </a:lnTo>
                <a:lnTo>
                  <a:pt x="1643191" y="1124232"/>
                </a:lnTo>
                <a:lnTo>
                  <a:pt x="1631874" y="1079994"/>
                </a:lnTo>
                <a:lnTo>
                  <a:pt x="1619209" y="1036242"/>
                </a:lnTo>
                <a:lnTo>
                  <a:pt x="1605216" y="993004"/>
                </a:lnTo>
                <a:lnTo>
                  <a:pt x="1589916" y="950307"/>
                </a:lnTo>
                <a:lnTo>
                  <a:pt x="1573329" y="908178"/>
                </a:lnTo>
                <a:lnTo>
                  <a:pt x="1555475" y="866645"/>
                </a:lnTo>
                <a:lnTo>
                  <a:pt x="1536375" y="825735"/>
                </a:lnTo>
                <a:lnTo>
                  <a:pt x="1516048" y="785475"/>
                </a:lnTo>
                <a:lnTo>
                  <a:pt x="1494516" y="745894"/>
                </a:lnTo>
                <a:lnTo>
                  <a:pt x="1471797" y="707018"/>
                </a:lnTo>
                <a:lnTo>
                  <a:pt x="1447913" y="668876"/>
                </a:lnTo>
                <a:lnTo>
                  <a:pt x="1422884" y="631494"/>
                </a:lnTo>
                <a:lnTo>
                  <a:pt x="1396730" y="594899"/>
                </a:lnTo>
                <a:lnTo>
                  <a:pt x="1369471" y="559120"/>
                </a:lnTo>
                <a:lnTo>
                  <a:pt x="1341127" y="524184"/>
                </a:lnTo>
                <a:lnTo>
                  <a:pt x="1311719" y="490118"/>
                </a:lnTo>
                <a:lnTo>
                  <a:pt x="1281268" y="456950"/>
                </a:lnTo>
                <a:lnTo>
                  <a:pt x="1249792" y="424707"/>
                </a:lnTo>
                <a:lnTo>
                  <a:pt x="1217313" y="393416"/>
                </a:lnTo>
                <a:lnTo>
                  <a:pt x="1183851" y="363106"/>
                </a:lnTo>
                <a:lnTo>
                  <a:pt x="1149426" y="333803"/>
                </a:lnTo>
                <a:lnTo>
                  <a:pt x="1114059" y="305534"/>
                </a:lnTo>
                <a:lnTo>
                  <a:pt x="1077768" y="278328"/>
                </a:lnTo>
                <a:lnTo>
                  <a:pt x="1040576" y="252212"/>
                </a:lnTo>
                <a:lnTo>
                  <a:pt x="1002502" y="227213"/>
                </a:lnTo>
                <a:lnTo>
                  <a:pt x="963566" y="203359"/>
                </a:lnTo>
                <a:lnTo>
                  <a:pt x="923788" y="180677"/>
                </a:lnTo>
                <a:lnTo>
                  <a:pt x="883190" y="159195"/>
                </a:lnTo>
                <a:lnTo>
                  <a:pt x="841791" y="138939"/>
                </a:lnTo>
                <a:lnTo>
                  <a:pt x="799611" y="119938"/>
                </a:lnTo>
                <a:lnTo>
                  <a:pt x="756670" y="102219"/>
                </a:lnTo>
                <a:lnTo>
                  <a:pt x="712990" y="85809"/>
                </a:lnTo>
                <a:lnTo>
                  <a:pt x="668589" y="70736"/>
                </a:lnTo>
                <a:lnTo>
                  <a:pt x="623489" y="57027"/>
                </a:lnTo>
                <a:lnTo>
                  <a:pt x="577710" y="44710"/>
                </a:lnTo>
                <a:lnTo>
                  <a:pt x="531272" y="33812"/>
                </a:lnTo>
                <a:lnTo>
                  <a:pt x="484194" y="24360"/>
                </a:lnTo>
                <a:lnTo>
                  <a:pt x="436499" y="16383"/>
                </a:lnTo>
                <a:lnTo>
                  <a:pt x="382188" y="9215"/>
                </a:lnTo>
                <a:lnTo>
                  <a:pt x="327675" y="4095"/>
                </a:lnTo>
                <a:lnTo>
                  <a:pt x="272996" y="1023"/>
                </a:lnTo>
                <a:lnTo>
                  <a:pt x="218186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866749" y="3116072"/>
            <a:ext cx="1464945" cy="1558290"/>
          </a:xfrm>
          <a:custGeom>
            <a:avLst/>
            <a:gdLst/>
            <a:ahLst/>
            <a:cxnLst/>
            <a:rect l="l" t="t" r="r" b="b"/>
            <a:pathLst>
              <a:path w="1464945" h="1558289">
                <a:moveTo>
                  <a:pt x="4087" y="0"/>
                </a:moveTo>
                <a:lnTo>
                  <a:pt x="1241" y="48664"/>
                </a:lnTo>
                <a:lnTo>
                  <a:pt x="0" y="97069"/>
                </a:lnTo>
                <a:lnTo>
                  <a:pt x="340" y="145187"/>
                </a:lnTo>
                <a:lnTo>
                  <a:pt x="2242" y="192992"/>
                </a:lnTo>
                <a:lnTo>
                  <a:pt x="5682" y="240454"/>
                </a:lnTo>
                <a:lnTo>
                  <a:pt x="10638" y="287546"/>
                </a:lnTo>
                <a:lnTo>
                  <a:pt x="17088" y="334241"/>
                </a:lnTo>
                <a:lnTo>
                  <a:pt x="25010" y="380511"/>
                </a:lnTo>
                <a:lnTo>
                  <a:pt x="34382" y="426328"/>
                </a:lnTo>
                <a:lnTo>
                  <a:pt x="45182" y="471664"/>
                </a:lnTo>
                <a:lnTo>
                  <a:pt x="57387" y="516492"/>
                </a:lnTo>
                <a:lnTo>
                  <a:pt x="70976" y="560784"/>
                </a:lnTo>
                <a:lnTo>
                  <a:pt x="85927" y="604512"/>
                </a:lnTo>
                <a:lnTo>
                  <a:pt x="102216" y="647648"/>
                </a:lnTo>
                <a:lnTo>
                  <a:pt x="119823" y="690165"/>
                </a:lnTo>
                <a:lnTo>
                  <a:pt x="138725" y="732035"/>
                </a:lnTo>
                <a:lnTo>
                  <a:pt x="158900" y="773230"/>
                </a:lnTo>
                <a:lnTo>
                  <a:pt x="180326" y="813722"/>
                </a:lnTo>
                <a:lnTo>
                  <a:pt x="202981" y="853485"/>
                </a:lnTo>
                <a:lnTo>
                  <a:pt x="226842" y="892489"/>
                </a:lnTo>
                <a:lnTo>
                  <a:pt x="251888" y="930708"/>
                </a:lnTo>
                <a:lnTo>
                  <a:pt x="278096" y="968113"/>
                </a:lnTo>
                <a:lnTo>
                  <a:pt x="305445" y="1004677"/>
                </a:lnTo>
                <a:lnTo>
                  <a:pt x="333911" y="1040373"/>
                </a:lnTo>
                <a:lnTo>
                  <a:pt x="363474" y="1075171"/>
                </a:lnTo>
                <a:lnTo>
                  <a:pt x="394111" y="1109046"/>
                </a:lnTo>
                <a:lnTo>
                  <a:pt x="425799" y="1141968"/>
                </a:lnTo>
                <a:lnTo>
                  <a:pt x="458517" y="1173911"/>
                </a:lnTo>
                <a:lnTo>
                  <a:pt x="492243" y="1204846"/>
                </a:lnTo>
                <a:lnTo>
                  <a:pt x="526955" y="1234745"/>
                </a:lnTo>
                <a:lnTo>
                  <a:pt x="562629" y="1263582"/>
                </a:lnTo>
                <a:lnTo>
                  <a:pt x="599245" y="1291328"/>
                </a:lnTo>
                <a:lnTo>
                  <a:pt x="636781" y="1317956"/>
                </a:lnTo>
                <a:lnTo>
                  <a:pt x="675213" y="1343438"/>
                </a:lnTo>
                <a:lnTo>
                  <a:pt x="714520" y="1367745"/>
                </a:lnTo>
                <a:lnTo>
                  <a:pt x="754680" y="1390851"/>
                </a:lnTo>
                <a:lnTo>
                  <a:pt x="795671" y="1412728"/>
                </a:lnTo>
                <a:lnTo>
                  <a:pt x="837470" y="1433348"/>
                </a:lnTo>
                <a:lnTo>
                  <a:pt x="880056" y="1452683"/>
                </a:lnTo>
                <a:lnTo>
                  <a:pt x="923406" y="1470705"/>
                </a:lnTo>
                <a:lnTo>
                  <a:pt x="967498" y="1487387"/>
                </a:lnTo>
                <a:lnTo>
                  <a:pt x="1012311" y="1502701"/>
                </a:lnTo>
                <a:lnTo>
                  <a:pt x="1057821" y="1516620"/>
                </a:lnTo>
                <a:lnTo>
                  <a:pt x="1104008" y="1529114"/>
                </a:lnTo>
                <a:lnTo>
                  <a:pt x="1150848" y="1540158"/>
                </a:lnTo>
                <a:lnTo>
                  <a:pt x="1198320" y="1549723"/>
                </a:lnTo>
                <a:lnTo>
                  <a:pt x="1246401" y="1557781"/>
                </a:lnTo>
                <a:lnTo>
                  <a:pt x="1464587" y="109474"/>
                </a:lnTo>
                <a:lnTo>
                  <a:pt x="4087" y="0"/>
                </a:lnTo>
                <a:close/>
              </a:path>
            </a:pathLst>
          </a:custGeom>
          <a:solidFill>
            <a:srgbClr val="B3B3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870836" y="2312289"/>
            <a:ext cx="1460500" cy="913765"/>
          </a:xfrm>
          <a:custGeom>
            <a:avLst/>
            <a:gdLst/>
            <a:ahLst/>
            <a:cxnLst/>
            <a:rect l="l" t="t" r="r" b="b"/>
            <a:pathLst>
              <a:path w="1460500" h="913764">
                <a:moveTo>
                  <a:pt x="315468" y="0"/>
                </a:moveTo>
                <a:lnTo>
                  <a:pt x="285565" y="38811"/>
                </a:lnTo>
                <a:lnTo>
                  <a:pt x="257039" y="78510"/>
                </a:lnTo>
                <a:lnTo>
                  <a:pt x="229905" y="119061"/>
                </a:lnTo>
                <a:lnTo>
                  <a:pt x="204177" y="160426"/>
                </a:lnTo>
                <a:lnTo>
                  <a:pt x="179870" y="202566"/>
                </a:lnTo>
                <a:lnTo>
                  <a:pt x="157000" y="245443"/>
                </a:lnTo>
                <a:lnTo>
                  <a:pt x="135580" y="289021"/>
                </a:lnTo>
                <a:lnTo>
                  <a:pt x="115627" y="333261"/>
                </a:lnTo>
                <a:lnTo>
                  <a:pt x="97155" y="378126"/>
                </a:lnTo>
                <a:lnTo>
                  <a:pt x="80178" y="423578"/>
                </a:lnTo>
                <a:lnTo>
                  <a:pt x="64712" y="469578"/>
                </a:lnTo>
                <a:lnTo>
                  <a:pt x="50771" y="516090"/>
                </a:lnTo>
                <a:lnTo>
                  <a:pt x="38371" y="563075"/>
                </a:lnTo>
                <a:lnTo>
                  <a:pt x="27527" y="610496"/>
                </a:lnTo>
                <a:lnTo>
                  <a:pt x="18252" y="658315"/>
                </a:lnTo>
                <a:lnTo>
                  <a:pt x="10563" y="706494"/>
                </a:lnTo>
                <a:lnTo>
                  <a:pt x="4474" y="754996"/>
                </a:lnTo>
                <a:lnTo>
                  <a:pt x="0" y="803782"/>
                </a:lnTo>
                <a:lnTo>
                  <a:pt x="1460500" y="913256"/>
                </a:lnTo>
                <a:lnTo>
                  <a:pt x="315468" y="0"/>
                </a:lnTo>
                <a:close/>
              </a:path>
            </a:pathLst>
          </a:custGeom>
          <a:solidFill>
            <a:srgbClr val="88888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186304" y="2015363"/>
            <a:ext cx="1145540" cy="1210310"/>
          </a:xfrm>
          <a:custGeom>
            <a:avLst/>
            <a:gdLst/>
            <a:ahLst/>
            <a:cxnLst/>
            <a:rect l="l" t="t" r="r" b="b"/>
            <a:pathLst>
              <a:path w="1145539" h="1210310">
                <a:moveTo>
                  <a:pt x="320039" y="0"/>
                </a:moveTo>
                <a:lnTo>
                  <a:pt x="280223" y="28123"/>
                </a:lnTo>
                <a:lnTo>
                  <a:pt x="241398" y="57527"/>
                </a:lnTo>
                <a:lnTo>
                  <a:pt x="203595" y="88185"/>
                </a:lnTo>
                <a:lnTo>
                  <a:pt x="166845" y="120068"/>
                </a:lnTo>
                <a:lnTo>
                  <a:pt x="131181" y="153150"/>
                </a:lnTo>
                <a:lnTo>
                  <a:pt x="96632" y="187404"/>
                </a:lnTo>
                <a:lnTo>
                  <a:pt x="63232" y="222803"/>
                </a:lnTo>
                <a:lnTo>
                  <a:pt x="31010" y="259319"/>
                </a:lnTo>
                <a:lnTo>
                  <a:pt x="0" y="296925"/>
                </a:lnTo>
                <a:lnTo>
                  <a:pt x="1145032" y="1210182"/>
                </a:lnTo>
                <a:lnTo>
                  <a:pt x="320039" y="0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506345" y="1760854"/>
            <a:ext cx="825500" cy="1464945"/>
          </a:xfrm>
          <a:custGeom>
            <a:avLst/>
            <a:gdLst/>
            <a:ahLst/>
            <a:cxnLst/>
            <a:rect l="l" t="t" r="r" b="b"/>
            <a:pathLst>
              <a:path w="825500" h="1464945">
                <a:moveTo>
                  <a:pt x="824992" y="0"/>
                </a:moveTo>
                <a:lnTo>
                  <a:pt x="776017" y="818"/>
                </a:lnTo>
                <a:lnTo>
                  <a:pt x="727206" y="3267"/>
                </a:lnTo>
                <a:lnTo>
                  <a:pt x="678597" y="7334"/>
                </a:lnTo>
                <a:lnTo>
                  <a:pt x="630229" y="13007"/>
                </a:lnTo>
                <a:lnTo>
                  <a:pt x="582139" y="20274"/>
                </a:lnTo>
                <a:lnTo>
                  <a:pt x="534368" y="29125"/>
                </a:lnTo>
                <a:lnTo>
                  <a:pt x="486954" y="39546"/>
                </a:lnTo>
                <a:lnTo>
                  <a:pt x="439935" y="51527"/>
                </a:lnTo>
                <a:lnTo>
                  <a:pt x="393350" y="65055"/>
                </a:lnTo>
                <a:lnTo>
                  <a:pt x="347238" y="80119"/>
                </a:lnTo>
                <a:lnTo>
                  <a:pt x="301637" y="96707"/>
                </a:lnTo>
                <a:lnTo>
                  <a:pt x="256587" y="114807"/>
                </a:lnTo>
                <a:lnTo>
                  <a:pt x="212125" y="134408"/>
                </a:lnTo>
                <a:lnTo>
                  <a:pt x="168290" y="155498"/>
                </a:lnTo>
                <a:lnTo>
                  <a:pt x="125122" y="178064"/>
                </a:lnTo>
                <a:lnTo>
                  <a:pt x="82658" y="202096"/>
                </a:lnTo>
                <a:lnTo>
                  <a:pt x="40938" y="227581"/>
                </a:lnTo>
                <a:lnTo>
                  <a:pt x="0" y="254508"/>
                </a:lnTo>
                <a:lnTo>
                  <a:pt x="824992" y="1464691"/>
                </a:lnTo>
                <a:lnTo>
                  <a:pt x="824992" y="0"/>
                </a:lnTo>
                <a:close/>
              </a:path>
            </a:pathLst>
          </a:custGeom>
          <a:solidFill>
            <a:srgbClr val="DADA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199890" y="3272789"/>
            <a:ext cx="454659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000" spc="-180">
                <a:latin typeface="Arial"/>
                <a:cs typeface="Arial"/>
              </a:rPr>
              <a:t>52%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180208" y="3729989"/>
            <a:ext cx="454659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2000" spc="-180">
                <a:latin typeface="Arial"/>
                <a:cs typeface="Arial"/>
              </a:rPr>
              <a:t>24%</a:t>
            </a:r>
            <a:endParaRPr sz="2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028698" y="2633929"/>
            <a:ext cx="325755" cy="33147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2000" spc="-215">
                <a:latin typeface="Arial"/>
                <a:cs typeface="Arial"/>
              </a:rPr>
              <a:t>9%</a:t>
            </a:r>
            <a:endParaRPr sz="2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000376" y="1805432"/>
            <a:ext cx="32512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000" spc="-225">
                <a:latin typeface="Arial"/>
                <a:cs typeface="Arial"/>
              </a:rPr>
              <a:t>5%</a:t>
            </a:r>
            <a:endParaRPr sz="2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780410" y="1900809"/>
            <a:ext cx="454659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000" spc="-180">
                <a:latin typeface="Arial"/>
                <a:cs typeface="Arial"/>
              </a:rPr>
              <a:t>10%</a:t>
            </a:r>
            <a:endParaRPr sz="20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603747" y="2526792"/>
            <a:ext cx="113030" cy="111760"/>
          </a:xfrm>
          <a:custGeom>
            <a:avLst/>
            <a:gdLst/>
            <a:ahLst/>
            <a:cxnLst/>
            <a:rect l="l" t="t" r="r" b="b"/>
            <a:pathLst>
              <a:path w="113029" h="111760">
                <a:moveTo>
                  <a:pt x="0" y="111251"/>
                </a:moveTo>
                <a:lnTo>
                  <a:pt x="112775" y="111251"/>
                </a:lnTo>
                <a:lnTo>
                  <a:pt x="112775" y="0"/>
                </a:lnTo>
                <a:lnTo>
                  <a:pt x="0" y="0"/>
                </a:lnTo>
                <a:lnTo>
                  <a:pt x="0" y="111251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603747" y="2848355"/>
            <a:ext cx="113030" cy="111760"/>
          </a:xfrm>
          <a:custGeom>
            <a:avLst/>
            <a:gdLst/>
            <a:ahLst/>
            <a:cxnLst/>
            <a:rect l="l" t="t" r="r" b="b"/>
            <a:pathLst>
              <a:path w="113029" h="111760">
                <a:moveTo>
                  <a:pt x="0" y="111251"/>
                </a:moveTo>
                <a:lnTo>
                  <a:pt x="112775" y="111251"/>
                </a:lnTo>
                <a:lnTo>
                  <a:pt x="112775" y="0"/>
                </a:lnTo>
                <a:lnTo>
                  <a:pt x="0" y="0"/>
                </a:lnTo>
                <a:lnTo>
                  <a:pt x="0" y="111251"/>
                </a:lnTo>
                <a:close/>
              </a:path>
            </a:pathLst>
          </a:custGeom>
          <a:solidFill>
            <a:srgbClr val="B3B3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603747" y="3169920"/>
            <a:ext cx="113030" cy="111760"/>
          </a:xfrm>
          <a:custGeom>
            <a:avLst/>
            <a:gdLst/>
            <a:ahLst/>
            <a:cxnLst/>
            <a:rect l="l" t="t" r="r" b="b"/>
            <a:pathLst>
              <a:path w="113029" h="111760">
                <a:moveTo>
                  <a:pt x="0" y="111251"/>
                </a:moveTo>
                <a:lnTo>
                  <a:pt x="112775" y="111251"/>
                </a:lnTo>
                <a:lnTo>
                  <a:pt x="112775" y="0"/>
                </a:lnTo>
                <a:lnTo>
                  <a:pt x="0" y="0"/>
                </a:lnTo>
                <a:lnTo>
                  <a:pt x="0" y="111251"/>
                </a:lnTo>
                <a:close/>
              </a:path>
            </a:pathLst>
          </a:custGeom>
          <a:solidFill>
            <a:srgbClr val="88888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603747" y="3491484"/>
            <a:ext cx="113030" cy="111760"/>
          </a:xfrm>
          <a:custGeom>
            <a:avLst/>
            <a:gdLst/>
            <a:ahLst/>
            <a:cxnLst/>
            <a:rect l="l" t="t" r="r" b="b"/>
            <a:pathLst>
              <a:path w="113029" h="111760">
                <a:moveTo>
                  <a:pt x="0" y="111252"/>
                </a:moveTo>
                <a:lnTo>
                  <a:pt x="112775" y="111252"/>
                </a:lnTo>
                <a:lnTo>
                  <a:pt x="112775" y="0"/>
                </a:lnTo>
                <a:lnTo>
                  <a:pt x="0" y="0"/>
                </a:lnTo>
                <a:lnTo>
                  <a:pt x="0" y="111252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603747" y="3813047"/>
            <a:ext cx="113030" cy="111760"/>
          </a:xfrm>
          <a:custGeom>
            <a:avLst/>
            <a:gdLst/>
            <a:ahLst/>
            <a:cxnLst/>
            <a:rect l="l" t="t" r="r" b="b"/>
            <a:pathLst>
              <a:path w="113029" h="111760">
                <a:moveTo>
                  <a:pt x="0" y="111251"/>
                </a:moveTo>
                <a:lnTo>
                  <a:pt x="112775" y="111251"/>
                </a:lnTo>
                <a:lnTo>
                  <a:pt x="112775" y="0"/>
                </a:lnTo>
                <a:lnTo>
                  <a:pt x="0" y="0"/>
                </a:lnTo>
                <a:lnTo>
                  <a:pt x="0" y="111251"/>
                </a:lnTo>
                <a:close/>
              </a:path>
            </a:pathLst>
          </a:custGeom>
          <a:solidFill>
            <a:srgbClr val="DADA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5768085" y="2346858"/>
            <a:ext cx="974725" cy="1634489"/>
          </a:xfrm>
          <a:prstGeom prst="rect">
            <a:avLst/>
          </a:prstGeom>
        </p:spPr>
        <p:txBody>
          <a:bodyPr wrap="square" lIns="0" tIns="9080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715"/>
              </a:spcBef>
            </a:pPr>
            <a:r>
              <a:rPr dirty="0" sz="1600" spc="-30">
                <a:latin typeface="Arial"/>
                <a:cs typeface="Arial"/>
              </a:rPr>
              <a:t>Don't</a:t>
            </a:r>
            <a:r>
              <a:rPr dirty="0" sz="1600" spc="-155">
                <a:latin typeface="Arial"/>
                <a:cs typeface="Arial"/>
              </a:rPr>
              <a:t> </a:t>
            </a:r>
            <a:r>
              <a:rPr dirty="0" sz="1600" spc="-90">
                <a:latin typeface="Arial"/>
                <a:cs typeface="Arial"/>
              </a:rPr>
              <a:t>Know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10"/>
              </a:spcBef>
            </a:pPr>
            <a:r>
              <a:rPr dirty="0" sz="1600" spc="-140">
                <a:latin typeface="Arial"/>
                <a:cs typeface="Arial"/>
              </a:rPr>
              <a:t>&lt;20K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15"/>
              </a:spcBef>
            </a:pPr>
            <a:r>
              <a:rPr dirty="0" sz="1600" spc="-80">
                <a:latin typeface="Arial"/>
                <a:cs typeface="Arial"/>
              </a:rPr>
              <a:t>20 </a:t>
            </a:r>
            <a:r>
              <a:rPr dirty="0" sz="1600" spc="-45">
                <a:latin typeface="Arial"/>
                <a:cs typeface="Arial"/>
              </a:rPr>
              <a:t>- </a:t>
            </a:r>
            <a:r>
              <a:rPr dirty="0" sz="1600" spc="-80">
                <a:latin typeface="Arial"/>
                <a:cs typeface="Arial"/>
              </a:rPr>
              <a:t>30</a:t>
            </a:r>
            <a:r>
              <a:rPr dirty="0" sz="1600" spc="-165">
                <a:latin typeface="Arial"/>
                <a:cs typeface="Arial"/>
              </a:rPr>
              <a:t> </a:t>
            </a:r>
            <a:r>
              <a:rPr dirty="0" sz="1600" spc="-240">
                <a:latin typeface="Arial"/>
                <a:cs typeface="Arial"/>
              </a:rPr>
              <a:t>K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15"/>
              </a:spcBef>
            </a:pPr>
            <a:r>
              <a:rPr dirty="0" sz="1600" spc="-105">
                <a:latin typeface="Arial"/>
                <a:cs typeface="Arial"/>
              </a:rPr>
              <a:t>30-40K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615"/>
              </a:spcBef>
            </a:pPr>
            <a:r>
              <a:rPr dirty="0" sz="1600" spc="-105">
                <a:latin typeface="Arial"/>
                <a:cs typeface="Arial"/>
              </a:rPr>
              <a:t>40-50K</a:t>
            </a:r>
            <a:endParaRPr sz="16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143000" y="1391411"/>
            <a:ext cx="5715000" cy="3668395"/>
          </a:xfrm>
          <a:custGeom>
            <a:avLst/>
            <a:gdLst/>
            <a:ahLst/>
            <a:cxnLst/>
            <a:rect l="l" t="t" r="r" b="b"/>
            <a:pathLst>
              <a:path w="5715000" h="3668395">
                <a:moveTo>
                  <a:pt x="0" y="3668268"/>
                </a:moveTo>
                <a:lnTo>
                  <a:pt x="5715000" y="3668268"/>
                </a:lnTo>
                <a:lnTo>
                  <a:pt x="5715000" y="0"/>
                </a:lnTo>
                <a:lnTo>
                  <a:pt x="0" y="0"/>
                </a:lnTo>
                <a:lnTo>
                  <a:pt x="0" y="3668268"/>
                </a:lnTo>
                <a:close/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4404" y="429259"/>
            <a:ext cx="5817870" cy="86086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68579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ix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Discussion </a:t>
            </a:r>
            <a:r>
              <a:rPr dirty="0" sz="1200">
                <a:latin typeface="Times New Roman"/>
                <a:cs typeface="Times New Roman"/>
              </a:rPr>
              <a:t>of Findings............................................................................................................</a:t>
            </a:r>
            <a:r>
              <a:rPr dirty="0" sz="1200" spc="-8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118</a:t>
            </a:r>
            <a:endParaRPr sz="1200">
              <a:latin typeface="Times New Roman"/>
              <a:cs typeface="Times New Roman"/>
            </a:endParaRPr>
          </a:p>
          <a:p>
            <a:pPr marL="316865" marR="11430" indent="-152400">
              <a:lnSpc>
                <a:spcPct val="130800"/>
              </a:lnSpc>
            </a:pPr>
            <a:r>
              <a:rPr dirty="0" sz="1200" spc="-5">
                <a:latin typeface="Times New Roman"/>
                <a:cs typeface="Times New Roman"/>
                <a:hlinkClick r:id="rId2" action="ppaction://hlinksldjump"/>
              </a:rPr>
              <a:t>Conclusions from </a:t>
            </a:r>
            <a:r>
              <a:rPr dirty="0" sz="1200">
                <a:latin typeface="Times New Roman"/>
                <a:cs typeface="Times New Roman"/>
                <a:hlinkClick r:id="rId2" action="ppaction://hlinksldjump"/>
              </a:rPr>
              <a:t>the </a:t>
            </a:r>
            <a:r>
              <a:rPr dirty="0" sz="1200" spc="-5">
                <a:latin typeface="Times New Roman"/>
                <a:cs typeface="Times New Roman"/>
                <a:hlinkClick r:id="rId2" action="ppaction://hlinksldjump"/>
              </a:rPr>
              <a:t>Statistical </a:t>
            </a:r>
            <a:r>
              <a:rPr dirty="0" sz="1200">
                <a:latin typeface="Times New Roman"/>
                <a:cs typeface="Times New Roman"/>
                <a:hlinkClick r:id="rId2" action="ppaction://hlinksldjump"/>
              </a:rPr>
              <a:t>Data................................................................................. 118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  <a:hlinkClick r:id="rId2" action="ppaction://hlinksldjump"/>
              </a:rPr>
              <a:t>Race................................................................................................................................. </a:t>
            </a:r>
            <a:r>
              <a:rPr dirty="0" sz="1200" spc="210"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2" action="ppaction://hlinksldjump"/>
              </a:rPr>
              <a:t>118</a:t>
            </a:r>
            <a:endParaRPr sz="1200">
              <a:latin typeface="Times New Roman"/>
              <a:cs typeface="Times New Roman"/>
            </a:endParaRPr>
          </a:p>
          <a:p>
            <a:pPr marL="316865" marR="11430">
              <a:lnSpc>
                <a:spcPts val="1880"/>
              </a:lnSpc>
              <a:spcBef>
                <a:spcPts val="130"/>
              </a:spcBef>
            </a:pPr>
            <a:r>
              <a:rPr dirty="0" sz="1200" spc="-5">
                <a:latin typeface="Times New Roman"/>
                <a:cs typeface="Times New Roman"/>
                <a:hlinkClick r:id="rId2" action="ppaction://hlinksldjump"/>
              </a:rPr>
              <a:t>Household income and </a:t>
            </a:r>
            <a:r>
              <a:rPr dirty="0" sz="1200">
                <a:latin typeface="Times New Roman"/>
                <a:cs typeface="Times New Roman"/>
                <a:hlinkClick r:id="rId2" action="ppaction://hlinksldjump"/>
              </a:rPr>
              <a:t>free or </a:t>
            </a:r>
            <a:r>
              <a:rPr dirty="0" sz="1200" spc="-5">
                <a:latin typeface="Times New Roman"/>
                <a:cs typeface="Times New Roman"/>
                <a:hlinkClick r:id="rId2" action="ppaction://hlinksldjump"/>
              </a:rPr>
              <a:t>reduced </a:t>
            </a:r>
            <a:r>
              <a:rPr dirty="0" sz="1200">
                <a:latin typeface="Times New Roman"/>
                <a:cs typeface="Times New Roman"/>
                <a:hlinkClick r:id="rId2" action="ppaction://hlinksldjump"/>
              </a:rPr>
              <a:t>lunch................................................................. 118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  <a:hlinkClick r:id="rId3" action="ppaction://hlinksldjump"/>
              </a:rPr>
              <a:t>Parental education</a:t>
            </a:r>
            <a:r>
              <a:rPr dirty="0" sz="1200" spc="-270">
                <a:latin typeface="Times New Roman"/>
                <a:cs typeface="Times New Roman"/>
                <a:hlinkClick r:id="rId3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3" action="ppaction://hlinksldjump"/>
              </a:rPr>
              <a:t>........................................................................................................... 119</a:t>
            </a:r>
            <a:endParaRPr sz="1200">
              <a:latin typeface="Times New Roman"/>
              <a:cs typeface="Times New Roman"/>
            </a:endParaRPr>
          </a:p>
          <a:p>
            <a:pPr marL="316865">
              <a:lnSpc>
                <a:spcPct val="100000"/>
              </a:lnSpc>
              <a:spcBef>
                <a:spcPts val="310"/>
              </a:spcBef>
            </a:pPr>
            <a:r>
              <a:rPr dirty="0" sz="1200">
                <a:latin typeface="Times New Roman"/>
                <a:cs typeface="Times New Roman"/>
                <a:hlinkClick r:id="rId4" action="ppaction://hlinksldjump"/>
              </a:rPr>
              <a:t>Post-secondary education................................................................................................</a:t>
            </a:r>
            <a:r>
              <a:rPr dirty="0" sz="1200" spc="-165">
                <a:latin typeface="Times New Roman"/>
                <a:cs typeface="Times New Roman"/>
                <a:hlinkClick r:id="rId4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4" action="ppaction://hlinksldjump"/>
              </a:rPr>
              <a:t>120</a:t>
            </a:r>
            <a:endParaRPr sz="1200">
              <a:latin typeface="Times New Roman"/>
              <a:cs typeface="Times New Roman"/>
            </a:endParaRPr>
          </a:p>
          <a:p>
            <a:pPr marL="165100">
              <a:lnSpc>
                <a:spcPct val="100000"/>
              </a:lnSpc>
              <a:spcBef>
                <a:spcPts val="434"/>
              </a:spcBef>
            </a:pPr>
            <a:r>
              <a:rPr dirty="0" sz="1200" spc="-5">
                <a:latin typeface="Times New Roman"/>
                <a:cs typeface="Times New Roman"/>
                <a:hlinkClick r:id="rId4" action="ppaction://hlinksldjump"/>
              </a:rPr>
              <a:t>Conclusions from Likert-type Questions </a:t>
            </a:r>
            <a:r>
              <a:rPr dirty="0" sz="1200">
                <a:latin typeface="Times New Roman"/>
                <a:cs typeface="Times New Roman"/>
                <a:hlinkClick r:id="rId4" action="ppaction://hlinksldjump"/>
              </a:rPr>
              <a:t>............................................................................</a:t>
            </a:r>
            <a:r>
              <a:rPr dirty="0" sz="1200" spc="-165">
                <a:latin typeface="Times New Roman"/>
                <a:cs typeface="Times New Roman"/>
                <a:hlinkClick r:id="rId4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4" action="ppaction://hlinksldjump"/>
              </a:rPr>
              <a:t>120</a:t>
            </a:r>
            <a:endParaRPr sz="1200">
              <a:latin typeface="Times New Roman"/>
              <a:cs typeface="Times New Roman"/>
            </a:endParaRPr>
          </a:p>
          <a:p>
            <a:pPr marL="316865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4" action="ppaction://hlinksldjump"/>
              </a:rPr>
              <a:t>Question </a:t>
            </a:r>
            <a:r>
              <a:rPr dirty="0" sz="1200">
                <a:latin typeface="Times New Roman"/>
                <a:cs typeface="Times New Roman"/>
                <a:hlinkClick r:id="rId4" action="ppaction://hlinksldjump"/>
              </a:rPr>
              <a:t>11 – I </a:t>
            </a:r>
            <a:r>
              <a:rPr dirty="0" sz="1200" spc="-5">
                <a:latin typeface="Times New Roman"/>
                <a:cs typeface="Times New Roman"/>
                <a:hlinkClick r:id="rId4" action="ppaction://hlinksldjump"/>
              </a:rPr>
              <a:t>enjoyed going </a:t>
            </a:r>
            <a:r>
              <a:rPr dirty="0" sz="1200">
                <a:latin typeface="Times New Roman"/>
                <a:cs typeface="Times New Roman"/>
                <a:hlinkClick r:id="rId4" action="ppaction://hlinksldjump"/>
              </a:rPr>
              <a:t>to school ........................................................................</a:t>
            </a:r>
            <a:r>
              <a:rPr dirty="0" sz="1200" spc="-95">
                <a:latin typeface="Times New Roman"/>
                <a:cs typeface="Times New Roman"/>
                <a:hlinkClick r:id="rId4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4" action="ppaction://hlinksldjump"/>
              </a:rPr>
              <a:t>120</a:t>
            </a:r>
            <a:endParaRPr sz="1200">
              <a:latin typeface="Times New Roman"/>
              <a:cs typeface="Times New Roman"/>
            </a:endParaRPr>
          </a:p>
          <a:p>
            <a:pPr marL="316865" marR="11430">
              <a:lnSpc>
                <a:spcPct val="130200"/>
              </a:lnSpc>
              <a:spcBef>
                <a:spcPts val="5"/>
              </a:spcBef>
            </a:pPr>
            <a:r>
              <a:rPr dirty="0" sz="1200" spc="-5">
                <a:latin typeface="Times New Roman"/>
                <a:cs typeface="Times New Roman"/>
                <a:hlinkClick r:id="rId5" action="ppaction://hlinksldjump"/>
              </a:rPr>
              <a:t>Question </a:t>
            </a:r>
            <a:r>
              <a:rPr dirty="0" sz="1200">
                <a:latin typeface="Times New Roman"/>
                <a:cs typeface="Times New Roman"/>
                <a:hlinkClick r:id="rId5" action="ppaction://hlinksldjump"/>
              </a:rPr>
              <a:t>12 – My parents </a:t>
            </a:r>
            <a:r>
              <a:rPr dirty="0" sz="1200" spc="-5">
                <a:latin typeface="Times New Roman"/>
                <a:cs typeface="Times New Roman"/>
                <a:hlinkClick r:id="rId5" action="ppaction://hlinksldjump"/>
              </a:rPr>
              <a:t>encouraged </a:t>
            </a:r>
            <a:r>
              <a:rPr dirty="0" sz="1200">
                <a:latin typeface="Times New Roman"/>
                <a:cs typeface="Times New Roman"/>
                <a:hlinkClick r:id="rId5" action="ppaction://hlinksldjump"/>
              </a:rPr>
              <a:t>me to do well in school .....................................</a:t>
            </a:r>
            <a:r>
              <a:rPr dirty="0" sz="1200" spc="-210">
                <a:latin typeface="Times New Roman"/>
                <a:cs typeface="Times New Roman"/>
                <a:hlinkClick r:id="rId5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5" action="ppaction://hlinksldjump"/>
              </a:rPr>
              <a:t>121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  <a:hlinkClick r:id="rId5" action="ppaction://hlinksldjump"/>
              </a:rPr>
              <a:t>Question </a:t>
            </a:r>
            <a:r>
              <a:rPr dirty="0" sz="1200">
                <a:latin typeface="Times New Roman"/>
                <a:cs typeface="Times New Roman"/>
                <a:hlinkClick r:id="rId5" action="ppaction://hlinksldjump"/>
              </a:rPr>
              <a:t>14 – I </a:t>
            </a:r>
            <a:r>
              <a:rPr dirty="0" sz="1200" spc="-5">
                <a:latin typeface="Times New Roman"/>
                <a:cs typeface="Times New Roman"/>
                <a:hlinkClick r:id="rId5" action="ppaction://hlinksldjump"/>
              </a:rPr>
              <a:t>enjoyed </a:t>
            </a:r>
            <a:r>
              <a:rPr dirty="0" sz="1200">
                <a:latin typeface="Times New Roman"/>
                <a:cs typeface="Times New Roman"/>
                <a:hlinkClick r:id="rId5" action="ppaction://hlinksldjump"/>
              </a:rPr>
              <a:t>learning </a:t>
            </a:r>
            <a:r>
              <a:rPr dirty="0" sz="1200" spc="-5">
                <a:latin typeface="Times New Roman"/>
                <a:cs typeface="Times New Roman"/>
                <a:hlinkClick r:id="rId5" action="ppaction://hlinksldjump"/>
              </a:rPr>
              <a:t>new things </a:t>
            </a:r>
            <a:r>
              <a:rPr dirty="0" sz="1200">
                <a:latin typeface="Times New Roman"/>
                <a:cs typeface="Times New Roman"/>
                <a:hlinkClick r:id="rId5" action="ppaction://hlinksldjump"/>
              </a:rPr>
              <a:t>even </a:t>
            </a:r>
            <a:r>
              <a:rPr dirty="0" sz="1200" spc="-5">
                <a:latin typeface="Times New Roman"/>
                <a:cs typeface="Times New Roman"/>
                <a:hlinkClick r:id="rId5" action="ppaction://hlinksldjump"/>
              </a:rPr>
              <a:t>when </a:t>
            </a:r>
            <a:r>
              <a:rPr dirty="0" sz="1200" spc="5">
                <a:latin typeface="Times New Roman"/>
                <a:cs typeface="Times New Roman"/>
                <a:hlinkClick r:id="rId5" action="ppaction://hlinksldjump"/>
              </a:rPr>
              <a:t>they </a:t>
            </a:r>
            <a:r>
              <a:rPr dirty="0" sz="1200" spc="-5">
                <a:latin typeface="Times New Roman"/>
                <a:cs typeface="Times New Roman"/>
                <a:hlinkClick r:id="rId5" action="ppaction://hlinksldjump"/>
              </a:rPr>
              <a:t>were </a:t>
            </a:r>
            <a:r>
              <a:rPr dirty="0" sz="1200">
                <a:latin typeface="Times New Roman"/>
                <a:cs typeface="Times New Roman"/>
                <a:hlinkClick r:id="rId5" action="ppaction://hlinksldjump"/>
              </a:rPr>
              <a:t>challenging ...........</a:t>
            </a:r>
            <a:r>
              <a:rPr dirty="0" sz="1200" spc="-200">
                <a:latin typeface="Times New Roman"/>
                <a:cs typeface="Times New Roman"/>
                <a:hlinkClick r:id="rId5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5" action="ppaction://hlinksldjump"/>
              </a:rPr>
              <a:t>121</a:t>
            </a:r>
            <a:endParaRPr sz="1200">
              <a:latin typeface="Times New Roman"/>
              <a:cs typeface="Times New Roman"/>
            </a:endParaRPr>
          </a:p>
          <a:p>
            <a:pPr marL="316865" marR="11430">
              <a:lnSpc>
                <a:spcPts val="1380"/>
              </a:lnSpc>
              <a:spcBef>
                <a:spcPts val="540"/>
              </a:spcBef>
            </a:pPr>
            <a:r>
              <a:rPr dirty="0" sz="1200" spc="-5">
                <a:latin typeface="Times New Roman"/>
                <a:cs typeface="Times New Roman"/>
                <a:hlinkClick r:id="rId6" action="ppaction://hlinksldjump"/>
              </a:rPr>
              <a:t>Question </a:t>
            </a:r>
            <a:r>
              <a:rPr dirty="0" sz="1200">
                <a:latin typeface="Times New Roman"/>
                <a:cs typeface="Times New Roman"/>
                <a:hlinkClick r:id="rId6" action="ppaction://hlinksldjump"/>
              </a:rPr>
              <a:t>15 – I </a:t>
            </a:r>
            <a:r>
              <a:rPr dirty="0" sz="1200" spc="-5">
                <a:latin typeface="Times New Roman"/>
                <a:cs typeface="Times New Roman"/>
                <a:hlinkClick r:id="rId6" action="ppaction://hlinksldjump"/>
              </a:rPr>
              <a:t>would </a:t>
            </a:r>
            <a:r>
              <a:rPr dirty="0" sz="1200" spc="-10">
                <a:latin typeface="Times New Roman"/>
                <a:cs typeface="Times New Roman"/>
                <a:hlinkClick r:id="rId6" action="ppaction://hlinksldjump"/>
              </a:rPr>
              <a:t>go </a:t>
            </a:r>
            <a:r>
              <a:rPr dirty="0" sz="1200">
                <a:latin typeface="Times New Roman"/>
                <a:cs typeface="Times New Roman"/>
                <a:hlinkClick r:id="rId6" action="ppaction://hlinksldjump"/>
              </a:rPr>
              <a:t>to </a:t>
            </a:r>
            <a:r>
              <a:rPr dirty="0" sz="1200" spc="-5">
                <a:latin typeface="Times New Roman"/>
                <a:cs typeface="Times New Roman"/>
                <a:hlinkClick r:id="rId6" action="ppaction://hlinksldjump"/>
              </a:rPr>
              <a:t>school even </a:t>
            </a:r>
            <a:r>
              <a:rPr dirty="0" sz="1200">
                <a:latin typeface="Times New Roman"/>
                <a:cs typeface="Times New Roman"/>
                <a:hlinkClick r:id="rId6" action="ppaction://hlinksldjump"/>
              </a:rPr>
              <a:t>if </a:t>
            </a:r>
            <a:r>
              <a:rPr dirty="0" sz="1200" spc="10">
                <a:latin typeface="Times New Roman"/>
                <a:cs typeface="Times New Roman"/>
                <a:hlinkClick r:id="rId6" action="ppaction://hlinksldjump"/>
              </a:rPr>
              <a:t>my </a:t>
            </a:r>
            <a:r>
              <a:rPr dirty="0" sz="1200" spc="-5">
                <a:latin typeface="Times New Roman"/>
                <a:cs typeface="Times New Roman"/>
                <a:hlinkClick r:id="rId6" action="ppaction://hlinksldjump"/>
              </a:rPr>
              <a:t>parents </a:t>
            </a:r>
            <a:r>
              <a:rPr dirty="0" sz="1200">
                <a:latin typeface="Times New Roman"/>
                <a:cs typeface="Times New Roman"/>
                <a:hlinkClick r:id="rId6" action="ppaction://hlinksldjump"/>
              </a:rPr>
              <a:t>didn’t </a:t>
            </a:r>
            <a:r>
              <a:rPr dirty="0" sz="1200" spc="-5">
                <a:latin typeface="Times New Roman"/>
                <a:cs typeface="Times New Roman"/>
                <a:hlinkClick r:id="rId6" action="ppaction://hlinksldjump"/>
              </a:rPr>
              <a:t>care and </a:t>
            </a:r>
            <a:r>
              <a:rPr dirty="0" sz="1200">
                <a:latin typeface="Times New Roman"/>
                <a:cs typeface="Times New Roman"/>
                <a:hlinkClick r:id="rId6" action="ppaction://hlinksldjump"/>
              </a:rPr>
              <a:t>I </a:t>
            </a:r>
            <a:r>
              <a:rPr dirty="0" sz="1200" spc="-5">
                <a:latin typeface="Times New Roman"/>
                <a:cs typeface="Times New Roman"/>
                <a:hlinkClick r:id="rId6" action="ppaction://hlinksldjump"/>
              </a:rPr>
              <a:t>wasn’t required </a:t>
            </a:r>
            <a:r>
              <a:rPr dirty="0" sz="1200" spc="-5">
                <a:latin typeface="Times New Roman"/>
                <a:cs typeface="Times New Roman"/>
              </a:rPr>
              <a:t> </a:t>
            </a:r>
            <a:r>
              <a:rPr dirty="0" sz="1200" spc="5">
                <a:latin typeface="Times New Roman"/>
                <a:cs typeface="Times New Roman"/>
                <a:hlinkClick r:id="rId6" action="ppaction://hlinksldjump"/>
              </a:rPr>
              <a:t>by </a:t>
            </a:r>
            <a:r>
              <a:rPr dirty="0" sz="1200">
                <a:latin typeface="Times New Roman"/>
                <a:cs typeface="Times New Roman"/>
                <a:hlinkClick r:id="rId6" action="ppaction://hlinksldjump"/>
              </a:rPr>
              <a:t>law..............................................................................................................................</a:t>
            </a:r>
            <a:r>
              <a:rPr dirty="0" sz="1200" spc="-100">
                <a:latin typeface="Times New Roman"/>
                <a:cs typeface="Times New Roman"/>
                <a:hlinkClick r:id="rId6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6" action="ppaction://hlinksldjump"/>
              </a:rPr>
              <a:t>122</a:t>
            </a:r>
            <a:endParaRPr sz="1200">
              <a:latin typeface="Times New Roman"/>
              <a:cs typeface="Times New Roman"/>
            </a:endParaRPr>
          </a:p>
          <a:p>
            <a:pPr marL="316865" marR="11430">
              <a:lnSpc>
                <a:spcPts val="1870"/>
              </a:lnSpc>
              <a:spcBef>
                <a:spcPts val="114"/>
              </a:spcBef>
            </a:pPr>
            <a:r>
              <a:rPr dirty="0" sz="1200" spc="-5">
                <a:latin typeface="Times New Roman"/>
                <a:cs typeface="Times New Roman"/>
                <a:hlinkClick r:id="rId6" action="ppaction://hlinksldjump"/>
              </a:rPr>
              <a:t>Question </a:t>
            </a:r>
            <a:r>
              <a:rPr dirty="0" sz="1200">
                <a:latin typeface="Times New Roman"/>
                <a:cs typeface="Times New Roman"/>
                <a:hlinkClick r:id="rId6" action="ppaction://hlinksldjump"/>
              </a:rPr>
              <a:t>19 – </a:t>
            </a:r>
            <a:r>
              <a:rPr dirty="0" sz="1200" spc="-10">
                <a:latin typeface="Times New Roman"/>
                <a:cs typeface="Times New Roman"/>
                <a:hlinkClick r:id="rId6" action="ppaction://hlinksldjump"/>
              </a:rPr>
              <a:t>If </a:t>
            </a:r>
            <a:r>
              <a:rPr dirty="0" sz="1200">
                <a:latin typeface="Times New Roman"/>
                <a:cs typeface="Times New Roman"/>
                <a:hlinkClick r:id="rId6" action="ppaction://hlinksldjump"/>
              </a:rPr>
              <a:t>I </a:t>
            </a:r>
            <a:r>
              <a:rPr dirty="0" sz="1200" spc="-5">
                <a:latin typeface="Times New Roman"/>
                <a:cs typeface="Times New Roman"/>
                <a:hlinkClick r:id="rId6" action="ppaction://hlinksldjump"/>
              </a:rPr>
              <a:t>could have, </a:t>
            </a:r>
            <a:r>
              <a:rPr dirty="0" sz="1200">
                <a:latin typeface="Times New Roman"/>
                <a:cs typeface="Times New Roman"/>
                <a:hlinkClick r:id="rId6" action="ppaction://hlinksldjump"/>
              </a:rPr>
              <a:t>I would have dropped out of </a:t>
            </a:r>
            <a:r>
              <a:rPr dirty="0" sz="1200" spc="-5">
                <a:latin typeface="Times New Roman"/>
                <a:cs typeface="Times New Roman"/>
                <a:hlinkClick r:id="rId6" action="ppaction://hlinksldjump"/>
              </a:rPr>
              <a:t>school sooner </a:t>
            </a:r>
            <a:r>
              <a:rPr dirty="0" sz="1200">
                <a:latin typeface="Times New Roman"/>
                <a:cs typeface="Times New Roman"/>
                <a:hlinkClick r:id="rId6" action="ppaction://hlinksldjump"/>
              </a:rPr>
              <a:t>...................</a:t>
            </a:r>
            <a:r>
              <a:rPr dirty="0" sz="1200" spc="-105">
                <a:latin typeface="Times New Roman"/>
                <a:cs typeface="Times New Roman"/>
                <a:hlinkClick r:id="rId6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6" action="ppaction://hlinksldjump"/>
              </a:rPr>
              <a:t>122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  <a:hlinkClick r:id="rId7" action="ppaction://hlinksldjump"/>
              </a:rPr>
              <a:t>Question </a:t>
            </a:r>
            <a:r>
              <a:rPr dirty="0" sz="1200">
                <a:latin typeface="Times New Roman"/>
                <a:cs typeface="Times New Roman"/>
                <a:hlinkClick r:id="rId7" action="ppaction://hlinksldjump"/>
              </a:rPr>
              <a:t>21 – I </a:t>
            </a:r>
            <a:r>
              <a:rPr dirty="0" sz="1200" spc="-5">
                <a:latin typeface="Times New Roman"/>
                <a:cs typeface="Times New Roman"/>
                <a:hlinkClick r:id="rId7" action="ppaction://hlinksldjump"/>
              </a:rPr>
              <a:t>intend </a:t>
            </a:r>
            <a:r>
              <a:rPr dirty="0" sz="1200">
                <a:latin typeface="Times New Roman"/>
                <a:cs typeface="Times New Roman"/>
                <a:hlinkClick r:id="rId7" action="ppaction://hlinksldjump"/>
              </a:rPr>
              <a:t>to </a:t>
            </a:r>
            <a:r>
              <a:rPr dirty="0" sz="1200" spc="-10">
                <a:latin typeface="Times New Roman"/>
                <a:cs typeface="Times New Roman"/>
                <a:hlinkClick r:id="rId7" action="ppaction://hlinksldjump"/>
              </a:rPr>
              <a:t>go </a:t>
            </a:r>
            <a:r>
              <a:rPr dirty="0" sz="1200">
                <a:latin typeface="Times New Roman"/>
                <a:cs typeface="Times New Roman"/>
                <a:hlinkClick r:id="rId7" action="ppaction://hlinksldjump"/>
              </a:rPr>
              <a:t>to college</a:t>
            </a:r>
            <a:r>
              <a:rPr dirty="0" sz="1200" spc="-235">
                <a:latin typeface="Times New Roman"/>
                <a:cs typeface="Times New Roman"/>
                <a:hlinkClick r:id="rId7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7" action="ppaction://hlinksldjump"/>
              </a:rPr>
              <a:t>........................................................................... 123</a:t>
            </a:r>
            <a:endParaRPr sz="1200">
              <a:latin typeface="Times New Roman"/>
              <a:cs typeface="Times New Roman"/>
            </a:endParaRPr>
          </a:p>
          <a:p>
            <a:pPr marL="316865">
              <a:lnSpc>
                <a:spcPct val="100000"/>
              </a:lnSpc>
              <a:spcBef>
                <a:spcPts val="310"/>
              </a:spcBef>
            </a:pPr>
            <a:r>
              <a:rPr dirty="0" sz="1200" spc="-5">
                <a:latin typeface="Times New Roman"/>
                <a:cs typeface="Times New Roman"/>
                <a:hlinkClick r:id="rId8" action="ppaction://hlinksldjump"/>
              </a:rPr>
              <a:t>Question </a:t>
            </a:r>
            <a:r>
              <a:rPr dirty="0" sz="1200">
                <a:latin typeface="Times New Roman"/>
                <a:cs typeface="Times New Roman"/>
                <a:hlinkClick r:id="rId8" action="ppaction://hlinksldjump"/>
              </a:rPr>
              <a:t>24 – I had better </a:t>
            </a:r>
            <a:r>
              <a:rPr dirty="0" sz="1200" spc="-5">
                <a:latin typeface="Times New Roman"/>
                <a:cs typeface="Times New Roman"/>
                <a:hlinkClick r:id="rId8" action="ppaction://hlinksldjump"/>
              </a:rPr>
              <a:t>things </a:t>
            </a:r>
            <a:r>
              <a:rPr dirty="0" sz="1200">
                <a:latin typeface="Times New Roman"/>
                <a:cs typeface="Times New Roman"/>
                <a:hlinkClick r:id="rId8" action="ppaction://hlinksldjump"/>
              </a:rPr>
              <a:t>to do with </a:t>
            </a:r>
            <a:r>
              <a:rPr dirty="0" sz="1200" spc="5">
                <a:latin typeface="Times New Roman"/>
                <a:cs typeface="Times New Roman"/>
                <a:hlinkClick r:id="rId8" action="ppaction://hlinksldjump"/>
              </a:rPr>
              <a:t>my </a:t>
            </a:r>
            <a:r>
              <a:rPr dirty="0" sz="1200">
                <a:latin typeface="Times New Roman"/>
                <a:cs typeface="Times New Roman"/>
                <a:hlinkClick r:id="rId8" action="ppaction://hlinksldjump"/>
              </a:rPr>
              <a:t>time </a:t>
            </a:r>
            <a:r>
              <a:rPr dirty="0" sz="1200" spc="-5">
                <a:latin typeface="Times New Roman"/>
                <a:cs typeface="Times New Roman"/>
                <a:hlinkClick r:id="rId8" action="ppaction://hlinksldjump"/>
              </a:rPr>
              <a:t>than </a:t>
            </a:r>
            <a:r>
              <a:rPr dirty="0" sz="1200">
                <a:latin typeface="Times New Roman"/>
                <a:cs typeface="Times New Roman"/>
                <a:hlinkClick r:id="rId8" action="ppaction://hlinksldjump"/>
              </a:rPr>
              <a:t>to </a:t>
            </a:r>
            <a:r>
              <a:rPr dirty="0" sz="1200" spc="-5">
                <a:latin typeface="Times New Roman"/>
                <a:cs typeface="Times New Roman"/>
                <a:hlinkClick r:id="rId8" action="ppaction://hlinksldjump"/>
              </a:rPr>
              <a:t>go </a:t>
            </a:r>
            <a:r>
              <a:rPr dirty="0" sz="1200">
                <a:latin typeface="Times New Roman"/>
                <a:cs typeface="Times New Roman"/>
                <a:hlinkClick r:id="rId8" action="ppaction://hlinksldjump"/>
              </a:rPr>
              <a:t>to </a:t>
            </a:r>
            <a:r>
              <a:rPr dirty="0" sz="1200" spc="-5">
                <a:latin typeface="Times New Roman"/>
                <a:cs typeface="Times New Roman"/>
                <a:hlinkClick r:id="rId8" action="ppaction://hlinksldjump"/>
              </a:rPr>
              <a:t>school </a:t>
            </a:r>
            <a:r>
              <a:rPr dirty="0" sz="1200">
                <a:latin typeface="Times New Roman"/>
                <a:cs typeface="Times New Roman"/>
                <a:hlinkClick r:id="rId8" action="ppaction://hlinksldjump"/>
              </a:rPr>
              <a:t>....................</a:t>
            </a:r>
            <a:r>
              <a:rPr dirty="0" sz="1200" spc="-175">
                <a:latin typeface="Times New Roman"/>
                <a:cs typeface="Times New Roman"/>
                <a:hlinkClick r:id="rId8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8" action="ppaction://hlinksldjump"/>
              </a:rPr>
              <a:t>124</a:t>
            </a:r>
            <a:endParaRPr sz="1200">
              <a:latin typeface="Times New Roman"/>
              <a:cs typeface="Times New Roman"/>
            </a:endParaRPr>
          </a:p>
          <a:p>
            <a:pPr marL="316865" marR="11430">
              <a:lnSpc>
                <a:spcPct val="130000"/>
              </a:lnSpc>
              <a:spcBef>
                <a:spcPts val="15"/>
              </a:spcBef>
            </a:pPr>
            <a:r>
              <a:rPr dirty="0" sz="1200" spc="-5">
                <a:latin typeface="Times New Roman"/>
                <a:cs typeface="Times New Roman"/>
                <a:hlinkClick r:id="rId8" action="ppaction://hlinksldjump"/>
              </a:rPr>
              <a:t>Question </a:t>
            </a:r>
            <a:r>
              <a:rPr dirty="0" sz="1200">
                <a:latin typeface="Times New Roman"/>
                <a:cs typeface="Times New Roman"/>
                <a:hlinkClick r:id="rId8" action="ppaction://hlinksldjump"/>
              </a:rPr>
              <a:t>26 – I </a:t>
            </a:r>
            <a:r>
              <a:rPr dirty="0" sz="1200" spc="-5">
                <a:latin typeface="Times New Roman"/>
                <a:cs typeface="Times New Roman"/>
                <a:hlinkClick r:id="rId8" action="ppaction://hlinksldjump"/>
              </a:rPr>
              <a:t>am </a:t>
            </a:r>
            <a:r>
              <a:rPr dirty="0" sz="1200">
                <a:latin typeface="Times New Roman"/>
                <a:cs typeface="Times New Roman"/>
                <a:hlinkClick r:id="rId8" action="ppaction://hlinksldjump"/>
              </a:rPr>
              <a:t>never </a:t>
            </a:r>
            <a:r>
              <a:rPr dirty="0" sz="1200" spc="-5">
                <a:latin typeface="Times New Roman"/>
                <a:cs typeface="Times New Roman"/>
                <a:hlinkClick r:id="rId8" action="ppaction://hlinksldjump"/>
              </a:rPr>
              <a:t>going </a:t>
            </a:r>
            <a:r>
              <a:rPr dirty="0" sz="1200">
                <a:latin typeface="Times New Roman"/>
                <a:cs typeface="Times New Roman"/>
                <a:hlinkClick r:id="rId8" action="ppaction://hlinksldjump"/>
              </a:rPr>
              <a:t>to </a:t>
            </a:r>
            <a:r>
              <a:rPr dirty="0" sz="1200" spc="-5">
                <a:latin typeface="Times New Roman"/>
                <a:cs typeface="Times New Roman"/>
                <a:hlinkClick r:id="rId8" action="ppaction://hlinksldjump"/>
              </a:rPr>
              <a:t>use </a:t>
            </a:r>
            <a:r>
              <a:rPr dirty="0" sz="1200">
                <a:latin typeface="Times New Roman"/>
                <a:cs typeface="Times New Roman"/>
                <a:hlinkClick r:id="rId8" action="ppaction://hlinksldjump"/>
              </a:rPr>
              <a:t>the information I </a:t>
            </a:r>
            <a:r>
              <a:rPr dirty="0" sz="1200" spc="-5">
                <a:latin typeface="Times New Roman"/>
                <a:cs typeface="Times New Roman"/>
                <a:hlinkClick r:id="rId8" action="ppaction://hlinksldjump"/>
              </a:rPr>
              <a:t>learned </a:t>
            </a:r>
            <a:r>
              <a:rPr dirty="0" sz="1200">
                <a:latin typeface="Times New Roman"/>
                <a:cs typeface="Times New Roman"/>
                <a:hlinkClick r:id="rId8" action="ppaction://hlinksldjump"/>
              </a:rPr>
              <a:t>in </a:t>
            </a:r>
            <a:r>
              <a:rPr dirty="0" sz="1200" spc="-5">
                <a:latin typeface="Times New Roman"/>
                <a:cs typeface="Times New Roman"/>
                <a:hlinkClick r:id="rId8" action="ppaction://hlinksldjump"/>
              </a:rPr>
              <a:t>school </a:t>
            </a:r>
            <a:r>
              <a:rPr dirty="0" sz="1200">
                <a:latin typeface="Times New Roman"/>
                <a:cs typeface="Times New Roman"/>
                <a:hlinkClick r:id="rId8" action="ppaction://hlinksldjump"/>
              </a:rPr>
              <a:t>...................</a:t>
            </a:r>
            <a:r>
              <a:rPr dirty="0" sz="1200" spc="-180">
                <a:latin typeface="Times New Roman"/>
                <a:cs typeface="Times New Roman"/>
                <a:hlinkClick r:id="rId8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8" action="ppaction://hlinksldjump"/>
              </a:rPr>
              <a:t>124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  <a:hlinkClick r:id="rId8" action="ppaction://hlinksldjump"/>
              </a:rPr>
              <a:t>Questions </a:t>
            </a:r>
            <a:r>
              <a:rPr dirty="0" sz="1200">
                <a:latin typeface="Times New Roman"/>
                <a:cs typeface="Times New Roman"/>
                <a:hlinkClick r:id="rId8" action="ppaction://hlinksldjump"/>
              </a:rPr>
              <a:t>31, 32, </a:t>
            </a:r>
            <a:r>
              <a:rPr dirty="0" sz="1200" spc="-5">
                <a:latin typeface="Times New Roman"/>
                <a:cs typeface="Times New Roman"/>
                <a:hlinkClick r:id="rId8" action="ppaction://hlinksldjump"/>
              </a:rPr>
              <a:t>and </a:t>
            </a:r>
            <a:r>
              <a:rPr dirty="0" sz="1200">
                <a:latin typeface="Times New Roman"/>
                <a:cs typeface="Times New Roman"/>
                <a:hlinkClick r:id="rId8" action="ppaction://hlinksldjump"/>
              </a:rPr>
              <a:t>33.................................................................................................</a:t>
            </a:r>
            <a:r>
              <a:rPr dirty="0" sz="1200" spc="-25">
                <a:latin typeface="Times New Roman"/>
                <a:cs typeface="Times New Roman"/>
                <a:hlinkClick r:id="rId8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8" action="ppaction://hlinksldjump"/>
              </a:rPr>
              <a:t>124</a:t>
            </a:r>
            <a:endParaRPr sz="1200">
              <a:latin typeface="Times New Roman"/>
              <a:cs typeface="Times New Roman"/>
            </a:endParaRPr>
          </a:p>
          <a:p>
            <a:pPr marL="316865" marR="11430" indent="-152400">
              <a:lnSpc>
                <a:spcPts val="1889"/>
              </a:lnSpc>
              <a:spcBef>
                <a:spcPts val="130"/>
              </a:spcBef>
            </a:pPr>
            <a:r>
              <a:rPr dirty="0" sz="1200" spc="-5">
                <a:latin typeface="Times New Roman"/>
                <a:cs typeface="Times New Roman"/>
                <a:hlinkClick r:id="rId9" action="ppaction://hlinksldjump"/>
              </a:rPr>
              <a:t>Correlations between Likert-type Questions </a:t>
            </a:r>
            <a:r>
              <a:rPr dirty="0" sz="1200">
                <a:latin typeface="Times New Roman"/>
                <a:cs typeface="Times New Roman"/>
                <a:hlinkClick r:id="rId9" action="ppaction://hlinksldjump"/>
              </a:rPr>
              <a:t>...................................................................... 125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  <a:hlinkClick r:id="rId9" action="ppaction://hlinksldjump"/>
              </a:rPr>
              <a:t>Correlated </a:t>
            </a:r>
            <a:r>
              <a:rPr dirty="0" sz="1200">
                <a:latin typeface="Times New Roman"/>
                <a:cs typeface="Times New Roman"/>
                <a:hlinkClick r:id="rId9" action="ppaction://hlinksldjump"/>
              </a:rPr>
              <a:t>pair 1 .............................................................................................................</a:t>
            </a:r>
            <a:r>
              <a:rPr dirty="0" sz="1200" spc="-135">
                <a:latin typeface="Times New Roman"/>
                <a:cs typeface="Times New Roman"/>
                <a:hlinkClick r:id="rId9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9" action="ppaction://hlinksldjump"/>
              </a:rPr>
              <a:t>125</a:t>
            </a:r>
            <a:endParaRPr sz="1200">
              <a:latin typeface="Times New Roman"/>
              <a:cs typeface="Times New Roman"/>
            </a:endParaRPr>
          </a:p>
          <a:p>
            <a:pPr marL="316865">
              <a:lnSpc>
                <a:spcPct val="100000"/>
              </a:lnSpc>
              <a:spcBef>
                <a:spcPts val="290"/>
              </a:spcBef>
            </a:pPr>
            <a:r>
              <a:rPr dirty="0" sz="1200" spc="-5">
                <a:latin typeface="Times New Roman"/>
                <a:cs typeface="Times New Roman"/>
                <a:hlinkClick r:id="rId10" action="ppaction://hlinksldjump"/>
              </a:rPr>
              <a:t>Correlation </a:t>
            </a:r>
            <a:r>
              <a:rPr dirty="0" sz="1200">
                <a:latin typeface="Times New Roman"/>
                <a:cs typeface="Times New Roman"/>
                <a:hlinkClick r:id="rId10" action="ppaction://hlinksldjump"/>
              </a:rPr>
              <a:t>pair 2</a:t>
            </a:r>
            <a:r>
              <a:rPr dirty="0" sz="1200" spc="-229">
                <a:latin typeface="Times New Roman"/>
                <a:cs typeface="Times New Roman"/>
                <a:hlinkClick r:id="rId10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0" action="ppaction://hlinksldjump"/>
              </a:rPr>
              <a:t>............................................................................................................ 126</a:t>
            </a:r>
            <a:endParaRPr sz="1200">
              <a:latin typeface="Times New Roman"/>
              <a:cs typeface="Times New Roman"/>
            </a:endParaRPr>
          </a:p>
          <a:p>
            <a:pPr marL="316865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10" action="ppaction://hlinksldjump"/>
              </a:rPr>
              <a:t>Correlation </a:t>
            </a:r>
            <a:r>
              <a:rPr dirty="0" sz="1200">
                <a:latin typeface="Times New Roman"/>
                <a:cs typeface="Times New Roman"/>
                <a:hlinkClick r:id="rId10" action="ppaction://hlinksldjump"/>
              </a:rPr>
              <a:t>pair 3</a:t>
            </a:r>
            <a:r>
              <a:rPr dirty="0" sz="1200" spc="-229">
                <a:latin typeface="Times New Roman"/>
                <a:cs typeface="Times New Roman"/>
                <a:hlinkClick r:id="rId10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0" action="ppaction://hlinksldjump"/>
              </a:rPr>
              <a:t>............................................................................................................ 126</a:t>
            </a:r>
            <a:endParaRPr sz="1200">
              <a:latin typeface="Times New Roman"/>
              <a:cs typeface="Times New Roman"/>
            </a:endParaRPr>
          </a:p>
          <a:p>
            <a:pPr marL="316865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11" action="ppaction://hlinksldjump"/>
              </a:rPr>
              <a:t>Correlation </a:t>
            </a:r>
            <a:r>
              <a:rPr dirty="0" sz="1200">
                <a:latin typeface="Times New Roman"/>
                <a:cs typeface="Times New Roman"/>
                <a:hlinkClick r:id="rId11" action="ppaction://hlinksldjump"/>
              </a:rPr>
              <a:t>pair 4</a:t>
            </a:r>
            <a:r>
              <a:rPr dirty="0" sz="1200" spc="-229">
                <a:latin typeface="Times New Roman"/>
                <a:cs typeface="Times New Roman"/>
                <a:hlinkClick r:id="rId11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1" action="ppaction://hlinksldjump"/>
              </a:rPr>
              <a:t>............................................................................................................ 127</a:t>
            </a:r>
            <a:endParaRPr sz="1200">
              <a:latin typeface="Times New Roman"/>
              <a:cs typeface="Times New Roman"/>
            </a:endParaRPr>
          </a:p>
          <a:p>
            <a:pPr marL="316865">
              <a:lnSpc>
                <a:spcPct val="100000"/>
              </a:lnSpc>
              <a:spcBef>
                <a:spcPts val="430"/>
              </a:spcBef>
            </a:pPr>
            <a:r>
              <a:rPr dirty="0" sz="1200" spc="-5">
                <a:latin typeface="Times New Roman"/>
                <a:cs typeface="Times New Roman"/>
                <a:hlinkClick r:id="rId11" action="ppaction://hlinksldjump"/>
              </a:rPr>
              <a:t>Correlation </a:t>
            </a:r>
            <a:r>
              <a:rPr dirty="0" sz="1200">
                <a:latin typeface="Times New Roman"/>
                <a:cs typeface="Times New Roman"/>
                <a:hlinkClick r:id="rId11" action="ppaction://hlinksldjump"/>
              </a:rPr>
              <a:t>pair 5</a:t>
            </a:r>
            <a:r>
              <a:rPr dirty="0" sz="1200" spc="-229">
                <a:latin typeface="Times New Roman"/>
                <a:cs typeface="Times New Roman"/>
                <a:hlinkClick r:id="rId11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1" action="ppaction://hlinksldjump"/>
              </a:rPr>
              <a:t>............................................................................................................ 127</a:t>
            </a:r>
            <a:endParaRPr sz="1200">
              <a:latin typeface="Times New Roman"/>
              <a:cs typeface="Times New Roman"/>
            </a:endParaRPr>
          </a:p>
          <a:p>
            <a:pPr marL="316865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12" action="ppaction://hlinksldjump"/>
              </a:rPr>
              <a:t>Correlation </a:t>
            </a:r>
            <a:r>
              <a:rPr dirty="0" sz="1200">
                <a:latin typeface="Times New Roman"/>
                <a:cs typeface="Times New Roman"/>
                <a:hlinkClick r:id="rId12" action="ppaction://hlinksldjump"/>
              </a:rPr>
              <a:t>pair 6</a:t>
            </a:r>
            <a:r>
              <a:rPr dirty="0" sz="1200" spc="-229">
                <a:latin typeface="Times New Roman"/>
                <a:cs typeface="Times New Roman"/>
                <a:hlinkClick r:id="rId12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2" action="ppaction://hlinksldjump"/>
              </a:rPr>
              <a:t>............................................................................................................ 128</a:t>
            </a:r>
            <a:endParaRPr sz="1200">
              <a:latin typeface="Times New Roman"/>
              <a:cs typeface="Times New Roman"/>
            </a:endParaRPr>
          </a:p>
          <a:p>
            <a:pPr marL="316865">
              <a:lnSpc>
                <a:spcPct val="100000"/>
              </a:lnSpc>
              <a:spcBef>
                <a:spcPts val="430"/>
              </a:spcBef>
            </a:pPr>
            <a:r>
              <a:rPr dirty="0" sz="1200" spc="-5">
                <a:latin typeface="Times New Roman"/>
                <a:cs typeface="Times New Roman"/>
                <a:hlinkClick r:id="rId12" action="ppaction://hlinksldjump"/>
              </a:rPr>
              <a:t>Correlation </a:t>
            </a:r>
            <a:r>
              <a:rPr dirty="0" sz="1200">
                <a:latin typeface="Times New Roman"/>
                <a:cs typeface="Times New Roman"/>
                <a:hlinkClick r:id="rId12" action="ppaction://hlinksldjump"/>
              </a:rPr>
              <a:t>pair 7</a:t>
            </a:r>
            <a:r>
              <a:rPr dirty="0" sz="1200" spc="-229">
                <a:latin typeface="Times New Roman"/>
                <a:cs typeface="Times New Roman"/>
                <a:hlinkClick r:id="rId12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2" action="ppaction://hlinksldjump"/>
              </a:rPr>
              <a:t>............................................................................................................ 128</a:t>
            </a:r>
            <a:endParaRPr sz="1200">
              <a:latin typeface="Times New Roman"/>
              <a:cs typeface="Times New Roman"/>
            </a:endParaRPr>
          </a:p>
          <a:p>
            <a:pPr marL="316865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12" action="ppaction://hlinksldjump"/>
              </a:rPr>
              <a:t>Correlation </a:t>
            </a:r>
            <a:r>
              <a:rPr dirty="0" sz="1200">
                <a:latin typeface="Times New Roman"/>
                <a:cs typeface="Times New Roman"/>
                <a:hlinkClick r:id="rId12" action="ppaction://hlinksldjump"/>
              </a:rPr>
              <a:t>pair 8</a:t>
            </a:r>
            <a:r>
              <a:rPr dirty="0" sz="1200" spc="-229">
                <a:latin typeface="Times New Roman"/>
                <a:cs typeface="Times New Roman"/>
                <a:hlinkClick r:id="rId12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2" action="ppaction://hlinksldjump"/>
              </a:rPr>
              <a:t>............................................................................................................ 128</a:t>
            </a:r>
            <a:endParaRPr sz="1200">
              <a:latin typeface="Times New Roman"/>
              <a:cs typeface="Times New Roman"/>
            </a:endParaRPr>
          </a:p>
          <a:p>
            <a:pPr marL="316865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12" action="ppaction://hlinksldjump"/>
              </a:rPr>
              <a:t>Correlation </a:t>
            </a:r>
            <a:r>
              <a:rPr dirty="0" sz="1200">
                <a:latin typeface="Times New Roman"/>
                <a:cs typeface="Times New Roman"/>
                <a:hlinkClick r:id="rId12" action="ppaction://hlinksldjump"/>
              </a:rPr>
              <a:t>pair 9</a:t>
            </a:r>
            <a:r>
              <a:rPr dirty="0" sz="1200" spc="-229">
                <a:latin typeface="Times New Roman"/>
                <a:cs typeface="Times New Roman"/>
                <a:hlinkClick r:id="rId12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2" action="ppaction://hlinksldjump"/>
              </a:rPr>
              <a:t>............................................................................................................ 128</a:t>
            </a:r>
            <a:endParaRPr sz="1200">
              <a:latin typeface="Times New Roman"/>
              <a:cs typeface="Times New Roman"/>
            </a:endParaRPr>
          </a:p>
          <a:p>
            <a:pPr marL="316865">
              <a:lnSpc>
                <a:spcPct val="100000"/>
              </a:lnSpc>
              <a:spcBef>
                <a:spcPts val="434"/>
              </a:spcBef>
            </a:pPr>
            <a:r>
              <a:rPr dirty="0" sz="1200" spc="-5">
                <a:latin typeface="Times New Roman"/>
                <a:cs typeface="Times New Roman"/>
                <a:hlinkClick r:id="rId13" action="ppaction://hlinksldjump"/>
              </a:rPr>
              <a:t>Correlation </a:t>
            </a:r>
            <a:r>
              <a:rPr dirty="0" sz="1200">
                <a:latin typeface="Times New Roman"/>
                <a:cs typeface="Times New Roman"/>
                <a:hlinkClick r:id="rId13" action="ppaction://hlinksldjump"/>
              </a:rPr>
              <a:t>pair 10</a:t>
            </a:r>
            <a:r>
              <a:rPr dirty="0" sz="1200" spc="-229">
                <a:latin typeface="Times New Roman"/>
                <a:cs typeface="Times New Roman"/>
                <a:hlinkClick r:id="rId13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3" action="ppaction://hlinksldjump"/>
              </a:rPr>
              <a:t>.......................................................................................................... 129</a:t>
            </a:r>
            <a:endParaRPr sz="1200">
              <a:latin typeface="Times New Roman"/>
              <a:cs typeface="Times New Roman"/>
            </a:endParaRPr>
          </a:p>
          <a:p>
            <a:pPr marL="165100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13" action="ppaction://hlinksldjump"/>
              </a:rPr>
              <a:t>Conclusion drawn from Questions </a:t>
            </a:r>
            <a:r>
              <a:rPr dirty="0" sz="1200">
                <a:latin typeface="Times New Roman"/>
                <a:cs typeface="Times New Roman"/>
                <a:hlinkClick r:id="rId13" action="ppaction://hlinksldjump"/>
              </a:rPr>
              <a:t>1 – 33...........................................................................</a:t>
            </a:r>
            <a:r>
              <a:rPr dirty="0" sz="1200" spc="-20">
                <a:latin typeface="Times New Roman"/>
                <a:cs typeface="Times New Roman"/>
                <a:hlinkClick r:id="rId13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3" action="ppaction://hlinksldjump"/>
              </a:rPr>
              <a:t>129</a:t>
            </a:r>
            <a:endParaRPr sz="1200">
              <a:latin typeface="Times New Roman"/>
              <a:cs typeface="Times New Roman"/>
            </a:endParaRPr>
          </a:p>
          <a:p>
            <a:pPr marL="316865" marR="11430" indent="-152400">
              <a:lnSpc>
                <a:spcPct val="130000"/>
              </a:lnSpc>
              <a:spcBef>
                <a:spcPts val="10"/>
              </a:spcBef>
            </a:pPr>
            <a:r>
              <a:rPr dirty="0" sz="1200" spc="-5">
                <a:latin typeface="Times New Roman"/>
                <a:cs typeface="Times New Roman"/>
              </a:rPr>
              <a:t>Conclusions Drawn from Qualitative Questions </a:t>
            </a:r>
            <a:r>
              <a:rPr dirty="0" sz="1200">
                <a:latin typeface="Times New Roman"/>
                <a:cs typeface="Times New Roman"/>
              </a:rPr>
              <a:t>................................................................ 131 </a:t>
            </a:r>
            <a:r>
              <a:rPr dirty="0" sz="12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  <a:hlinkClick r:id="rId14" action="ppaction://hlinksldjump"/>
              </a:rPr>
              <a:t>Open-ended question </a:t>
            </a:r>
            <a:r>
              <a:rPr dirty="0" sz="1200">
                <a:latin typeface="Times New Roman"/>
                <a:cs typeface="Times New Roman"/>
                <a:hlinkClick r:id="rId14" action="ppaction://hlinksldjump"/>
              </a:rPr>
              <a:t>1 ...................................................................................................</a:t>
            </a:r>
            <a:r>
              <a:rPr dirty="0" sz="1200" spc="-95">
                <a:latin typeface="Times New Roman"/>
                <a:cs typeface="Times New Roman"/>
                <a:hlinkClick r:id="rId14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4" action="ppaction://hlinksldjump"/>
              </a:rPr>
              <a:t>131</a:t>
            </a:r>
            <a:endParaRPr sz="1200">
              <a:latin typeface="Times New Roman"/>
              <a:cs typeface="Times New Roman"/>
            </a:endParaRPr>
          </a:p>
          <a:p>
            <a:pPr marL="316865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14" action="ppaction://hlinksldjump"/>
              </a:rPr>
              <a:t>Open-ended question </a:t>
            </a:r>
            <a:r>
              <a:rPr dirty="0" sz="1200">
                <a:latin typeface="Times New Roman"/>
                <a:cs typeface="Times New Roman"/>
                <a:hlinkClick r:id="rId14" action="ppaction://hlinksldjump"/>
              </a:rPr>
              <a:t>2 ...................................................................................................</a:t>
            </a:r>
            <a:r>
              <a:rPr dirty="0" sz="1200" spc="-95">
                <a:latin typeface="Times New Roman"/>
                <a:cs typeface="Times New Roman"/>
                <a:hlinkClick r:id="rId14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4" action="ppaction://hlinksldjump"/>
              </a:rPr>
              <a:t>131</a:t>
            </a:r>
            <a:endParaRPr sz="1200">
              <a:latin typeface="Times New Roman"/>
              <a:cs typeface="Times New Roman"/>
            </a:endParaRPr>
          </a:p>
          <a:p>
            <a:pPr marL="316865">
              <a:lnSpc>
                <a:spcPct val="100000"/>
              </a:lnSpc>
              <a:spcBef>
                <a:spcPts val="445"/>
              </a:spcBef>
            </a:pPr>
            <a:r>
              <a:rPr dirty="0" sz="1200" spc="-5">
                <a:latin typeface="Times New Roman"/>
                <a:cs typeface="Times New Roman"/>
                <a:hlinkClick r:id="rId15" action="ppaction://hlinksldjump"/>
              </a:rPr>
              <a:t>Open-ended question </a:t>
            </a:r>
            <a:r>
              <a:rPr dirty="0" sz="1200">
                <a:latin typeface="Times New Roman"/>
                <a:cs typeface="Times New Roman"/>
                <a:hlinkClick r:id="rId15" action="ppaction://hlinksldjump"/>
              </a:rPr>
              <a:t>3 ...................................................................................................</a:t>
            </a:r>
            <a:r>
              <a:rPr dirty="0" sz="1200" spc="-95">
                <a:latin typeface="Times New Roman"/>
                <a:cs typeface="Times New Roman"/>
                <a:hlinkClick r:id="rId15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5" action="ppaction://hlinksldjump"/>
              </a:rPr>
              <a:t>132</a:t>
            </a:r>
            <a:endParaRPr sz="1200">
              <a:latin typeface="Times New Roman"/>
              <a:cs typeface="Times New Roman"/>
            </a:endParaRPr>
          </a:p>
          <a:p>
            <a:pPr marL="316865">
              <a:lnSpc>
                <a:spcPct val="100000"/>
              </a:lnSpc>
              <a:spcBef>
                <a:spcPts val="430"/>
              </a:spcBef>
            </a:pPr>
            <a:r>
              <a:rPr dirty="0" sz="1200" spc="-5">
                <a:latin typeface="Times New Roman"/>
                <a:cs typeface="Times New Roman"/>
                <a:hlinkClick r:id="rId15" action="ppaction://hlinksldjump"/>
              </a:rPr>
              <a:t>Open-ended question </a:t>
            </a:r>
            <a:r>
              <a:rPr dirty="0" sz="1200">
                <a:latin typeface="Times New Roman"/>
                <a:cs typeface="Times New Roman"/>
                <a:hlinkClick r:id="rId15" action="ppaction://hlinksldjump"/>
              </a:rPr>
              <a:t>4 ...................................................................................................</a:t>
            </a:r>
            <a:r>
              <a:rPr dirty="0" sz="1200" spc="-95">
                <a:latin typeface="Times New Roman"/>
                <a:cs typeface="Times New Roman"/>
                <a:hlinkClick r:id="rId15" action="ppaction://hlinksldjump"/>
              </a:rPr>
              <a:t> </a:t>
            </a:r>
            <a:r>
              <a:rPr dirty="0" sz="1200">
                <a:latin typeface="Times New Roman"/>
                <a:cs typeface="Times New Roman"/>
                <a:hlinkClick r:id="rId15" action="ppaction://hlinksldjump"/>
              </a:rPr>
              <a:t>132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14935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045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76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75565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with either </a:t>
            </a:r>
            <a:r>
              <a:rPr dirty="0" sz="1200" spc="-5">
                <a:latin typeface="Times New Roman"/>
                <a:cs typeface="Times New Roman"/>
              </a:rPr>
              <a:t>Free Lunch </a:t>
            </a:r>
            <a:r>
              <a:rPr dirty="0" sz="1200">
                <a:latin typeface="Times New Roman"/>
                <a:cs typeface="Times New Roman"/>
              </a:rPr>
              <a:t>(66.7%) or </a:t>
            </a:r>
            <a:r>
              <a:rPr dirty="0" sz="1200" spc="-5">
                <a:latin typeface="Times New Roman"/>
                <a:cs typeface="Times New Roman"/>
              </a:rPr>
              <a:t>Reduced Lunch </a:t>
            </a:r>
            <a:r>
              <a:rPr dirty="0" sz="1200">
                <a:latin typeface="Times New Roman"/>
                <a:cs typeface="Times New Roman"/>
              </a:rPr>
              <a:t>(14.3%), indicating that </a:t>
            </a:r>
            <a:r>
              <a:rPr dirty="0" sz="1200" spc="-5">
                <a:latin typeface="Times New Roman"/>
                <a:cs typeface="Times New Roman"/>
              </a:rPr>
              <a:t>at least </a:t>
            </a:r>
            <a:r>
              <a:rPr dirty="0" sz="1200">
                <a:latin typeface="Times New Roman"/>
                <a:cs typeface="Times New Roman"/>
              </a:rPr>
              <a:t>81% of these  students come </a:t>
            </a:r>
            <a:r>
              <a:rPr dirty="0" sz="1200" spc="-5">
                <a:latin typeface="Times New Roman"/>
                <a:cs typeface="Times New Roman"/>
              </a:rPr>
              <a:t>from </a:t>
            </a:r>
            <a:r>
              <a:rPr dirty="0" sz="1200">
                <a:latin typeface="Times New Roman"/>
                <a:cs typeface="Times New Roman"/>
              </a:rPr>
              <a:t>a low </a:t>
            </a:r>
            <a:r>
              <a:rPr dirty="0" sz="1200" spc="-5">
                <a:latin typeface="Times New Roman"/>
                <a:cs typeface="Times New Roman"/>
              </a:rPr>
              <a:t>SES family.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4.3 </a:t>
            </a:r>
            <a:r>
              <a:rPr dirty="0" sz="1200" spc="-5">
                <a:latin typeface="Times New Roman"/>
                <a:cs typeface="Times New Roman"/>
              </a:rPr>
              <a:t>Free/ Reduced</a:t>
            </a:r>
            <a:r>
              <a:rPr dirty="0" sz="1200" spc="15">
                <a:latin typeface="Times New Roman"/>
                <a:cs typeface="Times New Roman"/>
              </a:rPr>
              <a:t> </a:t>
            </a:r>
            <a:r>
              <a:rPr dirty="0" sz="1200" spc="-10">
                <a:latin typeface="Times New Roman"/>
                <a:cs typeface="Times New Roman"/>
              </a:rPr>
              <a:t>Lunch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6337172"/>
            <a:ext cx="5874385" cy="16109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Questions </a:t>
            </a:r>
            <a:r>
              <a:rPr dirty="0" sz="1200" b="1">
                <a:latin typeface="Times New Roman"/>
                <a:cs typeface="Times New Roman"/>
              </a:rPr>
              <a:t>4 </a:t>
            </a:r>
            <a:r>
              <a:rPr dirty="0" sz="1200" spc="-5" b="1">
                <a:latin typeface="Times New Roman"/>
                <a:cs typeface="Times New Roman"/>
              </a:rPr>
              <a:t>and </a:t>
            </a:r>
            <a:r>
              <a:rPr dirty="0" sz="1200" b="1">
                <a:latin typeface="Times New Roman"/>
                <a:cs typeface="Times New Roman"/>
              </a:rPr>
              <a:t>5. </a:t>
            </a:r>
            <a:r>
              <a:rPr dirty="0" sz="1200" spc="-5">
                <a:latin typeface="Times New Roman"/>
                <a:cs typeface="Times New Roman"/>
              </a:rPr>
              <a:t>National statistics were </a:t>
            </a:r>
            <a:r>
              <a:rPr dirty="0" sz="1200">
                <a:latin typeface="Times New Roman"/>
                <a:cs typeface="Times New Roman"/>
              </a:rPr>
              <a:t>that </a:t>
            </a:r>
            <a:r>
              <a:rPr dirty="0" sz="1200" spc="-5">
                <a:latin typeface="Times New Roman"/>
                <a:cs typeface="Times New Roman"/>
              </a:rPr>
              <a:t>males are </a:t>
            </a:r>
            <a:r>
              <a:rPr dirty="0" sz="1200">
                <a:latin typeface="Times New Roman"/>
                <a:cs typeface="Times New Roman"/>
              </a:rPr>
              <a:t>more likely to dropout</a:t>
            </a:r>
            <a:r>
              <a:rPr dirty="0" sz="1200" spc="5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than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females (U.S. </a:t>
            </a:r>
            <a:r>
              <a:rPr dirty="0" sz="1200">
                <a:latin typeface="Times New Roman"/>
                <a:cs typeface="Times New Roman"/>
              </a:rPr>
              <a:t>Department of </a:t>
            </a:r>
            <a:r>
              <a:rPr dirty="0" sz="1200" spc="-5">
                <a:latin typeface="Times New Roman"/>
                <a:cs typeface="Times New Roman"/>
              </a:rPr>
              <a:t>Education, National Center </a:t>
            </a:r>
            <a:r>
              <a:rPr dirty="0" sz="1200">
                <a:latin typeface="Times New Roman"/>
                <a:cs typeface="Times New Roman"/>
              </a:rPr>
              <a:t>for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Statistics, 2011). This  </a:t>
            </a:r>
            <a:r>
              <a:rPr dirty="0" sz="1200" spc="-5">
                <a:latin typeface="Times New Roman"/>
                <a:cs typeface="Times New Roman"/>
              </a:rPr>
              <a:t>trend does </a:t>
            </a:r>
            <a:r>
              <a:rPr dirty="0" sz="1200">
                <a:latin typeface="Times New Roman"/>
                <a:cs typeface="Times New Roman"/>
              </a:rPr>
              <a:t>not </a:t>
            </a:r>
            <a:r>
              <a:rPr dirty="0" sz="1200" spc="-5">
                <a:latin typeface="Times New Roman"/>
                <a:cs typeface="Times New Roman"/>
              </a:rPr>
              <a:t>seem </a:t>
            </a:r>
            <a:r>
              <a:rPr dirty="0" sz="1200">
                <a:latin typeface="Times New Roman"/>
                <a:cs typeface="Times New Roman"/>
              </a:rPr>
              <a:t>to be the </a:t>
            </a:r>
            <a:r>
              <a:rPr dirty="0" sz="1200" spc="-5">
                <a:latin typeface="Times New Roman"/>
                <a:cs typeface="Times New Roman"/>
              </a:rPr>
              <a:t>same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students </a:t>
            </a:r>
            <a:r>
              <a:rPr dirty="0" sz="1200">
                <a:latin typeface="Times New Roman"/>
                <a:cs typeface="Times New Roman"/>
              </a:rPr>
              <a:t>enrolled in the </a:t>
            </a:r>
            <a:r>
              <a:rPr dirty="0" sz="1200" spc="-5">
                <a:latin typeface="Times New Roman"/>
                <a:cs typeface="Times New Roman"/>
              </a:rPr>
              <a:t>adult high </a:t>
            </a:r>
            <a:r>
              <a:rPr dirty="0" sz="1200">
                <a:latin typeface="Times New Roman"/>
                <a:cs typeface="Times New Roman"/>
              </a:rPr>
              <a:t>school. </a:t>
            </a:r>
            <a:r>
              <a:rPr dirty="0" sz="1200" spc="-5">
                <a:latin typeface="Times New Roman"/>
                <a:cs typeface="Times New Roman"/>
              </a:rPr>
              <a:t>Figures </a:t>
            </a:r>
            <a:r>
              <a:rPr dirty="0" sz="1200">
                <a:latin typeface="Times New Roman"/>
                <a:cs typeface="Times New Roman"/>
              </a:rPr>
              <a:t>4.4</a:t>
            </a:r>
            <a:r>
              <a:rPr dirty="0" sz="1200" spc="10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and</a:t>
            </a:r>
            <a:endParaRPr sz="1200">
              <a:latin typeface="Times New Roman"/>
              <a:cs typeface="Times New Roman"/>
            </a:endParaRPr>
          </a:p>
          <a:p>
            <a:pPr marL="12700" marR="38735">
              <a:lnSpc>
                <a:spcPct val="191700"/>
              </a:lnSpc>
            </a:pPr>
            <a:r>
              <a:rPr dirty="0" sz="1200">
                <a:latin typeface="Times New Roman"/>
                <a:cs typeface="Times New Roman"/>
              </a:rPr>
              <a:t>4.5 display the </a:t>
            </a:r>
            <a:r>
              <a:rPr dirty="0" sz="1200" spc="-5">
                <a:latin typeface="Times New Roman"/>
                <a:cs typeface="Times New Roman"/>
              </a:rPr>
              <a:t>gender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ages </a:t>
            </a:r>
            <a:r>
              <a:rPr dirty="0" sz="1200">
                <a:latin typeface="Times New Roman"/>
                <a:cs typeface="Times New Roman"/>
              </a:rPr>
              <a:t>of the participants. </a:t>
            </a:r>
            <a:r>
              <a:rPr dirty="0" sz="1200" spc="-5">
                <a:latin typeface="Times New Roman"/>
                <a:cs typeface="Times New Roman"/>
              </a:rPr>
              <a:t>Males had </a:t>
            </a:r>
            <a:r>
              <a:rPr dirty="0" sz="1200">
                <a:latin typeface="Times New Roman"/>
                <a:cs typeface="Times New Roman"/>
              </a:rPr>
              <a:t>a slight majority </a:t>
            </a:r>
            <a:r>
              <a:rPr dirty="0" sz="1200" spc="-5">
                <a:latin typeface="Times New Roman"/>
                <a:cs typeface="Times New Roman"/>
              </a:rPr>
              <a:t>at </a:t>
            </a:r>
            <a:r>
              <a:rPr dirty="0" sz="1200">
                <a:latin typeface="Times New Roman"/>
                <a:cs typeface="Times New Roman"/>
              </a:rPr>
              <a:t>52.4%. When  </a:t>
            </a:r>
            <a:r>
              <a:rPr dirty="0" sz="1200" spc="-5">
                <a:latin typeface="Times New Roman"/>
                <a:cs typeface="Times New Roman"/>
              </a:rPr>
              <a:t>considering age, </a:t>
            </a:r>
            <a:r>
              <a:rPr dirty="0" sz="1200">
                <a:latin typeface="Times New Roman"/>
                <a:cs typeface="Times New Roman"/>
              </a:rPr>
              <a:t>18 year-olds </a:t>
            </a:r>
            <a:r>
              <a:rPr dirty="0" sz="1200" spc="-5">
                <a:latin typeface="Times New Roman"/>
                <a:cs typeface="Times New Roman"/>
              </a:rPr>
              <a:t>had </a:t>
            </a:r>
            <a:r>
              <a:rPr dirty="0" sz="1200">
                <a:latin typeface="Times New Roman"/>
                <a:cs typeface="Times New Roman"/>
              </a:rPr>
              <a:t>the majority </a:t>
            </a:r>
            <a:r>
              <a:rPr dirty="0" sz="1200" spc="-5">
                <a:latin typeface="Times New Roman"/>
                <a:cs typeface="Times New Roman"/>
              </a:rPr>
              <a:t>at</a:t>
            </a:r>
            <a:r>
              <a:rPr dirty="0" sz="1200">
                <a:latin typeface="Times New Roman"/>
                <a:cs typeface="Times New Roman"/>
              </a:rPr>
              <a:t> 61.9%.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746123" y="2538729"/>
            <a:ext cx="2990215" cy="3204845"/>
          </a:xfrm>
          <a:custGeom>
            <a:avLst/>
            <a:gdLst/>
            <a:ahLst/>
            <a:cxnLst/>
            <a:rect l="l" t="t" r="r" b="b"/>
            <a:pathLst>
              <a:path w="2990215" h="3204845">
                <a:moveTo>
                  <a:pt x="1387475" y="0"/>
                </a:moveTo>
                <a:lnTo>
                  <a:pt x="1387475" y="1602105"/>
                </a:lnTo>
                <a:lnTo>
                  <a:pt x="0" y="2403094"/>
                </a:lnTo>
                <a:lnTo>
                  <a:pt x="24663" y="2444392"/>
                </a:lnTo>
                <a:lnTo>
                  <a:pt x="50364" y="2484684"/>
                </a:lnTo>
                <a:lnTo>
                  <a:pt x="77078" y="2523962"/>
                </a:lnTo>
                <a:lnTo>
                  <a:pt x="104775" y="2562218"/>
                </a:lnTo>
                <a:lnTo>
                  <a:pt x="133431" y="2599447"/>
                </a:lnTo>
                <a:lnTo>
                  <a:pt x="163017" y="2635640"/>
                </a:lnTo>
                <a:lnTo>
                  <a:pt x="193506" y="2670791"/>
                </a:lnTo>
                <a:lnTo>
                  <a:pt x="224871" y="2704891"/>
                </a:lnTo>
                <a:lnTo>
                  <a:pt x="257086" y="2737934"/>
                </a:lnTo>
                <a:lnTo>
                  <a:pt x="290122" y="2769912"/>
                </a:lnTo>
                <a:lnTo>
                  <a:pt x="323954" y="2800819"/>
                </a:lnTo>
                <a:lnTo>
                  <a:pt x="358554" y="2830646"/>
                </a:lnTo>
                <a:lnTo>
                  <a:pt x="393894" y="2859388"/>
                </a:lnTo>
                <a:lnTo>
                  <a:pt x="429949" y="2887036"/>
                </a:lnTo>
                <a:lnTo>
                  <a:pt x="466690" y="2913583"/>
                </a:lnTo>
                <a:lnTo>
                  <a:pt x="504090" y="2939021"/>
                </a:lnTo>
                <a:lnTo>
                  <a:pt x="542123" y="2963345"/>
                </a:lnTo>
                <a:lnTo>
                  <a:pt x="580762" y="2986546"/>
                </a:lnTo>
                <a:lnTo>
                  <a:pt x="619979" y="3008618"/>
                </a:lnTo>
                <a:lnTo>
                  <a:pt x="659748" y="3029552"/>
                </a:lnTo>
                <a:lnTo>
                  <a:pt x="700040" y="3049342"/>
                </a:lnTo>
                <a:lnTo>
                  <a:pt x="740830" y="3067980"/>
                </a:lnTo>
                <a:lnTo>
                  <a:pt x="782090" y="3085460"/>
                </a:lnTo>
                <a:lnTo>
                  <a:pt x="823793" y="3101773"/>
                </a:lnTo>
                <a:lnTo>
                  <a:pt x="865912" y="3116914"/>
                </a:lnTo>
                <a:lnTo>
                  <a:pt x="908420" y="3130873"/>
                </a:lnTo>
                <a:lnTo>
                  <a:pt x="951289" y="3143645"/>
                </a:lnTo>
                <a:lnTo>
                  <a:pt x="994494" y="3155222"/>
                </a:lnTo>
                <a:lnTo>
                  <a:pt x="1038005" y="3165597"/>
                </a:lnTo>
                <a:lnTo>
                  <a:pt x="1081798" y="3174762"/>
                </a:lnTo>
                <a:lnTo>
                  <a:pt x="1125844" y="3182710"/>
                </a:lnTo>
                <a:lnTo>
                  <a:pt x="1170116" y="3189434"/>
                </a:lnTo>
                <a:lnTo>
                  <a:pt x="1214588" y="3194927"/>
                </a:lnTo>
                <a:lnTo>
                  <a:pt x="1259232" y="3199182"/>
                </a:lnTo>
                <a:lnTo>
                  <a:pt x="1304021" y="3202190"/>
                </a:lnTo>
                <a:lnTo>
                  <a:pt x="1348928" y="3203946"/>
                </a:lnTo>
                <a:lnTo>
                  <a:pt x="1393926" y="3204441"/>
                </a:lnTo>
                <a:lnTo>
                  <a:pt x="1438988" y="3203669"/>
                </a:lnTo>
                <a:lnTo>
                  <a:pt x="1484087" y="3201622"/>
                </a:lnTo>
                <a:lnTo>
                  <a:pt x="1529196" y="3198293"/>
                </a:lnTo>
                <a:lnTo>
                  <a:pt x="1574288" y="3193674"/>
                </a:lnTo>
                <a:lnTo>
                  <a:pt x="1619335" y="3187759"/>
                </a:lnTo>
                <a:lnTo>
                  <a:pt x="1664311" y="3180540"/>
                </a:lnTo>
                <a:lnTo>
                  <a:pt x="1709188" y="3172010"/>
                </a:lnTo>
                <a:lnTo>
                  <a:pt x="1753939" y="3162162"/>
                </a:lnTo>
                <a:lnTo>
                  <a:pt x="1798538" y="3150989"/>
                </a:lnTo>
                <a:lnTo>
                  <a:pt x="1842958" y="3138482"/>
                </a:lnTo>
                <a:lnTo>
                  <a:pt x="1887170" y="3124636"/>
                </a:lnTo>
                <a:lnTo>
                  <a:pt x="1931148" y="3109442"/>
                </a:lnTo>
                <a:lnTo>
                  <a:pt x="1974866" y="3092893"/>
                </a:lnTo>
                <a:lnTo>
                  <a:pt x="2018295" y="3074983"/>
                </a:lnTo>
                <a:lnTo>
                  <a:pt x="2061409" y="3055704"/>
                </a:lnTo>
                <a:lnTo>
                  <a:pt x="2104181" y="3035048"/>
                </a:lnTo>
                <a:lnTo>
                  <a:pt x="2146584" y="3013009"/>
                </a:lnTo>
                <a:lnTo>
                  <a:pt x="2188591" y="2989580"/>
                </a:lnTo>
                <a:lnTo>
                  <a:pt x="2229889" y="2964916"/>
                </a:lnTo>
                <a:lnTo>
                  <a:pt x="2270181" y="2939215"/>
                </a:lnTo>
                <a:lnTo>
                  <a:pt x="2309459" y="2912501"/>
                </a:lnTo>
                <a:lnTo>
                  <a:pt x="2347715" y="2884804"/>
                </a:lnTo>
                <a:lnTo>
                  <a:pt x="2384944" y="2856148"/>
                </a:lnTo>
                <a:lnTo>
                  <a:pt x="2421137" y="2826562"/>
                </a:lnTo>
                <a:lnTo>
                  <a:pt x="2456287" y="2796073"/>
                </a:lnTo>
                <a:lnTo>
                  <a:pt x="2490387" y="2764708"/>
                </a:lnTo>
                <a:lnTo>
                  <a:pt x="2523430" y="2732493"/>
                </a:lnTo>
                <a:lnTo>
                  <a:pt x="2555408" y="2699457"/>
                </a:lnTo>
                <a:lnTo>
                  <a:pt x="2586315" y="2665625"/>
                </a:lnTo>
                <a:lnTo>
                  <a:pt x="2616142" y="2631025"/>
                </a:lnTo>
                <a:lnTo>
                  <a:pt x="2644883" y="2595685"/>
                </a:lnTo>
                <a:lnTo>
                  <a:pt x="2672530" y="2559630"/>
                </a:lnTo>
                <a:lnTo>
                  <a:pt x="2699077" y="2522889"/>
                </a:lnTo>
                <a:lnTo>
                  <a:pt x="2724515" y="2485489"/>
                </a:lnTo>
                <a:lnTo>
                  <a:pt x="2748838" y="2447456"/>
                </a:lnTo>
                <a:lnTo>
                  <a:pt x="2772039" y="2408817"/>
                </a:lnTo>
                <a:lnTo>
                  <a:pt x="2794109" y="2369600"/>
                </a:lnTo>
                <a:lnTo>
                  <a:pt x="2815043" y="2329831"/>
                </a:lnTo>
                <a:lnTo>
                  <a:pt x="2834832" y="2289539"/>
                </a:lnTo>
                <a:lnTo>
                  <a:pt x="2853469" y="2248749"/>
                </a:lnTo>
                <a:lnTo>
                  <a:pt x="2870947" y="2207489"/>
                </a:lnTo>
                <a:lnTo>
                  <a:pt x="2887260" y="2165786"/>
                </a:lnTo>
                <a:lnTo>
                  <a:pt x="2902399" y="2123667"/>
                </a:lnTo>
                <a:lnTo>
                  <a:pt x="2916357" y="2081159"/>
                </a:lnTo>
                <a:lnTo>
                  <a:pt x="2929127" y="2038290"/>
                </a:lnTo>
                <a:lnTo>
                  <a:pt x="2940702" y="1995085"/>
                </a:lnTo>
                <a:lnTo>
                  <a:pt x="2951075" y="1951574"/>
                </a:lnTo>
                <a:lnTo>
                  <a:pt x="2960238" y="1907781"/>
                </a:lnTo>
                <a:lnTo>
                  <a:pt x="2968184" y="1863735"/>
                </a:lnTo>
                <a:lnTo>
                  <a:pt x="2974906" y="1819463"/>
                </a:lnTo>
                <a:lnTo>
                  <a:pt x="2980397" y="1774991"/>
                </a:lnTo>
                <a:lnTo>
                  <a:pt x="2984649" y="1730347"/>
                </a:lnTo>
                <a:lnTo>
                  <a:pt x="2987655" y="1685558"/>
                </a:lnTo>
                <a:lnTo>
                  <a:pt x="2989407" y="1640651"/>
                </a:lnTo>
                <a:lnTo>
                  <a:pt x="2989899" y="1595653"/>
                </a:lnTo>
                <a:lnTo>
                  <a:pt x="2989124" y="1550591"/>
                </a:lnTo>
                <a:lnTo>
                  <a:pt x="2987073" y="1505492"/>
                </a:lnTo>
                <a:lnTo>
                  <a:pt x="2983741" y="1460383"/>
                </a:lnTo>
                <a:lnTo>
                  <a:pt x="2979118" y="1415291"/>
                </a:lnTo>
                <a:lnTo>
                  <a:pt x="2973200" y="1370244"/>
                </a:lnTo>
                <a:lnTo>
                  <a:pt x="2965977" y="1325268"/>
                </a:lnTo>
                <a:lnTo>
                  <a:pt x="2957442" y="1280391"/>
                </a:lnTo>
                <a:lnTo>
                  <a:pt x="2947590" y="1235640"/>
                </a:lnTo>
                <a:lnTo>
                  <a:pt x="2936411" y="1191041"/>
                </a:lnTo>
                <a:lnTo>
                  <a:pt x="2923900" y="1146621"/>
                </a:lnTo>
                <a:lnTo>
                  <a:pt x="2910048" y="1102409"/>
                </a:lnTo>
                <a:lnTo>
                  <a:pt x="2894849" y="1058431"/>
                </a:lnTo>
                <a:lnTo>
                  <a:pt x="2878295" y="1014713"/>
                </a:lnTo>
                <a:lnTo>
                  <a:pt x="2860379" y="971284"/>
                </a:lnTo>
                <a:lnTo>
                  <a:pt x="2841094" y="928170"/>
                </a:lnTo>
                <a:lnTo>
                  <a:pt x="2820432" y="885398"/>
                </a:lnTo>
                <a:lnTo>
                  <a:pt x="2798386" y="842995"/>
                </a:lnTo>
                <a:lnTo>
                  <a:pt x="2774950" y="800989"/>
                </a:lnTo>
                <a:lnTo>
                  <a:pt x="2749834" y="758970"/>
                </a:lnTo>
                <a:lnTo>
                  <a:pt x="2723557" y="717901"/>
                </a:lnTo>
                <a:lnTo>
                  <a:pt x="2696146" y="677796"/>
                </a:lnTo>
                <a:lnTo>
                  <a:pt x="2667630" y="638672"/>
                </a:lnTo>
                <a:lnTo>
                  <a:pt x="2638036" y="600544"/>
                </a:lnTo>
                <a:lnTo>
                  <a:pt x="2607393" y="563430"/>
                </a:lnTo>
                <a:lnTo>
                  <a:pt x="2575727" y="527344"/>
                </a:lnTo>
                <a:lnTo>
                  <a:pt x="2543067" y="492304"/>
                </a:lnTo>
                <a:lnTo>
                  <a:pt x="2509442" y="458324"/>
                </a:lnTo>
                <a:lnTo>
                  <a:pt x="2474878" y="425422"/>
                </a:lnTo>
                <a:lnTo>
                  <a:pt x="2439403" y="393613"/>
                </a:lnTo>
                <a:lnTo>
                  <a:pt x="2403047" y="362913"/>
                </a:lnTo>
                <a:lnTo>
                  <a:pt x="2365836" y="333339"/>
                </a:lnTo>
                <a:lnTo>
                  <a:pt x="2327798" y="304906"/>
                </a:lnTo>
                <a:lnTo>
                  <a:pt x="2288961" y="277631"/>
                </a:lnTo>
                <a:lnTo>
                  <a:pt x="2249354" y="251530"/>
                </a:lnTo>
                <a:lnTo>
                  <a:pt x="2209004" y="226618"/>
                </a:lnTo>
                <a:lnTo>
                  <a:pt x="2167939" y="202913"/>
                </a:lnTo>
                <a:lnTo>
                  <a:pt x="2126186" y="180429"/>
                </a:lnTo>
                <a:lnTo>
                  <a:pt x="2083775" y="159183"/>
                </a:lnTo>
                <a:lnTo>
                  <a:pt x="2040732" y="139191"/>
                </a:lnTo>
                <a:lnTo>
                  <a:pt x="1997086" y="120470"/>
                </a:lnTo>
                <a:lnTo>
                  <a:pt x="1952864" y="103035"/>
                </a:lnTo>
                <a:lnTo>
                  <a:pt x="1908095" y="86902"/>
                </a:lnTo>
                <a:lnTo>
                  <a:pt x="1862806" y="72088"/>
                </a:lnTo>
                <a:lnTo>
                  <a:pt x="1817026" y="58608"/>
                </a:lnTo>
                <a:lnTo>
                  <a:pt x="1770781" y="46479"/>
                </a:lnTo>
                <a:lnTo>
                  <a:pt x="1724101" y="35717"/>
                </a:lnTo>
                <a:lnTo>
                  <a:pt x="1677012" y="26337"/>
                </a:lnTo>
                <a:lnTo>
                  <a:pt x="1629544" y="18357"/>
                </a:lnTo>
                <a:lnTo>
                  <a:pt x="1581723" y="11791"/>
                </a:lnTo>
                <a:lnTo>
                  <a:pt x="1533577" y="6656"/>
                </a:lnTo>
                <a:lnTo>
                  <a:pt x="1485136" y="2969"/>
                </a:lnTo>
                <a:lnTo>
                  <a:pt x="1436425" y="745"/>
                </a:lnTo>
                <a:lnTo>
                  <a:pt x="1387475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531537" y="3555491"/>
            <a:ext cx="1602105" cy="1386840"/>
          </a:xfrm>
          <a:custGeom>
            <a:avLst/>
            <a:gdLst/>
            <a:ahLst/>
            <a:cxnLst/>
            <a:rect l="l" t="t" r="r" b="b"/>
            <a:pathLst>
              <a:path w="1602105" h="1386839">
                <a:moveTo>
                  <a:pt x="110699" y="0"/>
                </a:moveTo>
                <a:lnTo>
                  <a:pt x="93051" y="47150"/>
                </a:lnTo>
                <a:lnTo>
                  <a:pt x="76943" y="94667"/>
                </a:lnTo>
                <a:lnTo>
                  <a:pt x="62372" y="142515"/>
                </a:lnTo>
                <a:lnTo>
                  <a:pt x="49337" y="190658"/>
                </a:lnTo>
                <a:lnTo>
                  <a:pt x="37835" y="239062"/>
                </a:lnTo>
                <a:lnTo>
                  <a:pt x="27862" y="287691"/>
                </a:lnTo>
                <a:lnTo>
                  <a:pt x="19416" y="336508"/>
                </a:lnTo>
                <a:lnTo>
                  <a:pt x="12494" y="385479"/>
                </a:lnTo>
                <a:lnTo>
                  <a:pt x="7094" y="434567"/>
                </a:lnTo>
                <a:lnTo>
                  <a:pt x="3214" y="483738"/>
                </a:lnTo>
                <a:lnTo>
                  <a:pt x="850" y="532955"/>
                </a:lnTo>
                <a:lnTo>
                  <a:pt x="0" y="582184"/>
                </a:lnTo>
                <a:lnTo>
                  <a:pt x="660" y="631389"/>
                </a:lnTo>
                <a:lnTo>
                  <a:pt x="2830" y="680533"/>
                </a:lnTo>
                <a:lnTo>
                  <a:pt x="6505" y="729582"/>
                </a:lnTo>
                <a:lnTo>
                  <a:pt x="11683" y="778500"/>
                </a:lnTo>
                <a:lnTo>
                  <a:pt x="18362" y="827251"/>
                </a:lnTo>
                <a:lnTo>
                  <a:pt x="26539" y="875801"/>
                </a:lnTo>
                <a:lnTo>
                  <a:pt x="36211" y="924112"/>
                </a:lnTo>
                <a:lnTo>
                  <a:pt x="47376" y="972150"/>
                </a:lnTo>
                <a:lnTo>
                  <a:pt x="60030" y="1019880"/>
                </a:lnTo>
                <a:lnTo>
                  <a:pt x="74172" y="1067265"/>
                </a:lnTo>
                <a:lnTo>
                  <a:pt x="89799" y="1114270"/>
                </a:lnTo>
                <a:lnTo>
                  <a:pt x="106907" y="1160860"/>
                </a:lnTo>
                <a:lnTo>
                  <a:pt x="125495" y="1206998"/>
                </a:lnTo>
                <a:lnTo>
                  <a:pt x="145559" y="1252650"/>
                </a:lnTo>
                <a:lnTo>
                  <a:pt x="167097" y="1297780"/>
                </a:lnTo>
                <a:lnTo>
                  <a:pt x="190107" y="1342353"/>
                </a:lnTo>
                <a:lnTo>
                  <a:pt x="214585" y="1386331"/>
                </a:lnTo>
                <a:lnTo>
                  <a:pt x="1602060" y="585342"/>
                </a:lnTo>
                <a:lnTo>
                  <a:pt x="110699" y="0"/>
                </a:lnTo>
                <a:close/>
              </a:path>
            </a:pathLst>
          </a:custGeom>
          <a:solidFill>
            <a:srgbClr val="B3B3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642236" y="2817114"/>
            <a:ext cx="1491615" cy="1323975"/>
          </a:xfrm>
          <a:custGeom>
            <a:avLst/>
            <a:gdLst/>
            <a:ahLst/>
            <a:cxnLst/>
            <a:rect l="l" t="t" r="r" b="b"/>
            <a:pathLst>
              <a:path w="1491614" h="1323975">
                <a:moveTo>
                  <a:pt x="588899" y="0"/>
                </a:moveTo>
                <a:lnTo>
                  <a:pt x="547399" y="29261"/>
                </a:lnTo>
                <a:lnTo>
                  <a:pt x="506935" y="59755"/>
                </a:lnTo>
                <a:lnTo>
                  <a:pt x="467531" y="91453"/>
                </a:lnTo>
                <a:lnTo>
                  <a:pt x="429209" y="124325"/>
                </a:lnTo>
                <a:lnTo>
                  <a:pt x="391993" y="158343"/>
                </a:lnTo>
                <a:lnTo>
                  <a:pt x="355906" y="193475"/>
                </a:lnTo>
                <a:lnTo>
                  <a:pt x="320971" y="229694"/>
                </a:lnTo>
                <a:lnTo>
                  <a:pt x="287210" y="266970"/>
                </a:lnTo>
                <a:lnTo>
                  <a:pt x="254648" y="305274"/>
                </a:lnTo>
                <a:lnTo>
                  <a:pt x="223306" y="344576"/>
                </a:lnTo>
                <a:lnTo>
                  <a:pt x="193209" y="384847"/>
                </a:lnTo>
                <a:lnTo>
                  <a:pt x="164380" y="426057"/>
                </a:lnTo>
                <a:lnTo>
                  <a:pt x="136841" y="468178"/>
                </a:lnTo>
                <a:lnTo>
                  <a:pt x="110615" y="511180"/>
                </a:lnTo>
                <a:lnTo>
                  <a:pt x="85726" y="555034"/>
                </a:lnTo>
                <a:lnTo>
                  <a:pt x="62197" y="599709"/>
                </a:lnTo>
                <a:lnTo>
                  <a:pt x="40051" y="645178"/>
                </a:lnTo>
                <a:lnTo>
                  <a:pt x="19311" y="691411"/>
                </a:lnTo>
                <a:lnTo>
                  <a:pt x="0" y="738377"/>
                </a:lnTo>
                <a:lnTo>
                  <a:pt x="1491361" y="1323720"/>
                </a:lnTo>
                <a:lnTo>
                  <a:pt x="588899" y="0"/>
                </a:lnTo>
                <a:close/>
              </a:path>
            </a:pathLst>
          </a:custGeom>
          <a:solidFill>
            <a:srgbClr val="88888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231135" y="2538729"/>
            <a:ext cx="902969" cy="1602105"/>
          </a:xfrm>
          <a:custGeom>
            <a:avLst/>
            <a:gdLst/>
            <a:ahLst/>
            <a:cxnLst/>
            <a:rect l="l" t="t" r="r" b="b"/>
            <a:pathLst>
              <a:path w="902969" h="1602104">
                <a:moveTo>
                  <a:pt x="902462" y="0"/>
                </a:moveTo>
                <a:lnTo>
                  <a:pt x="851696" y="804"/>
                </a:lnTo>
                <a:lnTo>
                  <a:pt x="801091" y="3210"/>
                </a:lnTo>
                <a:lnTo>
                  <a:pt x="750683" y="7206"/>
                </a:lnTo>
                <a:lnTo>
                  <a:pt x="700506" y="12782"/>
                </a:lnTo>
                <a:lnTo>
                  <a:pt x="650596" y="19926"/>
                </a:lnTo>
                <a:lnTo>
                  <a:pt x="600990" y="28627"/>
                </a:lnTo>
                <a:lnTo>
                  <a:pt x="551724" y="38874"/>
                </a:lnTo>
                <a:lnTo>
                  <a:pt x="502832" y="50656"/>
                </a:lnTo>
                <a:lnTo>
                  <a:pt x="454351" y="63962"/>
                </a:lnTo>
                <a:lnTo>
                  <a:pt x="406316" y="78781"/>
                </a:lnTo>
                <a:lnTo>
                  <a:pt x="358764" y="95101"/>
                </a:lnTo>
                <a:lnTo>
                  <a:pt x="311730" y="112911"/>
                </a:lnTo>
                <a:lnTo>
                  <a:pt x="265249" y="132201"/>
                </a:lnTo>
                <a:lnTo>
                  <a:pt x="219358" y="152959"/>
                </a:lnTo>
                <a:lnTo>
                  <a:pt x="174093" y="175174"/>
                </a:lnTo>
                <a:lnTo>
                  <a:pt x="129488" y="198835"/>
                </a:lnTo>
                <a:lnTo>
                  <a:pt x="85581" y="223931"/>
                </a:lnTo>
                <a:lnTo>
                  <a:pt x="42406" y="250451"/>
                </a:lnTo>
                <a:lnTo>
                  <a:pt x="0" y="278384"/>
                </a:lnTo>
                <a:lnTo>
                  <a:pt x="902462" y="1602105"/>
                </a:lnTo>
                <a:lnTo>
                  <a:pt x="902462" y="0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010533" y="4630927"/>
            <a:ext cx="454659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2000" spc="-180">
                <a:latin typeface="Arial"/>
                <a:cs typeface="Arial"/>
              </a:rPr>
              <a:t>67%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600200" y="4050029"/>
            <a:ext cx="454659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2000" spc="-180">
                <a:latin typeface="Arial"/>
                <a:cs typeface="Arial"/>
              </a:rPr>
              <a:t>14%</a:t>
            </a:r>
            <a:endParaRPr sz="2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23542" y="2545308"/>
            <a:ext cx="1074420" cy="920750"/>
          </a:xfrm>
          <a:prstGeom prst="rect">
            <a:avLst/>
          </a:prstGeom>
        </p:spPr>
        <p:txBody>
          <a:bodyPr wrap="square" lIns="0" tIns="155575" rIns="0" bIns="0" rtlCol="0" vert="horz">
            <a:spAutoFit/>
          </a:bodyPr>
          <a:lstStyle/>
          <a:p>
            <a:pPr marL="619125">
              <a:lnSpc>
                <a:spcPct val="100000"/>
              </a:lnSpc>
              <a:spcBef>
                <a:spcPts val="1225"/>
              </a:spcBef>
            </a:pPr>
            <a:r>
              <a:rPr dirty="0" sz="2000" spc="-180">
                <a:latin typeface="Arial"/>
                <a:cs typeface="Arial"/>
              </a:rPr>
              <a:t>10%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125"/>
              </a:spcBef>
            </a:pPr>
            <a:r>
              <a:rPr dirty="0" sz="2000" spc="-225">
                <a:latin typeface="Arial"/>
                <a:cs typeface="Arial"/>
              </a:rPr>
              <a:t>9%</a:t>
            </a:r>
            <a:endParaRPr sz="20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209032" y="3602735"/>
            <a:ext cx="111760" cy="111760"/>
          </a:xfrm>
          <a:custGeom>
            <a:avLst/>
            <a:gdLst/>
            <a:ahLst/>
            <a:cxnLst/>
            <a:rect l="l" t="t" r="r" b="b"/>
            <a:pathLst>
              <a:path w="111760" h="111760">
                <a:moveTo>
                  <a:pt x="0" y="111251"/>
                </a:moveTo>
                <a:lnTo>
                  <a:pt x="111251" y="111251"/>
                </a:lnTo>
                <a:lnTo>
                  <a:pt x="111251" y="0"/>
                </a:lnTo>
                <a:lnTo>
                  <a:pt x="0" y="0"/>
                </a:lnTo>
                <a:lnTo>
                  <a:pt x="0" y="111251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209032" y="3924300"/>
            <a:ext cx="111760" cy="111760"/>
          </a:xfrm>
          <a:custGeom>
            <a:avLst/>
            <a:gdLst/>
            <a:ahLst/>
            <a:cxnLst/>
            <a:rect l="l" t="t" r="r" b="b"/>
            <a:pathLst>
              <a:path w="111760" h="111760">
                <a:moveTo>
                  <a:pt x="0" y="111251"/>
                </a:moveTo>
                <a:lnTo>
                  <a:pt x="111251" y="111251"/>
                </a:lnTo>
                <a:lnTo>
                  <a:pt x="111251" y="0"/>
                </a:lnTo>
                <a:lnTo>
                  <a:pt x="0" y="0"/>
                </a:lnTo>
                <a:lnTo>
                  <a:pt x="0" y="111251"/>
                </a:lnTo>
                <a:close/>
              </a:path>
            </a:pathLst>
          </a:custGeom>
          <a:solidFill>
            <a:srgbClr val="B3B3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209032" y="4245864"/>
            <a:ext cx="111760" cy="111760"/>
          </a:xfrm>
          <a:custGeom>
            <a:avLst/>
            <a:gdLst/>
            <a:ahLst/>
            <a:cxnLst/>
            <a:rect l="l" t="t" r="r" b="b"/>
            <a:pathLst>
              <a:path w="111760" h="111760">
                <a:moveTo>
                  <a:pt x="0" y="111251"/>
                </a:moveTo>
                <a:lnTo>
                  <a:pt x="111251" y="111251"/>
                </a:lnTo>
                <a:lnTo>
                  <a:pt x="111251" y="0"/>
                </a:lnTo>
                <a:lnTo>
                  <a:pt x="0" y="0"/>
                </a:lnTo>
                <a:lnTo>
                  <a:pt x="0" y="111251"/>
                </a:lnTo>
                <a:close/>
              </a:path>
            </a:pathLst>
          </a:custGeom>
          <a:solidFill>
            <a:srgbClr val="88888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5209032" y="4567428"/>
            <a:ext cx="111760" cy="111760"/>
          </a:xfrm>
          <a:custGeom>
            <a:avLst/>
            <a:gdLst/>
            <a:ahLst/>
            <a:cxnLst/>
            <a:rect l="l" t="t" r="r" b="b"/>
            <a:pathLst>
              <a:path w="111760" h="111760">
                <a:moveTo>
                  <a:pt x="0" y="111251"/>
                </a:moveTo>
                <a:lnTo>
                  <a:pt x="111251" y="111251"/>
                </a:lnTo>
                <a:lnTo>
                  <a:pt x="111251" y="0"/>
                </a:lnTo>
                <a:lnTo>
                  <a:pt x="0" y="0"/>
                </a:lnTo>
                <a:lnTo>
                  <a:pt x="0" y="111251"/>
                </a:lnTo>
                <a:close/>
              </a:path>
            </a:pathLst>
          </a:custGeom>
          <a:solidFill>
            <a:srgbClr val="20202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5372353" y="3423056"/>
            <a:ext cx="1502410" cy="13125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R="5080">
              <a:lnSpc>
                <a:spcPct val="132000"/>
              </a:lnSpc>
              <a:spcBef>
                <a:spcPts val="100"/>
              </a:spcBef>
            </a:pPr>
            <a:r>
              <a:rPr dirty="0" sz="1600" spc="-105">
                <a:latin typeface="Arial"/>
                <a:cs typeface="Arial"/>
              </a:rPr>
              <a:t>Free Lunch  </a:t>
            </a:r>
            <a:r>
              <a:rPr dirty="0" sz="1600" spc="-110">
                <a:latin typeface="Arial"/>
                <a:cs typeface="Arial"/>
              </a:rPr>
              <a:t>Reduced </a:t>
            </a:r>
            <a:r>
              <a:rPr dirty="0" sz="1600" spc="-105">
                <a:latin typeface="Arial"/>
                <a:cs typeface="Arial"/>
              </a:rPr>
              <a:t>Lunch  </a:t>
            </a:r>
            <a:r>
              <a:rPr dirty="0" sz="1600" spc="-40">
                <a:latin typeface="Arial"/>
                <a:cs typeface="Arial"/>
              </a:rPr>
              <a:t>Neither </a:t>
            </a:r>
            <a:r>
              <a:rPr dirty="0" sz="1600" spc="-60">
                <a:latin typeface="Arial"/>
                <a:cs typeface="Arial"/>
              </a:rPr>
              <a:t>(paid</a:t>
            </a:r>
            <a:r>
              <a:rPr dirty="0" sz="1600" spc="-165">
                <a:latin typeface="Arial"/>
                <a:cs typeface="Arial"/>
              </a:rPr>
              <a:t> </a:t>
            </a:r>
            <a:r>
              <a:rPr dirty="0" sz="1600" spc="-70">
                <a:latin typeface="Arial"/>
                <a:cs typeface="Arial"/>
              </a:rPr>
              <a:t>Full)  </a:t>
            </a:r>
            <a:r>
              <a:rPr dirty="0" sz="1600" spc="-75">
                <a:latin typeface="Arial"/>
                <a:cs typeface="Arial"/>
              </a:rPr>
              <a:t>Did </a:t>
            </a:r>
            <a:r>
              <a:rPr dirty="0" sz="1600" spc="-30">
                <a:latin typeface="Arial"/>
                <a:cs typeface="Arial"/>
              </a:rPr>
              <a:t>Not</a:t>
            </a:r>
            <a:r>
              <a:rPr dirty="0" sz="1600" spc="-125">
                <a:latin typeface="Arial"/>
                <a:cs typeface="Arial"/>
              </a:rPr>
              <a:t> </a:t>
            </a:r>
            <a:r>
              <a:rPr dirty="0" sz="1600" spc="-75">
                <a:latin typeface="Arial"/>
                <a:cs typeface="Arial"/>
              </a:rPr>
              <a:t>Answer</a:t>
            </a:r>
            <a:endParaRPr sz="16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143000" y="2092451"/>
            <a:ext cx="5847715" cy="4097020"/>
          </a:xfrm>
          <a:custGeom>
            <a:avLst/>
            <a:gdLst/>
            <a:ahLst/>
            <a:cxnLst/>
            <a:rect l="l" t="t" r="r" b="b"/>
            <a:pathLst>
              <a:path w="5847715" h="4097020">
                <a:moveTo>
                  <a:pt x="0" y="4096512"/>
                </a:moveTo>
                <a:lnTo>
                  <a:pt x="5847588" y="4096512"/>
                </a:lnTo>
                <a:lnTo>
                  <a:pt x="5847588" y="0"/>
                </a:lnTo>
                <a:lnTo>
                  <a:pt x="0" y="0"/>
                </a:lnTo>
                <a:lnTo>
                  <a:pt x="0" y="4096512"/>
                </a:lnTo>
                <a:close/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94169" y="429259"/>
            <a:ext cx="1778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77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1013206"/>
            <a:ext cx="117475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4.4.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Gender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4587366"/>
            <a:ext cx="9817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4.5.</a:t>
            </a:r>
            <a:r>
              <a:rPr dirty="0" sz="1200" spc="-7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501135" y="1721611"/>
            <a:ext cx="1367155" cy="2379345"/>
          </a:xfrm>
          <a:custGeom>
            <a:avLst/>
            <a:gdLst/>
            <a:ahLst/>
            <a:cxnLst/>
            <a:rect l="l" t="t" r="r" b="b"/>
            <a:pathLst>
              <a:path w="1367154" h="2379345">
                <a:moveTo>
                  <a:pt x="177291" y="0"/>
                </a:moveTo>
                <a:lnTo>
                  <a:pt x="177291" y="1189609"/>
                </a:lnTo>
                <a:lnTo>
                  <a:pt x="0" y="2365883"/>
                </a:lnTo>
                <a:lnTo>
                  <a:pt x="47456" y="2372079"/>
                </a:lnTo>
                <a:lnTo>
                  <a:pt x="94716" y="2376360"/>
                </a:lnTo>
                <a:lnTo>
                  <a:pt x="141740" y="2378756"/>
                </a:lnTo>
                <a:lnTo>
                  <a:pt x="188486" y="2379295"/>
                </a:lnTo>
                <a:lnTo>
                  <a:pt x="234915" y="2378007"/>
                </a:lnTo>
                <a:lnTo>
                  <a:pt x="280985" y="2374924"/>
                </a:lnTo>
                <a:lnTo>
                  <a:pt x="326657" y="2370073"/>
                </a:lnTo>
                <a:lnTo>
                  <a:pt x="371890" y="2363486"/>
                </a:lnTo>
                <a:lnTo>
                  <a:pt x="416644" y="2355192"/>
                </a:lnTo>
                <a:lnTo>
                  <a:pt x="460878" y="2345220"/>
                </a:lnTo>
                <a:lnTo>
                  <a:pt x="504551" y="2333601"/>
                </a:lnTo>
                <a:lnTo>
                  <a:pt x="547624" y="2320365"/>
                </a:lnTo>
                <a:lnTo>
                  <a:pt x="590056" y="2305541"/>
                </a:lnTo>
                <a:lnTo>
                  <a:pt x="631806" y="2289159"/>
                </a:lnTo>
                <a:lnTo>
                  <a:pt x="672834" y="2271249"/>
                </a:lnTo>
                <a:lnTo>
                  <a:pt x="713100" y="2251840"/>
                </a:lnTo>
                <a:lnTo>
                  <a:pt x="752563" y="2230963"/>
                </a:lnTo>
                <a:lnTo>
                  <a:pt x="791182" y="2208647"/>
                </a:lnTo>
                <a:lnTo>
                  <a:pt x="828918" y="2184923"/>
                </a:lnTo>
                <a:lnTo>
                  <a:pt x="865730" y="2159819"/>
                </a:lnTo>
                <a:lnTo>
                  <a:pt x="901577" y="2133367"/>
                </a:lnTo>
                <a:lnTo>
                  <a:pt x="936419" y="2105595"/>
                </a:lnTo>
                <a:lnTo>
                  <a:pt x="970216" y="2076533"/>
                </a:lnTo>
                <a:lnTo>
                  <a:pt x="1002927" y="2046212"/>
                </a:lnTo>
                <a:lnTo>
                  <a:pt x="1034511" y="2014660"/>
                </a:lnTo>
                <a:lnTo>
                  <a:pt x="1064929" y="1981909"/>
                </a:lnTo>
                <a:lnTo>
                  <a:pt x="1094140" y="1947987"/>
                </a:lnTo>
                <a:lnTo>
                  <a:pt x="1122103" y="1912925"/>
                </a:lnTo>
                <a:lnTo>
                  <a:pt x="1148778" y="1876752"/>
                </a:lnTo>
                <a:lnTo>
                  <a:pt x="1174124" y="1839498"/>
                </a:lnTo>
                <a:lnTo>
                  <a:pt x="1198102" y="1801194"/>
                </a:lnTo>
                <a:lnTo>
                  <a:pt x="1220670" y="1761868"/>
                </a:lnTo>
                <a:lnTo>
                  <a:pt x="1241788" y="1721550"/>
                </a:lnTo>
                <a:lnTo>
                  <a:pt x="1261417" y="1680272"/>
                </a:lnTo>
                <a:lnTo>
                  <a:pt x="1279514" y="1638061"/>
                </a:lnTo>
                <a:lnTo>
                  <a:pt x="1296041" y="1594948"/>
                </a:lnTo>
                <a:lnTo>
                  <a:pt x="1310956" y="1550964"/>
                </a:lnTo>
                <a:lnTo>
                  <a:pt x="1324219" y="1506137"/>
                </a:lnTo>
                <a:lnTo>
                  <a:pt x="1335790" y="1460497"/>
                </a:lnTo>
                <a:lnTo>
                  <a:pt x="1345628" y="1414075"/>
                </a:lnTo>
                <a:lnTo>
                  <a:pt x="1353692" y="1366901"/>
                </a:lnTo>
                <a:lnTo>
                  <a:pt x="1359889" y="1319444"/>
                </a:lnTo>
                <a:lnTo>
                  <a:pt x="1364170" y="1272184"/>
                </a:lnTo>
                <a:lnTo>
                  <a:pt x="1366564" y="1225160"/>
                </a:lnTo>
                <a:lnTo>
                  <a:pt x="1367101" y="1178414"/>
                </a:lnTo>
                <a:lnTo>
                  <a:pt x="1365812" y="1131985"/>
                </a:lnTo>
                <a:lnTo>
                  <a:pt x="1362726" y="1085915"/>
                </a:lnTo>
                <a:lnTo>
                  <a:pt x="1357873" y="1040243"/>
                </a:lnTo>
                <a:lnTo>
                  <a:pt x="1351283" y="995010"/>
                </a:lnTo>
                <a:lnTo>
                  <a:pt x="1342986" y="950256"/>
                </a:lnTo>
                <a:lnTo>
                  <a:pt x="1333011" y="906022"/>
                </a:lnTo>
                <a:lnTo>
                  <a:pt x="1321389" y="862349"/>
                </a:lnTo>
                <a:lnTo>
                  <a:pt x="1308149" y="819276"/>
                </a:lnTo>
                <a:lnTo>
                  <a:pt x="1293321" y="776844"/>
                </a:lnTo>
                <a:lnTo>
                  <a:pt x="1276934" y="735094"/>
                </a:lnTo>
                <a:lnTo>
                  <a:pt x="1259020" y="694066"/>
                </a:lnTo>
                <a:lnTo>
                  <a:pt x="1239607" y="653800"/>
                </a:lnTo>
                <a:lnTo>
                  <a:pt x="1218726" y="614337"/>
                </a:lnTo>
                <a:lnTo>
                  <a:pt x="1196405" y="575718"/>
                </a:lnTo>
                <a:lnTo>
                  <a:pt x="1172676" y="537982"/>
                </a:lnTo>
                <a:lnTo>
                  <a:pt x="1147568" y="501170"/>
                </a:lnTo>
                <a:lnTo>
                  <a:pt x="1121111" y="465323"/>
                </a:lnTo>
                <a:lnTo>
                  <a:pt x="1093334" y="430481"/>
                </a:lnTo>
                <a:lnTo>
                  <a:pt x="1064268" y="396684"/>
                </a:lnTo>
                <a:lnTo>
                  <a:pt x="1033942" y="363973"/>
                </a:lnTo>
                <a:lnTo>
                  <a:pt x="1002386" y="332389"/>
                </a:lnTo>
                <a:lnTo>
                  <a:pt x="969630" y="301971"/>
                </a:lnTo>
                <a:lnTo>
                  <a:pt x="935704" y="272760"/>
                </a:lnTo>
                <a:lnTo>
                  <a:pt x="900638" y="244797"/>
                </a:lnTo>
                <a:lnTo>
                  <a:pt x="864461" y="218122"/>
                </a:lnTo>
                <a:lnTo>
                  <a:pt x="827204" y="192776"/>
                </a:lnTo>
                <a:lnTo>
                  <a:pt x="788896" y="168798"/>
                </a:lnTo>
                <a:lnTo>
                  <a:pt x="749566" y="146230"/>
                </a:lnTo>
                <a:lnTo>
                  <a:pt x="709246" y="125112"/>
                </a:lnTo>
                <a:lnTo>
                  <a:pt x="667964" y="105483"/>
                </a:lnTo>
                <a:lnTo>
                  <a:pt x="625751" y="87386"/>
                </a:lnTo>
                <a:lnTo>
                  <a:pt x="582637" y="70859"/>
                </a:lnTo>
                <a:lnTo>
                  <a:pt x="538650" y="55944"/>
                </a:lnTo>
                <a:lnTo>
                  <a:pt x="493822" y="42681"/>
                </a:lnTo>
                <a:lnTo>
                  <a:pt x="448181" y="31110"/>
                </a:lnTo>
                <a:lnTo>
                  <a:pt x="401759" y="21272"/>
                </a:lnTo>
                <a:lnTo>
                  <a:pt x="354584" y="13208"/>
                </a:lnTo>
                <a:lnTo>
                  <a:pt x="310487" y="7447"/>
                </a:lnTo>
                <a:lnTo>
                  <a:pt x="266223" y="3317"/>
                </a:lnTo>
                <a:lnTo>
                  <a:pt x="221817" y="831"/>
                </a:lnTo>
                <a:lnTo>
                  <a:pt x="177291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488819" y="1721611"/>
            <a:ext cx="1189990" cy="2366010"/>
          </a:xfrm>
          <a:custGeom>
            <a:avLst/>
            <a:gdLst/>
            <a:ahLst/>
            <a:cxnLst/>
            <a:rect l="l" t="t" r="r" b="b"/>
            <a:pathLst>
              <a:path w="1189989" h="2366010">
                <a:moveTo>
                  <a:pt x="1189608" y="0"/>
                </a:moveTo>
                <a:lnTo>
                  <a:pt x="1141765" y="944"/>
                </a:lnTo>
                <a:lnTo>
                  <a:pt x="1094401" y="3754"/>
                </a:lnTo>
                <a:lnTo>
                  <a:pt x="1047552" y="8393"/>
                </a:lnTo>
                <a:lnTo>
                  <a:pt x="1001254" y="14826"/>
                </a:lnTo>
                <a:lnTo>
                  <a:pt x="955541" y="23018"/>
                </a:lnTo>
                <a:lnTo>
                  <a:pt x="910450" y="32934"/>
                </a:lnTo>
                <a:lnTo>
                  <a:pt x="866016" y="44536"/>
                </a:lnTo>
                <a:lnTo>
                  <a:pt x="822274" y="57791"/>
                </a:lnTo>
                <a:lnTo>
                  <a:pt x="779261" y="72663"/>
                </a:lnTo>
                <a:lnTo>
                  <a:pt x="737011" y="89115"/>
                </a:lnTo>
                <a:lnTo>
                  <a:pt x="695561" y="107114"/>
                </a:lnTo>
                <a:lnTo>
                  <a:pt x="654945" y="126622"/>
                </a:lnTo>
                <a:lnTo>
                  <a:pt x="615200" y="147605"/>
                </a:lnTo>
                <a:lnTo>
                  <a:pt x="576361" y="170027"/>
                </a:lnTo>
                <a:lnTo>
                  <a:pt x="538463" y="193852"/>
                </a:lnTo>
                <a:lnTo>
                  <a:pt x="501542" y="219045"/>
                </a:lnTo>
                <a:lnTo>
                  <a:pt x="465633" y="245571"/>
                </a:lnTo>
                <a:lnTo>
                  <a:pt x="430773" y="273394"/>
                </a:lnTo>
                <a:lnTo>
                  <a:pt x="396996" y="302478"/>
                </a:lnTo>
                <a:lnTo>
                  <a:pt x="364338" y="332788"/>
                </a:lnTo>
                <a:lnTo>
                  <a:pt x="332835" y="364289"/>
                </a:lnTo>
                <a:lnTo>
                  <a:pt x="302522" y="396945"/>
                </a:lnTo>
                <a:lnTo>
                  <a:pt x="273435" y="430720"/>
                </a:lnTo>
                <a:lnTo>
                  <a:pt x="245609" y="465579"/>
                </a:lnTo>
                <a:lnTo>
                  <a:pt x="219081" y="501486"/>
                </a:lnTo>
                <a:lnTo>
                  <a:pt x="193884" y="538407"/>
                </a:lnTo>
                <a:lnTo>
                  <a:pt x="170056" y="576304"/>
                </a:lnTo>
                <a:lnTo>
                  <a:pt x="147631" y="615144"/>
                </a:lnTo>
                <a:lnTo>
                  <a:pt x="126645" y="654890"/>
                </a:lnTo>
                <a:lnTo>
                  <a:pt x="107134" y="695506"/>
                </a:lnTo>
                <a:lnTo>
                  <a:pt x="89133" y="736958"/>
                </a:lnTo>
                <a:lnTo>
                  <a:pt x="72677" y="779210"/>
                </a:lnTo>
                <a:lnTo>
                  <a:pt x="57803" y="822226"/>
                </a:lnTo>
                <a:lnTo>
                  <a:pt x="44546" y="865971"/>
                </a:lnTo>
                <a:lnTo>
                  <a:pt x="32941" y="910409"/>
                </a:lnTo>
                <a:lnTo>
                  <a:pt x="23023" y="955505"/>
                </a:lnTo>
                <a:lnTo>
                  <a:pt x="14830" y="1001223"/>
                </a:lnTo>
                <a:lnTo>
                  <a:pt x="8395" y="1047528"/>
                </a:lnTo>
                <a:lnTo>
                  <a:pt x="3754" y="1094385"/>
                </a:lnTo>
                <a:lnTo>
                  <a:pt x="944" y="1141756"/>
                </a:lnTo>
                <a:lnTo>
                  <a:pt x="0" y="1189609"/>
                </a:lnTo>
                <a:lnTo>
                  <a:pt x="990" y="1238440"/>
                </a:lnTo>
                <a:lnTo>
                  <a:pt x="3937" y="1286821"/>
                </a:lnTo>
                <a:lnTo>
                  <a:pt x="8805" y="1334709"/>
                </a:lnTo>
                <a:lnTo>
                  <a:pt x="15558" y="1382063"/>
                </a:lnTo>
                <a:lnTo>
                  <a:pt x="24160" y="1428841"/>
                </a:lnTo>
                <a:lnTo>
                  <a:pt x="34575" y="1475001"/>
                </a:lnTo>
                <a:lnTo>
                  <a:pt x="46768" y="1520502"/>
                </a:lnTo>
                <a:lnTo>
                  <a:pt x="60702" y="1565302"/>
                </a:lnTo>
                <a:lnTo>
                  <a:pt x="76342" y="1609359"/>
                </a:lnTo>
                <a:lnTo>
                  <a:pt x="93652" y="1652632"/>
                </a:lnTo>
                <a:lnTo>
                  <a:pt x="112596" y="1695079"/>
                </a:lnTo>
                <a:lnTo>
                  <a:pt x="133138" y="1736659"/>
                </a:lnTo>
                <a:lnTo>
                  <a:pt x="155242" y="1777329"/>
                </a:lnTo>
                <a:lnTo>
                  <a:pt x="178872" y="1817047"/>
                </a:lnTo>
                <a:lnTo>
                  <a:pt x="203993" y="1855773"/>
                </a:lnTo>
                <a:lnTo>
                  <a:pt x="230569" y="1893465"/>
                </a:lnTo>
                <a:lnTo>
                  <a:pt x="258563" y="1930081"/>
                </a:lnTo>
                <a:lnTo>
                  <a:pt x="287940" y="1965579"/>
                </a:lnTo>
                <a:lnTo>
                  <a:pt x="318664" y="1999917"/>
                </a:lnTo>
                <a:lnTo>
                  <a:pt x="350700" y="2033054"/>
                </a:lnTo>
                <a:lnTo>
                  <a:pt x="384010" y="2064948"/>
                </a:lnTo>
                <a:lnTo>
                  <a:pt x="418561" y="2095558"/>
                </a:lnTo>
                <a:lnTo>
                  <a:pt x="454314" y="2124842"/>
                </a:lnTo>
                <a:lnTo>
                  <a:pt x="491236" y="2152758"/>
                </a:lnTo>
                <a:lnTo>
                  <a:pt x="529289" y="2179264"/>
                </a:lnTo>
                <a:lnTo>
                  <a:pt x="568438" y="2204319"/>
                </a:lnTo>
                <a:lnTo>
                  <a:pt x="608647" y="2227881"/>
                </a:lnTo>
                <a:lnTo>
                  <a:pt x="649880" y="2249909"/>
                </a:lnTo>
                <a:lnTo>
                  <a:pt x="692102" y="2270360"/>
                </a:lnTo>
                <a:lnTo>
                  <a:pt x="735277" y="2289193"/>
                </a:lnTo>
                <a:lnTo>
                  <a:pt x="779368" y="2306367"/>
                </a:lnTo>
                <a:lnTo>
                  <a:pt x="824339" y="2321839"/>
                </a:lnTo>
                <a:lnTo>
                  <a:pt x="870156" y="2335569"/>
                </a:lnTo>
                <a:lnTo>
                  <a:pt x="916782" y="2347514"/>
                </a:lnTo>
                <a:lnTo>
                  <a:pt x="964180" y="2357632"/>
                </a:lnTo>
                <a:lnTo>
                  <a:pt x="1012317" y="2365883"/>
                </a:lnTo>
                <a:lnTo>
                  <a:pt x="1189608" y="1189609"/>
                </a:lnTo>
                <a:lnTo>
                  <a:pt x="1189608" y="0"/>
                </a:lnTo>
                <a:close/>
              </a:path>
            </a:pathLst>
          </a:custGeom>
          <a:solidFill>
            <a:srgbClr val="B3B3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276344" y="2939287"/>
            <a:ext cx="454659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000" spc="-180">
                <a:latin typeface="Arial"/>
                <a:cs typeface="Arial"/>
              </a:rPr>
              <a:t>52%</a:t>
            </a:r>
            <a:endParaRPr sz="2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28010" y="2539110"/>
            <a:ext cx="455295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000" spc="-175">
                <a:latin typeface="Arial"/>
                <a:cs typeface="Arial"/>
              </a:rPr>
              <a:t>48%</a:t>
            </a:r>
            <a:endParaRPr sz="20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298691" y="2694432"/>
            <a:ext cx="111760" cy="111760"/>
          </a:xfrm>
          <a:custGeom>
            <a:avLst/>
            <a:gdLst/>
            <a:ahLst/>
            <a:cxnLst/>
            <a:rect l="l" t="t" r="r" b="b"/>
            <a:pathLst>
              <a:path w="111760" h="111760">
                <a:moveTo>
                  <a:pt x="0" y="111251"/>
                </a:moveTo>
                <a:lnTo>
                  <a:pt x="111251" y="111251"/>
                </a:lnTo>
                <a:lnTo>
                  <a:pt x="111251" y="0"/>
                </a:lnTo>
                <a:lnTo>
                  <a:pt x="0" y="0"/>
                </a:lnTo>
                <a:lnTo>
                  <a:pt x="0" y="111251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6298691" y="3015995"/>
            <a:ext cx="111760" cy="111760"/>
          </a:xfrm>
          <a:custGeom>
            <a:avLst/>
            <a:gdLst/>
            <a:ahLst/>
            <a:cxnLst/>
            <a:rect l="l" t="t" r="r" b="b"/>
            <a:pathLst>
              <a:path w="111760" h="111760">
                <a:moveTo>
                  <a:pt x="0" y="111251"/>
                </a:moveTo>
                <a:lnTo>
                  <a:pt x="111251" y="111251"/>
                </a:lnTo>
                <a:lnTo>
                  <a:pt x="111251" y="0"/>
                </a:lnTo>
                <a:lnTo>
                  <a:pt x="0" y="0"/>
                </a:lnTo>
                <a:lnTo>
                  <a:pt x="0" y="111251"/>
                </a:lnTo>
                <a:close/>
              </a:path>
            </a:pathLst>
          </a:custGeom>
          <a:solidFill>
            <a:srgbClr val="B3B3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6462395" y="2514878"/>
            <a:ext cx="614680" cy="6692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R="5080">
              <a:lnSpc>
                <a:spcPct val="132000"/>
              </a:lnSpc>
              <a:spcBef>
                <a:spcPts val="100"/>
              </a:spcBef>
            </a:pPr>
            <a:r>
              <a:rPr dirty="0" sz="1600" spc="-50">
                <a:latin typeface="Arial"/>
                <a:cs typeface="Arial"/>
              </a:rPr>
              <a:t>Male  </a:t>
            </a:r>
            <a:r>
              <a:rPr dirty="0" sz="1600" spc="-185">
                <a:latin typeface="Arial"/>
                <a:cs typeface="Arial"/>
              </a:rPr>
              <a:t>F</a:t>
            </a:r>
            <a:r>
              <a:rPr dirty="0" sz="1600" spc="-160">
                <a:latin typeface="Arial"/>
                <a:cs typeface="Arial"/>
              </a:rPr>
              <a:t>e</a:t>
            </a:r>
            <a:r>
              <a:rPr dirty="0" sz="1600" spc="-60">
                <a:latin typeface="Arial"/>
                <a:cs typeface="Arial"/>
              </a:rPr>
              <a:t>mal</a:t>
            </a:r>
            <a:r>
              <a:rPr dirty="0" sz="1600" spc="-100">
                <a:latin typeface="Arial"/>
                <a:cs typeface="Arial"/>
              </a:rPr>
              <a:t>e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143000" y="1391411"/>
            <a:ext cx="6049010" cy="3039110"/>
          </a:xfrm>
          <a:custGeom>
            <a:avLst/>
            <a:gdLst/>
            <a:ahLst/>
            <a:cxnLst/>
            <a:rect l="l" t="t" r="r" b="b"/>
            <a:pathLst>
              <a:path w="6049009" h="3039110">
                <a:moveTo>
                  <a:pt x="0" y="3038856"/>
                </a:moveTo>
                <a:lnTo>
                  <a:pt x="6048756" y="3038856"/>
                </a:lnTo>
                <a:lnTo>
                  <a:pt x="6048756" y="0"/>
                </a:lnTo>
                <a:lnTo>
                  <a:pt x="0" y="0"/>
                </a:lnTo>
                <a:lnTo>
                  <a:pt x="0" y="3038856"/>
                </a:lnTo>
                <a:close/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491867" y="5329173"/>
            <a:ext cx="2398395" cy="2854960"/>
          </a:xfrm>
          <a:custGeom>
            <a:avLst/>
            <a:gdLst/>
            <a:ahLst/>
            <a:cxnLst/>
            <a:rect l="l" t="t" r="r" b="b"/>
            <a:pathLst>
              <a:path w="2398395" h="2854959">
                <a:moveTo>
                  <a:pt x="970787" y="0"/>
                </a:moveTo>
                <a:lnTo>
                  <a:pt x="970787" y="1427226"/>
                </a:lnTo>
                <a:lnTo>
                  <a:pt x="0" y="2473452"/>
                </a:lnTo>
                <a:lnTo>
                  <a:pt x="35778" y="2505560"/>
                </a:lnTo>
                <a:lnTo>
                  <a:pt x="72335" y="2536246"/>
                </a:lnTo>
                <a:lnTo>
                  <a:pt x="109632" y="2565511"/>
                </a:lnTo>
                <a:lnTo>
                  <a:pt x="147637" y="2593355"/>
                </a:lnTo>
                <a:lnTo>
                  <a:pt x="186313" y="2619781"/>
                </a:lnTo>
                <a:lnTo>
                  <a:pt x="225625" y="2644789"/>
                </a:lnTo>
                <a:lnTo>
                  <a:pt x="265537" y="2668381"/>
                </a:lnTo>
                <a:lnTo>
                  <a:pt x="306015" y="2690558"/>
                </a:lnTo>
                <a:lnTo>
                  <a:pt x="347023" y="2711322"/>
                </a:lnTo>
                <a:lnTo>
                  <a:pt x="388526" y="2730673"/>
                </a:lnTo>
                <a:lnTo>
                  <a:pt x="430489" y="2748614"/>
                </a:lnTo>
                <a:lnTo>
                  <a:pt x="472875" y="2765145"/>
                </a:lnTo>
                <a:lnTo>
                  <a:pt x="515651" y="2780268"/>
                </a:lnTo>
                <a:lnTo>
                  <a:pt x="558780" y="2793984"/>
                </a:lnTo>
                <a:lnTo>
                  <a:pt x="602228" y="2806294"/>
                </a:lnTo>
                <a:lnTo>
                  <a:pt x="645959" y="2817200"/>
                </a:lnTo>
                <a:lnTo>
                  <a:pt x="689937" y="2826703"/>
                </a:lnTo>
                <a:lnTo>
                  <a:pt x="734128" y="2834804"/>
                </a:lnTo>
                <a:lnTo>
                  <a:pt x="778496" y="2841505"/>
                </a:lnTo>
                <a:lnTo>
                  <a:pt x="823006" y="2846807"/>
                </a:lnTo>
                <a:lnTo>
                  <a:pt x="867623" y="2850711"/>
                </a:lnTo>
                <a:lnTo>
                  <a:pt x="912311" y="2853219"/>
                </a:lnTo>
                <a:lnTo>
                  <a:pt x="957035" y="2854332"/>
                </a:lnTo>
                <a:lnTo>
                  <a:pt x="1001760" y="2854051"/>
                </a:lnTo>
                <a:lnTo>
                  <a:pt x="1046450" y="2852377"/>
                </a:lnTo>
                <a:lnTo>
                  <a:pt x="1091071" y="2849312"/>
                </a:lnTo>
                <a:lnTo>
                  <a:pt x="1135586" y="2844858"/>
                </a:lnTo>
                <a:lnTo>
                  <a:pt x="1179961" y="2839015"/>
                </a:lnTo>
                <a:lnTo>
                  <a:pt x="1224160" y="2831784"/>
                </a:lnTo>
                <a:lnTo>
                  <a:pt x="1268148" y="2823168"/>
                </a:lnTo>
                <a:lnTo>
                  <a:pt x="1311889" y="2813167"/>
                </a:lnTo>
                <a:lnTo>
                  <a:pt x="1355349" y="2801783"/>
                </a:lnTo>
                <a:lnTo>
                  <a:pt x="1398493" y="2789017"/>
                </a:lnTo>
                <a:lnTo>
                  <a:pt x="1441284" y="2774870"/>
                </a:lnTo>
                <a:lnTo>
                  <a:pt x="1483687" y="2759344"/>
                </a:lnTo>
                <a:lnTo>
                  <a:pt x="1525668" y="2742440"/>
                </a:lnTo>
                <a:lnTo>
                  <a:pt x="1567191" y="2724159"/>
                </a:lnTo>
                <a:lnTo>
                  <a:pt x="1608220" y="2704503"/>
                </a:lnTo>
                <a:lnTo>
                  <a:pt x="1648721" y="2683473"/>
                </a:lnTo>
                <a:lnTo>
                  <a:pt x="1688657" y="2661070"/>
                </a:lnTo>
                <a:lnTo>
                  <a:pt x="1727995" y="2637296"/>
                </a:lnTo>
                <a:lnTo>
                  <a:pt x="1766698" y="2612151"/>
                </a:lnTo>
                <a:lnTo>
                  <a:pt x="1804731" y="2585638"/>
                </a:lnTo>
                <a:lnTo>
                  <a:pt x="1842059" y="2557757"/>
                </a:lnTo>
                <a:lnTo>
                  <a:pt x="1878646" y="2528510"/>
                </a:lnTo>
                <a:lnTo>
                  <a:pt x="1914458" y="2497898"/>
                </a:lnTo>
                <a:lnTo>
                  <a:pt x="1949459" y="2465923"/>
                </a:lnTo>
                <a:lnTo>
                  <a:pt x="1983614" y="2432585"/>
                </a:lnTo>
                <a:lnTo>
                  <a:pt x="2016886" y="2397887"/>
                </a:lnTo>
                <a:lnTo>
                  <a:pt x="2049003" y="2362115"/>
                </a:lnTo>
                <a:lnTo>
                  <a:pt x="2079696" y="2325566"/>
                </a:lnTo>
                <a:lnTo>
                  <a:pt x="2108967" y="2288275"/>
                </a:lnTo>
                <a:lnTo>
                  <a:pt x="2136819" y="2250278"/>
                </a:lnTo>
                <a:lnTo>
                  <a:pt x="2163251" y="2211608"/>
                </a:lnTo>
                <a:lnTo>
                  <a:pt x="2188265" y="2172302"/>
                </a:lnTo>
                <a:lnTo>
                  <a:pt x="2211863" y="2132395"/>
                </a:lnTo>
                <a:lnTo>
                  <a:pt x="2234046" y="2091923"/>
                </a:lnTo>
                <a:lnTo>
                  <a:pt x="2254815" y="2050920"/>
                </a:lnTo>
                <a:lnTo>
                  <a:pt x="2274171" y="2009422"/>
                </a:lnTo>
                <a:lnTo>
                  <a:pt x="2292117" y="1967464"/>
                </a:lnTo>
                <a:lnTo>
                  <a:pt x="2308653" y="1925081"/>
                </a:lnTo>
                <a:lnTo>
                  <a:pt x="2323780" y="1882309"/>
                </a:lnTo>
                <a:lnTo>
                  <a:pt x="2337500" y="1839184"/>
                </a:lnTo>
                <a:lnTo>
                  <a:pt x="2349814" y="1795739"/>
                </a:lnTo>
                <a:lnTo>
                  <a:pt x="2360723" y="1752011"/>
                </a:lnTo>
                <a:lnTo>
                  <a:pt x="2370230" y="1708035"/>
                </a:lnTo>
                <a:lnTo>
                  <a:pt x="2378334" y="1663846"/>
                </a:lnTo>
                <a:lnTo>
                  <a:pt x="2385038" y="1619480"/>
                </a:lnTo>
                <a:lnTo>
                  <a:pt x="2390343" y="1574972"/>
                </a:lnTo>
                <a:lnTo>
                  <a:pt x="2394250" y="1530356"/>
                </a:lnTo>
                <a:lnTo>
                  <a:pt x="2396760" y="1485669"/>
                </a:lnTo>
                <a:lnTo>
                  <a:pt x="2397875" y="1440946"/>
                </a:lnTo>
                <a:lnTo>
                  <a:pt x="2397596" y="1396221"/>
                </a:lnTo>
                <a:lnTo>
                  <a:pt x="2395924" y="1351531"/>
                </a:lnTo>
                <a:lnTo>
                  <a:pt x="2392861" y="1306910"/>
                </a:lnTo>
                <a:lnTo>
                  <a:pt x="2388408" y="1262394"/>
                </a:lnTo>
                <a:lnTo>
                  <a:pt x="2382567" y="1218019"/>
                </a:lnTo>
                <a:lnTo>
                  <a:pt x="2375338" y="1173818"/>
                </a:lnTo>
                <a:lnTo>
                  <a:pt x="2366722" y="1129829"/>
                </a:lnTo>
                <a:lnTo>
                  <a:pt x="2356723" y="1086085"/>
                </a:lnTo>
                <a:lnTo>
                  <a:pt x="2345340" y="1042623"/>
                </a:lnTo>
                <a:lnTo>
                  <a:pt x="2332574" y="999477"/>
                </a:lnTo>
                <a:lnTo>
                  <a:pt x="2318428" y="956683"/>
                </a:lnTo>
                <a:lnTo>
                  <a:pt x="2302903" y="914277"/>
                </a:lnTo>
                <a:lnTo>
                  <a:pt x="2286000" y="872292"/>
                </a:lnTo>
                <a:lnTo>
                  <a:pt x="2267719" y="830766"/>
                </a:lnTo>
                <a:lnTo>
                  <a:pt x="2248064" y="789732"/>
                </a:lnTo>
                <a:lnTo>
                  <a:pt x="2227034" y="749227"/>
                </a:lnTo>
                <a:lnTo>
                  <a:pt x="2204631" y="709286"/>
                </a:lnTo>
                <a:lnTo>
                  <a:pt x="2180857" y="669943"/>
                </a:lnTo>
                <a:lnTo>
                  <a:pt x="2155713" y="631235"/>
                </a:lnTo>
                <a:lnTo>
                  <a:pt x="2129199" y="593196"/>
                </a:lnTo>
                <a:lnTo>
                  <a:pt x="2101319" y="555862"/>
                </a:lnTo>
                <a:lnTo>
                  <a:pt x="2072072" y="519268"/>
                </a:lnTo>
                <a:lnTo>
                  <a:pt x="2041460" y="483450"/>
                </a:lnTo>
                <a:lnTo>
                  <a:pt x="2009485" y="448442"/>
                </a:lnTo>
                <a:lnTo>
                  <a:pt x="1976147" y="414280"/>
                </a:lnTo>
                <a:lnTo>
                  <a:pt x="1941448" y="381000"/>
                </a:lnTo>
                <a:lnTo>
                  <a:pt x="1904955" y="348286"/>
                </a:lnTo>
                <a:lnTo>
                  <a:pt x="1867473" y="316937"/>
                </a:lnTo>
                <a:lnTo>
                  <a:pt x="1829044" y="286965"/>
                </a:lnTo>
                <a:lnTo>
                  <a:pt x="1789705" y="258388"/>
                </a:lnTo>
                <a:lnTo>
                  <a:pt x="1749497" y="231220"/>
                </a:lnTo>
                <a:lnTo>
                  <a:pt x="1708458" y="205477"/>
                </a:lnTo>
                <a:lnTo>
                  <a:pt x="1666627" y="181175"/>
                </a:lnTo>
                <a:lnTo>
                  <a:pt x="1624044" y="158328"/>
                </a:lnTo>
                <a:lnTo>
                  <a:pt x="1580747" y="136953"/>
                </a:lnTo>
                <a:lnTo>
                  <a:pt x="1536776" y="117065"/>
                </a:lnTo>
                <a:lnTo>
                  <a:pt x="1492170" y="98678"/>
                </a:lnTo>
                <a:lnTo>
                  <a:pt x="1446968" y="81810"/>
                </a:lnTo>
                <a:lnTo>
                  <a:pt x="1401210" y="66475"/>
                </a:lnTo>
                <a:lnTo>
                  <a:pt x="1354934" y="52688"/>
                </a:lnTo>
                <a:lnTo>
                  <a:pt x="1308179" y="40465"/>
                </a:lnTo>
                <a:lnTo>
                  <a:pt x="1260985" y="29822"/>
                </a:lnTo>
                <a:lnTo>
                  <a:pt x="1213391" y="20774"/>
                </a:lnTo>
                <a:lnTo>
                  <a:pt x="1165436" y="13337"/>
                </a:lnTo>
                <a:lnTo>
                  <a:pt x="1117159" y="7525"/>
                </a:lnTo>
                <a:lnTo>
                  <a:pt x="1068599" y="3354"/>
                </a:lnTo>
                <a:lnTo>
                  <a:pt x="1019795" y="841"/>
                </a:lnTo>
                <a:lnTo>
                  <a:pt x="970787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071242" y="6756400"/>
            <a:ext cx="1391920" cy="1046480"/>
          </a:xfrm>
          <a:custGeom>
            <a:avLst/>
            <a:gdLst/>
            <a:ahLst/>
            <a:cxnLst/>
            <a:rect l="l" t="t" r="r" b="b"/>
            <a:pathLst>
              <a:path w="1391920" h="1046479">
                <a:moveTo>
                  <a:pt x="1391411" y="0"/>
                </a:moveTo>
                <a:lnTo>
                  <a:pt x="0" y="317626"/>
                </a:lnTo>
                <a:lnTo>
                  <a:pt x="12107" y="366683"/>
                </a:lnTo>
                <a:lnTo>
                  <a:pt x="25913" y="415169"/>
                </a:lnTo>
                <a:lnTo>
                  <a:pt x="41393" y="463043"/>
                </a:lnTo>
                <a:lnTo>
                  <a:pt x="58523" y="510265"/>
                </a:lnTo>
                <a:lnTo>
                  <a:pt x="77281" y="556794"/>
                </a:lnTo>
                <a:lnTo>
                  <a:pt x="97641" y="602588"/>
                </a:lnTo>
                <a:lnTo>
                  <a:pt x="119581" y="647608"/>
                </a:lnTo>
                <a:lnTo>
                  <a:pt x="143076" y="691813"/>
                </a:lnTo>
                <a:lnTo>
                  <a:pt x="168104" y="735161"/>
                </a:lnTo>
                <a:lnTo>
                  <a:pt x="194639" y="777612"/>
                </a:lnTo>
                <a:lnTo>
                  <a:pt x="222659" y="819126"/>
                </a:lnTo>
                <a:lnTo>
                  <a:pt x="252140" y="859660"/>
                </a:lnTo>
                <a:lnTo>
                  <a:pt x="283057" y="899175"/>
                </a:lnTo>
                <a:lnTo>
                  <a:pt x="315388" y="937630"/>
                </a:lnTo>
                <a:lnTo>
                  <a:pt x="349109" y="974984"/>
                </a:lnTo>
                <a:lnTo>
                  <a:pt x="384195" y="1011196"/>
                </a:lnTo>
                <a:lnTo>
                  <a:pt x="420624" y="1046226"/>
                </a:lnTo>
                <a:lnTo>
                  <a:pt x="1391411" y="0"/>
                </a:lnTo>
                <a:close/>
              </a:path>
            </a:pathLst>
          </a:custGeom>
          <a:solidFill>
            <a:srgbClr val="B3B3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035429" y="5329173"/>
            <a:ext cx="1427480" cy="1744980"/>
          </a:xfrm>
          <a:custGeom>
            <a:avLst/>
            <a:gdLst/>
            <a:ahLst/>
            <a:cxnLst/>
            <a:rect l="l" t="t" r="r" b="b"/>
            <a:pathLst>
              <a:path w="1427479" h="1744979">
                <a:moveTo>
                  <a:pt x="1427225" y="0"/>
                </a:moveTo>
                <a:lnTo>
                  <a:pt x="1379154" y="794"/>
                </a:lnTo>
                <a:lnTo>
                  <a:pt x="1331480" y="3160"/>
                </a:lnTo>
                <a:lnTo>
                  <a:pt x="1284230" y="7074"/>
                </a:lnTo>
                <a:lnTo>
                  <a:pt x="1237427" y="12509"/>
                </a:lnTo>
                <a:lnTo>
                  <a:pt x="1191098" y="19441"/>
                </a:lnTo>
                <a:lnTo>
                  <a:pt x="1145267" y="27846"/>
                </a:lnTo>
                <a:lnTo>
                  <a:pt x="1099959" y="37697"/>
                </a:lnTo>
                <a:lnTo>
                  <a:pt x="1055199" y="48971"/>
                </a:lnTo>
                <a:lnTo>
                  <a:pt x="1011011" y="61642"/>
                </a:lnTo>
                <a:lnTo>
                  <a:pt x="967422" y="75685"/>
                </a:lnTo>
                <a:lnTo>
                  <a:pt x="924456" y="91075"/>
                </a:lnTo>
                <a:lnTo>
                  <a:pt x="882137" y="107787"/>
                </a:lnTo>
                <a:lnTo>
                  <a:pt x="840492" y="125796"/>
                </a:lnTo>
                <a:lnTo>
                  <a:pt x="799544" y="145077"/>
                </a:lnTo>
                <a:lnTo>
                  <a:pt x="759319" y="165606"/>
                </a:lnTo>
                <a:lnTo>
                  <a:pt x="719842" y="187356"/>
                </a:lnTo>
                <a:lnTo>
                  <a:pt x="681137" y="210304"/>
                </a:lnTo>
                <a:lnTo>
                  <a:pt x="643231" y="234424"/>
                </a:lnTo>
                <a:lnTo>
                  <a:pt x="606146" y="259692"/>
                </a:lnTo>
                <a:lnTo>
                  <a:pt x="569910" y="286081"/>
                </a:lnTo>
                <a:lnTo>
                  <a:pt x="534546" y="313568"/>
                </a:lnTo>
                <a:lnTo>
                  <a:pt x="500079" y="342127"/>
                </a:lnTo>
                <a:lnTo>
                  <a:pt x="466536" y="371733"/>
                </a:lnTo>
                <a:lnTo>
                  <a:pt x="433939" y="402362"/>
                </a:lnTo>
                <a:lnTo>
                  <a:pt x="402315" y="433988"/>
                </a:lnTo>
                <a:lnTo>
                  <a:pt x="371689" y="466586"/>
                </a:lnTo>
                <a:lnTo>
                  <a:pt x="342085" y="500131"/>
                </a:lnTo>
                <a:lnTo>
                  <a:pt x="313528" y="534599"/>
                </a:lnTo>
                <a:lnTo>
                  <a:pt x="286044" y="569964"/>
                </a:lnTo>
                <a:lnTo>
                  <a:pt x="259657" y="606202"/>
                </a:lnTo>
                <a:lnTo>
                  <a:pt x="234392" y="643287"/>
                </a:lnTo>
                <a:lnTo>
                  <a:pt x="210274" y="681194"/>
                </a:lnTo>
                <a:lnTo>
                  <a:pt x="187329" y="719898"/>
                </a:lnTo>
                <a:lnTo>
                  <a:pt x="165581" y="759375"/>
                </a:lnTo>
                <a:lnTo>
                  <a:pt x="145055" y="799600"/>
                </a:lnTo>
                <a:lnTo>
                  <a:pt x="125776" y="840546"/>
                </a:lnTo>
                <a:lnTo>
                  <a:pt x="107769" y="882191"/>
                </a:lnTo>
                <a:lnTo>
                  <a:pt x="91060" y="924507"/>
                </a:lnTo>
                <a:lnTo>
                  <a:pt x="75672" y="967471"/>
                </a:lnTo>
                <a:lnTo>
                  <a:pt x="61631" y="1011058"/>
                </a:lnTo>
                <a:lnTo>
                  <a:pt x="48963" y="1055242"/>
                </a:lnTo>
                <a:lnTo>
                  <a:pt x="37691" y="1099999"/>
                </a:lnTo>
                <a:lnTo>
                  <a:pt x="27841" y="1145303"/>
                </a:lnTo>
                <a:lnTo>
                  <a:pt x="19438" y="1191129"/>
                </a:lnTo>
                <a:lnTo>
                  <a:pt x="12507" y="1237453"/>
                </a:lnTo>
                <a:lnTo>
                  <a:pt x="7072" y="1284250"/>
                </a:lnTo>
                <a:lnTo>
                  <a:pt x="3160" y="1331494"/>
                </a:lnTo>
                <a:lnTo>
                  <a:pt x="794" y="1379161"/>
                </a:lnTo>
                <a:lnTo>
                  <a:pt x="0" y="1427226"/>
                </a:lnTo>
                <a:lnTo>
                  <a:pt x="1003" y="1480598"/>
                </a:lnTo>
                <a:lnTo>
                  <a:pt x="4007" y="1533873"/>
                </a:lnTo>
                <a:lnTo>
                  <a:pt x="9001" y="1586991"/>
                </a:lnTo>
                <a:lnTo>
                  <a:pt x="15973" y="1639899"/>
                </a:lnTo>
                <a:lnTo>
                  <a:pt x="24914" y="1692538"/>
                </a:lnTo>
                <a:lnTo>
                  <a:pt x="35813" y="1744852"/>
                </a:lnTo>
                <a:lnTo>
                  <a:pt x="1427225" y="1427226"/>
                </a:lnTo>
                <a:lnTo>
                  <a:pt x="1427225" y="0"/>
                </a:lnTo>
                <a:close/>
              </a:path>
            </a:pathLst>
          </a:custGeom>
          <a:solidFill>
            <a:srgbClr val="88888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4238244" y="7046721"/>
            <a:ext cx="454659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000" spc="-180">
                <a:latin typeface="Arial"/>
                <a:cs typeface="Arial"/>
              </a:rPr>
              <a:t>62%</a:t>
            </a:r>
            <a:endParaRPr sz="2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286254" y="7151623"/>
            <a:ext cx="325120" cy="3308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2000" spc="-225">
                <a:latin typeface="Arial"/>
                <a:cs typeface="Arial"/>
              </a:rPr>
              <a:t>9%</a:t>
            </a:r>
            <a:endParaRPr sz="2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361310" y="5903721"/>
            <a:ext cx="454659" cy="33083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dirty="0" sz="2000" spc="-180">
                <a:latin typeface="Arial"/>
                <a:cs typeface="Arial"/>
              </a:rPr>
              <a:t>29%</a:t>
            </a:r>
            <a:endParaRPr sz="200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865876" y="6379464"/>
            <a:ext cx="113030" cy="111760"/>
          </a:xfrm>
          <a:custGeom>
            <a:avLst/>
            <a:gdLst/>
            <a:ahLst/>
            <a:cxnLst/>
            <a:rect l="l" t="t" r="r" b="b"/>
            <a:pathLst>
              <a:path w="113029" h="111760">
                <a:moveTo>
                  <a:pt x="0" y="111251"/>
                </a:moveTo>
                <a:lnTo>
                  <a:pt x="112775" y="111251"/>
                </a:lnTo>
                <a:lnTo>
                  <a:pt x="112775" y="0"/>
                </a:lnTo>
                <a:lnTo>
                  <a:pt x="0" y="0"/>
                </a:lnTo>
                <a:lnTo>
                  <a:pt x="0" y="111251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865876" y="6701028"/>
            <a:ext cx="113030" cy="111760"/>
          </a:xfrm>
          <a:custGeom>
            <a:avLst/>
            <a:gdLst/>
            <a:ahLst/>
            <a:cxnLst/>
            <a:rect l="l" t="t" r="r" b="b"/>
            <a:pathLst>
              <a:path w="113029" h="111759">
                <a:moveTo>
                  <a:pt x="0" y="111250"/>
                </a:moveTo>
                <a:lnTo>
                  <a:pt x="112775" y="111250"/>
                </a:lnTo>
                <a:lnTo>
                  <a:pt x="112775" y="0"/>
                </a:lnTo>
                <a:lnTo>
                  <a:pt x="0" y="0"/>
                </a:lnTo>
                <a:lnTo>
                  <a:pt x="0" y="111250"/>
                </a:lnTo>
                <a:close/>
              </a:path>
            </a:pathLst>
          </a:custGeom>
          <a:solidFill>
            <a:srgbClr val="B3B3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6030467" y="6199422"/>
            <a:ext cx="1045210" cy="669925"/>
          </a:xfrm>
          <a:prstGeom prst="rect">
            <a:avLst/>
          </a:prstGeom>
        </p:spPr>
        <p:txBody>
          <a:bodyPr wrap="square" lIns="0" tIns="90805" rIns="0" bIns="0" rtlCol="0" vert="horz">
            <a:spAutoFit/>
          </a:bodyPr>
          <a:lstStyle/>
          <a:p>
            <a:pPr marL="251460" indent="-251460">
              <a:lnSpc>
                <a:spcPct val="100000"/>
              </a:lnSpc>
              <a:spcBef>
                <a:spcPts val="715"/>
              </a:spcBef>
              <a:buAutoNum type="arabicPlain" startAt="18"/>
              <a:tabLst>
                <a:tab pos="252095" algn="l"/>
              </a:tabLst>
            </a:pPr>
            <a:r>
              <a:rPr dirty="0" sz="1600" spc="-135">
                <a:latin typeface="Arial"/>
                <a:cs typeface="Arial"/>
              </a:rPr>
              <a:t>Years</a:t>
            </a:r>
            <a:r>
              <a:rPr dirty="0" sz="1600" spc="-165">
                <a:latin typeface="Arial"/>
                <a:cs typeface="Arial"/>
              </a:rPr>
              <a:t> </a:t>
            </a:r>
            <a:r>
              <a:rPr dirty="0" sz="1600" spc="-80">
                <a:latin typeface="Arial"/>
                <a:cs typeface="Arial"/>
              </a:rPr>
              <a:t>Old</a:t>
            </a:r>
            <a:endParaRPr sz="1600">
              <a:latin typeface="Arial"/>
              <a:cs typeface="Arial"/>
            </a:endParaRPr>
          </a:p>
          <a:p>
            <a:pPr marL="250825" indent="-250825">
              <a:lnSpc>
                <a:spcPct val="100000"/>
              </a:lnSpc>
              <a:spcBef>
                <a:spcPts val="615"/>
              </a:spcBef>
              <a:buAutoNum type="arabicPlain" startAt="18"/>
              <a:tabLst>
                <a:tab pos="251460" algn="l"/>
              </a:tabLst>
            </a:pPr>
            <a:r>
              <a:rPr dirty="0" sz="1600" spc="-135">
                <a:latin typeface="Arial"/>
                <a:cs typeface="Arial"/>
              </a:rPr>
              <a:t>Years</a:t>
            </a:r>
            <a:r>
              <a:rPr dirty="0" sz="1600" spc="-175">
                <a:latin typeface="Arial"/>
                <a:cs typeface="Arial"/>
              </a:rPr>
              <a:t> </a:t>
            </a:r>
            <a:r>
              <a:rPr dirty="0" sz="1600" spc="-80">
                <a:latin typeface="Arial"/>
                <a:cs typeface="Arial"/>
              </a:rPr>
              <a:t>Old</a:t>
            </a:r>
            <a:endParaRPr sz="16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5865876" y="7022592"/>
            <a:ext cx="113030" cy="111760"/>
          </a:xfrm>
          <a:custGeom>
            <a:avLst/>
            <a:gdLst/>
            <a:ahLst/>
            <a:cxnLst/>
            <a:rect l="l" t="t" r="r" b="b"/>
            <a:pathLst>
              <a:path w="113029" h="111759">
                <a:moveTo>
                  <a:pt x="0" y="111251"/>
                </a:moveTo>
                <a:lnTo>
                  <a:pt x="112775" y="111251"/>
                </a:lnTo>
                <a:lnTo>
                  <a:pt x="112775" y="0"/>
                </a:lnTo>
                <a:lnTo>
                  <a:pt x="0" y="0"/>
                </a:lnTo>
                <a:lnTo>
                  <a:pt x="0" y="111251"/>
                </a:lnTo>
                <a:close/>
              </a:path>
            </a:pathLst>
          </a:custGeom>
          <a:solidFill>
            <a:srgbClr val="888888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6030467" y="6922134"/>
            <a:ext cx="101790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600" spc="-80">
                <a:latin typeface="Arial"/>
                <a:cs typeface="Arial"/>
              </a:rPr>
              <a:t>20 </a:t>
            </a:r>
            <a:r>
              <a:rPr dirty="0" sz="1600" spc="-135">
                <a:latin typeface="Arial"/>
                <a:cs typeface="Arial"/>
              </a:rPr>
              <a:t>Years</a:t>
            </a:r>
            <a:r>
              <a:rPr dirty="0" sz="1600" spc="-165">
                <a:latin typeface="Arial"/>
                <a:cs typeface="Arial"/>
              </a:rPr>
              <a:t> </a:t>
            </a:r>
            <a:r>
              <a:rPr dirty="0" sz="1600" spc="-35">
                <a:latin typeface="Arial"/>
                <a:cs typeface="Arial"/>
              </a:rPr>
              <a:t>old</a:t>
            </a:r>
            <a:endParaRPr sz="16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143000" y="4965191"/>
            <a:ext cx="6049010" cy="3581400"/>
          </a:xfrm>
          <a:custGeom>
            <a:avLst/>
            <a:gdLst/>
            <a:ahLst/>
            <a:cxnLst/>
            <a:rect l="l" t="t" r="r" b="b"/>
            <a:pathLst>
              <a:path w="6049009" h="3581400">
                <a:moveTo>
                  <a:pt x="0" y="3581400"/>
                </a:moveTo>
                <a:lnTo>
                  <a:pt x="6048756" y="3581400"/>
                </a:lnTo>
                <a:lnTo>
                  <a:pt x="6048756" y="0"/>
                </a:lnTo>
                <a:lnTo>
                  <a:pt x="0" y="0"/>
                </a:lnTo>
                <a:lnTo>
                  <a:pt x="0" y="3581400"/>
                </a:lnTo>
                <a:close/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429259"/>
            <a:ext cx="5970270" cy="28962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5804535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78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marL="12700" marR="16510" indent="228600">
              <a:lnSpc>
                <a:spcPct val="191700"/>
              </a:lnSpc>
            </a:pPr>
            <a:r>
              <a:rPr dirty="0" sz="1200" spc="-5" b="1">
                <a:latin typeface="Times New Roman"/>
                <a:cs typeface="Times New Roman"/>
              </a:rPr>
              <a:t>Question </a:t>
            </a:r>
            <a:r>
              <a:rPr dirty="0" sz="1200" b="1">
                <a:latin typeface="Times New Roman"/>
                <a:cs typeface="Times New Roman"/>
              </a:rPr>
              <a:t>6. </a:t>
            </a:r>
            <a:r>
              <a:rPr dirty="0" sz="1200" spc="-5">
                <a:latin typeface="Times New Roman"/>
                <a:cs typeface="Times New Roman"/>
              </a:rPr>
              <a:t>As discussed previously, SES </a:t>
            </a:r>
            <a:r>
              <a:rPr dirty="0" sz="1200">
                <a:latin typeface="Times New Roman"/>
                <a:cs typeface="Times New Roman"/>
              </a:rPr>
              <a:t>depends upon </a:t>
            </a:r>
            <a:r>
              <a:rPr dirty="0" sz="1200" spc="-5">
                <a:latin typeface="Times New Roman"/>
                <a:cs typeface="Times New Roman"/>
              </a:rPr>
              <a:t>several </a:t>
            </a:r>
            <a:r>
              <a:rPr dirty="0" sz="1200">
                <a:latin typeface="Times New Roman"/>
                <a:cs typeface="Times New Roman"/>
              </a:rPr>
              <a:t>factors, including </a:t>
            </a:r>
            <a:r>
              <a:rPr dirty="0" sz="1200" spc="-5">
                <a:latin typeface="Times New Roman"/>
                <a:cs typeface="Times New Roman"/>
              </a:rPr>
              <a:t>household  </a:t>
            </a:r>
            <a:r>
              <a:rPr dirty="0" sz="1200">
                <a:latin typeface="Times New Roman"/>
                <a:cs typeface="Times New Roman"/>
              </a:rPr>
              <a:t>size. </a:t>
            </a:r>
            <a:r>
              <a:rPr dirty="0" sz="1200" spc="-5">
                <a:latin typeface="Times New Roman"/>
                <a:cs typeface="Times New Roman"/>
              </a:rPr>
              <a:t>Typically,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larger </a:t>
            </a:r>
            <a:r>
              <a:rPr dirty="0" sz="1200">
                <a:latin typeface="Times New Roman"/>
                <a:cs typeface="Times New Roman"/>
              </a:rPr>
              <a:t>a family unit </a:t>
            </a:r>
            <a:r>
              <a:rPr dirty="0" sz="1200" spc="-5">
                <a:latin typeface="Times New Roman"/>
                <a:cs typeface="Times New Roman"/>
              </a:rPr>
              <a:t>is, </a:t>
            </a:r>
            <a:r>
              <a:rPr dirty="0" sz="1200">
                <a:latin typeface="Times New Roman"/>
                <a:cs typeface="Times New Roman"/>
              </a:rPr>
              <a:t>the more income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>
                <a:latin typeface="Times New Roman"/>
                <a:cs typeface="Times New Roman"/>
              </a:rPr>
              <a:t>must </a:t>
            </a:r>
            <a:r>
              <a:rPr dirty="0" sz="1200" spc="-5">
                <a:latin typeface="Times New Roman"/>
                <a:cs typeface="Times New Roman"/>
              </a:rPr>
              <a:t>have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order </a:t>
            </a:r>
            <a:r>
              <a:rPr dirty="0" sz="1200">
                <a:latin typeface="Times New Roman"/>
                <a:cs typeface="Times New Roman"/>
              </a:rPr>
              <a:t>to not be  </a:t>
            </a:r>
            <a:r>
              <a:rPr dirty="0" sz="1200" spc="-5">
                <a:latin typeface="Times New Roman"/>
                <a:cs typeface="Times New Roman"/>
              </a:rPr>
              <a:t>considered low </a:t>
            </a:r>
            <a:r>
              <a:rPr dirty="0" sz="1200">
                <a:latin typeface="Times New Roman"/>
                <a:cs typeface="Times New Roman"/>
              </a:rPr>
              <a:t>on the </a:t>
            </a:r>
            <a:r>
              <a:rPr dirty="0" sz="1200" spc="-5">
                <a:latin typeface="Times New Roman"/>
                <a:cs typeface="Times New Roman"/>
              </a:rPr>
              <a:t>socioeconomic </a:t>
            </a:r>
            <a:r>
              <a:rPr dirty="0" sz="1200">
                <a:latin typeface="Times New Roman"/>
                <a:cs typeface="Times New Roman"/>
              </a:rPr>
              <a:t>scale. </a:t>
            </a:r>
            <a:r>
              <a:rPr dirty="0" sz="1200" spc="-1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4.6, a </a:t>
            </a:r>
            <a:r>
              <a:rPr dirty="0" sz="1200" spc="-5">
                <a:latin typeface="Times New Roman"/>
                <a:cs typeface="Times New Roman"/>
              </a:rPr>
              <a:t>breakdown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number </a:t>
            </a:r>
            <a:r>
              <a:rPr dirty="0" sz="1200">
                <a:latin typeface="Times New Roman"/>
                <a:cs typeface="Times New Roman"/>
              </a:rPr>
              <a:t>of people  living in </a:t>
            </a:r>
            <a:r>
              <a:rPr dirty="0" sz="1200" spc="-5">
                <a:latin typeface="Times New Roman"/>
                <a:cs typeface="Times New Roman"/>
              </a:rPr>
              <a:t>each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>
                <a:latin typeface="Times New Roman"/>
                <a:cs typeface="Times New Roman"/>
              </a:rPr>
              <a:t>the participants’ </a:t>
            </a:r>
            <a:r>
              <a:rPr dirty="0" sz="1200" spc="-5">
                <a:latin typeface="Times New Roman"/>
                <a:cs typeface="Times New Roman"/>
              </a:rPr>
              <a:t>households is shown. </a:t>
            </a:r>
            <a:r>
              <a:rPr dirty="0" sz="1200">
                <a:latin typeface="Times New Roman"/>
                <a:cs typeface="Times New Roman"/>
              </a:rPr>
              <a:t>The average </a:t>
            </a:r>
            <a:r>
              <a:rPr dirty="0" sz="1200" spc="-5">
                <a:latin typeface="Times New Roman"/>
                <a:cs typeface="Times New Roman"/>
              </a:rPr>
              <a:t>American </a:t>
            </a:r>
            <a:r>
              <a:rPr dirty="0" sz="1200">
                <a:latin typeface="Times New Roman"/>
                <a:cs typeface="Times New Roman"/>
              </a:rPr>
              <a:t>home </a:t>
            </a:r>
            <a:r>
              <a:rPr dirty="0" sz="1200" spc="-5">
                <a:latin typeface="Times New Roman"/>
                <a:cs typeface="Times New Roman"/>
              </a:rPr>
              <a:t>houses </a:t>
            </a:r>
            <a:r>
              <a:rPr dirty="0" sz="1200">
                <a:latin typeface="Times New Roman"/>
                <a:cs typeface="Times New Roman"/>
              </a:rPr>
              <a:t>2.61  </a:t>
            </a:r>
            <a:r>
              <a:rPr dirty="0" sz="1200" spc="-5">
                <a:latin typeface="Times New Roman"/>
                <a:cs typeface="Times New Roman"/>
              </a:rPr>
              <a:t>people, </a:t>
            </a:r>
            <a:r>
              <a:rPr dirty="0" sz="1200">
                <a:latin typeface="Times New Roman"/>
                <a:cs typeface="Times New Roman"/>
              </a:rPr>
              <a:t>according to the </a:t>
            </a:r>
            <a:r>
              <a:rPr dirty="0" sz="1200" spc="-5">
                <a:latin typeface="Times New Roman"/>
                <a:cs typeface="Times New Roman"/>
              </a:rPr>
              <a:t>US Census (2012). Of </a:t>
            </a:r>
            <a:r>
              <a:rPr dirty="0" sz="1200">
                <a:latin typeface="Times New Roman"/>
                <a:cs typeface="Times New Roman"/>
              </a:rPr>
              <a:t>the students </a:t>
            </a:r>
            <a:r>
              <a:rPr dirty="0" sz="1200" spc="-5">
                <a:latin typeface="Times New Roman"/>
                <a:cs typeface="Times New Roman"/>
              </a:rPr>
              <a:t>surveyed, </a:t>
            </a:r>
            <a:r>
              <a:rPr dirty="0" sz="1200">
                <a:latin typeface="Times New Roman"/>
                <a:cs typeface="Times New Roman"/>
              </a:rPr>
              <a:t>71.4% </a:t>
            </a:r>
            <a:r>
              <a:rPr dirty="0" sz="1200" spc="-5">
                <a:latin typeface="Times New Roman"/>
                <a:cs typeface="Times New Roman"/>
              </a:rPr>
              <a:t>have at </a:t>
            </a:r>
            <a:r>
              <a:rPr dirty="0" sz="1200">
                <a:latin typeface="Times New Roman"/>
                <a:cs typeface="Times New Roman"/>
              </a:rPr>
              <a:t>least four  </a:t>
            </a:r>
            <a:r>
              <a:rPr dirty="0" sz="1200" spc="-5">
                <a:latin typeface="Times New Roman"/>
                <a:cs typeface="Times New Roman"/>
              </a:rPr>
              <a:t>people </a:t>
            </a:r>
            <a:r>
              <a:rPr dirty="0" sz="1200">
                <a:latin typeface="Times New Roman"/>
                <a:cs typeface="Times New Roman"/>
              </a:rPr>
              <a:t>in their home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42.9% </a:t>
            </a:r>
            <a:r>
              <a:rPr dirty="0" sz="1200" spc="-5">
                <a:latin typeface="Times New Roman"/>
                <a:cs typeface="Times New Roman"/>
              </a:rPr>
              <a:t>have at </a:t>
            </a:r>
            <a:r>
              <a:rPr dirty="0" sz="1200">
                <a:latin typeface="Times New Roman"/>
                <a:cs typeface="Times New Roman"/>
              </a:rPr>
              <a:t>least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five.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4.6. Household</a:t>
            </a:r>
            <a:r>
              <a:rPr dirty="0" sz="1200" spc="-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Size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6047613"/>
            <a:ext cx="5861050" cy="30130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Questions </a:t>
            </a:r>
            <a:r>
              <a:rPr dirty="0" sz="1200" b="1">
                <a:latin typeface="Times New Roman"/>
                <a:cs typeface="Times New Roman"/>
              </a:rPr>
              <a:t>7 </a:t>
            </a:r>
            <a:r>
              <a:rPr dirty="0" sz="1200" spc="-5" b="1">
                <a:latin typeface="Times New Roman"/>
                <a:cs typeface="Times New Roman"/>
              </a:rPr>
              <a:t>and </a:t>
            </a:r>
            <a:r>
              <a:rPr dirty="0" sz="1200" b="1">
                <a:latin typeface="Times New Roman"/>
                <a:cs typeface="Times New Roman"/>
              </a:rPr>
              <a:t>8. </a:t>
            </a:r>
            <a:r>
              <a:rPr dirty="0" sz="1200" spc="-5">
                <a:latin typeface="Times New Roman"/>
                <a:cs typeface="Times New Roman"/>
              </a:rPr>
              <a:t>Ingrum </a:t>
            </a:r>
            <a:r>
              <a:rPr dirty="0" sz="1200">
                <a:latin typeface="Times New Roman"/>
                <a:cs typeface="Times New Roman"/>
              </a:rPr>
              <a:t>(2006) </a:t>
            </a:r>
            <a:r>
              <a:rPr dirty="0" sz="1200" spc="-5">
                <a:latin typeface="Times New Roman"/>
                <a:cs typeface="Times New Roman"/>
              </a:rPr>
              <a:t>showed </a:t>
            </a:r>
            <a:r>
              <a:rPr dirty="0" sz="1200">
                <a:latin typeface="Times New Roman"/>
                <a:cs typeface="Times New Roman"/>
              </a:rPr>
              <a:t>that the </a:t>
            </a:r>
            <a:r>
              <a:rPr dirty="0" sz="1200" spc="-5">
                <a:latin typeface="Times New Roman"/>
                <a:cs typeface="Times New Roman"/>
              </a:rPr>
              <a:t>higher level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education obtained </a:t>
            </a:r>
            <a:r>
              <a:rPr dirty="0" sz="1200" spc="5">
                <a:latin typeface="Times New Roman"/>
                <a:cs typeface="Times New Roman"/>
              </a:rPr>
              <a:t>by</a:t>
            </a:r>
            <a:r>
              <a:rPr dirty="0" sz="1200" spc="9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a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student’s biological </a:t>
            </a:r>
            <a:r>
              <a:rPr dirty="0" sz="1200">
                <a:latin typeface="Times New Roman"/>
                <a:cs typeface="Times New Roman"/>
              </a:rPr>
              <a:t>mother, the more likely that student </a:t>
            </a:r>
            <a:r>
              <a:rPr dirty="0" sz="1200" spc="-5">
                <a:latin typeface="Times New Roman"/>
                <a:cs typeface="Times New Roman"/>
              </a:rPr>
              <a:t>will graduate </a:t>
            </a:r>
            <a:r>
              <a:rPr dirty="0" sz="1200">
                <a:latin typeface="Times New Roman"/>
                <a:cs typeface="Times New Roman"/>
              </a:rPr>
              <a:t>from </a:t>
            </a:r>
            <a:r>
              <a:rPr dirty="0" sz="1200" spc="-5">
                <a:latin typeface="Times New Roman"/>
                <a:cs typeface="Times New Roman"/>
              </a:rPr>
              <a:t>high </a:t>
            </a:r>
            <a:r>
              <a:rPr dirty="0" sz="1200">
                <a:latin typeface="Times New Roman"/>
                <a:cs typeface="Times New Roman"/>
              </a:rPr>
              <a:t>school. Other  </a:t>
            </a:r>
            <a:r>
              <a:rPr dirty="0" sz="1200" spc="-5">
                <a:latin typeface="Times New Roman"/>
                <a:cs typeface="Times New Roman"/>
              </a:rPr>
              <a:t>research has also shown that parental education </a:t>
            </a:r>
            <a:r>
              <a:rPr dirty="0" sz="1200">
                <a:latin typeface="Times New Roman"/>
                <a:cs typeface="Times New Roman"/>
              </a:rPr>
              <a:t>can be </a:t>
            </a:r>
            <a:r>
              <a:rPr dirty="0" sz="1200" spc="-5">
                <a:latin typeface="Times New Roman"/>
                <a:cs typeface="Times New Roman"/>
              </a:rPr>
              <a:t>an important factor </a:t>
            </a:r>
            <a:r>
              <a:rPr dirty="0" sz="1200" spc="5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whether </a:t>
            </a:r>
            <a:r>
              <a:rPr dirty="0" sz="1200">
                <a:latin typeface="Times New Roman"/>
                <a:cs typeface="Times New Roman"/>
              </a:rPr>
              <a:t>or </a:t>
            </a:r>
            <a:r>
              <a:rPr dirty="0" sz="1200" spc="-5">
                <a:latin typeface="Times New Roman"/>
                <a:cs typeface="Times New Roman"/>
              </a:rPr>
              <a:t>not </a:t>
            </a:r>
            <a:r>
              <a:rPr dirty="0" sz="1200">
                <a:latin typeface="Times New Roman"/>
                <a:cs typeface="Times New Roman"/>
              </a:rPr>
              <a:t>a  student </a:t>
            </a:r>
            <a:r>
              <a:rPr dirty="0" sz="1200" spc="-5">
                <a:latin typeface="Times New Roman"/>
                <a:cs typeface="Times New Roman"/>
              </a:rPr>
              <a:t>graduates </a:t>
            </a:r>
            <a:r>
              <a:rPr dirty="0" sz="1200">
                <a:latin typeface="Times New Roman"/>
                <a:cs typeface="Times New Roman"/>
              </a:rPr>
              <a:t>from </a:t>
            </a:r>
            <a:r>
              <a:rPr dirty="0" sz="1200" spc="-5">
                <a:latin typeface="Times New Roman"/>
                <a:cs typeface="Times New Roman"/>
              </a:rPr>
              <a:t>high school (Parental </a:t>
            </a:r>
            <a:r>
              <a:rPr dirty="0" sz="1200">
                <a:latin typeface="Times New Roman"/>
                <a:cs typeface="Times New Roman"/>
              </a:rPr>
              <a:t>education </a:t>
            </a:r>
            <a:r>
              <a:rPr dirty="0" sz="1200" spc="-5">
                <a:latin typeface="Times New Roman"/>
                <a:cs typeface="Times New Roman"/>
              </a:rPr>
              <a:t>attainment </a:t>
            </a:r>
            <a:r>
              <a:rPr dirty="0" sz="1200">
                <a:latin typeface="Times New Roman"/>
                <a:cs typeface="Times New Roman"/>
              </a:rPr>
              <a:t>and </a:t>
            </a:r>
            <a:r>
              <a:rPr dirty="0" sz="1200" spc="-5">
                <a:latin typeface="Times New Roman"/>
                <a:cs typeface="Times New Roman"/>
              </a:rPr>
              <a:t>higher education  opportunities, 1999). Figures </a:t>
            </a:r>
            <a:r>
              <a:rPr dirty="0" sz="1200">
                <a:latin typeface="Times New Roman"/>
                <a:cs typeface="Times New Roman"/>
              </a:rPr>
              <a:t>4.7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4.8 </a:t>
            </a:r>
            <a:r>
              <a:rPr dirty="0" sz="1200" spc="-5">
                <a:latin typeface="Times New Roman"/>
                <a:cs typeface="Times New Roman"/>
              </a:rPr>
              <a:t>show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breakdown </a:t>
            </a:r>
            <a:r>
              <a:rPr dirty="0" sz="1200">
                <a:latin typeface="Times New Roman"/>
                <a:cs typeface="Times New Roman"/>
              </a:rPr>
              <a:t>of the </a:t>
            </a:r>
            <a:r>
              <a:rPr dirty="0" sz="1200" spc="-5">
                <a:latin typeface="Times New Roman"/>
                <a:cs typeface="Times New Roman"/>
              </a:rPr>
              <a:t>responses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Questions </a:t>
            </a:r>
            <a:r>
              <a:rPr dirty="0" sz="1200">
                <a:latin typeface="Times New Roman"/>
                <a:cs typeface="Times New Roman"/>
              </a:rPr>
              <a:t>7  </a:t>
            </a:r>
            <a:r>
              <a:rPr dirty="0" sz="1200" spc="-5">
                <a:latin typeface="Times New Roman"/>
                <a:cs typeface="Times New Roman"/>
              </a:rPr>
              <a:t>and </a:t>
            </a:r>
            <a:r>
              <a:rPr dirty="0" sz="1200">
                <a:latin typeface="Times New Roman"/>
                <a:cs typeface="Times New Roman"/>
              </a:rPr>
              <a:t>8 of the </a:t>
            </a:r>
            <a:r>
              <a:rPr dirty="0" sz="1200" spc="-5">
                <a:latin typeface="Times New Roman"/>
                <a:cs typeface="Times New Roman"/>
              </a:rPr>
              <a:t>survey.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responses show that </a:t>
            </a:r>
            <a:r>
              <a:rPr dirty="0" sz="1200">
                <a:latin typeface="Times New Roman"/>
                <a:cs typeface="Times New Roman"/>
              </a:rPr>
              <a:t>42.8% of </a:t>
            </a:r>
            <a:r>
              <a:rPr dirty="0" sz="1200" spc="-5">
                <a:latin typeface="Times New Roman"/>
                <a:cs typeface="Times New Roman"/>
              </a:rPr>
              <a:t>mothers and </a:t>
            </a:r>
            <a:r>
              <a:rPr dirty="0" sz="1200">
                <a:latin typeface="Times New Roman"/>
                <a:cs typeface="Times New Roman"/>
              </a:rPr>
              <a:t>19.0% of </a:t>
            </a:r>
            <a:r>
              <a:rPr dirty="0" sz="1200" spc="-5">
                <a:latin typeface="Times New Roman"/>
                <a:cs typeface="Times New Roman"/>
              </a:rPr>
              <a:t>fathers failed </a:t>
            </a:r>
            <a:r>
              <a:rPr dirty="0" sz="1200">
                <a:latin typeface="Times New Roman"/>
                <a:cs typeface="Times New Roman"/>
              </a:rPr>
              <a:t>to  </a:t>
            </a:r>
            <a:r>
              <a:rPr dirty="0" sz="1200" spc="-5">
                <a:latin typeface="Times New Roman"/>
                <a:cs typeface="Times New Roman"/>
              </a:rPr>
              <a:t>complete high </a:t>
            </a:r>
            <a:r>
              <a:rPr dirty="0" sz="1200">
                <a:latin typeface="Times New Roman"/>
                <a:cs typeface="Times New Roman"/>
              </a:rPr>
              <a:t>school in the </a:t>
            </a:r>
            <a:r>
              <a:rPr dirty="0" sz="1200" spc="-5">
                <a:latin typeface="Times New Roman"/>
                <a:cs typeface="Times New Roman"/>
              </a:rPr>
              <a:t>traditional manner. </a:t>
            </a:r>
            <a:r>
              <a:rPr dirty="0" sz="1200">
                <a:latin typeface="Times New Roman"/>
                <a:cs typeface="Times New Roman"/>
              </a:rPr>
              <a:t>4.8% of </a:t>
            </a:r>
            <a:r>
              <a:rPr dirty="0" sz="1200" spc="-5">
                <a:latin typeface="Times New Roman"/>
                <a:cs typeface="Times New Roman"/>
              </a:rPr>
              <a:t>mothers and </a:t>
            </a:r>
            <a:r>
              <a:rPr dirty="0" sz="1200">
                <a:latin typeface="Times New Roman"/>
                <a:cs typeface="Times New Roman"/>
              </a:rPr>
              <a:t>4.8% of </a:t>
            </a:r>
            <a:r>
              <a:rPr dirty="0" sz="1200" spc="-5">
                <a:latin typeface="Times New Roman"/>
                <a:cs typeface="Times New Roman"/>
              </a:rPr>
              <a:t>fathers completed  post-secondary </a:t>
            </a:r>
            <a:r>
              <a:rPr dirty="0" sz="1200">
                <a:latin typeface="Times New Roman"/>
                <a:cs typeface="Times New Roman"/>
              </a:rPr>
              <a:t>education. 14.3% of those surveyed did not know </a:t>
            </a:r>
            <a:r>
              <a:rPr dirty="0" sz="1200" spc="-5">
                <a:latin typeface="Times New Roman"/>
                <a:cs typeface="Times New Roman"/>
              </a:rPr>
              <a:t>their mother’s educational  level </a:t>
            </a:r>
            <a:r>
              <a:rPr dirty="0" sz="1200">
                <a:latin typeface="Times New Roman"/>
                <a:cs typeface="Times New Roman"/>
              </a:rPr>
              <a:t>and 38.1% of those </a:t>
            </a:r>
            <a:r>
              <a:rPr dirty="0" sz="1200" spc="-5">
                <a:latin typeface="Times New Roman"/>
                <a:cs typeface="Times New Roman"/>
              </a:rPr>
              <a:t>surveyed </a:t>
            </a:r>
            <a:r>
              <a:rPr dirty="0" sz="1200">
                <a:latin typeface="Times New Roman"/>
                <a:cs typeface="Times New Roman"/>
              </a:rPr>
              <a:t>did not know their </a:t>
            </a:r>
            <a:r>
              <a:rPr dirty="0" sz="1200" spc="-5">
                <a:latin typeface="Times New Roman"/>
                <a:cs typeface="Times New Roman"/>
              </a:rPr>
              <a:t>father’s educational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level.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292095" y="3634740"/>
            <a:ext cx="0" cy="292735"/>
          </a:xfrm>
          <a:custGeom>
            <a:avLst/>
            <a:gdLst/>
            <a:ahLst/>
            <a:cxnLst/>
            <a:rect l="l" t="t" r="r" b="b"/>
            <a:pathLst>
              <a:path w="0" h="292735">
                <a:moveTo>
                  <a:pt x="0" y="0"/>
                </a:moveTo>
                <a:lnTo>
                  <a:pt x="0" y="29260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292095" y="3980688"/>
            <a:ext cx="0" cy="160020"/>
          </a:xfrm>
          <a:custGeom>
            <a:avLst/>
            <a:gdLst/>
            <a:ahLst/>
            <a:cxnLst/>
            <a:rect l="l" t="t" r="r" b="b"/>
            <a:pathLst>
              <a:path w="0" h="160020">
                <a:moveTo>
                  <a:pt x="0" y="0"/>
                </a:moveTo>
                <a:lnTo>
                  <a:pt x="0" y="160019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292095" y="4194047"/>
            <a:ext cx="0" cy="160020"/>
          </a:xfrm>
          <a:custGeom>
            <a:avLst/>
            <a:gdLst/>
            <a:ahLst/>
            <a:cxnLst/>
            <a:rect l="l" t="t" r="r" b="b"/>
            <a:pathLst>
              <a:path w="0" h="160020">
                <a:moveTo>
                  <a:pt x="0" y="0"/>
                </a:moveTo>
                <a:lnTo>
                  <a:pt x="0" y="160019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292095" y="4407408"/>
            <a:ext cx="0" cy="160020"/>
          </a:xfrm>
          <a:custGeom>
            <a:avLst/>
            <a:gdLst/>
            <a:ahLst/>
            <a:cxnLst/>
            <a:rect l="l" t="t" r="r" b="b"/>
            <a:pathLst>
              <a:path w="0" h="160020">
                <a:moveTo>
                  <a:pt x="0" y="0"/>
                </a:moveTo>
                <a:lnTo>
                  <a:pt x="0" y="160019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292095" y="4620767"/>
            <a:ext cx="0" cy="160020"/>
          </a:xfrm>
          <a:custGeom>
            <a:avLst/>
            <a:gdLst/>
            <a:ahLst/>
            <a:cxnLst/>
            <a:rect l="l" t="t" r="r" b="b"/>
            <a:pathLst>
              <a:path w="0" h="160020">
                <a:moveTo>
                  <a:pt x="0" y="0"/>
                </a:moveTo>
                <a:lnTo>
                  <a:pt x="0" y="160019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292095" y="4834128"/>
            <a:ext cx="0" cy="160020"/>
          </a:xfrm>
          <a:custGeom>
            <a:avLst/>
            <a:gdLst/>
            <a:ahLst/>
            <a:cxnLst/>
            <a:rect l="l" t="t" r="r" b="b"/>
            <a:pathLst>
              <a:path w="0" h="160020">
                <a:moveTo>
                  <a:pt x="0" y="0"/>
                </a:moveTo>
                <a:lnTo>
                  <a:pt x="0" y="16002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292095" y="5047488"/>
            <a:ext cx="0" cy="79375"/>
          </a:xfrm>
          <a:custGeom>
            <a:avLst/>
            <a:gdLst/>
            <a:ahLst/>
            <a:cxnLst/>
            <a:rect l="l" t="t" r="r" b="b"/>
            <a:pathLst>
              <a:path w="0" h="79375">
                <a:moveTo>
                  <a:pt x="0" y="0"/>
                </a:moveTo>
                <a:lnTo>
                  <a:pt x="0" y="79247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522220" y="3634740"/>
            <a:ext cx="0" cy="506095"/>
          </a:xfrm>
          <a:custGeom>
            <a:avLst/>
            <a:gdLst/>
            <a:ahLst/>
            <a:cxnLst/>
            <a:rect l="l" t="t" r="r" b="b"/>
            <a:pathLst>
              <a:path w="0" h="506095">
                <a:moveTo>
                  <a:pt x="0" y="0"/>
                </a:moveTo>
                <a:lnTo>
                  <a:pt x="0" y="505967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2522220" y="4194047"/>
            <a:ext cx="0" cy="160020"/>
          </a:xfrm>
          <a:custGeom>
            <a:avLst/>
            <a:gdLst/>
            <a:ahLst/>
            <a:cxnLst/>
            <a:rect l="l" t="t" r="r" b="b"/>
            <a:pathLst>
              <a:path w="0" h="160020">
                <a:moveTo>
                  <a:pt x="0" y="0"/>
                </a:moveTo>
                <a:lnTo>
                  <a:pt x="0" y="160019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522220" y="4407408"/>
            <a:ext cx="0" cy="160020"/>
          </a:xfrm>
          <a:custGeom>
            <a:avLst/>
            <a:gdLst/>
            <a:ahLst/>
            <a:cxnLst/>
            <a:rect l="l" t="t" r="r" b="b"/>
            <a:pathLst>
              <a:path w="0" h="160020">
                <a:moveTo>
                  <a:pt x="0" y="0"/>
                </a:moveTo>
                <a:lnTo>
                  <a:pt x="0" y="160019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522220" y="4620767"/>
            <a:ext cx="0" cy="160020"/>
          </a:xfrm>
          <a:custGeom>
            <a:avLst/>
            <a:gdLst/>
            <a:ahLst/>
            <a:cxnLst/>
            <a:rect l="l" t="t" r="r" b="b"/>
            <a:pathLst>
              <a:path w="0" h="160020">
                <a:moveTo>
                  <a:pt x="0" y="0"/>
                </a:moveTo>
                <a:lnTo>
                  <a:pt x="0" y="160019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2522220" y="4834128"/>
            <a:ext cx="0" cy="292735"/>
          </a:xfrm>
          <a:custGeom>
            <a:avLst/>
            <a:gdLst/>
            <a:ahLst/>
            <a:cxnLst/>
            <a:rect l="l" t="t" r="r" b="b"/>
            <a:pathLst>
              <a:path w="0" h="292735">
                <a:moveTo>
                  <a:pt x="0" y="0"/>
                </a:moveTo>
                <a:lnTo>
                  <a:pt x="0" y="29260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2753867" y="3634740"/>
            <a:ext cx="0" cy="932815"/>
          </a:xfrm>
          <a:custGeom>
            <a:avLst/>
            <a:gdLst/>
            <a:ahLst/>
            <a:cxnLst/>
            <a:rect l="l" t="t" r="r" b="b"/>
            <a:pathLst>
              <a:path w="0" h="932814">
                <a:moveTo>
                  <a:pt x="0" y="0"/>
                </a:moveTo>
                <a:lnTo>
                  <a:pt x="0" y="93268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753867" y="4620767"/>
            <a:ext cx="0" cy="160020"/>
          </a:xfrm>
          <a:custGeom>
            <a:avLst/>
            <a:gdLst/>
            <a:ahLst/>
            <a:cxnLst/>
            <a:rect l="l" t="t" r="r" b="b"/>
            <a:pathLst>
              <a:path w="0" h="160020">
                <a:moveTo>
                  <a:pt x="0" y="0"/>
                </a:moveTo>
                <a:lnTo>
                  <a:pt x="0" y="160019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753867" y="4834128"/>
            <a:ext cx="0" cy="292735"/>
          </a:xfrm>
          <a:custGeom>
            <a:avLst/>
            <a:gdLst/>
            <a:ahLst/>
            <a:cxnLst/>
            <a:rect l="l" t="t" r="r" b="b"/>
            <a:pathLst>
              <a:path w="0" h="292735">
                <a:moveTo>
                  <a:pt x="0" y="0"/>
                </a:moveTo>
                <a:lnTo>
                  <a:pt x="0" y="29260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983992" y="3634740"/>
            <a:ext cx="0" cy="932815"/>
          </a:xfrm>
          <a:custGeom>
            <a:avLst/>
            <a:gdLst/>
            <a:ahLst/>
            <a:cxnLst/>
            <a:rect l="l" t="t" r="r" b="b"/>
            <a:pathLst>
              <a:path w="0" h="932814">
                <a:moveTo>
                  <a:pt x="0" y="0"/>
                </a:moveTo>
                <a:lnTo>
                  <a:pt x="0" y="93268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2983992" y="4620767"/>
            <a:ext cx="0" cy="506095"/>
          </a:xfrm>
          <a:custGeom>
            <a:avLst/>
            <a:gdLst/>
            <a:ahLst/>
            <a:cxnLst/>
            <a:rect l="l" t="t" r="r" b="b"/>
            <a:pathLst>
              <a:path w="0" h="506095">
                <a:moveTo>
                  <a:pt x="0" y="0"/>
                </a:moveTo>
                <a:lnTo>
                  <a:pt x="0" y="505967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214116" y="3634740"/>
            <a:ext cx="0" cy="932815"/>
          </a:xfrm>
          <a:custGeom>
            <a:avLst/>
            <a:gdLst/>
            <a:ahLst/>
            <a:cxnLst/>
            <a:rect l="l" t="t" r="r" b="b"/>
            <a:pathLst>
              <a:path w="0" h="932814">
                <a:moveTo>
                  <a:pt x="0" y="0"/>
                </a:moveTo>
                <a:lnTo>
                  <a:pt x="0" y="93268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214116" y="4620767"/>
            <a:ext cx="0" cy="506095"/>
          </a:xfrm>
          <a:custGeom>
            <a:avLst/>
            <a:gdLst/>
            <a:ahLst/>
            <a:cxnLst/>
            <a:rect l="l" t="t" r="r" b="b"/>
            <a:pathLst>
              <a:path w="0" h="506095">
                <a:moveTo>
                  <a:pt x="0" y="0"/>
                </a:moveTo>
                <a:lnTo>
                  <a:pt x="0" y="505967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444240" y="3634740"/>
            <a:ext cx="0" cy="1492250"/>
          </a:xfrm>
          <a:custGeom>
            <a:avLst/>
            <a:gdLst/>
            <a:ahLst/>
            <a:cxnLst/>
            <a:rect l="l" t="t" r="r" b="b"/>
            <a:pathLst>
              <a:path w="0" h="1492250">
                <a:moveTo>
                  <a:pt x="0" y="0"/>
                </a:moveTo>
                <a:lnTo>
                  <a:pt x="0" y="1491996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674364" y="3634740"/>
            <a:ext cx="0" cy="1492250"/>
          </a:xfrm>
          <a:custGeom>
            <a:avLst/>
            <a:gdLst/>
            <a:ahLst/>
            <a:cxnLst/>
            <a:rect l="l" t="t" r="r" b="b"/>
            <a:pathLst>
              <a:path w="0" h="1492250">
                <a:moveTo>
                  <a:pt x="0" y="0"/>
                </a:moveTo>
                <a:lnTo>
                  <a:pt x="0" y="1491996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906011" y="3634740"/>
            <a:ext cx="0" cy="1492250"/>
          </a:xfrm>
          <a:custGeom>
            <a:avLst/>
            <a:gdLst/>
            <a:ahLst/>
            <a:cxnLst/>
            <a:rect l="l" t="t" r="r" b="b"/>
            <a:pathLst>
              <a:path w="0" h="1492250">
                <a:moveTo>
                  <a:pt x="0" y="0"/>
                </a:moveTo>
                <a:lnTo>
                  <a:pt x="0" y="1491996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136135" y="3634740"/>
            <a:ext cx="0" cy="1492250"/>
          </a:xfrm>
          <a:custGeom>
            <a:avLst/>
            <a:gdLst/>
            <a:ahLst/>
            <a:cxnLst/>
            <a:rect l="l" t="t" r="r" b="b"/>
            <a:pathLst>
              <a:path w="0" h="1492250">
                <a:moveTo>
                  <a:pt x="0" y="0"/>
                </a:moveTo>
                <a:lnTo>
                  <a:pt x="0" y="1491996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366259" y="3634740"/>
            <a:ext cx="0" cy="1492250"/>
          </a:xfrm>
          <a:custGeom>
            <a:avLst/>
            <a:gdLst/>
            <a:ahLst/>
            <a:cxnLst/>
            <a:rect l="l" t="t" r="r" b="b"/>
            <a:pathLst>
              <a:path w="0" h="1492250">
                <a:moveTo>
                  <a:pt x="0" y="0"/>
                </a:moveTo>
                <a:lnTo>
                  <a:pt x="0" y="1491996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596384" y="3634740"/>
            <a:ext cx="0" cy="1492250"/>
          </a:xfrm>
          <a:custGeom>
            <a:avLst/>
            <a:gdLst/>
            <a:ahLst/>
            <a:cxnLst/>
            <a:rect l="l" t="t" r="r" b="b"/>
            <a:pathLst>
              <a:path w="0" h="1492250">
                <a:moveTo>
                  <a:pt x="0" y="0"/>
                </a:moveTo>
                <a:lnTo>
                  <a:pt x="0" y="1491996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828032" y="3634740"/>
            <a:ext cx="0" cy="1492250"/>
          </a:xfrm>
          <a:custGeom>
            <a:avLst/>
            <a:gdLst/>
            <a:ahLst/>
            <a:cxnLst/>
            <a:rect l="l" t="t" r="r" b="b"/>
            <a:pathLst>
              <a:path w="0" h="1492250">
                <a:moveTo>
                  <a:pt x="0" y="0"/>
                </a:moveTo>
                <a:lnTo>
                  <a:pt x="0" y="1491996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058155" y="3634740"/>
            <a:ext cx="0" cy="1492250"/>
          </a:xfrm>
          <a:custGeom>
            <a:avLst/>
            <a:gdLst/>
            <a:ahLst/>
            <a:cxnLst/>
            <a:rect l="l" t="t" r="r" b="b"/>
            <a:pathLst>
              <a:path w="0" h="1492250">
                <a:moveTo>
                  <a:pt x="0" y="0"/>
                </a:moveTo>
                <a:lnTo>
                  <a:pt x="0" y="1491996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288279" y="3634740"/>
            <a:ext cx="0" cy="1492250"/>
          </a:xfrm>
          <a:custGeom>
            <a:avLst/>
            <a:gdLst/>
            <a:ahLst/>
            <a:cxnLst/>
            <a:rect l="l" t="t" r="r" b="b"/>
            <a:pathLst>
              <a:path w="0" h="1492250">
                <a:moveTo>
                  <a:pt x="0" y="0"/>
                </a:moveTo>
                <a:lnTo>
                  <a:pt x="0" y="1491996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5518403" y="3634740"/>
            <a:ext cx="0" cy="1492250"/>
          </a:xfrm>
          <a:custGeom>
            <a:avLst/>
            <a:gdLst/>
            <a:ahLst/>
            <a:cxnLst/>
            <a:rect l="l" t="t" r="r" b="b"/>
            <a:pathLst>
              <a:path w="0" h="1492250">
                <a:moveTo>
                  <a:pt x="0" y="0"/>
                </a:moveTo>
                <a:lnTo>
                  <a:pt x="0" y="1491996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5748528" y="3634740"/>
            <a:ext cx="0" cy="1492250"/>
          </a:xfrm>
          <a:custGeom>
            <a:avLst/>
            <a:gdLst/>
            <a:ahLst/>
            <a:cxnLst/>
            <a:rect l="l" t="t" r="r" b="b"/>
            <a:pathLst>
              <a:path w="0" h="1492250">
                <a:moveTo>
                  <a:pt x="0" y="0"/>
                </a:moveTo>
                <a:lnTo>
                  <a:pt x="0" y="1491996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5980176" y="3634740"/>
            <a:ext cx="0" cy="1492250"/>
          </a:xfrm>
          <a:custGeom>
            <a:avLst/>
            <a:gdLst/>
            <a:ahLst/>
            <a:cxnLst/>
            <a:rect l="l" t="t" r="r" b="b"/>
            <a:pathLst>
              <a:path w="0" h="1492250">
                <a:moveTo>
                  <a:pt x="0" y="0"/>
                </a:moveTo>
                <a:lnTo>
                  <a:pt x="0" y="1491996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6210300" y="3634740"/>
            <a:ext cx="0" cy="1492250"/>
          </a:xfrm>
          <a:custGeom>
            <a:avLst/>
            <a:gdLst/>
            <a:ahLst/>
            <a:cxnLst/>
            <a:rect l="l" t="t" r="r" b="b"/>
            <a:pathLst>
              <a:path w="0" h="1492250">
                <a:moveTo>
                  <a:pt x="0" y="0"/>
                </a:moveTo>
                <a:lnTo>
                  <a:pt x="0" y="1491996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6440423" y="3634740"/>
            <a:ext cx="0" cy="1492250"/>
          </a:xfrm>
          <a:custGeom>
            <a:avLst/>
            <a:gdLst/>
            <a:ahLst/>
            <a:cxnLst/>
            <a:rect l="l" t="t" r="r" b="b"/>
            <a:pathLst>
              <a:path w="0" h="1492250">
                <a:moveTo>
                  <a:pt x="0" y="0"/>
                </a:moveTo>
                <a:lnTo>
                  <a:pt x="0" y="1491996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6670547" y="3634740"/>
            <a:ext cx="0" cy="1492250"/>
          </a:xfrm>
          <a:custGeom>
            <a:avLst/>
            <a:gdLst/>
            <a:ahLst/>
            <a:cxnLst/>
            <a:rect l="l" t="t" r="r" b="b"/>
            <a:pathLst>
              <a:path w="0" h="1492250">
                <a:moveTo>
                  <a:pt x="0" y="0"/>
                </a:moveTo>
                <a:lnTo>
                  <a:pt x="0" y="1491996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6902195" y="3634740"/>
            <a:ext cx="0" cy="1492250"/>
          </a:xfrm>
          <a:custGeom>
            <a:avLst/>
            <a:gdLst/>
            <a:ahLst/>
            <a:cxnLst/>
            <a:rect l="l" t="t" r="r" b="b"/>
            <a:pathLst>
              <a:path w="0" h="1492250">
                <a:moveTo>
                  <a:pt x="0" y="0"/>
                </a:moveTo>
                <a:lnTo>
                  <a:pt x="0" y="1491996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2061972" y="5020817"/>
            <a:ext cx="460375" cy="0"/>
          </a:xfrm>
          <a:custGeom>
            <a:avLst/>
            <a:gdLst/>
            <a:ahLst/>
            <a:cxnLst/>
            <a:rect l="l" t="t" r="r" b="b"/>
            <a:pathLst>
              <a:path w="460375" h="0">
                <a:moveTo>
                  <a:pt x="0" y="0"/>
                </a:moveTo>
                <a:lnTo>
                  <a:pt x="460247" y="0"/>
                </a:lnTo>
              </a:path>
            </a:pathLst>
          </a:custGeom>
          <a:ln w="53339">
            <a:solidFill>
              <a:srgbClr val="5F5F5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2061972" y="4807458"/>
            <a:ext cx="922019" cy="0"/>
          </a:xfrm>
          <a:custGeom>
            <a:avLst/>
            <a:gdLst/>
            <a:ahLst/>
            <a:cxnLst/>
            <a:rect l="l" t="t" r="r" b="b"/>
            <a:pathLst>
              <a:path w="922019" h="0">
                <a:moveTo>
                  <a:pt x="0" y="0"/>
                </a:moveTo>
                <a:lnTo>
                  <a:pt x="922019" y="0"/>
                </a:lnTo>
              </a:path>
            </a:pathLst>
          </a:custGeom>
          <a:ln w="53339">
            <a:solidFill>
              <a:srgbClr val="5F5F5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2061972" y="4594097"/>
            <a:ext cx="1382395" cy="0"/>
          </a:xfrm>
          <a:custGeom>
            <a:avLst/>
            <a:gdLst/>
            <a:ahLst/>
            <a:cxnLst/>
            <a:rect l="l" t="t" r="r" b="b"/>
            <a:pathLst>
              <a:path w="1382395" h="0">
                <a:moveTo>
                  <a:pt x="0" y="0"/>
                </a:moveTo>
                <a:lnTo>
                  <a:pt x="1382267" y="0"/>
                </a:lnTo>
              </a:path>
            </a:pathLst>
          </a:custGeom>
          <a:ln w="53339">
            <a:solidFill>
              <a:srgbClr val="5F5F5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2061972" y="4380738"/>
            <a:ext cx="692150" cy="0"/>
          </a:xfrm>
          <a:custGeom>
            <a:avLst/>
            <a:gdLst/>
            <a:ahLst/>
            <a:cxnLst/>
            <a:rect l="l" t="t" r="r" b="b"/>
            <a:pathLst>
              <a:path w="692150" h="0">
                <a:moveTo>
                  <a:pt x="0" y="0"/>
                </a:moveTo>
                <a:lnTo>
                  <a:pt x="691895" y="0"/>
                </a:lnTo>
              </a:path>
            </a:pathLst>
          </a:custGeom>
          <a:ln w="53340">
            <a:solidFill>
              <a:srgbClr val="5F5F5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2061972" y="4167378"/>
            <a:ext cx="692150" cy="0"/>
          </a:xfrm>
          <a:custGeom>
            <a:avLst/>
            <a:gdLst/>
            <a:ahLst/>
            <a:cxnLst/>
            <a:rect l="l" t="t" r="r" b="b"/>
            <a:pathLst>
              <a:path w="692150" h="0">
                <a:moveTo>
                  <a:pt x="0" y="0"/>
                </a:moveTo>
                <a:lnTo>
                  <a:pt x="691895" y="0"/>
                </a:lnTo>
              </a:path>
            </a:pathLst>
          </a:custGeom>
          <a:ln w="53339">
            <a:solidFill>
              <a:srgbClr val="5F5F5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2061972" y="3954017"/>
            <a:ext cx="460375" cy="0"/>
          </a:xfrm>
          <a:custGeom>
            <a:avLst/>
            <a:gdLst/>
            <a:ahLst/>
            <a:cxnLst/>
            <a:rect l="l" t="t" r="r" b="b"/>
            <a:pathLst>
              <a:path w="460375" h="0">
                <a:moveTo>
                  <a:pt x="0" y="0"/>
                </a:moveTo>
                <a:lnTo>
                  <a:pt x="460247" y="0"/>
                </a:lnTo>
              </a:path>
            </a:pathLst>
          </a:custGeom>
          <a:ln w="53339">
            <a:solidFill>
              <a:srgbClr val="5F5F5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2061972" y="3740658"/>
            <a:ext cx="230504" cy="0"/>
          </a:xfrm>
          <a:custGeom>
            <a:avLst/>
            <a:gdLst/>
            <a:ahLst/>
            <a:cxnLst/>
            <a:rect l="l" t="t" r="r" b="b"/>
            <a:pathLst>
              <a:path w="230505" h="0">
                <a:moveTo>
                  <a:pt x="0" y="0"/>
                </a:moveTo>
                <a:lnTo>
                  <a:pt x="230123" y="0"/>
                </a:lnTo>
              </a:path>
            </a:pathLst>
          </a:custGeom>
          <a:ln w="53339">
            <a:solidFill>
              <a:srgbClr val="5F5F5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2061972" y="5126735"/>
            <a:ext cx="4840605" cy="0"/>
          </a:xfrm>
          <a:custGeom>
            <a:avLst/>
            <a:gdLst/>
            <a:ahLst/>
            <a:cxnLst/>
            <a:rect l="l" t="t" r="r" b="b"/>
            <a:pathLst>
              <a:path w="4840605" h="0">
                <a:moveTo>
                  <a:pt x="0" y="0"/>
                </a:moveTo>
                <a:lnTo>
                  <a:pt x="48402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2061972" y="5126735"/>
            <a:ext cx="0" cy="40005"/>
          </a:xfrm>
          <a:custGeom>
            <a:avLst/>
            <a:gdLst/>
            <a:ahLst/>
            <a:cxnLst/>
            <a:rect l="l" t="t" r="r" b="b"/>
            <a:pathLst>
              <a:path w="0"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2292095" y="5126735"/>
            <a:ext cx="0" cy="40005"/>
          </a:xfrm>
          <a:custGeom>
            <a:avLst/>
            <a:gdLst/>
            <a:ahLst/>
            <a:cxnLst/>
            <a:rect l="l" t="t" r="r" b="b"/>
            <a:pathLst>
              <a:path w="0"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2522220" y="5126735"/>
            <a:ext cx="0" cy="40005"/>
          </a:xfrm>
          <a:custGeom>
            <a:avLst/>
            <a:gdLst/>
            <a:ahLst/>
            <a:cxnLst/>
            <a:rect l="l" t="t" r="r" b="b"/>
            <a:pathLst>
              <a:path w="0"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2753867" y="5126735"/>
            <a:ext cx="0" cy="40005"/>
          </a:xfrm>
          <a:custGeom>
            <a:avLst/>
            <a:gdLst/>
            <a:ahLst/>
            <a:cxnLst/>
            <a:rect l="l" t="t" r="r" b="b"/>
            <a:pathLst>
              <a:path w="0"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2983992" y="5126735"/>
            <a:ext cx="0" cy="40005"/>
          </a:xfrm>
          <a:custGeom>
            <a:avLst/>
            <a:gdLst/>
            <a:ahLst/>
            <a:cxnLst/>
            <a:rect l="l" t="t" r="r" b="b"/>
            <a:pathLst>
              <a:path w="0"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3214116" y="5126735"/>
            <a:ext cx="0" cy="40005"/>
          </a:xfrm>
          <a:custGeom>
            <a:avLst/>
            <a:gdLst/>
            <a:ahLst/>
            <a:cxnLst/>
            <a:rect l="l" t="t" r="r" b="b"/>
            <a:pathLst>
              <a:path w="0"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3444240" y="5126735"/>
            <a:ext cx="0" cy="40005"/>
          </a:xfrm>
          <a:custGeom>
            <a:avLst/>
            <a:gdLst/>
            <a:ahLst/>
            <a:cxnLst/>
            <a:rect l="l" t="t" r="r" b="b"/>
            <a:pathLst>
              <a:path w="0"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3674364" y="5126735"/>
            <a:ext cx="0" cy="40005"/>
          </a:xfrm>
          <a:custGeom>
            <a:avLst/>
            <a:gdLst/>
            <a:ahLst/>
            <a:cxnLst/>
            <a:rect l="l" t="t" r="r" b="b"/>
            <a:pathLst>
              <a:path w="0"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3906011" y="5126735"/>
            <a:ext cx="0" cy="40005"/>
          </a:xfrm>
          <a:custGeom>
            <a:avLst/>
            <a:gdLst/>
            <a:ahLst/>
            <a:cxnLst/>
            <a:rect l="l" t="t" r="r" b="b"/>
            <a:pathLst>
              <a:path w="0"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4136135" y="5126735"/>
            <a:ext cx="0" cy="40005"/>
          </a:xfrm>
          <a:custGeom>
            <a:avLst/>
            <a:gdLst/>
            <a:ahLst/>
            <a:cxnLst/>
            <a:rect l="l" t="t" r="r" b="b"/>
            <a:pathLst>
              <a:path w="0"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4366259" y="5126735"/>
            <a:ext cx="0" cy="40005"/>
          </a:xfrm>
          <a:custGeom>
            <a:avLst/>
            <a:gdLst/>
            <a:ahLst/>
            <a:cxnLst/>
            <a:rect l="l" t="t" r="r" b="b"/>
            <a:pathLst>
              <a:path w="0"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4596384" y="5126735"/>
            <a:ext cx="0" cy="40005"/>
          </a:xfrm>
          <a:custGeom>
            <a:avLst/>
            <a:gdLst/>
            <a:ahLst/>
            <a:cxnLst/>
            <a:rect l="l" t="t" r="r" b="b"/>
            <a:pathLst>
              <a:path w="0"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4828032" y="5126735"/>
            <a:ext cx="0" cy="40005"/>
          </a:xfrm>
          <a:custGeom>
            <a:avLst/>
            <a:gdLst/>
            <a:ahLst/>
            <a:cxnLst/>
            <a:rect l="l" t="t" r="r" b="b"/>
            <a:pathLst>
              <a:path w="0"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5058155" y="5126735"/>
            <a:ext cx="0" cy="40005"/>
          </a:xfrm>
          <a:custGeom>
            <a:avLst/>
            <a:gdLst/>
            <a:ahLst/>
            <a:cxnLst/>
            <a:rect l="l" t="t" r="r" b="b"/>
            <a:pathLst>
              <a:path w="0"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5288279" y="5126735"/>
            <a:ext cx="0" cy="40005"/>
          </a:xfrm>
          <a:custGeom>
            <a:avLst/>
            <a:gdLst/>
            <a:ahLst/>
            <a:cxnLst/>
            <a:rect l="l" t="t" r="r" b="b"/>
            <a:pathLst>
              <a:path w="0"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5518403" y="5126735"/>
            <a:ext cx="0" cy="40005"/>
          </a:xfrm>
          <a:custGeom>
            <a:avLst/>
            <a:gdLst/>
            <a:ahLst/>
            <a:cxnLst/>
            <a:rect l="l" t="t" r="r" b="b"/>
            <a:pathLst>
              <a:path w="0"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5748528" y="5126735"/>
            <a:ext cx="0" cy="40005"/>
          </a:xfrm>
          <a:custGeom>
            <a:avLst/>
            <a:gdLst/>
            <a:ahLst/>
            <a:cxnLst/>
            <a:rect l="l" t="t" r="r" b="b"/>
            <a:pathLst>
              <a:path w="0"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5980176" y="5126735"/>
            <a:ext cx="0" cy="40005"/>
          </a:xfrm>
          <a:custGeom>
            <a:avLst/>
            <a:gdLst/>
            <a:ahLst/>
            <a:cxnLst/>
            <a:rect l="l" t="t" r="r" b="b"/>
            <a:pathLst>
              <a:path w="0"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6210300" y="5126735"/>
            <a:ext cx="0" cy="40005"/>
          </a:xfrm>
          <a:custGeom>
            <a:avLst/>
            <a:gdLst/>
            <a:ahLst/>
            <a:cxnLst/>
            <a:rect l="l" t="t" r="r" b="b"/>
            <a:pathLst>
              <a:path w="0"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6440423" y="5126735"/>
            <a:ext cx="0" cy="40005"/>
          </a:xfrm>
          <a:custGeom>
            <a:avLst/>
            <a:gdLst/>
            <a:ahLst/>
            <a:cxnLst/>
            <a:rect l="l" t="t" r="r" b="b"/>
            <a:pathLst>
              <a:path w="0"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6670547" y="5126735"/>
            <a:ext cx="0" cy="40005"/>
          </a:xfrm>
          <a:custGeom>
            <a:avLst/>
            <a:gdLst/>
            <a:ahLst/>
            <a:cxnLst/>
            <a:rect l="l" t="t" r="r" b="b"/>
            <a:pathLst>
              <a:path w="0"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6902195" y="5126735"/>
            <a:ext cx="0" cy="40005"/>
          </a:xfrm>
          <a:custGeom>
            <a:avLst/>
            <a:gdLst/>
            <a:ahLst/>
            <a:cxnLst/>
            <a:rect l="l" t="t" r="r" b="b"/>
            <a:pathLst>
              <a:path w="0" h="40004">
                <a:moveTo>
                  <a:pt x="0" y="0"/>
                </a:moveTo>
                <a:lnTo>
                  <a:pt x="0" y="39624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2061972" y="3634740"/>
            <a:ext cx="0" cy="1492250"/>
          </a:xfrm>
          <a:custGeom>
            <a:avLst/>
            <a:gdLst/>
            <a:ahLst/>
            <a:cxnLst/>
            <a:rect l="l" t="t" r="r" b="b"/>
            <a:pathLst>
              <a:path w="0" h="1492250">
                <a:moveTo>
                  <a:pt x="0" y="1491996"/>
                </a:moveTo>
                <a:lnTo>
                  <a:pt x="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 txBox="1"/>
          <p:nvPr/>
        </p:nvSpPr>
        <p:spPr>
          <a:xfrm>
            <a:off x="1143000" y="3494532"/>
            <a:ext cx="5962015" cy="2219325"/>
          </a:xfrm>
          <a:prstGeom prst="rect">
            <a:avLst/>
          </a:prstGeom>
          <a:ln w="9144">
            <a:solidFill>
              <a:srgbClr val="858585"/>
            </a:solidFill>
          </a:ln>
        </p:spPr>
        <p:txBody>
          <a:bodyPr wrap="square" lIns="0" tIns="254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0"/>
              </a:spcBef>
            </a:pPr>
            <a:endParaRPr sz="1050">
              <a:latin typeface="Times New Roman"/>
              <a:cs typeface="Times New Roman"/>
            </a:endParaRPr>
          </a:p>
          <a:p>
            <a:pPr marL="351790">
              <a:lnSpc>
                <a:spcPct val="100000"/>
              </a:lnSpc>
            </a:pPr>
            <a:r>
              <a:rPr dirty="0" sz="1000" spc="-55">
                <a:latin typeface="Arial"/>
                <a:cs typeface="Arial"/>
              </a:rPr>
              <a:t>8</a:t>
            </a:r>
            <a:r>
              <a:rPr dirty="0" sz="1000" spc="-125">
                <a:latin typeface="Arial"/>
                <a:cs typeface="Arial"/>
              </a:rPr>
              <a:t> </a:t>
            </a:r>
            <a:r>
              <a:rPr dirty="0" sz="1000" spc="-40">
                <a:latin typeface="Arial"/>
                <a:cs typeface="Arial"/>
              </a:rPr>
              <a:t>people</a:t>
            </a:r>
            <a:endParaRPr sz="1000">
              <a:latin typeface="Arial"/>
              <a:cs typeface="Arial"/>
            </a:endParaRPr>
          </a:p>
          <a:p>
            <a:pPr marL="351790">
              <a:lnSpc>
                <a:spcPct val="100000"/>
              </a:lnSpc>
              <a:spcBef>
                <a:spcPts val="480"/>
              </a:spcBef>
            </a:pPr>
            <a:r>
              <a:rPr dirty="0" sz="1000" spc="-55">
                <a:latin typeface="Arial"/>
                <a:cs typeface="Arial"/>
              </a:rPr>
              <a:t>7</a:t>
            </a:r>
            <a:r>
              <a:rPr dirty="0" sz="1000" spc="-125">
                <a:latin typeface="Arial"/>
                <a:cs typeface="Arial"/>
              </a:rPr>
              <a:t> </a:t>
            </a:r>
            <a:r>
              <a:rPr dirty="0" sz="1000" spc="-40">
                <a:latin typeface="Arial"/>
                <a:cs typeface="Arial"/>
              </a:rPr>
              <a:t>people</a:t>
            </a:r>
            <a:endParaRPr sz="1000">
              <a:latin typeface="Arial"/>
              <a:cs typeface="Arial"/>
            </a:endParaRPr>
          </a:p>
          <a:p>
            <a:pPr marL="351790">
              <a:lnSpc>
                <a:spcPct val="100000"/>
              </a:lnSpc>
              <a:spcBef>
                <a:spcPts val="480"/>
              </a:spcBef>
            </a:pPr>
            <a:r>
              <a:rPr dirty="0" sz="1000" spc="-55">
                <a:latin typeface="Arial"/>
                <a:cs typeface="Arial"/>
              </a:rPr>
              <a:t>6</a:t>
            </a:r>
            <a:r>
              <a:rPr dirty="0" sz="1000" spc="-125">
                <a:latin typeface="Arial"/>
                <a:cs typeface="Arial"/>
              </a:rPr>
              <a:t> </a:t>
            </a:r>
            <a:r>
              <a:rPr dirty="0" sz="1000" spc="-40">
                <a:latin typeface="Arial"/>
                <a:cs typeface="Arial"/>
              </a:rPr>
              <a:t>people</a:t>
            </a:r>
            <a:endParaRPr sz="1000">
              <a:latin typeface="Arial"/>
              <a:cs typeface="Arial"/>
            </a:endParaRPr>
          </a:p>
          <a:p>
            <a:pPr marL="351790">
              <a:lnSpc>
                <a:spcPct val="100000"/>
              </a:lnSpc>
              <a:spcBef>
                <a:spcPts val="475"/>
              </a:spcBef>
            </a:pPr>
            <a:r>
              <a:rPr dirty="0" sz="1000" spc="-55">
                <a:latin typeface="Arial"/>
                <a:cs typeface="Arial"/>
              </a:rPr>
              <a:t>5</a:t>
            </a:r>
            <a:r>
              <a:rPr dirty="0" sz="1000" spc="-125">
                <a:latin typeface="Arial"/>
                <a:cs typeface="Arial"/>
              </a:rPr>
              <a:t> </a:t>
            </a:r>
            <a:r>
              <a:rPr dirty="0" sz="1000" spc="-40">
                <a:latin typeface="Arial"/>
                <a:cs typeface="Arial"/>
              </a:rPr>
              <a:t>people</a:t>
            </a:r>
            <a:endParaRPr sz="1000">
              <a:latin typeface="Arial"/>
              <a:cs typeface="Arial"/>
            </a:endParaRPr>
          </a:p>
          <a:p>
            <a:pPr marL="351790">
              <a:lnSpc>
                <a:spcPct val="100000"/>
              </a:lnSpc>
              <a:spcBef>
                <a:spcPts val="480"/>
              </a:spcBef>
            </a:pPr>
            <a:r>
              <a:rPr dirty="0" sz="1000" spc="-55">
                <a:latin typeface="Arial"/>
                <a:cs typeface="Arial"/>
              </a:rPr>
              <a:t>4</a:t>
            </a:r>
            <a:r>
              <a:rPr dirty="0" sz="1000" spc="-125">
                <a:latin typeface="Arial"/>
                <a:cs typeface="Arial"/>
              </a:rPr>
              <a:t> </a:t>
            </a:r>
            <a:r>
              <a:rPr dirty="0" sz="1000" spc="-40">
                <a:latin typeface="Arial"/>
                <a:cs typeface="Arial"/>
              </a:rPr>
              <a:t>people</a:t>
            </a:r>
            <a:endParaRPr sz="1000">
              <a:latin typeface="Arial"/>
              <a:cs typeface="Arial"/>
            </a:endParaRPr>
          </a:p>
          <a:p>
            <a:pPr marL="351790">
              <a:lnSpc>
                <a:spcPct val="100000"/>
              </a:lnSpc>
              <a:spcBef>
                <a:spcPts val="480"/>
              </a:spcBef>
            </a:pPr>
            <a:r>
              <a:rPr dirty="0" sz="1000" spc="-55">
                <a:latin typeface="Arial"/>
                <a:cs typeface="Arial"/>
              </a:rPr>
              <a:t>3</a:t>
            </a:r>
            <a:r>
              <a:rPr dirty="0" sz="1000" spc="-125">
                <a:latin typeface="Arial"/>
                <a:cs typeface="Arial"/>
              </a:rPr>
              <a:t> </a:t>
            </a:r>
            <a:r>
              <a:rPr dirty="0" sz="1000" spc="-40">
                <a:latin typeface="Arial"/>
                <a:cs typeface="Arial"/>
              </a:rPr>
              <a:t>people</a:t>
            </a:r>
            <a:endParaRPr sz="1000">
              <a:latin typeface="Arial"/>
              <a:cs typeface="Arial"/>
            </a:endParaRPr>
          </a:p>
          <a:p>
            <a:pPr marL="351790">
              <a:lnSpc>
                <a:spcPct val="100000"/>
              </a:lnSpc>
              <a:spcBef>
                <a:spcPts val="480"/>
              </a:spcBef>
            </a:pPr>
            <a:r>
              <a:rPr dirty="0" sz="1000" spc="-55">
                <a:latin typeface="Arial"/>
                <a:cs typeface="Arial"/>
              </a:rPr>
              <a:t>2</a:t>
            </a:r>
            <a:r>
              <a:rPr dirty="0" sz="1000" spc="-125">
                <a:latin typeface="Arial"/>
                <a:cs typeface="Arial"/>
              </a:rPr>
              <a:t> </a:t>
            </a:r>
            <a:r>
              <a:rPr dirty="0" sz="1000" spc="-40">
                <a:latin typeface="Arial"/>
                <a:cs typeface="Arial"/>
              </a:rPr>
              <a:t>people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800">
              <a:latin typeface="Times New Roman"/>
              <a:cs typeface="Times New Roman"/>
            </a:endParaRPr>
          </a:p>
          <a:p>
            <a:pPr algn="ctr" marL="748030">
              <a:lnSpc>
                <a:spcPct val="100000"/>
              </a:lnSpc>
              <a:tabLst>
                <a:tab pos="978535" algn="l"/>
                <a:tab pos="1209040" algn="l"/>
                <a:tab pos="1439545" algn="l"/>
                <a:tab pos="1670050" algn="l"/>
                <a:tab pos="1900555" algn="l"/>
                <a:tab pos="2131060" algn="l"/>
                <a:tab pos="2361565" algn="l"/>
                <a:tab pos="2592070" algn="l"/>
                <a:tab pos="2822575" algn="l"/>
                <a:tab pos="3021330" algn="l"/>
              </a:tabLst>
            </a:pPr>
            <a:r>
              <a:rPr dirty="0" sz="1000" spc="-55">
                <a:latin typeface="Arial"/>
                <a:cs typeface="Arial"/>
              </a:rPr>
              <a:t>0	1	2	3	4	5	6	7	8	9	10</a:t>
            </a:r>
            <a:r>
              <a:rPr dirty="0" sz="1000" spc="70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11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12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13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14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15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16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17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18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19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20</a:t>
            </a:r>
            <a:r>
              <a:rPr dirty="0" sz="1000" spc="7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21</a:t>
            </a:r>
            <a:endParaRPr sz="1000">
              <a:latin typeface="Arial"/>
              <a:cs typeface="Arial"/>
            </a:endParaRPr>
          </a:p>
          <a:p>
            <a:pPr algn="ctr" marL="713105">
              <a:lnSpc>
                <a:spcPct val="100000"/>
              </a:lnSpc>
              <a:spcBef>
                <a:spcPts val="325"/>
              </a:spcBef>
            </a:pPr>
            <a:r>
              <a:rPr dirty="0" sz="1000" spc="-55" b="1">
                <a:latin typeface="Trebuchet MS"/>
                <a:cs typeface="Trebuchet MS"/>
              </a:rPr>
              <a:t>Number </a:t>
            </a:r>
            <a:r>
              <a:rPr dirty="0" sz="1000" spc="-45" b="1">
                <a:latin typeface="Trebuchet MS"/>
                <a:cs typeface="Trebuchet MS"/>
              </a:rPr>
              <a:t>of</a:t>
            </a:r>
            <a:r>
              <a:rPr dirty="0" sz="1000" spc="-125" b="1">
                <a:latin typeface="Trebuchet MS"/>
                <a:cs typeface="Trebuchet MS"/>
              </a:rPr>
              <a:t> </a:t>
            </a:r>
            <a:r>
              <a:rPr dirty="0" sz="1000" spc="-50" b="1">
                <a:latin typeface="Trebuchet MS"/>
                <a:cs typeface="Trebuchet MS"/>
              </a:rPr>
              <a:t>Responses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314958" y="3969661"/>
            <a:ext cx="152400" cy="82486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z="1000" spc="-50" b="1">
                <a:latin typeface="Trebuchet MS"/>
                <a:cs typeface="Trebuchet MS"/>
              </a:rPr>
              <a:t>Household</a:t>
            </a:r>
            <a:r>
              <a:rPr dirty="0" sz="1000" spc="-130" b="1">
                <a:latin typeface="Trebuchet MS"/>
                <a:cs typeface="Trebuchet MS"/>
              </a:rPr>
              <a:t> </a:t>
            </a:r>
            <a:r>
              <a:rPr dirty="0" sz="1000" spc="-80" b="1">
                <a:latin typeface="Trebuchet MS"/>
                <a:cs typeface="Trebuchet MS"/>
              </a:rPr>
              <a:t>Size</a:t>
            </a:r>
            <a:endParaRPr sz="1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94169" y="429259"/>
            <a:ext cx="1778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79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1013206"/>
            <a:ext cx="1942464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4.7. </a:t>
            </a:r>
            <a:r>
              <a:rPr dirty="0" sz="1200" spc="-5">
                <a:latin typeface="Times New Roman"/>
                <a:cs typeface="Times New Roman"/>
              </a:rPr>
              <a:t>Mother’s</a:t>
            </a:r>
            <a:r>
              <a:rPr dirty="0" sz="1200" spc="-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Education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3901566"/>
            <a:ext cx="188277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4.8. </a:t>
            </a:r>
            <a:r>
              <a:rPr dirty="0" sz="1200" spc="-5">
                <a:latin typeface="Times New Roman"/>
                <a:cs typeface="Times New Roman"/>
              </a:rPr>
              <a:t>Father’s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Education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6748653"/>
            <a:ext cx="5938520" cy="12604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Question </a:t>
            </a:r>
            <a:r>
              <a:rPr dirty="0" sz="1200" b="1">
                <a:latin typeface="Times New Roman"/>
                <a:cs typeface="Times New Roman"/>
              </a:rPr>
              <a:t>9. </a:t>
            </a:r>
            <a:r>
              <a:rPr dirty="0" sz="1200" spc="-5">
                <a:latin typeface="Times New Roman"/>
                <a:cs typeface="Times New Roman"/>
              </a:rPr>
              <a:t>Question </a:t>
            </a:r>
            <a:r>
              <a:rPr dirty="0" sz="1200">
                <a:latin typeface="Times New Roman"/>
                <a:cs typeface="Times New Roman"/>
              </a:rPr>
              <a:t>9 </a:t>
            </a:r>
            <a:r>
              <a:rPr dirty="0" sz="1200" spc="-5">
                <a:latin typeface="Times New Roman"/>
                <a:cs typeface="Times New Roman"/>
              </a:rPr>
              <a:t>asked </a:t>
            </a:r>
            <a:r>
              <a:rPr dirty="0" sz="1200">
                <a:latin typeface="Times New Roman"/>
                <a:cs typeface="Times New Roman"/>
              </a:rPr>
              <a:t>if a student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planning on </a:t>
            </a:r>
            <a:r>
              <a:rPr dirty="0" sz="1200" spc="-5">
                <a:latin typeface="Times New Roman"/>
                <a:cs typeface="Times New Roman"/>
              </a:rPr>
              <a:t>going </a:t>
            </a:r>
            <a:r>
              <a:rPr dirty="0" sz="1200">
                <a:latin typeface="Times New Roman"/>
                <a:cs typeface="Times New Roman"/>
              </a:rPr>
              <a:t>to college. Since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these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>
                <a:latin typeface="Times New Roman"/>
                <a:cs typeface="Times New Roman"/>
              </a:rPr>
              <a:t>students </a:t>
            </a:r>
            <a:r>
              <a:rPr dirty="0" sz="1200" spc="-5">
                <a:latin typeface="Times New Roman"/>
                <a:cs typeface="Times New Roman"/>
              </a:rPr>
              <a:t>were attending </a:t>
            </a:r>
            <a:r>
              <a:rPr dirty="0" sz="1200">
                <a:latin typeface="Times New Roman"/>
                <a:cs typeface="Times New Roman"/>
              </a:rPr>
              <a:t>an </a:t>
            </a:r>
            <a:r>
              <a:rPr dirty="0" sz="1200" spc="-5">
                <a:latin typeface="Times New Roman"/>
                <a:cs typeface="Times New Roman"/>
              </a:rPr>
              <a:t>adult high school, then </a:t>
            </a:r>
            <a:r>
              <a:rPr dirty="0" sz="1200">
                <a:latin typeface="Times New Roman"/>
                <a:cs typeface="Times New Roman"/>
              </a:rPr>
              <a:t>it may be reasonable to assume that the</a:t>
            </a:r>
            <a:r>
              <a:rPr dirty="0" sz="1200" spc="7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results</a:t>
            </a:r>
            <a:endParaRPr sz="1200">
              <a:latin typeface="Times New Roman"/>
              <a:cs typeface="Times New Roman"/>
            </a:endParaRPr>
          </a:p>
          <a:p>
            <a:pPr marL="12700" marR="330835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could </a:t>
            </a:r>
            <a:r>
              <a:rPr dirty="0" sz="1200">
                <a:latin typeface="Times New Roman"/>
                <a:cs typeface="Times New Roman"/>
              </a:rPr>
              <a:t>be </a:t>
            </a:r>
            <a:r>
              <a:rPr dirty="0" sz="1200" spc="-5">
                <a:latin typeface="Times New Roman"/>
                <a:cs typeface="Times New Roman"/>
              </a:rPr>
              <a:t>positive. Figure </a:t>
            </a:r>
            <a:r>
              <a:rPr dirty="0" sz="1200">
                <a:latin typeface="Times New Roman"/>
                <a:cs typeface="Times New Roman"/>
              </a:rPr>
              <a:t>4.9 </a:t>
            </a:r>
            <a:r>
              <a:rPr dirty="0" sz="1200" spc="-5">
                <a:latin typeface="Times New Roman"/>
                <a:cs typeface="Times New Roman"/>
              </a:rPr>
              <a:t>shows </a:t>
            </a:r>
            <a:r>
              <a:rPr dirty="0" sz="1200">
                <a:latin typeface="Times New Roman"/>
                <a:cs typeface="Times New Roman"/>
              </a:rPr>
              <a:t>that only 9.5% (2 </a:t>
            </a:r>
            <a:r>
              <a:rPr dirty="0" sz="1200" spc="-5">
                <a:latin typeface="Times New Roman"/>
                <a:cs typeface="Times New Roman"/>
              </a:rPr>
              <a:t>out </a:t>
            </a:r>
            <a:r>
              <a:rPr dirty="0" sz="1200">
                <a:latin typeface="Times New Roman"/>
                <a:cs typeface="Times New Roman"/>
              </a:rPr>
              <a:t>of 21) of </a:t>
            </a:r>
            <a:r>
              <a:rPr dirty="0" sz="1200" spc="-5">
                <a:latin typeface="Times New Roman"/>
                <a:cs typeface="Times New Roman"/>
              </a:rPr>
              <a:t>students involved </a:t>
            </a:r>
            <a:r>
              <a:rPr dirty="0" sz="1200">
                <a:latin typeface="Times New Roman"/>
                <a:cs typeface="Times New Roman"/>
              </a:rPr>
              <a:t>in this  </a:t>
            </a:r>
            <a:r>
              <a:rPr dirty="0" sz="1200" spc="-5">
                <a:latin typeface="Times New Roman"/>
                <a:cs typeface="Times New Roman"/>
              </a:rPr>
              <a:t>research </a:t>
            </a:r>
            <a:r>
              <a:rPr dirty="0" sz="1200">
                <a:latin typeface="Times New Roman"/>
                <a:cs typeface="Times New Roman"/>
              </a:rPr>
              <a:t>do not </a:t>
            </a:r>
            <a:r>
              <a:rPr dirty="0" sz="1200" spc="-5">
                <a:latin typeface="Times New Roman"/>
                <a:cs typeface="Times New Roman"/>
              </a:rPr>
              <a:t>plan </a:t>
            </a:r>
            <a:r>
              <a:rPr dirty="0" sz="1200">
                <a:latin typeface="Times New Roman"/>
                <a:cs typeface="Times New Roman"/>
              </a:rPr>
              <a:t>on going to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college.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051048" y="1531619"/>
            <a:ext cx="0" cy="48895"/>
          </a:xfrm>
          <a:custGeom>
            <a:avLst/>
            <a:gdLst/>
            <a:ahLst/>
            <a:cxnLst/>
            <a:rect l="l" t="t" r="r" b="b"/>
            <a:pathLst>
              <a:path w="0" h="48894">
                <a:moveTo>
                  <a:pt x="0" y="0"/>
                </a:moveTo>
                <a:lnTo>
                  <a:pt x="0" y="4876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51048" y="1644395"/>
            <a:ext cx="0" cy="1066800"/>
          </a:xfrm>
          <a:custGeom>
            <a:avLst/>
            <a:gdLst/>
            <a:ahLst/>
            <a:cxnLst/>
            <a:rect l="l" t="t" r="r" b="b"/>
            <a:pathLst>
              <a:path w="0" h="1066800">
                <a:moveTo>
                  <a:pt x="0" y="0"/>
                </a:moveTo>
                <a:lnTo>
                  <a:pt x="0" y="106680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051048" y="2776727"/>
            <a:ext cx="0" cy="96520"/>
          </a:xfrm>
          <a:custGeom>
            <a:avLst/>
            <a:gdLst/>
            <a:ahLst/>
            <a:cxnLst/>
            <a:rect l="l" t="t" r="r" b="b"/>
            <a:pathLst>
              <a:path w="0" h="96519">
                <a:moveTo>
                  <a:pt x="0" y="0"/>
                </a:moveTo>
                <a:lnTo>
                  <a:pt x="0" y="96012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51048" y="2938272"/>
            <a:ext cx="0" cy="96520"/>
          </a:xfrm>
          <a:custGeom>
            <a:avLst/>
            <a:gdLst/>
            <a:ahLst/>
            <a:cxnLst/>
            <a:rect l="l" t="t" r="r" b="b"/>
            <a:pathLst>
              <a:path w="0" h="96519">
                <a:moveTo>
                  <a:pt x="0" y="0"/>
                </a:moveTo>
                <a:lnTo>
                  <a:pt x="0" y="96012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051048" y="3099816"/>
            <a:ext cx="0" cy="47625"/>
          </a:xfrm>
          <a:custGeom>
            <a:avLst/>
            <a:gdLst/>
            <a:ahLst/>
            <a:cxnLst/>
            <a:rect l="l" t="t" r="r" b="b"/>
            <a:pathLst>
              <a:path w="0" h="47625">
                <a:moveTo>
                  <a:pt x="0" y="0"/>
                </a:moveTo>
                <a:lnTo>
                  <a:pt x="0" y="47243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252215" y="1531619"/>
            <a:ext cx="0" cy="48895"/>
          </a:xfrm>
          <a:custGeom>
            <a:avLst/>
            <a:gdLst/>
            <a:ahLst/>
            <a:cxnLst/>
            <a:rect l="l" t="t" r="r" b="b"/>
            <a:pathLst>
              <a:path w="0" h="48894">
                <a:moveTo>
                  <a:pt x="0" y="0"/>
                </a:moveTo>
                <a:lnTo>
                  <a:pt x="0" y="4876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3252215" y="1644395"/>
            <a:ext cx="0" cy="1066800"/>
          </a:xfrm>
          <a:custGeom>
            <a:avLst/>
            <a:gdLst/>
            <a:ahLst/>
            <a:cxnLst/>
            <a:rect l="l" t="t" r="r" b="b"/>
            <a:pathLst>
              <a:path w="0" h="1066800">
                <a:moveTo>
                  <a:pt x="0" y="0"/>
                </a:moveTo>
                <a:lnTo>
                  <a:pt x="0" y="106680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3252215" y="2776727"/>
            <a:ext cx="0" cy="96520"/>
          </a:xfrm>
          <a:custGeom>
            <a:avLst/>
            <a:gdLst/>
            <a:ahLst/>
            <a:cxnLst/>
            <a:rect l="l" t="t" r="r" b="b"/>
            <a:pathLst>
              <a:path w="0" h="96519">
                <a:moveTo>
                  <a:pt x="0" y="0"/>
                </a:moveTo>
                <a:lnTo>
                  <a:pt x="0" y="96012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252215" y="2938272"/>
            <a:ext cx="0" cy="96520"/>
          </a:xfrm>
          <a:custGeom>
            <a:avLst/>
            <a:gdLst/>
            <a:ahLst/>
            <a:cxnLst/>
            <a:rect l="l" t="t" r="r" b="b"/>
            <a:pathLst>
              <a:path w="0" h="96519">
                <a:moveTo>
                  <a:pt x="0" y="0"/>
                </a:moveTo>
                <a:lnTo>
                  <a:pt x="0" y="96012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252215" y="3099816"/>
            <a:ext cx="0" cy="47625"/>
          </a:xfrm>
          <a:custGeom>
            <a:avLst/>
            <a:gdLst/>
            <a:ahLst/>
            <a:cxnLst/>
            <a:rect l="l" t="t" r="r" b="b"/>
            <a:pathLst>
              <a:path w="0" h="47625">
                <a:moveTo>
                  <a:pt x="0" y="0"/>
                </a:moveTo>
                <a:lnTo>
                  <a:pt x="0" y="47243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453384" y="1531619"/>
            <a:ext cx="0" cy="1341120"/>
          </a:xfrm>
          <a:custGeom>
            <a:avLst/>
            <a:gdLst/>
            <a:ahLst/>
            <a:cxnLst/>
            <a:rect l="l" t="t" r="r" b="b"/>
            <a:pathLst>
              <a:path w="0" h="1341120">
                <a:moveTo>
                  <a:pt x="0" y="0"/>
                </a:moveTo>
                <a:lnTo>
                  <a:pt x="0" y="134112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3453384" y="2938272"/>
            <a:ext cx="0" cy="96520"/>
          </a:xfrm>
          <a:custGeom>
            <a:avLst/>
            <a:gdLst/>
            <a:ahLst/>
            <a:cxnLst/>
            <a:rect l="l" t="t" r="r" b="b"/>
            <a:pathLst>
              <a:path w="0" h="96519">
                <a:moveTo>
                  <a:pt x="0" y="0"/>
                </a:moveTo>
                <a:lnTo>
                  <a:pt x="0" y="96012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3453384" y="3099816"/>
            <a:ext cx="0" cy="47625"/>
          </a:xfrm>
          <a:custGeom>
            <a:avLst/>
            <a:gdLst/>
            <a:ahLst/>
            <a:cxnLst/>
            <a:rect l="l" t="t" r="r" b="b"/>
            <a:pathLst>
              <a:path w="0" h="47625">
                <a:moveTo>
                  <a:pt x="0" y="0"/>
                </a:moveTo>
                <a:lnTo>
                  <a:pt x="0" y="47243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3653028" y="1531619"/>
            <a:ext cx="0" cy="1341120"/>
          </a:xfrm>
          <a:custGeom>
            <a:avLst/>
            <a:gdLst/>
            <a:ahLst/>
            <a:cxnLst/>
            <a:rect l="l" t="t" r="r" b="b"/>
            <a:pathLst>
              <a:path w="0" h="1341120">
                <a:moveTo>
                  <a:pt x="0" y="0"/>
                </a:moveTo>
                <a:lnTo>
                  <a:pt x="0" y="134112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653028" y="2938272"/>
            <a:ext cx="0" cy="96520"/>
          </a:xfrm>
          <a:custGeom>
            <a:avLst/>
            <a:gdLst/>
            <a:ahLst/>
            <a:cxnLst/>
            <a:rect l="l" t="t" r="r" b="b"/>
            <a:pathLst>
              <a:path w="0" h="96519">
                <a:moveTo>
                  <a:pt x="0" y="0"/>
                </a:moveTo>
                <a:lnTo>
                  <a:pt x="0" y="96012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3653028" y="3099816"/>
            <a:ext cx="0" cy="47625"/>
          </a:xfrm>
          <a:custGeom>
            <a:avLst/>
            <a:gdLst/>
            <a:ahLst/>
            <a:cxnLst/>
            <a:rect l="l" t="t" r="r" b="b"/>
            <a:pathLst>
              <a:path w="0" h="47625">
                <a:moveTo>
                  <a:pt x="0" y="0"/>
                </a:moveTo>
                <a:lnTo>
                  <a:pt x="0" y="47243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854196" y="1531619"/>
            <a:ext cx="0" cy="1341120"/>
          </a:xfrm>
          <a:custGeom>
            <a:avLst/>
            <a:gdLst/>
            <a:ahLst/>
            <a:cxnLst/>
            <a:rect l="l" t="t" r="r" b="b"/>
            <a:pathLst>
              <a:path w="0" h="1341120">
                <a:moveTo>
                  <a:pt x="0" y="0"/>
                </a:moveTo>
                <a:lnTo>
                  <a:pt x="0" y="134112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3854196" y="2938272"/>
            <a:ext cx="0" cy="96520"/>
          </a:xfrm>
          <a:custGeom>
            <a:avLst/>
            <a:gdLst/>
            <a:ahLst/>
            <a:cxnLst/>
            <a:rect l="l" t="t" r="r" b="b"/>
            <a:pathLst>
              <a:path w="0" h="96519">
                <a:moveTo>
                  <a:pt x="0" y="0"/>
                </a:moveTo>
                <a:lnTo>
                  <a:pt x="0" y="96012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3854196" y="3099816"/>
            <a:ext cx="0" cy="47625"/>
          </a:xfrm>
          <a:custGeom>
            <a:avLst/>
            <a:gdLst/>
            <a:ahLst/>
            <a:cxnLst/>
            <a:rect l="l" t="t" r="r" b="b"/>
            <a:pathLst>
              <a:path w="0" h="47625">
                <a:moveTo>
                  <a:pt x="0" y="0"/>
                </a:moveTo>
                <a:lnTo>
                  <a:pt x="0" y="47243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4053840" y="1531619"/>
            <a:ext cx="0" cy="1341120"/>
          </a:xfrm>
          <a:custGeom>
            <a:avLst/>
            <a:gdLst/>
            <a:ahLst/>
            <a:cxnLst/>
            <a:rect l="l" t="t" r="r" b="b"/>
            <a:pathLst>
              <a:path w="0" h="1341120">
                <a:moveTo>
                  <a:pt x="0" y="0"/>
                </a:moveTo>
                <a:lnTo>
                  <a:pt x="0" y="134112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053840" y="2938272"/>
            <a:ext cx="0" cy="208915"/>
          </a:xfrm>
          <a:custGeom>
            <a:avLst/>
            <a:gdLst/>
            <a:ahLst/>
            <a:cxnLst/>
            <a:rect l="l" t="t" r="r" b="b"/>
            <a:pathLst>
              <a:path w="0" h="208914">
                <a:moveTo>
                  <a:pt x="0" y="0"/>
                </a:moveTo>
                <a:lnTo>
                  <a:pt x="0" y="20878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255008" y="1531619"/>
            <a:ext cx="0" cy="1341120"/>
          </a:xfrm>
          <a:custGeom>
            <a:avLst/>
            <a:gdLst/>
            <a:ahLst/>
            <a:cxnLst/>
            <a:rect l="l" t="t" r="r" b="b"/>
            <a:pathLst>
              <a:path w="0" h="1341120">
                <a:moveTo>
                  <a:pt x="0" y="0"/>
                </a:moveTo>
                <a:lnTo>
                  <a:pt x="0" y="134112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4255008" y="2938272"/>
            <a:ext cx="0" cy="208915"/>
          </a:xfrm>
          <a:custGeom>
            <a:avLst/>
            <a:gdLst/>
            <a:ahLst/>
            <a:cxnLst/>
            <a:rect l="l" t="t" r="r" b="b"/>
            <a:pathLst>
              <a:path w="0" h="208914">
                <a:moveTo>
                  <a:pt x="0" y="0"/>
                </a:moveTo>
                <a:lnTo>
                  <a:pt x="0" y="20878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4456176" y="1531619"/>
            <a:ext cx="0" cy="1615440"/>
          </a:xfrm>
          <a:custGeom>
            <a:avLst/>
            <a:gdLst/>
            <a:ahLst/>
            <a:cxnLst/>
            <a:rect l="l" t="t" r="r" b="b"/>
            <a:pathLst>
              <a:path w="0" h="1615439">
                <a:moveTo>
                  <a:pt x="0" y="0"/>
                </a:moveTo>
                <a:lnTo>
                  <a:pt x="0" y="1615439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4655820" y="1531619"/>
            <a:ext cx="0" cy="1615440"/>
          </a:xfrm>
          <a:custGeom>
            <a:avLst/>
            <a:gdLst/>
            <a:ahLst/>
            <a:cxnLst/>
            <a:rect l="l" t="t" r="r" b="b"/>
            <a:pathLst>
              <a:path w="0" h="1615439">
                <a:moveTo>
                  <a:pt x="0" y="0"/>
                </a:moveTo>
                <a:lnTo>
                  <a:pt x="0" y="1615439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4856988" y="1531619"/>
            <a:ext cx="0" cy="1615440"/>
          </a:xfrm>
          <a:custGeom>
            <a:avLst/>
            <a:gdLst/>
            <a:ahLst/>
            <a:cxnLst/>
            <a:rect l="l" t="t" r="r" b="b"/>
            <a:pathLst>
              <a:path w="0" h="1615439">
                <a:moveTo>
                  <a:pt x="0" y="0"/>
                </a:moveTo>
                <a:lnTo>
                  <a:pt x="0" y="1615439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5058155" y="1531619"/>
            <a:ext cx="0" cy="1615440"/>
          </a:xfrm>
          <a:custGeom>
            <a:avLst/>
            <a:gdLst/>
            <a:ahLst/>
            <a:cxnLst/>
            <a:rect l="l" t="t" r="r" b="b"/>
            <a:pathLst>
              <a:path w="0" h="1615439">
                <a:moveTo>
                  <a:pt x="0" y="0"/>
                </a:moveTo>
                <a:lnTo>
                  <a:pt x="0" y="1615439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5257800" y="1531619"/>
            <a:ext cx="0" cy="1615440"/>
          </a:xfrm>
          <a:custGeom>
            <a:avLst/>
            <a:gdLst/>
            <a:ahLst/>
            <a:cxnLst/>
            <a:rect l="l" t="t" r="r" b="b"/>
            <a:pathLst>
              <a:path w="0" h="1615439">
                <a:moveTo>
                  <a:pt x="0" y="0"/>
                </a:moveTo>
                <a:lnTo>
                  <a:pt x="0" y="1615439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5458967" y="1531619"/>
            <a:ext cx="0" cy="1615440"/>
          </a:xfrm>
          <a:custGeom>
            <a:avLst/>
            <a:gdLst/>
            <a:ahLst/>
            <a:cxnLst/>
            <a:rect l="l" t="t" r="r" b="b"/>
            <a:pathLst>
              <a:path w="0" h="1615439">
                <a:moveTo>
                  <a:pt x="0" y="0"/>
                </a:moveTo>
                <a:lnTo>
                  <a:pt x="0" y="1615439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5658611" y="1531619"/>
            <a:ext cx="0" cy="1615440"/>
          </a:xfrm>
          <a:custGeom>
            <a:avLst/>
            <a:gdLst/>
            <a:ahLst/>
            <a:cxnLst/>
            <a:rect l="l" t="t" r="r" b="b"/>
            <a:pathLst>
              <a:path w="0" h="1615439">
                <a:moveTo>
                  <a:pt x="0" y="0"/>
                </a:moveTo>
                <a:lnTo>
                  <a:pt x="0" y="1615439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5859779" y="1531619"/>
            <a:ext cx="0" cy="1615440"/>
          </a:xfrm>
          <a:custGeom>
            <a:avLst/>
            <a:gdLst/>
            <a:ahLst/>
            <a:cxnLst/>
            <a:rect l="l" t="t" r="r" b="b"/>
            <a:pathLst>
              <a:path w="0" h="1615439">
                <a:moveTo>
                  <a:pt x="0" y="0"/>
                </a:moveTo>
                <a:lnTo>
                  <a:pt x="0" y="1615439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6060947" y="1531619"/>
            <a:ext cx="0" cy="1615440"/>
          </a:xfrm>
          <a:custGeom>
            <a:avLst/>
            <a:gdLst/>
            <a:ahLst/>
            <a:cxnLst/>
            <a:rect l="l" t="t" r="r" b="b"/>
            <a:pathLst>
              <a:path w="0" h="1615439">
                <a:moveTo>
                  <a:pt x="0" y="0"/>
                </a:moveTo>
                <a:lnTo>
                  <a:pt x="0" y="1615439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6260591" y="1531619"/>
            <a:ext cx="0" cy="1615440"/>
          </a:xfrm>
          <a:custGeom>
            <a:avLst/>
            <a:gdLst/>
            <a:ahLst/>
            <a:cxnLst/>
            <a:rect l="l" t="t" r="r" b="b"/>
            <a:pathLst>
              <a:path w="0" h="1615439">
                <a:moveTo>
                  <a:pt x="0" y="0"/>
                </a:moveTo>
                <a:lnTo>
                  <a:pt x="0" y="1615439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6461759" y="1531619"/>
            <a:ext cx="0" cy="1615440"/>
          </a:xfrm>
          <a:custGeom>
            <a:avLst/>
            <a:gdLst/>
            <a:ahLst/>
            <a:cxnLst/>
            <a:rect l="l" t="t" r="r" b="b"/>
            <a:pathLst>
              <a:path w="0" h="1615439">
                <a:moveTo>
                  <a:pt x="0" y="0"/>
                </a:moveTo>
                <a:lnTo>
                  <a:pt x="0" y="1615439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6662928" y="1531619"/>
            <a:ext cx="0" cy="1615440"/>
          </a:xfrm>
          <a:custGeom>
            <a:avLst/>
            <a:gdLst/>
            <a:ahLst/>
            <a:cxnLst/>
            <a:rect l="l" t="t" r="r" b="b"/>
            <a:pathLst>
              <a:path w="0" h="1615439">
                <a:moveTo>
                  <a:pt x="0" y="0"/>
                </a:moveTo>
                <a:lnTo>
                  <a:pt x="0" y="1615439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6862571" y="1531619"/>
            <a:ext cx="0" cy="1615440"/>
          </a:xfrm>
          <a:custGeom>
            <a:avLst/>
            <a:gdLst/>
            <a:ahLst/>
            <a:cxnLst/>
            <a:rect l="l" t="t" r="r" b="b"/>
            <a:pathLst>
              <a:path w="0" h="1615439">
                <a:moveTo>
                  <a:pt x="0" y="0"/>
                </a:moveTo>
                <a:lnTo>
                  <a:pt x="0" y="1615439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7063740" y="1531619"/>
            <a:ext cx="0" cy="1615440"/>
          </a:xfrm>
          <a:custGeom>
            <a:avLst/>
            <a:gdLst/>
            <a:ahLst/>
            <a:cxnLst/>
            <a:rect l="l" t="t" r="r" b="b"/>
            <a:pathLst>
              <a:path w="0" h="1615439">
                <a:moveTo>
                  <a:pt x="0" y="0"/>
                </a:moveTo>
                <a:lnTo>
                  <a:pt x="0" y="1615439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2851404" y="3067050"/>
            <a:ext cx="1202690" cy="0"/>
          </a:xfrm>
          <a:custGeom>
            <a:avLst/>
            <a:gdLst/>
            <a:ahLst/>
            <a:cxnLst/>
            <a:rect l="l" t="t" r="r" b="b"/>
            <a:pathLst>
              <a:path w="1202689" h="0">
                <a:moveTo>
                  <a:pt x="0" y="0"/>
                </a:moveTo>
                <a:lnTo>
                  <a:pt x="1202435" y="0"/>
                </a:lnTo>
              </a:path>
            </a:pathLst>
          </a:custGeom>
          <a:ln w="65532">
            <a:solidFill>
              <a:srgbClr val="5F5F5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2851404" y="2905505"/>
            <a:ext cx="1605280" cy="0"/>
          </a:xfrm>
          <a:custGeom>
            <a:avLst/>
            <a:gdLst/>
            <a:ahLst/>
            <a:cxnLst/>
            <a:rect l="l" t="t" r="r" b="b"/>
            <a:pathLst>
              <a:path w="1605279" h="0">
                <a:moveTo>
                  <a:pt x="0" y="0"/>
                </a:moveTo>
                <a:lnTo>
                  <a:pt x="1604771" y="0"/>
                </a:lnTo>
              </a:path>
            </a:pathLst>
          </a:custGeom>
          <a:ln w="65531">
            <a:solidFill>
              <a:srgbClr val="5F5F5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2851404" y="2743961"/>
            <a:ext cx="601980" cy="0"/>
          </a:xfrm>
          <a:custGeom>
            <a:avLst/>
            <a:gdLst/>
            <a:ahLst/>
            <a:cxnLst/>
            <a:rect l="l" t="t" r="r" b="b"/>
            <a:pathLst>
              <a:path w="601979" h="0">
                <a:moveTo>
                  <a:pt x="0" y="0"/>
                </a:moveTo>
                <a:lnTo>
                  <a:pt x="601980" y="0"/>
                </a:lnTo>
              </a:path>
            </a:pathLst>
          </a:custGeom>
          <a:ln w="65531">
            <a:solidFill>
              <a:srgbClr val="5F5F5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2851404" y="2097023"/>
            <a:ext cx="200025" cy="0"/>
          </a:xfrm>
          <a:custGeom>
            <a:avLst/>
            <a:gdLst/>
            <a:ahLst/>
            <a:cxnLst/>
            <a:rect l="l" t="t" r="r" b="b"/>
            <a:pathLst>
              <a:path w="200025" h="0">
                <a:moveTo>
                  <a:pt x="0" y="0"/>
                </a:moveTo>
                <a:lnTo>
                  <a:pt x="199644" y="0"/>
                </a:lnTo>
              </a:path>
            </a:pathLst>
          </a:custGeom>
          <a:ln w="64007">
            <a:solidFill>
              <a:srgbClr val="5F5F5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2851404" y="1612391"/>
            <a:ext cx="601980" cy="0"/>
          </a:xfrm>
          <a:custGeom>
            <a:avLst/>
            <a:gdLst/>
            <a:ahLst/>
            <a:cxnLst/>
            <a:rect l="l" t="t" r="r" b="b"/>
            <a:pathLst>
              <a:path w="601979" h="0">
                <a:moveTo>
                  <a:pt x="0" y="0"/>
                </a:moveTo>
                <a:lnTo>
                  <a:pt x="601980" y="0"/>
                </a:lnTo>
              </a:path>
            </a:pathLst>
          </a:custGeom>
          <a:ln w="64007">
            <a:solidFill>
              <a:srgbClr val="5F5F5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2851404" y="3147060"/>
            <a:ext cx="4212590" cy="0"/>
          </a:xfrm>
          <a:custGeom>
            <a:avLst/>
            <a:gdLst/>
            <a:ahLst/>
            <a:cxnLst/>
            <a:rect l="l" t="t" r="r" b="b"/>
            <a:pathLst>
              <a:path w="4212590" h="0">
                <a:moveTo>
                  <a:pt x="0" y="0"/>
                </a:moveTo>
                <a:lnTo>
                  <a:pt x="421233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2851404" y="3147060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3051048" y="3147060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3252215" y="3147060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3453384" y="3147060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3653028" y="3147060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3854196" y="3147060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4053840" y="3147060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4255008" y="3147060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4456176" y="3147060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4655820" y="3147060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4856988" y="3147060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5058155" y="3147060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5257800" y="3147060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5458967" y="3147060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5658611" y="3147060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5859779" y="3147060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6060947" y="3147060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6260591" y="3147060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6461759" y="3147060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6662928" y="3147060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6862571" y="3147060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7063740" y="3147060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2851404" y="1531619"/>
            <a:ext cx="0" cy="1615440"/>
          </a:xfrm>
          <a:custGeom>
            <a:avLst/>
            <a:gdLst/>
            <a:ahLst/>
            <a:cxnLst/>
            <a:rect l="l" t="t" r="r" b="b"/>
            <a:pathLst>
              <a:path w="0" h="1615439">
                <a:moveTo>
                  <a:pt x="0" y="1615439"/>
                </a:moveTo>
                <a:lnTo>
                  <a:pt x="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2810255" y="314706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2810255" y="2985516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2810255" y="282397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2810255" y="2662427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2810255" y="250088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2810255" y="2339339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2810255" y="2177795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2810255" y="2016251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2810255" y="1854707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2810255" y="169316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2810255" y="1531619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 txBox="1"/>
          <p:nvPr/>
        </p:nvSpPr>
        <p:spPr>
          <a:xfrm>
            <a:off x="1143000" y="1391411"/>
            <a:ext cx="6125210" cy="2344420"/>
          </a:xfrm>
          <a:prstGeom prst="rect">
            <a:avLst/>
          </a:prstGeom>
          <a:ln w="9144">
            <a:solidFill>
              <a:srgbClr val="858585"/>
            </a:solidFill>
          </a:ln>
        </p:spPr>
        <p:txBody>
          <a:bodyPr wrap="square" lIns="0" tIns="381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30"/>
              </a:spcBef>
            </a:pPr>
            <a:endParaRPr sz="800">
              <a:latin typeface="Times New Roman"/>
              <a:cs typeface="Times New Roman"/>
            </a:endParaRPr>
          </a:p>
          <a:p>
            <a:pPr algn="r" marL="1071245" marR="4526915" indent="-127635">
              <a:lnSpc>
                <a:spcPct val="106000"/>
              </a:lnSpc>
              <a:spcBef>
                <a:spcPts val="5"/>
              </a:spcBef>
            </a:pPr>
            <a:r>
              <a:rPr dirty="0" sz="1000" spc="-30">
                <a:latin typeface="Arial"/>
                <a:cs typeface="Arial"/>
              </a:rPr>
              <a:t>I</a:t>
            </a:r>
            <a:r>
              <a:rPr dirty="0" sz="1000" spc="-9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don’t</a:t>
            </a:r>
            <a:r>
              <a:rPr dirty="0" sz="1000" spc="-100">
                <a:latin typeface="Arial"/>
                <a:cs typeface="Arial"/>
              </a:rPr>
              <a:t> </a:t>
            </a:r>
            <a:r>
              <a:rPr dirty="0" sz="1000" spc="-30">
                <a:latin typeface="Arial"/>
                <a:cs typeface="Arial"/>
              </a:rPr>
              <a:t>know 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Doc</a:t>
            </a:r>
            <a:r>
              <a:rPr dirty="0" sz="1000" spc="-25">
                <a:latin typeface="Arial"/>
                <a:cs typeface="Arial"/>
              </a:rPr>
              <a:t>t</a:t>
            </a:r>
            <a:r>
              <a:rPr dirty="0" sz="1000" spc="-35">
                <a:latin typeface="Arial"/>
                <a:cs typeface="Arial"/>
              </a:rPr>
              <a:t>o</a:t>
            </a:r>
            <a:r>
              <a:rPr dirty="0" sz="1000" spc="-35">
                <a:latin typeface="Arial"/>
                <a:cs typeface="Arial"/>
              </a:rPr>
              <a:t>ra</a:t>
            </a:r>
            <a:r>
              <a:rPr dirty="0" sz="1000" spc="-5">
                <a:latin typeface="Arial"/>
                <a:cs typeface="Arial"/>
              </a:rPr>
              <a:t>te</a:t>
            </a:r>
            <a:endParaRPr sz="1000">
              <a:latin typeface="Arial"/>
              <a:cs typeface="Arial"/>
            </a:endParaRPr>
          </a:p>
          <a:p>
            <a:pPr marL="655955" indent="-250825">
              <a:lnSpc>
                <a:spcPct val="100000"/>
              </a:lnSpc>
              <a:spcBef>
                <a:spcPts val="70"/>
              </a:spcBef>
            </a:pPr>
            <a:r>
              <a:rPr dirty="0" sz="1000" spc="-40">
                <a:latin typeface="Arial"/>
                <a:cs typeface="Arial"/>
              </a:rPr>
              <a:t>Masters </a:t>
            </a:r>
            <a:r>
              <a:rPr dirty="0" sz="1000" spc="105">
                <a:latin typeface="Arial"/>
                <a:cs typeface="Arial"/>
              </a:rPr>
              <a:t>/</a:t>
            </a:r>
            <a:r>
              <a:rPr dirty="0" sz="1000" spc="-65">
                <a:latin typeface="Arial"/>
                <a:cs typeface="Arial"/>
              </a:rPr>
              <a:t> </a:t>
            </a:r>
            <a:r>
              <a:rPr dirty="0" sz="1000" spc="-50">
                <a:latin typeface="Arial"/>
                <a:cs typeface="Arial"/>
              </a:rPr>
              <a:t>Professional</a:t>
            </a:r>
            <a:endParaRPr sz="1000">
              <a:latin typeface="Arial"/>
              <a:cs typeface="Arial"/>
            </a:endParaRPr>
          </a:p>
          <a:p>
            <a:pPr algn="r" marL="339725" marR="4526915" indent="315595">
              <a:lnSpc>
                <a:spcPct val="106000"/>
              </a:lnSpc>
            </a:pPr>
            <a:r>
              <a:rPr dirty="0" sz="1000" spc="-50">
                <a:latin typeface="Arial"/>
                <a:cs typeface="Arial"/>
              </a:rPr>
              <a:t>Bachelor’s</a:t>
            </a:r>
            <a:r>
              <a:rPr dirty="0" sz="1000" spc="-120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Degree 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Associates</a:t>
            </a:r>
            <a:r>
              <a:rPr dirty="0" sz="1000" spc="-114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Degree 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Technical </a:t>
            </a:r>
            <a:r>
              <a:rPr dirty="0" sz="1000" spc="105">
                <a:latin typeface="Arial"/>
                <a:cs typeface="Arial"/>
              </a:rPr>
              <a:t>/</a:t>
            </a:r>
            <a:r>
              <a:rPr dirty="0" sz="1000" spc="-100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Trade </a:t>
            </a:r>
            <a:r>
              <a:rPr dirty="0" sz="1000" spc="-50">
                <a:latin typeface="Arial"/>
                <a:cs typeface="Arial"/>
              </a:rPr>
              <a:t>school</a:t>
            </a:r>
            <a:endParaRPr sz="1000">
              <a:latin typeface="Arial"/>
              <a:cs typeface="Arial"/>
            </a:endParaRPr>
          </a:p>
          <a:p>
            <a:pPr marL="1160780">
              <a:lnSpc>
                <a:spcPct val="100000"/>
              </a:lnSpc>
              <a:spcBef>
                <a:spcPts val="75"/>
              </a:spcBef>
            </a:pPr>
            <a:r>
              <a:rPr dirty="0" sz="1000" spc="-5">
                <a:latin typeface="Arial"/>
                <a:cs typeface="Arial"/>
              </a:rPr>
              <a:t>Military</a:t>
            </a:r>
            <a:endParaRPr sz="1000">
              <a:latin typeface="Arial"/>
              <a:cs typeface="Arial"/>
            </a:endParaRPr>
          </a:p>
          <a:p>
            <a:pPr marL="1370330">
              <a:lnSpc>
                <a:spcPct val="100000"/>
              </a:lnSpc>
              <a:spcBef>
                <a:spcPts val="75"/>
              </a:spcBef>
            </a:pPr>
            <a:r>
              <a:rPr dirty="0" sz="1000" spc="-150">
                <a:latin typeface="Arial"/>
                <a:cs typeface="Arial"/>
              </a:rPr>
              <a:t>GED</a:t>
            </a:r>
            <a:endParaRPr sz="1000">
              <a:latin typeface="Arial"/>
              <a:cs typeface="Arial"/>
            </a:endParaRPr>
          </a:p>
          <a:p>
            <a:pPr algn="r" marL="82550" marR="4528820" indent="396875">
              <a:lnSpc>
                <a:spcPct val="106000"/>
              </a:lnSpc>
            </a:pPr>
            <a:r>
              <a:rPr dirty="0" sz="1000" spc="-55">
                <a:latin typeface="Arial"/>
                <a:cs typeface="Arial"/>
              </a:rPr>
              <a:t>High</a:t>
            </a:r>
            <a:r>
              <a:rPr dirty="0" sz="1000" spc="-80">
                <a:latin typeface="Arial"/>
                <a:cs typeface="Arial"/>
              </a:rPr>
              <a:t> </a:t>
            </a:r>
            <a:r>
              <a:rPr dirty="0" sz="1000" spc="-50">
                <a:latin typeface="Arial"/>
                <a:cs typeface="Arial"/>
              </a:rPr>
              <a:t>school</a:t>
            </a:r>
            <a:r>
              <a:rPr dirty="0" sz="1000" spc="-80">
                <a:latin typeface="Arial"/>
                <a:cs typeface="Arial"/>
              </a:rPr>
              <a:t> </a:t>
            </a:r>
            <a:r>
              <a:rPr dirty="0" sz="1000" spc="-50">
                <a:latin typeface="Arial"/>
                <a:cs typeface="Arial"/>
              </a:rPr>
              <a:t>Graduate 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0">
                <a:latin typeface="Arial"/>
                <a:cs typeface="Arial"/>
              </a:rPr>
              <a:t>Did </a:t>
            </a:r>
            <a:r>
              <a:rPr dirty="0" sz="1000" spc="-5">
                <a:latin typeface="Arial"/>
                <a:cs typeface="Arial"/>
              </a:rPr>
              <a:t>not </a:t>
            </a:r>
            <a:r>
              <a:rPr dirty="0" sz="1000" spc="-30">
                <a:latin typeface="Arial"/>
                <a:cs typeface="Arial"/>
              </a:rPr>
              <a:t>complete </a:t>
            </a:r>
            <a:r>
              <a:rPr dirty="0" sz="1000" spc="-40">
                <a:latin typeface="Arial"/>
                <a:cs typeface="Arial"/>
              </a:rPr>
              <a:t>high</a:t>
            </a:r>
            <a:r>
              <a:rPr dirty="0" sz="1000" spc="-180">
                <a:latin typeface="Arial"/>
                <a:cs typeface="Arial"/>
              </a:rPr>
              <a:t> </a:t>
            </a:r>
            <a:r>
              <a:rPr dirty="0" sz="1000" spc="-50">
                <a:latin typeface="Arial"/>
                <a:cs typeface="Arial"/>
              </a:rPr>
              <a:t>school</a:t>
            </a:r>
            <a:endParaRPr sz="1000">
              <a:latin typeface="Arial"/>
              <a:cs typeface="Arial"/>
            </a:endParaRPr>
          </a:p>
          <a:p>
            <a:pPr algn="ctr" marL="1536700">
              <a:lnSpc>
                <a:spcPct val="100000"/>
              </a:lnSpc>
              <a:spcBef>
                <a:spcPts val="735"/>
              </a:spcBef>
              <a:tabLst>
                <a:tab pos="1736725" algn="l"/>
                <a:tab pos="1937385" algn="l"/>
                <a:tab pos="2138680" algn="l"/>
                <a:tab pos="2338705" algn="l"/>
                <a:tab pos="2539365" algn="l"/>
                <a:tab pos="2740025" algn="l"/>
                <a:tab pos="2940685" algn="l"/>
                <a:tab pos="3141345" algn="l"/>
                <a:tab pos="3342004" algn="l"/>
              </a:tabLst>
            </a:pPr>
            <a:r>
              <a:rPr dirty="0" sz="1000" spc="-55">
                <a:latin typeface="Arial"/>
                <a:cs typeface="Arial"/>
              </a:rPr>
              <a:t>0	1	2	3	4	5	6	7	8	9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10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11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12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13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14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15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16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17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18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19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20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21</a:t>
            </a:r>
            <a:endParaRPr sz="1000">
              <a:latin typeface="Arial"/>
              <a:cs typeface="Arial"/>
            </a:endParaRPr>
          </a:p>
          <a:p>
            <a:pPr algn="ctr" marL="1500505">
              <a:lnSpc>
                <a:spcPct val="100000"/>
              </a:lnSpc>
              <a:spcBef>
                <a:spcPts val="320"/>
              </a:spcBef>
            </a:pPr>
            <a:r>
              <a:rPr dirty="0" sz="1000" spc="-55" b="1">
                <a:latin typeface="Trebuchet MS"/>
                <a:cs typeface="Trebuchet MS"/>
              </a:rPr>
              <a:t>Number </a:t>
            </a:r>
            <a:r>
              <a:rPr dirty="0" sz="1000" spc="-45" b="1">
                <a:latin typeface="Trebuchet MS"/>
                <a:cs typeface="Trebuchet MS"/>
              </a:rPr>
              <a:t>of </a:t>
            </a:r>
            <a:r>
              <a:rPr dirty="0" sz="1000" spc="-60" b="1">
                <a:latin typeface="Trebuchet MS"/>
                <a:cs typeface="Trebuchet MS"/>
              </a:rPr>
              <a:t>Participants </a:t>
            </a:r>
            <a:r>
              <a:rPr dirty="0" sz="1000" spc="-65" b="1">
                <a:latin typeface="Trebuchet MS"/>
                <a:cs typeface="Trebuchet MS"/>
              </a:rPr>
              <a:t>Selecing</a:t>
            </a:r>
            <a:r>
              <a:rPr dirty="0" sz="1000" spc="-150" b="1">
                <a:latin typeface="Trebuchet MS"/>
                <a:cs typeface="Trebuchet MS"/>
              </a:rPr>
              <a:t> </a:t>
            </a:r>
            <a:r>
              <a:rPr dirty="0" sz="1000" spc="-55" b="1">
                <a:latin typeface="Trebuchet MS"/>
                <a:cs typeface="Trebuchet MS"/>
              </a:rPr>
              <a:t>Answer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3051048" y="424434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0"/>
                </a:moveTo>
                <a:lnTo>
                  <a:pt x="0" y="53339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3051048" y="4367784"/>
            <a:ext cx="0" cy="1161415"/>
          </a:xfrm>
          <a:custGeom>
            <a:avLst/>
            <a:gdLst/>
            <a:ahLst/>
            <a:cxnLst/>
            <a:rect l="l" t="t" r="r" b="b"/>
            <a:pathLst>
              <a:path w="0" h="1161414">
                <a:moveTo>
                  <a:pt x="0" y="0"/>
                </a:moveTo>
                <a:lnTo>
                  <a:pt x="0" y="116128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3051048" y="5599176"/>
            <a:ext cx="0" cy="105410"/>
          </a:xfrm>
          <a:custGeom>
            <a:avLst/>
            <a:gdLst/>
            <a:ahLst/>
            <a:cxnLst/>
            <a:rect l="l" t="t" r="r" b="b"/>
            <a:pathLst>
              <a:path w="0" h="105410">
                <a:moveTo>
                  <a:pt x="0" y="0"/>
                </a:moveTo>
                <a:lnTo>
                  <a:pt x="0" y="105156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3051048" y="5774435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3252215" y="424434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0"/>
                </a:moveTo>
                <a:lnTo>
                  <a:pt x="0" y="53339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3252215" y="4367784"/>
            <a:ext cx="0" cy="1161415"/>
          </a:xfrm>
          <a:custGeom>
            <a:avLst/>
            <a:gdLst/>
            <a:ahLst/>
            <a:cxnLst/>
            <a:rect l="l" t="t" r="r" b="b"/>
            <a:pathLst>
              <a:path w="0" h="1161414">
                <a:moveTo>
                  <a:pt x="0" y="0"/>
                </a:moveTo>
                <a:lnTo>
                  <a:pt x="0" y="116128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3252215" y="5599176"/>
            <a:ext cx="0" cy="105410"/>
          </a:xfrm>
          <a:custGeom>
            <a:avLst/>
            <a:gdLst/>
            <a:ahLst/>
            <a:cxnLst/>
            <a:rect l="l" t="t" r="r" b="b"/>
            <a:pathLst>
              <a:path w="0" h="105410">
                <a:moveTo>
                  <a:pt x="0" y="0"/>
                </a:moveTo>
                <a:lnTo>
                  <a:pt x="0" y="105156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3252215" y="5774435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3453384" y="424434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0"/>
                </a:moveTo>
                <a:lnTo>
                  <a:pt x="0" y="53339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/>
          <p:nvPr/>
        </p:nvSpPr>
        <p:spPr>
          <a:xfrm>
            <a:off x="3453384" y="4367784"/>
            <a:ext cx="0" cy="1336675"/>
          </a:xfrm>
          <a:custGeom>
            <a:avLst/>
            <a:gdLst/>
            <a:ahLst/>
            <a:cxnLst/>
            <a:rect l="l" t="t" r="r" b="b"/>
            <a:pathLst>
              <a:path w="0" h="1336675">
                <a:moveTo>
                  <a:pt x="0" y="0"/>
                </a:moveTo>
                <a:lnTo>
                  <a:pt x="0" y="13365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4" name="object 94"/>
          <p:cNvSpPr/>
          <p:nvPr/>
        </p:nvSpPr>
        <p:spPr>
          <a:xfrm>
            <a:off x="3453384" y="5774435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5" name="object 95"/>
          <p:cNvSpPr/>
          <p:nvPr/>
        </p:nvSpPr>
        <p:spPr>
          <a:xfrm>
            <a:off x="3653028" y="424434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0"/>
                </a:moveTo>
                <a:lnTo>
                  <a:pt x="0" y="53339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3653028" y="4367784"/>
            <a:ext cx="0" cy="1336675"/>
          </a:xfrm>
          <a:custGeom>
            <a:avLst/>
            <a:gdLst/>
            <a:ahLst/>
            <a:cxnLst/>
            <a:rect l="l" t="t" r="r" b="b"/>
            <a:pathLst>
              <a:path w="0" h="1336675">
                <a:moveTo>
                  <a:pt x="0" y="0"/>
                </a:moveTo>
                <a:lnTo>
                  <a:pt x="0" y="13365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3653028" y="5774435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3854196" y="424434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0"/>
                </a:moveTo>
                <a:lnTo>
                  <a:pt x="0" y="53339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3854196" y="4367784"/>
            <a:ext cx="0" cy="1336675"/>
          </a:xfrm>
          <a:custGeom>
            <a:avLst/>
            <a:gdLst/>
            <a:ahLst/>
            <a:cxnLst/>
            <a:rect l="l" t="t" r="r" b="b"/>
            <a:pathLst>
              <a:path w="0" h="1336675">
                <a:moveTo>
                  <a:pt x="0" y="0"/>
                </a:moveTo>
                <a:lnTo>
                  <a:pt x="0" y="13365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3854196" y="5774435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4053840" y="424434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0"/>
                </a:moveTo>
                <a:lnTo>
                  <a:pt x="0" y="53339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4053840" y="4367784"/>
            <a:ext cx="0" cy="1336675"/>
          </a:xfrm>
          <a:custGeom>
            <a:avLst/>
            <a:gdLst/>
            <a:ahLst/>
            <a:cxnLst/>
            <a:rect l="l" t="t" r="r" b="b"/>
            <a:pathLst>
              <a:path w="0" h="1336675">
                <a:moveTo>
                  <a:pt x="0" y="0"/>
                </a:moveTo>
                <a:lnTo>
                  <a:pt x="0" y="13365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3" name="object 103"/>
          <p:cNvSpPr/>
          <p:nvPr/>
        </p:nvSpPr>
        <p:spPr>
          <a:xfrm>
            <a:off x="4053840" y="5774435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4" name="object 104"/>
          <p:cNvSpPr/>
          <p:nvPr/>
        </p:nvSpPr>
        <p:spPr>
          <a:xfrm>
            <a:off x="4255008" y="4244340"/>
            <a:ext cx="0" cy="53340"/>
          </a:xfrm>
          <a:custGeom>
            <a:avLst/>
            <a:gdLst/>
            <a:ahLst/>
            <a:cxnLst/>
            <a:rect l="l" t="t" r="r" b="b"/>
            <a:pathLst>
              <a:path w="0" h="53339">
                <a:moveTo>
                  <a:pt x="0" y="0"/>
                </a:moveTo>
                <a:lnTo>
                  <a:pt x="0" y="53339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5" name="object 105"/>
          <p:cNvSpPr/>
          <p:nvPr/>
        </p:nvSpPr>
        <p:spPr>
          <a:xfrm>
            <a:off x="4255008" y="4367784"/>
            <a:ext cx="0" cy="1336675"/>
          </a:xfrm>
          <a:custGeom>
            <a:avLst/>
            <a:gdLst/>
            <a:ahLst/>
            <a:cxnLst/>
            <a:rect l="l" t="t" r="r" b="b"/>
            <a:pathLst>
              <a:path w="0" h="1336675">
                <a:moveTo>
                  <a:pt x="0" y="0"/>
                </a:moveTo>
                <a:lnTo>
                  <a:pt x="0" y="13365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6" name="object 106"/>
          <p:cNvSpPr/>
          <p:nvPr/>
        </p:nvSpPr>
        <p:spPr>
          <a:xfrm>
            <a:off x="4255008" y="5774435"/>
            <a:ext cx="0" cy="228600"/>
          </a:xfrm>
          <a:custGeom>
            <a:avLst/>
            <a:gdLst/>
            <a:ahLst/>
            <a:cxnLst/>
            <a:rect l="l" t="t" r="r" b="b"/>
            <a:pathLst>
              <a:path w="0"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7" name="object 107"/>
          <p:cNvSpPr/>
          <p:nvPr/>
        </p:nvSpPr>
        <p:spPr>
          <a:xfrm>
            <a:off x="4456176" y="4244340"/>
            <a:ext cx="0" cy="1758950"/>
          </a:xfrm>
          <a:custGeom>
            <a:avLst/>
            <a:gdLst/>
            <a:ahLst/>
            <a:cxnLst/>
            <a:rect l="l" t="t" r="r" b="b"/>
            <a:pathLst>
              <a:path w="0" h="1758950">
                <a:moveTo>
                  <a:pt x="0" y="0"/>
                </a:moveTo>
                <a:lnTo>
                  <a:pt x="0" y="1758696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8" name="object 108"/>
          <p:cNvSpPr/>
          <p:nvPr/>
        </p:nvSpPr>
        <p:spPr>
          <a:xfrm>
            <a:off x="4655820" y="4244340"/>
            <a:ext cx="0" cy="1758950"/>
          </a:xfrm>
          <a:custGeom>
            <a:avLst/>
            <a:gdLst/>
            <a:ahLst/>
            <a:cxnLst/>
            <a:rect l="l" t="t" r="r" b="b"/>
            <a:pathLst>
              <a:path w="0" h="1758950">
                <a:moveTo>
                  <a:pt x="0" y="0"/>
                </a:moveTo>
                <a:lnTo>
                  <a:pt x="0" y="1758696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9" name="object 109"/>
          <p:cNvSpPr/>
          <p:nvPr/>
        </p:nvSpPr>
        <p:spPr>
          <a:xfrm>
            <a:off x="4856988" y="4244340"/>
            <a:ext cx="0" cy="1758950"/>
          </a:xfrm>
          <a:custGeom>
            <a:avLst/>
            <a:gdLst/>
            <a:ahLst/>
            <a:cxnLst/>
            <a:rect l="l" t="t" r="r" b="b"/>
            <a:pathLst>
              <a:path w="0" h="1758950">
                <a:moveTo>
                  <a:pt x="0" y="0"/>
                </a:moveTo>
                <a:lnTo>
                  <a:pt x="0" y="1758696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0" name="object 110"/>
          <p:cNvSpPr/>
          <p:nvPr/>
        </p:nvSpPr>
        <p:spPr>
          <a:xfrm>
            <a:off x="5058155" y="4244340"/>
            <a:ext cx="0" cy="1758950"/>
          </a:xfrm>
          <a:custGeom>
            <a:avLst/>
            <a:gdLst/>
            <a:ahLst/>
            <a:cxnLst/>
            <a:rect l="l" t="t" r="r" b="b"/>
            <a:pathLst>
              <a:path w="0" h="1758950">
                <a:moveTo>
                  <a:pt x="0" y="0"/>
                </a:moveTo>
                <a:lnTo>
                  <a:pt x="0" y="1758696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1" name="object 111"/>
          <p:cNvSpPr/>
          <p:nvPr/>
        </p:nvSpPr>
        <p:spPr>
          <a:xfrm>
            <a:off x="5257800" y="4244340"/>
            <a:ext cx="0" cy="1758950"/>
          </a:xfrm>
          <a:custGeom>
            <a:avLst/>
            <a:gdLst/>
            <a:ahLst/>
            <a:cxnLst/>
            <a:rect l="l" t="t" r="r" b="b"/>
            <a:pathLst>
              <a:path w="0" h="1758950">
                <a:moveTo>
                  <a:pt x="0" y="0"/>
                </a:moveTo>
                <a:lnTo>
                  <a:pt x="0" y="1758696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2" name="object 112"/>
          <p:cNvSpPr/>
          <p:nvPr/>
        </p:nvSpPr>
        <p:spPr>
          <a:xfrm>
            <a:off x="5458967" y="4244340"/>
            <a:ext cx="0" cy="1758950"/>
          </a:xfrm>
          <a:custGeom>
            <a:avLst/>
            <a:gdLst/>
            <a:ahLst/>
            <a:cxnLst/>
            <a:rect l="l" t="t" r="r" b="b"/>
            <a:pathLst>
              <a:path w="0" h="1758950">
                <a:moveTo>
                  <a:pt x="0" y="0"/>
                </a:moveTo>
                <a:lnTo>
                  <a:pt x="0" y="1758696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3" name="object 113"/>
          <p:cNvSpPr/>
          <p:nvPr/>
        </p:nvSpPr>
        <p:spPr>
          <a:xfrm>
            <a:off x="5658611" y="4244340"/>
            <a:ext cx="0" cy="1758950"/>
          </a:xfrm>
          <a:custGeom>
            <a:avLst/>
            <a:gdLst/>
            <a:ahLst/>
            <a:cxnLst/>
            <a:rect l="l" t="t" r="r" b="b"/>
            <a:pathLst>
              <a:path w="0" h="1758950">
                <a:moveTo>
                  <a:pt x="0" y="0"/>
                </a:moveTo>
                <a:lnTo>
                  <a:pt x="0" y="1758696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4" name="object 114"/>
          <p:cNvSpPr/>
          <p:nvPr/>
        </p:nvSpPr>
        <p:spPr>
          <a:xfrm>
            <a:off x="5859779" y="4244340"/>
            <a:ext cx="0" cy="1758950"/>
          </a:xfrm>
          <a:custGeom>
            <a:avLst/>
            <a:gdLst/>
            <a:ahLst/>
            <a:cxnLst/>
            <a:rect l="l" t="t" r="r" b="b"/>
            <a:pathLst>
              <a:path w="0" h="1758950">
                <a:moveTo>
                  <a:pt x="0" y="0"/>
                </a:moveTo>
                <a:lnTo>
                  <a:pt x="0" y="1758696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5" name="object 115"/>
          <p:cNvSpPr/>
          <p:nvPr/>
        </p:nvSpPr>
        <p:spPr>
          <a:xfrm>
            <a:off x="6060947" y="4244340"/>
            <a:ext cx="0" cy="1758950"/>
          </a:xfrm>
          <a:custGeom>
            <a:avLst/>
            <a:gdLst/>
            <a:ahLst/>
            <a:cxnLst/>
            <a:rect l="l" t="t" r="r" b="b"/>
            <a:pathLst>
              <a:path w="0" h="1758950">
                <a:moveTo>
                  <a:pt x="0" y="0"/>
                </a:moveTo>
                <a:lnTo>
                  <a:pt x="0" y="1758696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6" name="object 116"/>
          <p:cNvSpPr/>
          <p:nvPr/>
        </p:nvSpPr>
        <p:spPr>
          <a:xfrm>
            <a:off x="6260591" y="4244340"/>
            <a:ext cx="0" cy="1758950"/>
          </a:xfrm>
          <a:custGeom>
            <a:avLst/>
            <a:gdLst/>
            <a:ahLst/>
            <a:cxnLst/>
            <a:rect l="l" t="t" r="r" b="b"/>
            <a:pathLst>
              <a:path w="0" h="1758950">
                <a:moveTo>
                  <a:pt x="0" y="0"/>
                </a:moveTo>
                <a:lnTo>
                  <a:pt x="0" y="1758696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7" name="object 117"/>
          <p:cNvSpPr/>
          <p:nvPr/>
        </p:nvSpPr>
        <p:spPr>
          <a:xfrm>
            <a:off x="6461759" y="4244340"/>
            <a:ext cx="0" cy="1758950"/>
          </a:xfrm>
          <a:custGeom>
            <a:avLst/>
            <a:gdLst/>
            <a:ahLst/>
            <a:cxnLst/>
            <a:rect l="l" t="t" r="r" b="b"/>
            <a:pathLst>
              <a:path w="0" h="1758950">
                <a:moveTo>
                  <a:pt x="0" y="0"/>
                </a:moveTo>
                <a:lnTo>
                  <a:pt x="0" y="1758696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8" name="object 118"/>
          <p:cNvSpPr/>
          <p:nvPr/>
        </p:nvSpPr>
        <p:spPr>
          <a:xfrm>
            <a:off x="6662928" y="4244340"/>
            <a:ext cx="0" cy="1758950"/>
          </a:xfrm>
          <a:custGeom>
            <a:avLst/>
            <a:gdLst/>
            <a:ahLst/>
            <a:cxnLst/>
            <a:rect l="l" t="t" r="r" b="b"/>
            <a:pathLst>
              <a:path w="0" h="1758950">
                <a:moveTo>
                  <a:pt x="0" y="0"/>
                </a:moveTo>
                <a:lnTo>
                  <a:pt x="0" y="1758696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9" name="object 119"/>
          <p:cNvSpPr/>
          <p:nvPr/>
        </p:nvSpPr>
        <p:spPr>
          <a:xfrm>
            <a:off x="6862571" y="4244340"/>
            <a:ext cx="0" cy="1758950"/>
          </a:xfrm>
          <a:custGeom>
            <a:avLst/>
            <a:gdLst/>
            <a:ahLst/>
            <a:cxnLst/>
            <a:rect l="l" t="t" r="r" b="b"/>
            <a:pathLst>
              <a:path w="0" h="1758950">
                <a:moveTo>
                  <a:pt x="0" y="0"/>
                </a:moveTo>
                <a:lnTo>
                  <a:pt x="0" y="1758696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0" name="object 120"/>
          <p:cNvSpPr/>
          <p:nvPr/>
        </p:nvSpPr>
        <p:spPr>
          <a:xfrm>
            <a:off x="7063740" y="4244340"/>
            <a:ext cx="0" cy="1758950"/>
          </a:xfrm>
          <a:custGeom>
            <a:avLst/>
            <a:gdLst/>
            <a:ahLst/>
            <a:cxnLst/>
            <a:rect l="l" t="t" r="r" b="b"/>
            <a:pathLst>
              <a:path w="0" h="1758950">
                <a:moveTo>
                  <a:pt x="0" y="0"/>
                </a:moveTo>
                <a:lnTo>
                  <a:pt x="0" y="1758696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1" name="object 121"/>
          <p:cNvSpPr/>
          <p:nvPr/>
        </p:nvSpPr>
        <p:spPr>
          <a:xfrm>
            <a:off x="2851404" y="5914644"/>
            <a:ext cx="200025" cy="0"/>
          </a:xfrm>
          <a:custGeom>
            <a:avLst/>
            <a:gdLst/>
            <a:ahLst/>
            <a:cxnLst/>
            <a:rect l="l" t="t" r="r" b="b"/>
            <a:pathLst>
              <a:path w="200025" h="0">
                <a:moveTo>
                  <a:pt x="0" y="0"/>
                </a:moveTo>
                <a:lnTo>
                  <a:pt x="199644" y="0"/>
                </a:lnTo>
              </a:path>
            </a:pathLst>
          </a:custGeom>
          <a:ln w="70104">
            <a:solidFill>
              <a:srgbClr val="5F5F5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2" name="object 122"/>
          <p:cNvSpPr/>
          <p:nvPr/>
        </p:nvSpPr>
        <p:spPr>
          <a:xfrm>
            <a:off x="2851404" y="5739384"/>
            <a:ext cx="1605280" cy="0"/>
          </a:xfrm>
          <a:custGeom>
            <a:avLst/>
            <a:gdLst/>
            <a:ahLst/>
            <a:cxnLst/>
            <a:rect l="l" t="t" r="r" b="b"/>
            <a:pathLst>
              <a:path w="1605279" h="0">
                <a:moveTo>
                  <a:pt x="0" y="0"/>
                </a:moveTo>
                <a:lnTo>
                  <a:pt x="1604771" y="0"/>
                </a:lnTo>
              </a:path>
            </a:pathLst>
          </a:custGeom>
          <a:ln w="70103">
            <a:solidFill>
              <a:srgbClr val="5F5F5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3" name="object 123"/>
          <p:cNvSpPr/>
          <p:nvPr/>
        </p:nvSpPr>
        <p:spPr>
          <a:xfrm>
            <a:off x="2851404" y="5564123"/>
            <a:ext cx="601980" cy="0"/>
          </a:xfrm>
          <a:custGeom>
            <a:avLst/>
            <a:gdLst/>
            <a:ahLst/>
            <a:cxnLst/>
            <a:rect l="l" t="t" r="r" b="b"/>
            <a:pathLst>
              <a:path w="601979" h="0">
                <a:moveTo>
                  <a:pt x="0" y="0"/>
                </a:moveTo>
                <a:lnTo>
                  <a:pt x="601980" y="0"/>
                </a:lnTo>
              </a:path>
            </a:pathLst>
          </a:custGeom>
          <a:ln w="70103">
            <a:solidFill>
              <a:srgbClr val="5F5F5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4" name="object 124"/>
          <p:cNvSpPr/>
          <p:nvPr/>
        </p:nvSpPr>
        <p:spPr>
          <a:xfrm>
            <a:off x="2851404" y="4860035"/>
            <a:ext cx="200025" cy="0"/>
          </a:xfrm>
          <a:custGeom>
            <a:avLst/>
            <a:gdLst/>
            <a:ahLst/>
            <a:cxnLst/>
            <a:rect l="l" t="t" r="r" b="b"/>
            <a:pathLst>
              <a:path w="200025" h="0">
                <a:moveTo>
                  <a:pt x="0" y="0"/>
                </a:moveTo>
                <a:lnTo>
                  <a:pt x="199644" y="0"/>
                </a:lnTo>
              </a:path>
            </a:pathLst>
          </a:custGeom>
          <a:ln w="70103">
            <a:solidFill>
              <a:srgbClr val="5F5F5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5" name="object 125"/>
          <p:cNvSpPr/>
          <p:nvPr/>
        </p:nvSpPr>
        <p:spPr>
          <a:xfrm>
            <a:off x="2851404" y="4332732"/>
            <a:ext cx="1605280" cy="0"/>
          </a:xfrm>
          <a:custGeom>
            <a:avLst/>
            <a:gdLst/>
            <a:ahLst/>
            <a:cxnLst/>
            <a:rect l="l" t="t" r="r" b="b"/>
            <a:pathLst>
              <a:path w="1605279" h="0">
                <a:moveTo>
                  <a:pt x="0" y="0"/>
                </a:moveTo>
                <a:lnTo>
                  <a:pt x="1604771" y="0"/>
                </a:lnTo>
              </a:path>
            </a:pathLst>
          </a:custGeom>
          <a:ln w="70104">
            <a:solidFill>
              <a:srgbClr val="5F5F5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6" name="object 126"/>
          <p:cNvSpPr/>
          <p:nvPr/>
        </p:nvSpPr>
        <p:spPr>
          <a:xfrm>
            <a:off x="2851404" y="6003035"/>
            <a:ext cx="4212590" cy="0"/>
          </a:xfrm>
          <a:custGeom>
            <a:avLst/>
            <a:gdLst/>
            <a:ahLst/>
            <a:cxnLst/>
            <a:rect l="l" t="t" r="r" b="b"/>
            <a:pathLst>
              <a:path w="4212590" h="0">
                <a:moveTo>
                  <a:pt x="0" y="0"/>
                </a:moveTo>
                <a:lnTo>
                  <a:pt x="421233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7" name="object 127"/>
          <p:cNvSpPr/>
          <p:nvPr/>
        </p:nvSpPr>
        <p:spPr>
          <a:xfrm>
            <a:off x="2851404" y="6003035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8" name="object 128"/>
          <p:cNvSpPr/>
          <p:nvPr/>
        </p:nvSpPr>
        <p:spPr>
          <a:xfrm>
            <a:off x="3051048" y="6003035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9" name="object 129"/>
          <p:cNvSpPr/>
          <p:nvPr/>
        </p:nvSpPr>
        <p:spPr>
          <a:xfrm>
            <a:off x="3252215" y="6003035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0" name="object 130"/>
          <p:cNvSpPr/>
          <p:nvPr/>
        </p:nvSpPr>
        <p:spPr>
          <a:xfrm>
            <a:off x="3453384" y="6003035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1" name="object 131"/>
          <p:cNvSpPr/>
          <p:nvPr/>
        </p:nvSpPr>
        <p:spPr>
          <a:xfrm>
            <a:off x="3653028" y="6003035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2" name="object 132"/>
          <p:cNvSpPr/>
          <p:nvPr/>
        </p:nvSpPr>
        <p:spPr>
          <a:xfrm>
            <a:off x="3854196" y="6003035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3" name="object 133"/>
          <p:cNvSpPr/>
          <p:nvPr/>
        </p:nvSpPr>
        <p:spPr>
          <a:xfrm>
            <a:off x="4053840" y="6003035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4" name="object 134"/>
          <p:cNvSpPr/>
          <p:nvPr/>
        </p:nvSpPr>
        <p:spPr>
          <a:xfrm>
            <a:off x="4255008" y="6003035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5" name="object 135"/>
          <p:cNvSpPr/>
          <p:nvPr/>
        </p:nvSpPr>
        <p:spPr>
          <a:xfrm>
            <a:off x="4456176" y="6003035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6" name="object 136"/>
          <p:cNvSpPr/>
          <p:nvPr/>
        </p:nvSpPr>
        <p:spPr>
          <a:xfrm>
            <a:off x="4655820" y="6003035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7" name="object 137"/>
          <p:cNvSpPr/>
          <p:nvPr/>
        </p:nvSpPr>
        <p:spPr>
          <a:xfrm>
            <a:off x="4856988" y="6003035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8" name="object 138"/>
          <p:cNvSpPr/>
          <p:nvPr/>
        </p:nvSpPr>
        <p:spPr>
          <a:xfrm>
            <a:off x="5058155" y="6003035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9" name="object 139"/>
          <p:cNvSpPr/>
          <p:nvPr/>
        </p:nvSpPr>
        <p:spPr>
          <a:xfrm>
            <a:off x="5257800" y="6003035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0" name="object 140"/>
          <p:cNvSpPr/>
          <p:nvPr/>
        </p:nvSpPr>
        <p:spPr>
          <a:xfrm>
            <a:off x="5458967" y="6003035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1" name="object 141"/>
          <p:cNvSpPr/>
          <p:nvPr/>
        </p:nvSpPr>
        <p:spPr>
          <a:xfrm>
            <a:off x="5658611" y="6003035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2" name="object 142"/>
          <p:cNvSpPr/>
          <p:nvPr/>
        </p:nvSpPr>
        <p:spPr>
          <a:xfrm>
            <a:off x="5859779" y="6003035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3" name="object 143"/>
          <p:cNvSpPr/>
          <p:nvPr/>
        </p:nvSpPr>
        <p:spPr>
          <a:xfrm>
            <a:off x="6060947" y="6003035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4" name="object 144"/>
          <p:cNvSpPr/>
          <p:nvPr/>
        </p:nvSpPr>
        <p:spPr>
          <a:xfrm>
            <a:off x="6260591" y="6003035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5" name="object 145"/>
          <p:cNvSpPr/>
          <p:nvPr/>
        </p:nvSpPr>
        <p:spPr>
          <a:xfrm>
            <a:off x="6461759" y="6003035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6" name="object 146"/>
          <p:cNvSpPr/>
          <p:nvPr/>
        </p:nvSpPr>
        <p:spPr>
          <a:xfrm>
            <a:off x="6662928" y="6003035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7" name="object 147"/>
          <p:cNvSpPr/>
          <p:nvPr/>
        </p:nvSpPr>
        <p:spPr>
          <a:xfrm>
            <a:off x="6862571" y="6003035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8" name="object 148"/>
          <p:cNvSpPr/>
          <p:nvPr/>
        </p:nvSpPr>
        <p:spPr>
          <a:xfrm>
            <a:off x="7063740" y="6003035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9" name="object 149"/>
          <p:cNvSpPr/>
          <p:nvPr/>
        </p:nvSpPr>
        <p:spPr>
          <a:xfrm>
            <a:off x="2851404" y="4244340"/>
            <a:ext cx="0" cy="1758950"/>
          </a:xfrm>
          <a:custGeom>
            <a:avLst/>
            <a:gdLst/>
            <a:ahLst/>
            <a:cxnLst/>
            <a:rect l="l" t="t" r="r" b="b"/>
            <a:pathLst>
              <a:path w="0" h="1758950">
                <a:moveTo>
                  <a:pt x="0" y="1758696"/>
                </a:moveTo>
                <a:lnTo>
                  <a:pt x="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0" name="object 150"/>
          <p:cNvSpPr/>
          <p:nvPr/>
        </p:nvSpPr>
        <p:spPr>
          <a:xfrm>
            <a:off x="2810255" y="6003035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1" name="object 151"/>
          <p:cNvSpPr/>
          <p:nvPr/>
        </p:nvSpPr>
        <p:spPr>
          <a:xfrm>
            <a:off x="2810255" y="5827776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2" name="object 152"/>
          <p:cNvSpPr/>
          <p:nvPr/>
        </p:nvSpPr>
        <p:spPr>
          <a:xfrm>
            <a:off x="2810255" y="5650991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3" name="object 153"/>
          <p:cNvSpPr/>
          <p:nvPr/>
        </p:nvSpPr>
        <p:spPr>
          <a:xfrm>
            <a:off x="2810255" y="547573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4" name="object 154"/>
          <p:cNvSpPr/>
          <p:nvPr/>
        </p:nvSpPr>
        <p:spPr>
          <a:xfrm>
            <a:off x="2810255" y="5298947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5" name="object 155"/>
          <p:cNvSpPr/>
          <p:nvPr/>
        </p:nvSpPr>
        <p:spPr>
          <a:xfrm>
            <a:off x="2810255" y="5123688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6" name="object 156"/>
          <p:cNvSpPr/>
          <p:nvPr/>
        </p:nvSpPr>
        <p:spPr>
          <a:xfrm>
            <a:off x="2810255" y="4948428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7" name="object 157"/>
          <p:cNvSpPr/>
          <p:nvPr/>
        </p:nvSpPr>
        <p:spPr>
          <a:xfrm>
            <a:off x="2810255" y="477164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8" name="object 158"/>
          <p:cNvSpPr/>
          <p:nvPr/>
        </p:nvSpPr>
        <p:spPr>
          <a:xfrm>
            <a:off x="2810255" y="459638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9" name="object 159"/>
          <p:cNvSpPr/>
          <p:nvPr/>
        </p:nvSpPr>
        <p:spPr>
          <a:xfrm>
            <a:off x="2810255" y="441960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0" name="object 160"/>
          <p:cNvSpPr/>
          <p:nvPr/>
        </p:nvSpPr>
        <p:spPr>
          <a:xfrm>
            <a:off x="2810255" y="424434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1" name="object 161"/>
          <p:cNvSpPr txBox="1"/>
          <p:nvPr/>
        </p:nvSpPr>
        <p:spPr>
          <a:xfrm>
            <a:off x="1143000" y="4104132"/>
            <a:ext cx="6125210" cy="2487295"/>
          </a:xfrm>
          <a:prstGeom prst="rect">
            <a:avLst/>
          </a:prstGeom>
          <a:ln w="9144">
            <a:solidFill>
              <a:srgbClr val="858585"/>
            </a:solidFill>
          </a:ln>
        </p:spPr>
        <p:txBody>
          <a:bodyPr wrap="square" lIns="0" tIns="113664" rIns="0" bIns="0" rtlCol="0" vert="horz">
            <a:spAutoFit/>
          </a:bodyPr>
          <a:lstStyle/>
          <a:p>
            <a:pPr algn="r" marL="1071245" marR="4526915" indent="-127635">
              <a:lnSpc>
                <a:spcPct val="115599"/>
              </a:lnSpc>
              <a:spcBef>
                <a:spcPts val="894"/>
              </a:spcBef>
            </a:pPr>
            <a:r>
              <a:rPr dirty="0" sz="1000" spc="-30">
                <a:latin typeface="Arial"/>
                <a:cs typeface="Arial"/>
              </a:rPr>
              <a:t>I</a:t>
            </a:r>
            <a:r>
              <a:rPr dirty="0" sz="1000" spc="-95">
                <a:latin typeface="Arial"/>
                <a:cs typeface="Arial"/>
              </a:rPr>
              <a:t> </a:t>
            </a:r>
            <a:r>
              <a:rPr dirty="0" sz="1000" spc="-5">
                <a:latin typeface="Arial"/>
                <a:cs typeface="Arial"/>
              </a:rPr>
              <a:t>don’t</a:t>
            </a:r>
            <a:r>
              <a:rPr dirty="0" sz="1000" spc="-100">
                <a:latin typeface="Arial"/>
                <a:cs typeface="Arial"/>
              </a:rPr>
              <a:t> </a:t>
            </a:r>
            <a:r>
              <a:rPr dirty="0" sz="1000" spc="-30">
                <a:latin typeface="Arial"/>
                <a:cs typeface="Arial"/>
              </a:rPr>
              <a:t>know 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Doc</a:t>
            </a:r>
            <a:r>
              <a:rPr dirty="0" sz="1000" spc="-25">
                <a:latin typeface="Arial"/>
                <a:cs typeface="Arial"/>
              </a:rPr>
              <a:t>t</a:t>
            </a:r>
            <a:r>
              <a:rPr dirty="0" sz="1000" spc="-35">
                <a:latin typeface="Arial"/>
                <a:cs typeface="Arial"/>
              </a:rPr>
              <a:t>o</a:t>
            </a:r>
            <a:r>
              <a:rPr dirty="0" sz="1000" spc="-35">
                <a:latin typeface="Arial"/>
                <a:cs typeface="Arial"/>
              </a:rPr>
              <a:t>ra</a:t>
            </a:r>
            <a:r>
              <a:rPr dirty="0" sz="1000" spc="-5">
                <a:latin typeface="Arial"/>
                <a:cs typeface="Arial"/>
              </a:rPr>
              <a:t>te</a:t>
            </a:r>
            <a:endParaRPr sz="1000">
              <a:latin typeface="Arial"/>
              <a:cs typeface="Arial"/>
            </a:endParaRPr>
          </a:p>
          <a:p>
            <a:pPr algn="r" marL="339725" marR="4526915" indent="65405">
              <a:lnSpc>
                <a:spcPct val="115399"/>
              </a:lnSpc>
            </a:pPr>
            <a:r>
              <a:rPr dirty="0" sz="1000" spc="-40">
                <a:latin typeface="Arial"/>
                <a:cs typeface="Arial"/>
              </a:rPr>
              <a:t>Masters</a:t>
            </a:r>
            <a:r>
              <a:rPr dirty="0" sz="1000" spc="-75">
                <a:latin typeface="Arial"/>
                <a:cs typeface="Arial"/>
              </a:rPr>
              <a:t> </a:t>
            </a:r>
            <a:r>
              <a:rPr dirty="0" sz="1000" spc="105">
                <a:latin typeface="Arial"/>
                <a:cs typeface="Arial"/>
              </a:rPr>
              <a:t>/</a:t>
            </a:r>
            <a:r>
              <a:rPr dirty="0" sz="1000" spc="-75">
                <a:latin typeface="Arial"/>
                <a:cs typeface="Arial"/>
              </a:rPr>
              <a:t> </a:t>
            </a:r>
            <a:r>
              <a:rPr dirty="0" sz="1000" spc="-50">
                <a:latin typeface="Arial"/>
                <a:cs typeface="Arial"/>
              </a:rPr>
              <a:t>Professional </a:t>
            </a:r>
            <a:r>
              <a:rPr dirty="0" sz="1000" spc="5">
                <a:latin typeface="Arial"/>
                <a:cs typeface="Arial"/>
              </a:rPr>
              <a:t> </a:t>
            </a:r>
            <a:r>
              <a:rPr dirty="0" sz="1000" spc="-50">
                <a:latin typeface="Arial"/>
                <a:cs typeface="Arial"/>
              </a:rPr>
              <a:t>Bachelor’s</a:t>
            </a:r>
            <a:r>
              <a:rPr dirty="0" sz="1000" spc="-120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Degree 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Associates</a:t>
            </a:r>
            <a:r>
              <a:rPr dirty="0" sz="1000" spc="-114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Degree </a:t>
            </a:r>
            <a:r>
              <a:rPr dirty="0" sz="1000" spc="-35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Technical </a:t>
            </a:r>
            <a:r>
              <a:rPr dirty="0" sz="1000" spc="105">
                <a:latin typeface="Arial"/>
                <a:cs typeface="Arial"/>
              </a:rPr>
              <a:t>/</a:t>
            </a:r>
            <a:r>
              <a:rPr dirty="0" sz="1000" spc="-100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Trade </a:t>
            </a:r>
            <a:r>
              <a:rPr dirty="0" sz="1000" spc="-50">
                <a:latin typeface="Arial"/>
                <a:cs typeface="Arial"/>
              </a:rPr>
              <a:t>school</a:t>
            </a:r>
            <a:endParaRPr sz="1000">
              <a:latin typeface="Arial"/>
              <a:cs typeface="Arial"/>
            </a:endParaRPr>
          </a:p>
          <a:p>
            <a:pPr marL="1160780">
              <a:lnSpc>
                <a:spcPct val="100000"/>
              </a:lnSpc>
              <a:spcBef>
                <a:spcPts val="185"/>
              </a:spcBef>
            </a:pPr>
            <a:r>
              <a:rPr dirty="0" sz="1000" spc="-5">
                <a:latin typeface="Arial"/>
                <a:cs typeface="Arial"/>
              </a:rPr>
              <a:t>Military</a:t>
            </a:r>
            <a:endParaRPr sz="1000">
              <a:latin typeface="Arial"/>
              <a:cs typeface="Arial"/>
            </a:endParaRPr>
          </a:p>
          <a:p>
            <a:pPr marL="1370330">
              <a:lnSpc>
                <a:spcPct val="100000"/>
              </a:lnSpc>
              <a:spcBef>
                <a:spcPts val="185"/>
              </a:spcBef>
            </a:pPr>
            <a:r>
              <a:rPr dirty="0" sz="1000" spc="-150">
                <a:latin typeface="Arial"/>
                <a:cs typeface="Arial"/>
              </a:rPr>
              <a:t>GED</a:t>
            </a:r>
            <a:endParaRPr sz="1000">
              <a:latin typeface="Arial"/>
              <a:cs typeface="Arial"/>
            </a:endParaRPr>
          </a:p>
          <a:p>
            <a:pPr algn="r" marL="82550" marR="4528820" indent="396875">
              <a:lnSpc>
                <a:spcPct val="115399"/>
              </a:lnSpc>
            </a:pPr>
            <a:r>
              <a:rPr dirty="0" sz="1000" spc="-55">
                <a:latin typeface="Arial"/>
                <a:cs typeface="Arial"/>
              </a:rPr>
              <a:t>High</a:t>
            </a:r>
            <a:r>
              <a:rPr dirty="0" sz="1000" spc="-80">
                <a:latin typeface="Arial"/>
                <a:cs typeface="Arial"/>
              </a:rPr>
              <a:t> </a:t>
            </a:r>
            <a:r>
              <a:rPr dirty="0" sz="1000" spc="-50">
                <a:latin typeface="Arial"/>
                <a:cs typeface="Arial"/>
              </a:rPr>
              <a:t>school</a:t>
            </a:r>
            <a:r>
              <a:rPr dirty="0" sz="1000" spc="-80">
                <a:latin typeface="Arial"/>
                <a:cs typeface="Arial"/>
              </a:rPr>
              <a:t> </a:t>
            </a:r>
            <a:r>
              <a:rPr dirty="0" sz="1000" spc="-50">
                <a:latin typeface="Arial"/>
                <a:cs typeface="Arial"/>
              </a:rPr>
              <a:t>Graduate 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 spc="-50">
                <a:latin typeface="Arial"/>
                <a:cs typeface="Arial"/>
              </a:rPr>
              <a:t>Did </a:t>
            </a:r>
            <a:r>
              <a:rPr dirty="0" sz="1000" spc="-5">
                <a:latin typeface="Arial"/>
                <a:cs typeface="Arial"/>
              </a:rPr>
              <a:t>not </a:t>
            </a:r>
            <a:r>
              <a:rPr dirty="0" sz="1000" spc="-30">
                <a:latin typeface="Arial"/>
                <a:cs typeface="Arial"/>
              </a:rPr>
              <a:t>complete </a:t>
            </a:r>
            <a:r>
              <a:rPr dirty="0" sz="1000" spc="-40">
                <a:latin typeface="Arial"/>
                <a:cs typeface="Arial"/>
              </a:rPr>
              <a:t>high</a:t>
            </a:r>
            <a:r>
              <a:rPr dirty="0" sz="1000" spc="-180">
                <a:latin typeface="Arial"/>
                <a:cs typeface="Arial"/>
              </a:rPr>
              <a:t> </a:t>
            </a:r>
            <a:r>
              <a:rPr dirty="0" sz="1000" spc="-50">
                <a:latin typeface="Arial"/>
                <a:cs typeface="Arial"/>
              </a:rPr>
              <a:t>school</a:t>
            </a:r>
            <a:endParaRPr sz="1000">
              <a:latin typeface="Arial"/>
              <a:cs typeface="Arial"/>
            </a:endParaRPr>
          </a:p>
          <a:p>
            <a:pPr algn="ctr" marL="1536700">
              <a:lnSpc>
                <a:spcPct val="100000"/>
              </a:lnSpc>
              <a:spcBef>
                <a:spcPts val="795"/>
              </a:spcBef>
              <a:tabLst>
                <a:tab pos="1736725" algn="l"/>
                <a:tab pos="1937385" algn="l"/>
                <a:tab pos="2138680" algn="l"/>
                <a:tab pos="2338705" algn="l"/>
                <a:tab pos="2539365" algn="l"/>
                <a:tab pos="2740025" algn="l"/>
                <a:tab pos="2940685" algn="l"/>
                <a:tab pos="3141345" algn="l"/>
                <a:tab pos="3342004" algn="l"/>
              </a:tabLst>
            </a:pPr>
            <a:r>
              <a:rPr dirty="0" sz="1000" spc="-55">
                <a:latin typeface="Arial"/>
                <a:cs typeface="Arial"/>
              </a:rPr>
              <a:t>0	1	2	3	4	5	6	7	8	9</a:t>
            </a:r>
            <a:r>
              <a:rPr dirty="0" sz="1000" spc="85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10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11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12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13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14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15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16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17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18</a:t>
            </a:r>
            <a:r>
              <a:rPr dirty="0" sz="1000" spc="60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19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55">
                <a:latin typeface="Arial"/>
                <a:cs typeface="Arial"/>
              </a:rPr>
              <a:t>20</a:t>
            </a:r>
            <a:r>
              <a:rPr dirty="0" sz="1000" spc="6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21</a:t>
            </a:r>
            <a:endParaRPr sz="1000">
              <a:latin typeface="Arial"/>
              <a:cs typeface="Arial"/>
            </a:endParaRPr>
          </a:p>
          <a:p>
            <a:pPr algn="ctr" marL="1502410">
              <a:lnSpc>
                <a:spcPct val="100000"/>
              </a:lnSpc>
              <a:spcBef>
                <a:spcPts val="320"/>
              </a:spcBef>
            </a:pPr>
            <a:r>
              <a:rPr dirty="0" sz="1000" spc="-55" b="1">
                <a:latin typeface="Trebuchet MS"/>
                <a:cs typeface="Trebuchet MS"/>
              </a:rPr>
              <a:t>Number </a:t>
            </a:r>
            <a:r>
              <a:rPr dirty="0" sz="1000" spc="-45" b="1">
                <a:latin typeface="Trebuchet MS"/>
                <a:cs typeface="Trebuchet MS"/>
              </a:rPr>
              <a:t>of </a:t>
            </a:r>
            <a:r>
              <a:rPr dirty="0" sz="1000" spc="-60" b="1">
                <a:latin typeface="Trebuchet MS"/>
                <a:cs typeface="Trebuchet MS"/>
              </a:rPr>
              <a:t>Participants Selecting</a:t>
            </a:r>
            <a:r>
              <a:rPr dirty="0" sz="1000" spc="-145" b="1">
                <a:latin typeface="Trebuchet MS"/>
                <a:cs typeface="Trebuchet MS"/>
              </a:rPr>
              <a:t> </a:t>
            </a:r>
            <a:r>
              <a:rPr dirty="0" sz="1000" spc="-55" b="1">
                <a:latin typeface="Trebuchet MS"/>
                <a:cs typeface="Trebuchet MS"/>
              </a:rPr>
              <a:t>Answer</a:t>
            </a:r>
            <a:endParaRPr sz="100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94169" y="429259"/>
            <a:ext cx="1778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80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1013206"/>
            <a:ext cx="28009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4.9. </a:t>
            </a:r>
            <a:r>
              <a:rPr dirty="0" sz="1200" spc="-5">
                <a:latin typeface="Times New Roman"/>
                <a:cs typeface="Times New Roman"/>
              </a:rPr>
              <a:t>Do </a:t>
            </a:r>
            <a:r>
              <a:rPr dirty="0" sz="1200">
                <a:latin typeface="Times New Roman"/>
                <a:cs typeface="Times New Roman"/>
              </a:rPr>
              <a:t>You </a:t>
            </a:r>
            <a:r>
              <a:rPr dirty="0" sz="1200" spc="-5">
                <a:latin typeface="Times New Roman"/>
                <a:cs typeface="Times New Roman"/>
              </a:rPr>
              <a:t>Plan </a:t>
            </a:r>
            <a:r>
              <a:rPr dirty="0" sz="1200">
                <a:latin typeface="Times New Roman"/>
                <a:cs typeface="Times New Roman"/>
              </a:rPr>
              <a:t>on Going to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College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4701666"/>
            <a:ext cx="5831205" cy="419163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>
              <a:lnSpc>
                <a:spcPct val="100000"/>
              </a:lnSpc>
              <a:spcBef>
                <a:spcPts val="100"/>
              </a:spcBef>
            </a:pPr>
            <a:r>
              <a:rPr dirty="0" sz="1200" spc="-5" b="1">
                <a:latin typeface="Times New Roman"/>
                <a:cs typeface="Times New Roman"/>
              </a:rPr>
              <a:t>Question </a:t>
            </a:r>
            <a:r>
              <a:rPr dirty="0" sz="1200" b="1">
                <a:latin typeface="Times New Roman"/>
                <a:cs typeface="Times New Roman"/>
              </a:rPr>
              <a:t>10. </a:t>
            </a:r>
            <a:r>
              <a:rPr dirty="0" sz="1200" spc="-5">
                <a:latin typeface="Times New Roman"/>
                <a:cs typeface="Times New Roman"/>
              </a:rPr>
              <a:t>Question </a:t>
            </a:r>
            <a:r>
              <a:rPr dirty="0" sz="1200">
                <a:latin typeface="Times New Roman"/>
                <a:cs typeface="Times New Roman"/>
              </a:rPr>
              <a:t>10 </a:t>
            </a:r>
            <a:r>
              <a:rPr dirty="0" sz="1200" spc="-5">
                <a:latin typeface="Times New Roman"/>
                <a:cs typeface="Times New Roman"/>
              </a:rPr>
              <a:t>asked </a:t>
            </a:r>
            <a:r>
              <a:rPr dirty="0" sz="1200">
                <a:latin typeface="Times New Roman"/>
                <a:cs typeface="Times New Roman"/>
              </a:rPr>
              <a:t>if the </a:t>
            </a:r>
            <a:r>
              <a:rPr dirty="0" sz="1200" spc="-5">
                <a:latin typeface="Times New Roman"/>
                <a:cs typeface="Times New Roman"/>
              </a:rPr>
              <a:t>student thought that education was </a:t>
            </a:r>
            <a:r>
              <a:rPr dirty="0" sz="1200">
                <a:latin typeface="Times New Roman"/>
                <a:cs typeface="Times New Roman"/>
              </a:rPr>
              <a:t>important.</a:t>
            </a:r>
            <a:r>
              <a:rPr dirty="0" sz="1200" spc="12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No</a:t>
            </a:r>
            <a:endParaRPr sz="1200">
              <a:latin typeface="Times New Roman"/>
              <a:cs typeface="Times New Roman"/>
            </a:endParaRPr>
          </a:p>
          <a:p>
            <a:pPr marL="12700" marR="120014">
              <a:lnSpc>
                <a:spcPts val="2770"/>
              </a:lnSpc>
              <a:spcBef>
                <a:spcPts val="305"/>
              </a:spcBef>
            </a:pPr>
            <a:r>
              <a:rPr dirty="0" sz="1200" spc="-5">
                <a:latin typeface="Times New Roman"/>
                <a:cs typeface="Times New Roman"/>
              </a:rPr>
              <a:t>figure is needed </a:t>
            </a:r>
            <a:r>
              <a:rPr dirty="0" sz="1200">
                <a:latin typeface="Times New Roman"/>
                <a:cs typeface="Times New Roman"/>
              </a:rPr>
              <a:t>for Question 10 </a:t>
            </a:r>
            <a:r>
              <a:rPr dirty="0" sz="1200" spc="-5">
                <a:latin typeface="Times New Roman"/>
                <a:cs typeface="Times New Roman"/>
              </a:rPr>
              <a:t>because all </a:t>
            </a:r>
            <a:r>
              <a:rPr dirty="0" sz="1200">
                <a:latin typeface="Times New Roman"/>
                <a:cs typeface="Times New Roman"/>
              </a:rPr>
              <a:t>(100%) </a:t>
            </a:r>
            <a:r>
              <a:rPr dirty="0" sz="1200" spc="-5">
                <a:latin typeface="Times New Roman"/>
                <a:cs typeface="Times New Roman"/>
              </a:rPr>
              <a:t>participants </a:t>
            </a:r>
            <a:r>
              <a:rPr dirty="0" sz="1200">
                <a:latin typeface="Times New Roman"/>
                <a:cs typeface="Times New Roman"/>
              </a:rPr>
              <a:t>indicated that </a:t>
            </a:r>
            <a:r>
              <a:rPr dirty="0" sz="1200" spc="-5">
                <a:latin typeface="Times New Roman"/>
                <a:cs typeface="Times New Roman"/>
              </a:rPr>
              <a:t>education was  important </a:t>
            </a:r>
            <a:r>
              <a:rPr dirty="0" sz="1200">
                <a:latin typeface="Times New Roman"/>
                <a:cs typeface="Times New Roman"/>
              </a:rPr>
              <a:t>to them </a:t>
            </a:r>
            <a:r>
              <a:rPr dirty="0" sz="1200" spc="-5">
                <a:latin typeface="Times New Roman"/>
                <a:cs typeface="Times New Roman"/>
              </a:rPr>
              <a:t>personally.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 b="1">
                <a:latin typeface="Times New Roman"/>
                <a:cs typeface="Times New Roman"/>
              </a:rPr>
              <a:t>Data Category </a:t>
            </a:r>
            <a:r>
              <a:rPr dirty="0" sz="1200" b="1">
                <a:latin typeface="Times New Roman"/>
                <a:cs typeface="Times New Roman"/>
              </a:rPr>
              <a:t>2 – </a:t>
            </a:r>
            <a:r>
              <a:rPr dirty="0" sz="1200" spc="-5" b="1">
                <a:latin typeface="Times New Roman"/>
                <a:cs typeface="Times New Roman"/>
              </a:rPr>
              <a:t>Likert-Type</a:t>
            </a:r>
            <a:r>
              <a:rPr dirty="0" sz="1200" spc="5" b="1">
                <a:latin typeface="Times New Roman"/>
                <a:cs typeface="Times New Roman"/>
              </a:rPr>
              <a:t> </a:t>
            </a:r>
            <a:r>
              <a:rPr dirty="0" sz="1200" spc="-5" b="1">
                <a:latin typeface="Times New Roman"/>
                <a:cs typeface="Times New Roman"/>
              </a:rPr>
              <a:t>Questions</a:t>
            </a:r>
            <a:endParaRPr sz="1200">
              <a:latin typeface="Times New Roman"/>
              <a:cs typeface="Times New Roman"/>
            </a:endParaRPr>
          </a:p>
          <a:p>
            <a:pPr marL="12700" marR="5080" indent="228600">
              <a:lnSpc>
                <a:spcPts val="2760"/>
              </a:lnSpc>
              <a:spcBef>
                <a:spcPts val="290"/>
              </a:spcBef>
            </a:pPr>
            <a:r>
              <a:rPr dirty="0" sz="1200">
                <a:latin typeface="Times New Roman"/>
                <a:cs typeface="Times New Roman"/>
              </a:rPr>
              <a:t>This </a:t>
            </a:r>
            <a:r>
              <a:rPr dirty="0" sz="1200" spc="-5">
                <a:latin typeface="Times New Roman"/>
                <a:cs typeface="Times New Roman"/>
              </a:rPr>
              <a:t>section </a:t>
            </a:r>
            <a:r>
              <a:rPr dirty="0" sz="1200">
                <a:latin typeface="Times New Roman"/>
                <a:cs typeface="Times New Roman"/>
              </a:rPr>
              <a:t>of the survey </a:t>
            </a:r>
            <a:r>
              <a:rPr dirty="0" sz="1200" spc="-5">
                <a:latin typeface="Times New Roman"/>
                <a:cs typeface="Times New Roman"/>
              </a:rPr>
              <a:t>was designed </a:t>
            </a:r>
            <a:r>
              <a:rPr dirty="0" sz="1200">
                <a:latin typeface="Times New Roman"/>
                <a:cs typeface="Times New Roman"/>
              </a:rPr>
              <a:t>to determine students’ </a:t>
            </a:r>
            <a:r>
              <a:rPr dirty="0" sz="1200" spc="-5">
                <a:latin typeface="Times New Roman"/>
                <a:cs typeface="Times New Roman"/>
              </a:rPr>
              <a:t>ideas about school, </a:t>
            </a:r>
            <a:r>
              <a:rPr dirty="0" sz="1200">
                <a:latin typeface="Times New Roman"/>
                <a:cs typeface="Times New Roman"/>
              </a:rPr>
              <a:t>about  </a:t>
            </a:r>
            <a:r>
              <a:rPr dirty="0" sz="1200" spc="-5">
                <a:latin typeface="Times New Roman"/>
                <a:cs typeface="Times New Roman"/>
              </a:rPr>
              <a:t>education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general, </a:t>
            </a:r>
            <a:r>
              <a:rPr dirty="0" sz="1200">
                <a:latin typeface="Times New Roman"/>
                <a:cs typeface="Times New Roman"/>
              </a:rPr>
              <a:t>about </a:t>
            </a:r>
            <a:r>
              <a:rPr dirty="0" sz="1200" spc="-5">
                <a:latin typeface="Times New Roman"/>
                <a:cs typeface="Times New Roman"/>
              </a:rPr>
              <a:t>academics, and about </a:t>
            </a:r>
            <a:r>
              <a:rPr dirty="0" sz="1200">
                <a:latin typeface="Times New Roman"/>
                <a:cs typeface="Times New Roman"/>
              </a:rPr>
              <a:t>how they value education. </a:t>
            </a:r>
            <a:r>
              <a:rPr dirty="0" sz="1200" spc="-5">
                <a:latin typeface="Times New Roman"/>
                <a:cs typeface="Times New Roman"/>
              </a:rPr>
              <a:t>Each question was  coded, and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Chi-squared analysis was completed </a:t>
            </a:r>
            <a:r>
              <a:rPr dirty="0" sz="1200" spc="5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determine statistical significance </a:t>
            </a:r>
            <a:r>
              <a:rPr dirty="0" sz="1200">
                <a:latin typeface="Times New Roman"/>
                <a:cs typeface="Times New Roman"/>
              </a:rPr>
              <a:t>in the  </a:t>
            </a:r>
            <a:r>
              <a:rPr dirty="0" sz="1200" spc="-5">
                <a:latin typeface="Times New Roman"/>
                <a:cs typeface="Times New Roman"/>
              </a:rPr>
              <a:t>responses.</a:t>
            </a:r>
            <a:endParaRPr sz="1200">
              <a:latin typeface="Times New Roman"/>
              <a:cs typeface="Times New Roman"/>
            </a:endParaRPr>
          </a:p>
          <a:p>
            <a:pPr marL="12700" indent="228600">
              <a:lnSpc>
                <a:spcPct val="100000"/>
              </a:lnSpc>
              <a:spcBef>
                <a:spcPts val="1010"/>
              </a:spcBef>
            </a:pPr>
            <a:r>
              <a:rPr dirty="0" sz="1200" spc="-5" b="1">
                <a:latin typeface="Times New Roman"/>
                <a:cs typeface="Times New Roman"/>
              </a:rPr>
              <a:t>Coding </a:t>
            </a:r>
            <a:r>
              <a:rPr dirty="0" sz="1200" b="1">
                <a:latin typeface="Times New Roman"/>
                <a:cs typeface="Times New Roman"/>
              </a:rPr>
              <a:t>for </a:t>
            </a:r>
            <a:r>
              <a:rPr dirty="0" sz="1200" spc="-5" b="1">
                <a:latin typeface="Times New Roman"/>
                <a:cs typeface="Times New Roman"/>
              </a:rPr>
              <a:t>Questions 11–33. </a:t>
            </a:r>
            <a:r>
              <a:rPr dirty="0" sz="1200" spc="-5">
                <a:latin typeface="Times New Roman"/>
                <a:cs typeface="Times New Roman"/>
              </a:rPr>
              <a:t>Each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Questions </a:t>
            </a:r>
            <a:r>
              <a:rPr dirty="0" sz="1200">
                <a:latin typeface="Times New Roman"/>
                <a:cs typeface="Times New Roman"/>
              </a:rPr>
              <a:t>11–33 </a:t>
            </a:r>
            <a:r>
              <a:rPr dirty="0" sz="1200" spc="-5">
                <a:latin typeface="Times New Roman"/>
                <a:cs typeface="Times New Roman"/>
              </a:rPr>
              <a:t>asked students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indicate</a:t>
            </a:r>
            <a:r>
              <a:rPr dirty="0" sz="1200" spc="16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whether</a:t>
            </a:r>
            <a:endParaRPr sz="1200">
              <a:latin typeface="Times New Roman"/>
              <a:cs typeface="Times New Roman"/>
            </a:endParaRPr>
          </a:p>
          <a:p>
            <a:pPr marL="12700" marR="8890">
              <a:lnSpc>
                <a:spcPct val="191200"/>
              </a:lnSpc>
              <a:spcBef>
                <a:spcPts val="5"/>
              </a:spcBef>
            </a:pPr>
            <a:r>
              <a:rPr dirty="0" sz="1200">
                <a:latin typeface="Times New Roman"/>
                <a:cs typeface="Times New Roman"/>
              </a:rPr>
              <a:t>they Strongly </a:t>
            </a:r>
            <a:r>
              <a:rPr dirty="0" sz="1200" spc="-5">
                <a:latin typeface="Times New Roman"/>
                <a:cs typeface="Times New Roman"/>
              </a:rPr>
              <a:t>Disagree, Somewhat Disagree, Somewhat Agree, </a:t>
            </a:r>
            <a:r>
              <a:rPr dirty="0" sz="1200">
                <a:latin typeface="Times New Roman"/>
                <a:cs typeface="Times New Roman"/>
              </a:rPr>
              <a:t>or Strongly </a:t>
            </a:r>
            <a:r>
              <a:rPr dirty="0" sz="1200" spc="-5">
                <a:latin typeface="Times New Roman"/>
                <a:cs typeface="Times New Roman"/>
              </a:rPr>
              <a:t>Agree </a:t>
            </a:r>
            <a:r>
              <a:rPr dirty="0" sz="1200">
                <a:latin typeface="Times New Roman"/>
                <a:cs typeface="Times New Roman"/>
              </a:rPr>
              <a:t>with a </a:t>
            </a:r>
            <a:r>
              <a:rPr dirty="0" sz="1200" spc="-5">
                <a:latin typeface="Times New Roman"/>
                <a:cs typeface="Times New Roman"/>
              </a:rPr>
              <a:t>given  statement. </a:t>
            </a:r>
            <a:r>
              <a:rPr dirty="0" sz="1200">
                <a:latin typeface="Times New Roman"/>
                <a:cs typeface="Times New Roman"/>
              </a:rPr>
              <a:t>The coding </a:t>
            </a:r>
            <a:r>
              <a:rPr dirty="0" sz="1200" spc="-5">
                <a:latin typeface="Times New Roman"/>
                <a:cs typeface="Times New Roman"/>
              </a:rPr>
              <a:t>assigned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each </a:t>
            </a:r>
            <a:r>
              <a:rPr dirty="0" sz="1200">
                <a:latin typeface="Times New Roman"/>
                <a:cs typeface="Times New Roman"/>
              </a:rPr>
              <a:t>response </a:t>
            </a:r>
            <a:r>
              <a:rPr dirty="0" sz="1200" spc="-5">
                <a:latin typeface="Times New Roman"/>
                <a:cs typeface="Times New Roman"/>
              </a:rPr>
              <a:t>was either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-2, -1, </a:t>
            </a:r>
            <a:r>
              <a:rPr dirty="0" sz="1200">
                <a:latin typeface="Times New Roman"/>
                <a:cs typeface="Times New Roman"/>
              </a:rPr>
              <a:t>1, </a:t>
            </a:r>
            <a:r>
              <a:rPr dirty="0" sz="1200" spc="5">
                <a:latin typeface="Times New Roman"/>
                <a:cs typeface="Times New Roman"/>
              </a:rPr>
              <a:t>or </a:t>
            </a:r>
            <a:r>
              <a:rPr dirty="0" sz="1200">
                <a:latin typeface="Times New Roman"/>
                <a:cs typeface="Times New Roman"/>
              </a:rPr>
              <a:t>2 </a:t>
            </a:r>
            <a:r>
              <a:rPr dirty="0" sz="1200" spc="-5">
                <a:latin typeface="Times New Roman"/>
                <a:cs typeface="Times New Roman"/>
              </a:rPr>
              <a:t>from left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right  </a:t>
            </a:r>
            <a:r>
              <a:rPr dirty="0" sz="1200">
                <a:latin typeface="Times New Roman"/>
                <a:cs typeface="Times New Roman"/>
              </a:rPr>
              <a:t>(Strongly </a:t>
            </a:r>
            <a:r>
              <a:rPr dirty="0" sz="1200" spc="-5">
                <a:latin typeface="Times New Roman"/>
                <a:cs typeface="Times New Roman"/>
              </a:rPr>
              <a:t>Disagree </a:t>
            </a:r>
            <a:r>
              <a:rPr dirty="0" sz="1200">
                <a:latin typeface="Times New Roman"/>
                <a:cs typeface="Times New Roman"/>
              </a:rPr>
              <a:t>to Strongly</a:t>
            </a:r>
            <a:r>
              <a:rPr dirty="0" sz="1200" spc="-5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Agree).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414735" y="1729358"/>
            <a:ext cx="2487930" cy="2487930"/>
          </a:xfrm>
          <a:custGeom>
            <a:avLst/>
            <a:gdLst/>
            <a:ahLst/>
            <a:cxnLst/>
            <a:rect l="l" t="t" r="r" b="b"/>
            <a:pathLst>
              <a:path w="2487929" h="2487929">
                <a:moveTo>
                  <a:pt x="543221" y="216026"/>
                </a:moveTo>
                <a:lnTo>
                  <a:pt x="504308" y="243645"/>
                </a:lnTo>
                <a:lnTo>
                  <a:pt x="466770" y="272473"/>
                </a:lnTo>
                <a:lnTo>
                  <a:pt x="430616" y="302467"/>
                </a:lnTo>
                <a:lnTo>
                  <a:pt x="395854" y="333583"/>
                </a:lnTo>
                <a:lnTo>
                  <a:pt x="362492" y="365775"/>
                </a:lnTo>
                <a:lnTo>
                  <a:pt x="330540" y="398998"/>
                </a:lnTo>
                <a:lnTo>
                  <a:pt x="300004" y="433208"/>
                </a:lnTo>
                <a:lnTo>
                  <a:pt x="270895" y="468360"/>
                </a:lnTo>
                <a:lnTo>
                  <a:pt x="243220" y="504409"/>
                </a:lnTo>
                <a:lnTo>
                  <a:pt x="216987" y="541310"/>
                </a:lnTo>
                <a:lnTo>
                  <a:pt x="192206" y="579020"/>
                </a:lnTo>
                <a:lnTo>
                  <a:pt x="168885" y="617492"/>
                </a:lnTo>
                <a:lnTo>
                  <a:pt x="147032" y="656683"/>
                </a:lnTo>
                <a:lnTo>
                  <a:pt x="126656" y="696547"/>
                </a:lnTo>
                <a:lnTo>
                  <a:pt x="107765" y="737039"/>
                </a:lnTo>
                <a:lnTo>
                  <a:pt x="90367" y="778116"/>
                </a:lnTo>
                <a:lnTo>
                  <a:pt x="74472" y="819732"/>
                </a:lnTo>
                <a:lnTo>
                  <a:pt x="60087" y="861842"/>
                </a:lnTo>
                <a:lnTo>
                  <a:pt x="47221" y="904402"/>
                </a:lnTo>
                <a:lnTo>
                  <a:pt x="35883" y="947367"/>
                </a:lnTo>
                <a:lnTo>
                  <a:pt x="26081" y="990692"/>
                </a:lnTo>
                <a:lnTo>
                  <a:pt x="17824" y="1034332"/>
                </a:lnTo>
                <a:lnTo>
                  <a:pt x="11119" y="1078243"/>
                </a:lnTo>
                <a:lnTo>
                  <a:pt x="5976" y="1122380"/>
                </a:lnTo>
                <a:lnTo>
                  <a:pt x="2402" y="1166698"/>
                </a:lnTo>
                <a:lnTo>
                  <a:pt x="408" y="1211152"/>
                </a:lnTo>
                <a:lnTo>
                  <a:pt x="0" y="1255698"/>
                </a:lnTo>
                <a:lnTo>
                  <a:pt x="1187" y="1300291"/>
                </a:lnTo>
                <a:lnTo>
                  <a:pt x="3978" y="1344886"/>
                </a:lnTo>
                <a:lnTo>
                  <a:pt x="8381" y="1389438"/>
                </a:lnTo>
                <a:lnTo>
                  <a:pt x="14405" y="1433903"/>
                </a:lnTo>
                <a:lnTo>
                  <a:pt x="22059" y="1478236"/>
                </a:lnTo>
                <a:lnTo>
                  <a:pt x="31349" y="1522391"/>
                </a:lnTo>
                <a:lnTo>
                  <a:pt x="42287" y="1566325"/>
                </a:lnTo>
                <a:lnTo>
                  <a:pt x="54878" y="1609993"/>
                </a:lnTo>
                <a:lnTo>
                  <a:pt x="69133" y="1653349"/>
                </a:lnTo>
                <a:lnTo>
                  <a:pt x="85060" y="1696349"/>
                </a:lnTo>
                <a:lnTo>
                  <a:pt x="102666" y="1738949"/>
                </a:lnTo>
                <a:lnTo>
                  <a:pt x="121961" y="1781103"/>
                </a:lnTo>
                <a:lnTo>
                  <a:pt x="142953" y="1822767"/>
                </a:lnTo>
                <a:lnTo>
                  <a:pt x="165651" y="1863896"/>
                </a:lnTo>
                <a:lnTo>
                  <a:pt x="190062" y="1904445"/>
                </a:lnTo>
                <a:lnTo>
                  <a:pt x="216196" y="1944370"/>
                </a:lnTo>
                <a:lnTo>
                  <a:pt x="243814" y="1983282"/>
                </a:lnTo>
                <a:lnTo>
                  <a:pt x="272642" y="2020820"/>
                </a:lnTo>
                <a:lnTo>
                  <a:pt x="302637" y="2056974"/>
                </a:lnTo>
                <a:lnTo>
                  <a:pt x="333752" y="2091736"/>
                </a:lnTo>
                <a:lnTo>
                  <a:pt x="365944" y="2125098"/>
                </a:lnTo>
                <a:lnTo>
                  <a:pt x="399167" y="2157051"/>
                </a:lnTo>
                <a:lnTo>
                  <a:pt x="433377" y="2187586"/>
                </a:lnTo>
                <a:lnTo>
                  <a:pt x="468529" y="2216696"/>
                </a:lnTo>
                <a:lnTo>
                  <a:pt x="504578" y="2244371"/>
                </a:lnTo>
                <a:lnTo>
                  <a:pt x="541480" y="2270603"/>
                </a:lnTo>
                <a:lnTo>
                  <a:pt x="579189" y="2295384"/>
                </a:lnTo>
                <a:lnTo>
                  <a:pt x="617661" y="2318705"/>
                </a:lnTo>
                <a:lnTo>
                  <a:pt x="656852" y="2340558"/>
                </a:lnTo>
                <a:lnTo>
                  <a:pt x="696716" y="2360935"/>
                </a:lnTo>
                <a:lnTo>
                  <a:pt x="737209" y="2379826"/>
                </a:lnTo>
                <a:lnTo>
                  <a:pt x="778285" y="2397223"/>
                </a:lnTo>
                <a:lnTo>
                  <a:pt x="819901" y="2413119"/>
                </a:lnTo>
                <a:lnTo>
                  <a:pt x="862011" y="2427503"/>
                </a:lnTo>
                <a:lnTo>
                  <a:pt x="904571" y="2440369"/>
                </a:lnTo>
                <a:lnTo>
                  <a:pt x="947536" y="2451707"/>
                </a:lnTo>
                <a:lnTo>
                  <a:pt x="990861" y="2461509"/>
                </a:lnTo>
                <a:lnTo>
                  <a:pt x="1034501" y="2469767"/>
                </a:lnTo>
                <a:lnTo>
                  <a:pt x="1078412" y="2476471"/>
                </a:lnTo>
                <a:lnTo>
                  <a:pt x="1122549" y="2481615"/>
                </a:lnTo>
                <a:lnTo>
                  <a:pt x="1166867" y="2485188"/>
                </a:lnTo>
                <a:lnTo>
                  <a:pt x="1211322" y="2487183"/>
                </a:lnTo>
                <a:lnTo>
                  <a:pt x="1255868" y="2487591"/>
                </a:lnTo>
                <a:lnTo>
                  <a:pt x="1300460" y="2486404"/>
                </a:lnTo>
                <a:lnTo>
                  <a:pt x="1345055" y="2483612"/>
                </a:lnTo>
                <a:lnTo>
                  <a:pt x="1389607" y="2479209"/>
                </a:lnTo>
                <a:lnTo>
                  <a:pt x="1434072" y="2473185"/>
                </a:lnTo>
                <a:lnTo>
                  <a:pt x="1478405" y="2465532"/>
                </a:lnTo>
                <a:lnTo>
                  <a:pt x="1522561" y="2456241"/>
                </a:lnTo>
                <a:lnTo>
                  <a:pt x="1566494" y="2445304"/>
                </a:lnTo>
                <a:lnTo>
                  <a:pt x="1610162" y="2432712"/>
                </a:lnTo>
                <a:lnTo>
                  <a:pt x="1653518" y="2418457"/>
                </a:lnTo>
                <a:lnTo>
                  <a:pt x="1696519" y="2402531"/>
                </a:lnTo>
                <a:lnTo>
                  <a:pt x="1739118" y="2384924"/>
                </a:lnTo>
                <a:lnTo>
                  <a:pt x="1781272" y="2365629"/>
                </a:lnTo>
                <a:lnTo>
                  <a:pt x="1822936" y="2344637"/>
                </a:lnTo>
                <a:lnTo>
                  <a:pt x="1864065" y="2321940"/>
                </a:lnTo>
                <a:lnTo>
                  <a:pt x="1904614" y="2297528"/>
                </a:lnTo>
                <a:lnTo>
                  <a:pt x="1944539" y="2271395"/>
                </a:lnTo>
                <a:lnTo>
                  <a:pt x="1983452" y="2243776"/>
                </a:lnTo>
                <a:lnTo>
                  <a:pt x="2020989" y="2214948"/>
                </a:lnTo>
                <a:lnTo>
                  <a:pt x="2057143" y="2184954"/>
                </a:lnTo>
                <a:lnTo>
                  <a:pt x="2091906" y="2153838"/>
                </a:lnTo>
                <a:lnTo>
                  <a:pt x="2125267" y="2121646"/>
                </a:lnTo>
                <a:lnTo>
                  <a:pt x="2157220" y="2088423"/>
                </a:lnTo>
                <a:lnTo>
                  <a:pt x="2187755" y="2054213"/>
                </a:lnTo>
                <a:lnTo>
                  <a:pt x="2216865" y="2019061"/>
                </a:lnTo>
                <a:lnTo>
                  <a:pt x="2244540" y="1983012"/>
                </a:lnTo>
                <a:lnTo>
                  <a:pt x="2270772" y="1946111"/>
                </a:lnTo>
                <a:lnTo>
                  <a:pt x="2295553" y="1908401"/>
                </a:lnTo>
                <a:lnTo>
                  <a:pt x="2318875" y="1869929"/>
                </a:lnTo>
                <a:lnTo>
                  <a:pt x="2340728" y="1830738"/>
                </a:lnTo>
                <a:lnTo>
                  <a:pt x="2361104" y="1790874"/>
                </a:lnTo>
                <a:lnTo>
                  <a:pt x="2379995" y="1750382"/>
                </a:lnTo>
                <a:lnTo>
                  <a:pt x="2397393" y="1709305"/>
                </a:lnTo>
                <a:lnTo>
                  <a:pt x="2413288" y="1667689"/>
                </a:lnTo>
                <a:lnTo>
                  <a:pt x="2427673" y="1625579"/>
                </a:lnTo>
                <a:lnTo>
                  <a:pt x="2440538" y="1583019"/>
                </a:lnTo>
                <a:lnTo>
                  <a:pt x="2451876" y="1540054"/>
                </a:lnTo>
                <a:lnTo>
                  <a:pt x="2461678" y="1496729"/>
                </a:lnTo>
                <a:lnTo>
                  <a:pt x="2469936" y="1453089"/>
                </a:lnTo>
                <a:lnTo>
                  <a:pt x="2476641" y="1409178"/>
                </a:lnTo>
                <a:lnTo>
                  <a:pt x="2481784" y="1365041"/>
                </a:lnTo>
                <a:lnTo>
                  <a:pt x="2485357" y="1320723"/>
                </a:lnTo>
                <a:lnTo>
                  <a:pt x="2487352" y="1276269"/>
                </a:lnTo>
                <a:lnTo>
                  <a:pt x="2487650" y="1243711"/>
                </a:lnTo>
                <a:lnTo>
                  <a:pt x="1243880" y="1243711"/>
                </a:lnTo>
                <a:lnTo>
                  <a:pt x="543221" y="216026"/>
                </a:lnTo>
                <a:close/>
              </a:path>
              <a:path w="2487929" h="2487929">
                <a:moveTo>
                  <a:pt x="1243880" y="0"/>
                </a:moveTo>
                <a:lnTo>
                  <a:pt x="1243880" y="1243711"/>
                </a:lnTo>
                <a:lnTo>
                  <a:pt x="2487650" y="1243711"/>
                </a:lnTo>
                <a:lnTo>
                  <a:pt x="2487760" y="1231723"/>
                </a:lnTo>
                <a:lnTo>
                  <a:pt x="2486573" y="1187130"/>
                </a:lnTo>
                <a:lnTo>
                  <a:pt x="2483782" y="1142535"/>
                </a:lnTo>
                <a:lnTo>
                  <a:pt x="2479378" y="1097983"/>
                </a:lnTo>
                <a:lnTo>
                  <a:pt x="2473354" y="1053518"/>
                </a:lnTo>
                <a:lnTo>
                  <a:pt x="2465701" y="1009185"/>
                </a:lnTo>
                <a:lnTo>
                  <a:pt x="2456410" y="965030"/>
                </a:lnTo>
                <a:lnTo>
                  <a:pt x="2445473" y="921096"/>
                </a:lnTo>
                <a:lnTo>
                  <a:pt x="2432881" y="877428"/>
                </a:lnTo>
                <a:lnTo>
                  <a:pt x="2418626" y="834072"/>
                </a:lnTo>
                <a:lnTo>
                  <a:pt x="2402700" y="791072"/>
                </a:lnTo>
                <a:lnTo>
                  <a:pt x="2385093" y="748472"/>
                </a:lnTo>
                <a:lnTo>
                  <a:pt x="2365798" y="706318"/>
                </a:lnTo>
                <a:lnTo>
                  <a:pt x="2344806" y="664654"/>
                </a:lnTo>
                <a:lnTo>
                  <a:pt x="2322109" y="623525"/>
                </a:lnTo>
                <a:lnTo>
                  <a:pt x="2297698" y="582976"/>
                </a:lnTo>
                <a:lnTo>
                  <a:pt x="2271564" y="543051"/>
                </a:lnTo>
                <a:lnTo>
                  <a:pt x="2243039" y="502943"/>
                </a:lnTo>
                <a:lnTo>
                  <a:pt x="2213092" y="464171"/>
                </a:lnTo>
                <a:lnTo>
                  <a:pt x="2181773" y="426759"/>
                </a:lnTo>
                <a:lnTo>
                  <a:pt x="2149129" y="390733"/>
                </a:lnTo>
                <a:lnTo>
                  <a:pt x="2115210" y="356120"/>
                </a:lnTo>
                <a:lnTo>
                  <a:pt x="2080063" y="322944"/>
                </a:lnTo>
                <a:lnTo>
                  <a:pt x="2043738" y="291233"/>
                </a:lnTo>
                <a:lnTo>
                  <a:pt x="2006284" y="261010"/>
                </a:lnTo>
                <a:lnTo>
                  <a:pt x="1967748" y="232303"/>
                </a:lnTo>
                <a:lnTo>
                  <a:pt x="1928180" y="205136"/>
                </a:lnTo>
                <a:lnTo>
                  <a:pt x="1887629" y="179536"/>
                </a:lnTo>
                <a:lnTo>
                  <a:pt x="1846142" y="155528"/>
                </a:lnTo>
                <a:lnTo>
                  <a:pt x="1803769" y="133137"/>
                </a:lnTo>
                <a:lnTo>
                  <a:pt x="1760559" y="112391"/>
                </a:lnTo>
                <a:lnTo>
                  <a:pt x="1716560" y="93313"/>
                </a:lnTo>
                <a:lnTo>
                  <a:pt x="1671820" y="75930"/>
                </a:lnTo>
                <a:lnTo>
                  <a:pt x="1626389" y="60268"/>
                </a:lnTo>
                <a:lnTo>
                  <a:pt x="1580314" y="46353"/>
                </a:lnTo>
                <a:lnTo>
                  <a:pt x="1533646" y="34209"/>
                </a:lnTo>
                <a:lnTo>
                  <a:pt x="1486432" y="23863"/>
                </a:lnTo>
                <a:lnTo>
                  <a:pt x="1438720" y="15341"/>
                </a:lnTo>
                <a:lnTo>
                  <a:pt x="1390561" y="8668"/>
                </a:lnTo>
                <a:lnTo>
                  <a:pt x="1342002" y="3869"/>
                </a:lnTo>
                <a:lnTo>
                  <a:pt x="1293092" y="971"/>
                </a:lnTo>
                <a:lnTo>
                  <a:pt x="1243880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957957" y="1729358"/>
            <a:ext cx="701040" cy="1243965"/>
          </a:xfrm>
          <a:custGeom>
            <a:avLst/>
            <a:gdLst/>
            <a:ahLst/>
            <a:cxnLst/>
            <a:rect l="l" t="t" r="r" b="b"/>
            <a:pathLst>
              <a:path w="701039" h="1243964">
                <a:moveTo>
                  <a:pt x="700658" y="0"/>
                </a:moveTo>
                <a:lnTo>
                  <a:pt x="650757" y="1001"/>
                </a:lnTo>
                <a:lnTo>
                  <a:pt x="601065" y="3993"/>
                </a:lnTo>
                <a:lnTo>
                  <a:pt x="551639" y="8958"/>
                </a:lnTo>
                <a:lnTo>
                  <a:pt x="502536" y="15878"/>
                </a:lnTo>
                <a:lnTo>
                  <a:pt x="453813" y="24736"/>
                </a:lnTo>
                <a:lnTo>
                  <a:pt x="405527" y="35515"/>
                </a:lnTo>
                <a:lnTo>
                  <a:pt x="357734" y="48196"/>
                </a:lnTo>
                <a:lnTo>
                  <a:pt x="310493" y="62762"/>
                </a:lnTo>
                <a:lnTo>
                  <a:pt x="263859" y="79196"/>
                </a:lnTo>
                <a:lnTo>
                  <a:pt x="217889" y="97479"/>
                </a:lnTo>
                <a:lnTo>
                  <a:pt x="172641" y="117595"/>
                </a:lnTo>
                <a:lnTo>
                  <a:pt x="128171" y="139525"/>
                </a:lnTo>
                <a:lnTo>
                  <a:pt x="84536" y="163252"/>
                </a:lnTo>
                <a:lnTo>
                  <a:pt x="41793" y="188758"/>
                </a:lnTo>
                <a:lnTo>
                  <a:pt x="0" y="216026"/>
                </a:lnTo>
                <a:lnTo>
                  <a:pt x="700658" y="1243711"/>
                </a:lnTo>
                <a:lnTo>
                  <a:pt x="700658" y="0"/>
                </a:lnTo>
                <a:close/>
              </a:path>
            </a:pathLst>
          </a:custGeom>
          <a:solidFill>
            <a:srgbClr val="B3B3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6259067" y="2756916"/>
            <a:ext cx="111760" cy="111760"/>
          </a:xfrm>
          <a:custGeom>
            <a:avLst/>
            <a:gdLst/>
            <a:ahLst/>
            <a:cxnLst/>
            <a:rect l="l" t="t" r="r" b="b"/>
            <a:pathLst>
              <a:path w="111760" h="111760">
                <a:moveTo>
                  <a:pt x="0" y="111251"/>
                </a:moveTo>
                <a:lnTo>
                  <a:pt x="111251" y="111251"/>
                </a:lnTo>
                <a:lnTo>
                  <a:pt x="111251" y="0"/>
                </a:lnTo>
                <a:lnTo>
                  <a:pt x="0" y="0"/>
                </a:lnTo>
                <a:lnTo>
                  <a:pt x="0" y="111251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259067" y="3078479"/>
            <a:ext cx="111760" cy="111760"/>
          </a:xfrm>
          <a:custGeom>
            <a:avLst/>
            <a:gdLst/>
            <a:ahLst/>
            <a:cxnLst/>
            <a:rect l="l" t="t" r="r" b="b"/>
            <a:pathLst>
              <a:path w="111760" h="111760">
                <a:moveTo>
                  <a:pt x="0" y="111251"/>
                </a:moveTo>
                <a:lnTo>
                  <a:pt x="111251" y="111251"/>
                </a:lnTo>
                <a:lnTo>
                  <a:pt x="111251" y="0"/>
                </a:lnTo>
                <a:lnTo>
                  <a:pt x="0" y="0"/>
                </a:lnTo>
                <a:lnTo>
                  <a:pt x="0" y="111251"/>
                </a:lnTo>
                <a:close/>
              </a:path>
            </a:pathLst>
          </a:custGeom>
          <a:solidFill>
            <a:srgbClr val="B3B3B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143000" y="1391411"/>
            <a:ext cx="5686425" cy="3162300"/>
          </a:xfrm>
          <a:prstGeom prst="rect">
            <a:avLst/>
          </a:prstGeom>
          <a:ln w="9144">
            <a:solidFill>
              <a:srgbClr val="858585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algn="ctr" marR="1180465">
              <a:lnSpc>
                <a:spcPct val="100000"/>
              </a:lnSpc>
              <a:spcBef>
                <a:spcPts val="1515"/>
              </a:spcBef>
            </a:pPr>
            <a:r>
              <a:rPr dirty="0" sz="2000" spc="-180">
                <a:latin typeface="Arial"/>
                <a:cs typeface="Arial"/>
              </a:rPr>
              <a:t>10%</a:t>
            </a:r>
            <a:endParaRPr sz="2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 algn="r" marL="5279390" marR="120014">
              <a:lnSpc>
                <a:spcPct val="132000"/>
              </a:lnSpc>
            </a:pPr>
            <a:r>
              <a:rPr dirty="0" sz="1600" spc="-155">
                <a:latin typeface="Arial"/>
                <a:cs typeface="Arial"/>
              </a:rPr>
              <a:t>Yes  </a:t>
            </a:r>
            <a:r>
              <a:rPr dirty="0" sz="1600" spc="-90">
                <a:latin typeface="Arial"/>
                <a:cs typeface="Arial"/>
              </a:rPr>
              <a:t>No</a:t>
            </a:r>
            <a:endParaRPr sz="16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algn="ctr" marL="163830">
              <a:lnSpc>
                <a:spcPct val="100000"/>
              </a:lnSpc>
              <a:spcBef>
                <a:spcPts val="1050"/>
              </a:spcBef>
            </a:pPr>
            <a:r>
              <a:rPr dirty="0" sz="2000" spc="-180">
                <a:latin typeface="Arial"/>
                <a:cs typeface="Arial"/>
              </a:rPr>
              <a:t>90%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6020180"/>
            <a:ext cx="5840730" cy="12598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4.10 </a:t>
            </a:r>
            <a:r>
              <a:rPr dirty="0" sz="1200" spc="-5">
                <a:latin typeface="Times New Roman"/>
                <a:cs typeface="Times New Roman"/>
              </a:rPr>
              <a:t>shows </a:t>
            </a:r>
            <a:r>
              <a:rPr dirty="0" sz="1200">
                <a:latin typeface="Times New Roman"/>
                <a:cs typeface="Times New Roman"/>
              </a:rPr>
              <a:t>that the majority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students </a:t>
            </a:r>
            <a:r>
              <a:rPr dirty="0" sz="1200">
                <a:latin typeface="Times New Roman"/>
                <a:cs typeface="Times New Roman"/>
              </a:rPr>
              <a:t>(19 out of 21) </a:t>
            </a:r>
            <a:r>
              <a:rPr dirty="0" sz="1200" spc="-5">
                <a:latin typeface="Times New Roman"/>
                <a:cs typeface="Times New Roman"/>
              </a:rPr>
              <a:t>chose </a:t>
            </a:r>
            <a:r>
              <a:rPr dirty="0" sz="1200">
                <a:latin typeface="Times New Roman"/>
                <a:cs typeface="Times New Roman"/>
              </a:rPr>
              <a:t>that they</a:t>
            </a:r>
            <a:r>
              <a:rPr dirty="0" sz="1200" spc="-2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either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Somewhat </a:t>
            </a:r>
            <a:r>
              <a:rPr dirty="0" sz="1200">
                <a:latin typeface="Times New Roman"/>
                <a:cs typeface="Times New Roman"/>
              </a:rPr>
              <a:t>Agree or Strongly </a:t>
            </a:r>
            <a:r>
              <a:rPr dirty="0" sz="1200" spc="-5">
                <a:latin typeface="Times New Roman"/>
                <a:cs typeface="Times New Roman"/>
              </a:rPr>
              <a:t>Agree </a:t>
            </a:r>
            <a:r>
              <a:rPr dirty="0" sz="1200">
                <a:latin typeface="Times New Roman"/>
                <a:cs typeface="Times New Roman"/>
              </a:rPr>
              <a:t>with the statement, “I </a:t>
            </a:r>
            <a:r>
              <a:rPr dirty="0" sz="1200" spc="-5">
                <a:latin typeface="Times New Roman"/>
                <a:cs typeface="Times New Roman"/>
              </a:rPr>
              <a:t>enjoyed going </a:t>
            </a:r>
            <a:r>
              <a:rPr dirty="0" sz="1200" spc="5">
                <a:latin typeface="Times New Roman"/>
                <a:cs typeface="Times New Roman"/>
              </a:rPr>
              <a:t>to </a:t>
            </a:r>
            <a:r>
              <a:rPr dirty="0" sz="1200">
                <a:latin typeface="Times New Roman"/>
                <a:cs typeface="Times New Roman"/>
              </a:rPr>
              <a:t>school.” </a:t>
            </a:r>
            <a:r>
              <a:rPr dirty="0" sz="1200" spc="-5">
                <a:latin typeface="Times New Roman"/>
                <a:cs typeface="Times New Roman"/>
              </a:rPr>
              <a:t>As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5">
                <a:latin typeface="Times New Roman"/>
                <a:cs typeface="Times New Roman"/>
              </a:rPr>
              <a:t>why  </a:t>
            </a:r>
            <a:r>
              <a:rPr dirty="0" sz="1200">
                <a:latin typeface="Times New Roman"/>
                <a:cs typeface="Times New Roman"/>
              </a:rPr>
              <a:t>students did or </a:t>
            </a:r>
            <a:r>
              <a:rPr dirty="0" sz="1200" spc="-5">
                <a:latin typeface="Times New Roman"/>
                <a:cs typeface="Times New Roman"/>
              </a:rPr>
              <a:t>did </a:t>
            </a:r>
            <a:r>
              <a:rPr dirty="0" sz="1200">
                <a:latin typeface="Times New Roman"/>
                <a:cs typeface="Times New Roman"/>
              </a:rPr>
              <a:t>not </a:t>
            </a:r>
            <a:r>
              <a:rPr dirty="0" sz="1200" spc="-5">
                <a:latin typeface="Times New Roman"/>
                <a:cs typeface="Times New Roman"/>
              </a:rPr>
              <a:t>like going </a:t>
            </a:r>
            <a:r>
              <a:rPr dirty="0" sz="1200">
                <a:latin typeface="Times New Roman"/>
                <a:cs typeface="Times New Roman"/>
              </a:rPr>
              <a:t>to school </a:t>
            </a:r>
            <a:r>
              <a:rPr dirty="0" sz="1200" spc="-5">
                <a:latin typeface="Times New Roman"/>
                <a:cs typeface="Times New Roman"/>
              </a:rPr>
              <a:t>is unclear. Two selected </a:t>
            </a:r>
            <a:r>
              <a:rPr dirty="0" sz="1200">
                <a:latin typeface="Times New Roman"/>
                <a:cs typeface="Times New Roman"/>
              </a:rPr>
              <a:t>the response of </a:t>
            </a:r>
            <a:r>
              <a:rPr dirty="0" sz="1200" spc="-5">
                <a:latin typeface="Times New Roman"/>
                <a:cs typeface="Times New Roman"/>
              </a:rPr>
              <a:t>either  </a:t>
            </a:r>
            <a:r>
              <a:rPr dirty="0" sz="1200">
                <a:latin typeface="Times New Roman"/>
                <a:cs typeface="Times New Roman"/>
              </a:rPr>
              <a:t>Strongly </a:t>
            </a:r>
            <a:r>
              <a:rPr dirty="0" sz="1200" spc="-5">
                <a:latin typeface="Times New Roman"/>
                <a:cs typeface="Times New Roman"/>
              </a:rPr>
              <a:t>Disagree </a:t>
            </a:r>
            <a:r>
              <a:rPr dirty="0" sz="1200">
                <a:latin typeface="Times New Roman"/>
                <a:cs typeface="Times New Roman"/>
              </a:rPr>
              <a:t>or </a:t>
            </a:r>
            <a:r>
              <a:rPr dirty="0" sz="1200" spc="-5">
                <a:latin typeface="Times New Roman"/>
                <a:cs typeface="Times New Roman"/>
              </a:rPr>
              <a:t>Somewhat Disagree, </a:t>
            </a:r>
            <a:r>
              <a:rPr dirty="0" sz="1200">
                <a:latin typeface="Times New Roman"/>
                <a:cs typeface="Times New Roman"/>
              </a:rPr>
              <a:t>consisting of a </a:t>
            </a:r>
            <a:r>
              <a:rPr dirty="0" sz="1200" spc="-5">
                <a:latin typeface="Times New Roman"/>
                <a:cs typeface="Times New Roman"/>
              </a:rPr>
              <a:t>total percentage </a:t>
            </a:r>
            <a:r>
              <a:rPr dirty="0" sz="1200">
                <a:latin typeface="Times New Roman"/>
                <a:cs typeface="Times New Roman"/>
              </a:rPr>
              <a:t>of only </a:t>
            </a:r>
            <a:r>
              <a:rPr dirty="0" sz="1200" spc="-5">
                <a:latin typeface="Times New Roman"/>
                <a:cs typeface="Times New Roman"/>
              </a:rPr>
              <a:t>9.5%.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618731" y="5404103"/>
            <a:ext cx="394970" cy="0"/>
          </a:xfrm>
          <a:custGeom>
            <a:avLst/>
            <a:gdLst/>
            <a:ahLst/>
            <a:cxnLst/>
            <a:rect l="l" t="t" r="r" b="b"/>
            <a:pathLst>
              <a:path w="394970" h="0">
                <a:moveTo>
                  <a:pt x="0" y="0"/>
                </a:moveTo>
                <a:lnTo>
                  <a:pt x="3947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300471" y="5404103"/>
            <a:ext cx="791210" cy="0"/>
          </a:xfrm>
          <a:custGeom>
            <a:avLst/>
            <a:gdLst/>
            <a:ahLst/>
            <a:cxnLst/>
            <a:rect l="l" t="t" r="r" b="b"/>
            <a:pathLst>
              <a:path w="791210" h="0">
                <a:moveTo>
                  <a:pt x="0" y="0"/>
                </a:moveTo>
                <a:lnTo>
                  <a:pt x="79095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741932" y="5404103"/>
            <a:ext cx="3031490" cy="0"/>
          </a:xfrm>
          <a:custGeom>
            <a:avLst/>
            <a:gdLst/>
            <a:ahLst/>
            <a:cxnLst/>
            <a:rect l="l" t="t" r="r" b="b"/>
            <a:pathLst>
              <a:path w="3031490" h="0">
                <a:moveTo>
                  <a:pt x="0" y="0"/>
                </a:moveTo>
                <a:lnTo>
                  <a:pt x="303123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618731" y="5262371"/>
            <a:ext cx="394970" cy="0"/>
          </a:xfrm>
          <a:custGeom>
            <a:avLst/>
            <a:gdLst/>
            <a:ahLst/>
            <a:cxnLst/>
            <a:rect l="l" t="t" r="r" b="b"/>
            <a:pathLst>
              <a:path w="394970" h="0">
                <a:moveTo>
                  <a:pt x="0" y="0"/>
                </a:moveTo>
                <a:lnTo>
                  <a:pt x="3947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300471" y="5262371"/>
            <a:ext cx="791210" cy="0"/>
          </a:xfrm>
          <a:custGeom>
            <a:avLst/>
            <a:gdLst/>
            <a:ahLst/>
            <a:cxnLst/>
            <a:rect l="l" t="t" r="r" b="b"/>
            <a:pathLst>
              <a:path w="791210" h="0">
                <a:moveTo>
                  <a:pt x="0" y="0"/>
                </a:moveTo>
                <a:lnTo>
                  <a:pt x="79095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41932" y="5262371"/>
            <a:ext cx="3031490" cy="0"/>
          </a:xfrm>
          <a:custGeom>
            <a:avLst/>
            <a:gdLst/>
            <a:ahLst/>
            <a:cxnLst/>
            <a:rect l="l" t="t" r="r" b="b"/>
            <a:pathLst>
              <a:path w="3031490" h="0">
                <a:moveTo>
                  <a:pt x="0" y="0"/>
                </a:moveTo>
                <a:lnTo>
                  <a:pt x="303123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618731" y="5122164"/>
            <a:ext cx="394970" cy="0"/>
          </a:xfrm>
          <a:custGeom>
            <a:avLst/>
            <a:gdLst/>
            <a:ahLst/>
            <a:cxnLst/>
            <a:rect l="l" t="t" r="r" b="b"/>
            <a:pathLst>
              <a:path w="394970" h="0">
                <a:moveTo>
                  <a:pt x="0" y="0"/>
                </a:moveTo>
                <a:lnTo>
                  <a:pt x="3947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300471" y="5122164"/>
            <a:ext cx="791210" cy="0"/>
          </a:xfrm>
          <a:custGeom>
            <a:avLst/>
            <a:gdLst/>
            <a:ahLst/>
            <a:cxnLst/>
            <a:rect l="l" t="t" r="r" b="b"/>
            <a:pathLst>
              <a:path w="791210" h="0">
                <a:moveTo>
                  <a:pt x="0" y="0"/>
                </a:moveTo>
                <a:lnTo>
                  <a:pt x="79095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741932" y="5122164"/>
            <a:ext cx="3031490" cy="0"/>
          </a:xfrm>
          <a:custGeom>
            <a:avLst/>
            <a:gdLst/>
            <a:ahLst/>
            <a:cxnLst/>
            <a:rect l="l" t="t" r="r" b="b"/>
            <a:pathLst>
              <a:path w="3031490" h="0">
                <a:moveTo>
                  <a:pt x="0" y="0"/>
                </a:moveTo>
                <a:lnTo>
                  <a:pt x="303123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618731" y="4980432"/>
            <a:ext cx="394970" cy="0"/>
          </a:xfrm>
          <a:custGeom>
            <a:avLst/>
            <a:gdLst/>
            <a:ahLst/>
            <a:cxnLst/>
            <a:rect l="l" t="t" r="r" b="b"/>
            <a:pathLst>
              <a:path w="394970" h="0">
                <a:moveTo>
                  <a:pt x="0" y="0"/>
                </a:moveTo>
                <a:lnTo>
                  <a:pt x="3947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300471" y="4980432"/>
            <a:ext cx="791210" cy="0"/>
          </a:xfrm>
          <a:custGeom>
            <a:avLst/>
            <a:gdLst/>
            <a:ahLst/>
            <a:cxnLst/>
            <a:rect l="l" t="t" r="r" b="b"/>
            <a:pathLst>
              <a:path w="791210" h="0">
                <a:moveTo>
                  <a:pt x="0" y="0"/>
                </a:moveTo>
                <a:lnTo>
                  <a:pt x="79095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741932" y="4980432"/>
            <a:ext cx="3031490" cy="0"/>
          </a:xfrm>
          <a:custGeom>
            <a:avLst/>
            <a:gdLst/>
            <a:ahLst/>
            <a:cxnLst/>
            <a:rect l="l" t="t" r="r" b="b"/>
            <a:pathLst>
              <a:path w="3031490" h="0">
                <a:moveTo>
                  <a:pt x="0" y="0"/>
                </a:moveTo>
                <a:lnTo>
                  <a:pt x="303123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618731" y="4840223"/>
            <a:ext cx="394970" cy="0"/>
          </a:xfrm>
          <a:custGeom>
            <a:avLst/>
            <a:gdLst/>
            <a:ahLst/>
            <a:cxnLst/>
            <a:rect l="l" t="t" r="r" b="b"/>
            <a:pathLst>
              <a:path w="394970" h="0">
                <a:moveTo>
                  <a:pt x="0" y="0"/>
                </a:moveTo>
                <a:lnTo>
                  <a:pt x="3947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300471" y="4840223"/>
            <a:ext cx="791210" cy="0"/>
          </a:xfrm>
          <a:custGeom>
            <a:avLst/>
            <a:gdLst/>
            <a:ahLst/>
            <a:cxnLst/>
            <a:rect l="l" t="t" r="r" b="b"/>
            <a:pathLst>
              <a:path w="791210" h="0">
                <a:moveTo>
                  <a:pt x="0" y="0"/>
                </a:moveTo>
                <a:lnTo>
                  <a:pt x="79095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741932" y="4840223"/>
            <a:ext cx="3031490" cy="0"/>
          </a:xfrm>
          <a:custGeom>
            <a:avLst/>
            <a:gdLst/>
            <a:ahLst/>
            <a:cxnLst/>
            <a:rect l="l" t="t" r="r" b="b"/>
            <a:pathLst>
              <a:path w="3031490" h="0">
                <a:moveTo>
                  <a:pt x="0" y="0"/>
                </a:moveTo>
                <a:lnTo>
                  <a:pt x="303123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300471" y="4698491"/>
            <a:ext cx="1713230" cy="0"/>
          </a:xfrm>
          <a:custGeom>
            <a:avLst/>
            <a:gdLst/>
            <a:ahLst/>
            <a:cxnLst/>
            <a:rect l="l" t="t" r="r" b="b"/>
            <a:pathLst>
              <a:path w="1713229" h="0">
                <a:moveTo>
                  <a:pt x="0" y="0"/>
                </a:moveTo>
                <a:lnTo>
                  <a:pt x="171297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741932" y="4698491"/>
            <a:ext cx="3031490" cy="0"/>
          </a:xfrm>
          <a:custGeom>
            <a:avLst/>
            <a:gdLst/>
            <a:ahLst/>
            <a:cxnLst/>
            <a:rect l="l" t="t" r="r" b="b"/>
            <a:pathLst>
              <a:path w="3031490" h="0">
                <a:moveTo>
                  <a:pt x="0" y="0"/>
                </a:moveTo>
                <a:lnTo>
                  <a:pt x="303123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300471" y="4558284"/>
            <a:ext cx="1713230" cy="0"/>
          </a:xfrm>
          <a:custGeom>
            <a:avLst/>
            <a:gdLst/>
            <a:ahLst/>
            <a:cxnLst/>
            <a:rect l="l" t="t" r="r" b="b"/>
            <a:pathLst>
              <a:path w="1713229" h="0">
                <a:moveTo>
                  <a:pt x="0" y="0"/>
                </a:moveTo>
                <a:lnTo>
                  <a:pt x="171297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741932" y="4558284"/>
            <a:ext cx="3031490" cy="0"/>
          </a:xfrm>
          <a:custGeom>
            <a:avLst/>
            <a:gdLst/>
            <a:ahLst/>
            <a:cxnLst/>
            <a:rect l="l" t="t" r="r" b="b"/>
            <a:pathLst>
              <a:path w="3031490" h="0">
                <a:moveTo>
                  <a:pt x="0" y="0"/>
                </a:moveTo>
                <a:lnTo>
                  <a:pt x="303123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300471" y="4416552"/>
            <a:ext cx="1713230" cy="0"/>
          </a:xfrm>
          <a:custGeom>
            <a:avLst/>
            <a:gdLst/>
            <a:ahLst/>
            <a:cxnLst/>
            <a:rect l="l" t="t" r="r" b="b"/>
            <a:pathLst>
              <a:path w="1713229" h="0">
                <a:moveTo>
                  <a:pt x="0" y="0"/>
                </a:moveTo>
                <a:lnTo>
                  <a:pt x="171297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741932" y="4416552"/>
            <a:ext cx="3031490" cy="0"/>
          </a:xfrm>
          <a:custGeom>
            <a:avLst/>
            <a:gdLst/>
            <a:ahLst/>
            <a:cxnLst/>
            <a:rect l="l" t="t" r="r" b="b"/>
            <a:pathLst>
              <a:path w="3031490" h="0">
                <a:moveTo>
                  <a:pt x="0" y="0"/>
                </a:moveTo>
                <a:lnTo>
                  <a:pt x="303123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5300471" y="4276344"/>
            <a:ext cx="1713230" cy="0"/>
          </a:xfrm>
          <a:custGeom>
            <a:avLst/>
            <a:gdLst/>
            <a:ahLst/>
            <a:cxnLst/>
            <a:rect l="l" t="t" r="r" b="b"/>
            <a:pathLst>
              <a:path w="1713229" h="0">
                <a:moveTo>
                  <a:pt x="0" y="0"/>
                </a:moveTo>
                <a:lnTo>
                  <a:pt x="171297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741932" y="4276344"/>
            <a:ext cx="3031490" cy="0"/>
          </a:xfrm>
          <a:custGeom>
            <a:avLst/>
            <a:gdLst/>
            <a:ahLst/>
            <a:cxnLst/>
            <a:rect l="l" t="t" r="r" b="b"/>
            <a:pathLst>
              <a:path w="3031490" h="0">
                <a:moveTo>
                  <a:pt x="0" y="0"/>
                </a:moveTo>
                <a:lnTo>
                  <a:pt x="303123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5300471" y="4134611"/>
            <a:ext cx="1713230" cy="0"/>
          </a:xfrm>
          <a:custGeom>
            <a:avLst/>
            <a:gdLst/>
            <a:ahLst/>
            <a:cxnLst/>
            <a:rect l="l" t="t" r="r" b="b"/>
            <a:pathLst>
              <a:path w="1713229" h="0">
                <a:moveTo>
                  <a:pt x="0" y="0"/>
                </a:moveTo>
                <a:lnTo>
                  <a:pt x="171297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741932" y="4134611"/>
            <a:ext cx="3031490" cy="0"/>
          </a:xfrm>
          <a:custGeom>
            <a:avLst/>
            <a:gdLst/>
            <a:ahLst/>
            <a:cxnLst/>
            <a:rect l="l" t="t" r="r" b="b"/>
            <a:pathLst>
              <a:path w="3031490" h="0">
                <a:moveTo>
                  <a:pt x="0" y="0"/>
                </a:moveTo>
                <a:lnTo>
                  <a:pt x="303123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5300471" y="3994403"/>
            <a:ext cx="1713230" cy="0"/>
          </a:xfrm>
          <a:custGeom>
            <a:avLst/>
            <a:gdLst/>
            <a:ahLst/>
            <a:cxnLst/>
            <a:rect l="l" t="t" r="r" b="b"/>
            <a:pathLst>
              <a:path w="1713229" h="0">
                <a:moveTo>
                  <a:pt x="0" y="0"/>
                </a:moveTo>
                <a:lnTo>
                  <a:pt x="171297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741932" y="3994403"/>
            <a:ext cx="3031490" cy="0"/>
          </a:xfrm>
          <a:custGeom>
            <a:avLst/>
            <a:gdLst/>
            <a:ahLst/>
            <a:cxnLst/>
            <a:rect l="l" t="t" r="r" b="b"/>
            <a:pathLst>
              <a:path w="3031490" h="0">
                <a:moveTo>
                  <a:pt x="0" y="0"/>
                </a:moveTo>
                <a:lnTo>
                  <a:pt x="303123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300471" y="3852671"/>
            <a:ext cx="1713230" cy="0"/>
          </a:xfrm>
          <a:custGeom>
            <a:avLst/>
            <a:gdLst/>
            <a:ahLst/>
            <a:cxnLst/>
            <a:rect l="l" t="t" r="r" b="b"/>
            <a:pathLst>
              <a:path w="1713229" h="0">
                <a:moveTo>
                  <a:pt x="0" y="0"/>
                </a:moveTo>
                <a:lnTo>
                  <a:pt x="171297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741932" y="3852671"/>
            <a:ext cx="3031490" cy="0"/>
          </a:xfrm>
          <a:custGeom>
            <a:avLst/>
            <a:gdLst/>
            <a:ahLst/>
            <a:cxnLst/>
            <a:rect l="l" t="t" r="r" b="b"/>
            <a:pathLst>
              <a:path w="3031490" h="0">
                <a:moveTo>
                  <a:pt x="0" y="0"/>
                </a:moveTo>
                <a:lnTo>
                  <a:pt x="303123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741932" y="3712464"/>
            <a:ext cx="5271770" cy="0"/>
          </a:xfrm>
          <a:custGeom>
            <a:avLst/>
            <a:gdLst/>
            <a:ahLst/>
            <a:cxnLst/>
            <a:rect l="l" t="t" r="r" b="b"/>
            <a:pathLst>
              <a:path w="5271770" h="0">
                <a:moveTo>
                  <a:pt x="0" y="0"/>
                </a:moveTo>
                <a:lnTo>
                  <a:pt x="52715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741932" y="3570732"/>
            <a:ext cx="5271770" cy="0"/>
          </a:xfrm>
          <a:custGeom>
            <a:avLst/>
            <a:gdLst/>
            <a:ahLst/>
            <a:cxnLst/>
            <a:rect l="l" t="t" r="r" b="b"/>
            <a:pathLst>
              <a:path w="5271770" h="0">
                <a:moveTo>
                  <a:pt x="0" y="0"/>
                </a:moveTo>
                <a:lnTo>
                  <a:pt x="52715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741932" y="3430523"/>
            <a:ext cx="5271770" cy="0"/>
          </a:xfrm>
          <a:custGeom>
            <a:avLst/>
            <a:gdLst/>
            <a:ahLst/>
            <a:cxnLst/>
            <a:rect l="l" t="t" r="r" b="b"/>
            <a:pathLst>
              <a:path w="5271770" h="0">
                <a:moveTo>
                  <a:pt x="0" y="0"/>
                </a:moveTo>
                <a:lnTo>
                  <a:pt x="52715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741932" y="3288791"/>
            <a:ext cx="5271770" cy="0"/>
          </a:xfrm>
          <a:custGeom>
            <a:avLst/>
            <a:gdLst/>
            <a:ahLst/>
            <a:cxnLst/>
            <a:rect l="l" t="t" r="r" b="b"/>
            <a:pathLst>
              <a:path w="5271770" h="0">
                <a:moveTo>
                  <a:pt x="0" y="0"/>
                </a:moveTo>
                <a:lnTo>
                  <a:pt x="52715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741932" y="3148583"/>
            <a:ext cx="5271770" cy="0"/>
          </a:xfrm>
          <a:custGeom>
            <a:avLst/>
            <a:gdLst/>
            <a:ahLst/>
            <a:cxnLst/>
            <a:rect l="l" t="t" r="r" b="b"/>
            <a:pathLst>
              <a:path w="5271770" h="0">
                <a:moveTo>
                  <a:pt x="0" y="0"/>
                </a:moveTo>
                <a:lnTo>
                  <a:pt x="52715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741932" y="3006851"/>
            <a:ext cx="5271770" cy="0"/>
          </a:xfrm>
          <a:custGeom>
            <a:avLst/>
            <a:gdLst/>
            <a:ahLst/>
            <a:cxnLst/>
            <a:rect l="l" t="t" r="r" b="b"/>
            <a:pathLst>
              <a:path w="5271770" h="0">
                <a:moveTo>
                  <a:pt x="0" y="0"/>
                </a:moveTo>
                <a:lnTo>
                  <a:pt x="52715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741932" y="2866644"/>
            <a:ext cx="5271770" cy="0"/>
          </a:xfrm>
          <a:custGeom>
            <a:avLst/>
            <a:gdLst/>
            <a:ahLst/>
            <a:cxnLst/>
            <a:rect l="l" t="t" r="r" b="b"/>
            <a:pathLst>
              <a:path w="5271770" h="0">
                <a:moveTo>
                  <a:pt x="0" y="0"/>
                </a:moveTo>
                <a:lnTo>
                  <a:pt x="52715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741932" y="2724911"/>
            <a:ext cx="5271770" cy="0"/>
          </a:xfrm>
          <a:custGeom>
            <a:avLst/>
            <a:gdLst/>
            <a:ahLst/>
            <a:cxnLst/>
            <a:rect l="l" t="t" r="r" b="b"/>
            <a:pathLst>
              <a:path w="5271770" h="0">
                <a:moveTo>
                  <a:pt x="0" y="0"/>
                </a:moveTo>
                <a:lnTo>
                  <a:pt x="52715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741932" y="2584704"/>
            <a:ext cx="5271770" cy="0"/>
          </a:xfrm>
          <a:custGeom>
            <a:avLst/>
            <a:gdLst/>
            <a:ahLst/>
            <a:cxnLst/>
            <a:rect l="l" t="t" r="r" b="b"/>
            <a:pathLst>
              <a:path w="5271770" h="0">
                <a:moveTo>
                  <a:pt x="0" y="0"/>
                </a:moveTo>
                <a:lnTo>
                  <a:pt x="52715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2136648" y="5404103"/>
            <a:ext cx="527685" cy="140335"/>
          </a:xfrm>
          <a:custGeom>
            <a:avLst/>
            <a:gdLst/>
            <a:ahLst/>
            <a:cxnLst/>
            <a:rect l="l" t="t" r="r" b="b"/>
            <a:pathLst>
              <a:path w="527685" h="140335">
                <a:moveTo>
                  <a:pt x="527303" y="0"/>
                </a:moveTo>
                <a:lnTo>
                  <a:pt x="0" y="0"/>
                </a:lnTo>
                <a:lnTo>
                  <a:pt x="0" y="140208"/>
                </a:lnTo>
                <a:lnTo>
                  <a:pt x="527303" y="140208"/>
                </a:lnTo>
                <a:lnTo>
                  <a:pt x="527303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454908" y="5404103"/>
            <a:ext cx="527685" cy="140335"/>
          </a:xfrm>
          <a:custGeom>
            <a:avLst/>
            <a:gdLst/>
            <a:ahLst/>
            <a:cxnLst/>
            <a:rect l="l" t="t" r="r" b="b"/>
            <a:pathLst>
              <a:path w="527685" h="140335">
                <a:moveTo>
                  <a:pt x="527303" y="0"/>
                </a:moveTo>
                <a:lnTo>
                  <a:pt x="0" y="0"/>
                </a:lnTo>
                <a:lnTo>
                  <a:pt x="0" y="140208"/>
                </a:lnTo>
                <a:lnTo>
                  <a:pt x="527303" y="140208"/>
                </a:lnTo>
                <a:lnTo>
                  <a:pt x="527303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773167" y="3712464"/>
            <a:ext cx="527685" cy="1831975"/>
          </a:xfrm>
          <a:custGeom>
            <a:avLst/>
            <a:gdLst/>
            <a:ahLst/>
            <a:cxnLst/>
            <a:rect l="l" t="t" r="r" b="b"/>
            <a:pathLst>
              <a:path w="527685" h="1831975">
                <a:moveTo>
                  <a:pt x="527304" y="0"/>
                </a:moveTo>
                <a:lnTo>
                  <a:pt x="0" y="0"/>
                </a:lnTo>
                <a:lnTo>
                  <a:pt x="0" y="1831848"/>
                </a:lnTo>
                <a:lnTo>
                  <a:pt x="527304" y="1831848"/>
                </a:lnTo>
                <a:lnTo>
                  <a:pt x="527304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6091428" y="4698491"/>
            <a:ext cx="527685" cy="845819"/>
          </a:xfrm>
          <a:custGeom>
            <a:avLst/>
            <a:gdLst/>
            <a:ahLst/>
            <a:cxnLst/>
            <a:rect l="l" t="t" r="r" b="b"/>
            <a:pathLst>
              <a:path w="527684" h="845820">
                <a:moveTo>
                  <a:pt x="527303" y="0"/>
                </a:moveTo>
                <a:lnTo>
                  <a:pt x="0" y="0"/>
                </a:lnTo>
                <a:lnTo>
                  <a:pt x="0" y="845820"/>
                </a:lnTo>
                <a:lnTo>
                  <a:pt x="527303" y="845820"/>
                </a:lnTo>
                <a:lnTo>
                  <a:pt x="527303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741932" y="2584704"/>
            <a:ext cx="0" cy="2959735"/>
          </a:xfrm>
          <a:custGeom>
            <a:avLst/>
            <a:gdLst/>
            <a:ahLst/>
            <a:cxnLst/>
            <a:rect l="l" t="t" r="r" b="b"/>
            <a:pathLst>
              <a:path w="0" h="2959735">
                <a:moveTo>
                  <a:pt x="0" y="2959608"/>
                </a:moveTo>
                <a:lnTo>
                  <a:pt x="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700783" y="5544311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700783" y="540410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700783" y="5262371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700783" y="512216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700783" y="498043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1700783" y="484022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700783" y="4698491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700783" y="455828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700783" y="441655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700783" y="427634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700783" y="4134611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700783" y="399440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1700783" y="3852671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1700783" y="371246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1700783" y="357073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1700783" y="343052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1700783" y="3288791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1700783" y="314858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1700783" y="3006851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1700783" y="286664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1700783" y="2724911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1700783" y="258470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1741932" y="5544311"/>
            <a:ext cx="5271770" cy="0"/>
          </a:xfrm>
          <a:custGeom>
            <a:avLst/>
            <a:gdLst/>
            <a:ahLst/>
            <a:cxnLst/>
            <a:rect l="l" t="t" r="r" b="b"/>
            <a:pathLst>
              <a:path w="5271770" h="0">
                <a:moveTo>
                  <a:pt x="0" y="0"/>
                </a:moveTo>
                <a:lnTo>
                  <a:pt x="527151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1741932" y="5544311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3060192" y="5544311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4376928" y="5544311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5695188" y="5544311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7013447" y="5544311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 txBox="1"/>
          <p:nvPr/>
        </p:nvSpPr>
        <p:spPr>
          <a:xfrm>
            <a:off x="902004" y="429259"/>
            <a:ext cx="5970270" cy="519049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81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50">
              <a:latin typeface="Times New Roman"/>
              <a:cs typeface="Times New Roman"/>
            </a:endParaRPr>
          </a:p>
          <a:p>
            <a:pPr algn="just" marL="12700" marR="258445" indent="228600">
              <a:lnSpc>
                <a:spcPct val="191700"/>
              </a:lnSpc>
            </a:pPr>
            <a:r>
              <a:rPr dirty="0" sz="1200" spc="-5" b="1">
                <a:latin typeface="Times New Roman"/>
                <a:cs typeface="Times New Roman"/>
              </a:rPr>
              <a:t>Responses </a:t>
            </a:r>
            <a:r>
              <a:rPr dirty="0" sz="1200" b="1">
                <a:latin typeface="Times New Roman"/>
                <a:cs typeface="Times New Roman"/>
              </a:rPr>
              <a:t>for </a:t>
            </a:r>
            <a:r>
              <a:rPr dirty="0" sz="1200" spc="-5" b="1">
                <a:latin typeface="Times New Roman"/>
                <a:cs typeface="Times New Roman"/>
              </a:rPr>
              <a:t>Questions </a:t>
            </a:r>
            <a:r>
              <a:rPr dirty="0" sz="1200" b="1">
                <a:latin typeface="Times New Roman"/>
                <a:cs typeface="Times New Roman"/>
              </a:rPr>
              <a:t>11 - 33.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results </a:t>
            </a:r>
            <a:r>
              <a:rPr dirty="0" sz="1200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each </a:t>
            </a:r>
            <a:r>
              <a:rPr dirty="0" sz="1200">
                <a:latin typeface="Times New Roman"/>
                <a:cs typeface="Times New Roman"/>
              </a:rPr>
              <a:t>of these </a:t>
            </a:r>
            <a:r>
              <a:rPr dirty="0" sz="1200" spc="-5">
                <a:latin typeface="Times New Roman"/>
                <a:cs typeface="Times New Roman"/>
              </a:rPr>
              <a:t>questions </a:t>
            </a:r>
            <a:r>
              <a:rPr dirty="0" sz="1200">
                <a:latin typeface="Times New Roman"/>
                <a:cs typeface="Times New Roman"/>
              </a:rPr>
              <a:t>are </a:t>
            </a:r>
            <a:r>
              <a:rPr dirty="0" sz="1200" spc="-5">
                <a:latin typeface="Times New Roman"/>
                <a:cs typeface="Times New Roman"/>
              </a:rPr>
              <a:t>shown </a:t>
            </a:r>
            <a:r>
              <a:rPr dirty="0" sz="1200">
                <a:latin typeface="Times New Roman"/>
                <a:cs typeface="Times New Roman"/>
              </a:rPr>
              <a:t>in the  following </a:t>
            </a:r>
            <a:r>
              <a:rPr dirty="0" sz="1200" spc="-5">
                <a:latin typeface="Times New Roman"/>
                <a:cs typeface="Times New Roman"/>
              </a:rPr>
              <a:t>figures. A </a:t>
            </a:r>
            <a:r>
              <a:rPr dirty="0" sz="1200">
                <a:latin typeface="Times New Roman"/>
                <a:cs typeface="Times New Roman"/>
              </a:rPr>
              <a:t>more in depth </a:t>
            </a:r>
            <a:r>
              <a:rPr dirty="0" sz="1200" spc="-5">
                <a:latin typeface="Times New Roman"/>
                <a:cs typeface="Times New Roman"/>
              </a:rPr>
              <a:t>analysis and statistical calculations </a:t>
            </a:r>
            <a:r>
              <a:rPr dirty="0" sz="1200">
                <a:latin typeface="Times New Roman"/>
                <a:cs typeface="Times New Roman"/>
              </a:rPr>
              <a:t>are </a:t>
            </a:r>
            <a:r>
              <a:rPr dirty="0" sz="1200" spc="5">
                <a:latin typeface="Times New Roman"/>
                <a:cs typeface="Times New Roman"/>
              </a:rPr>
              <a:t>in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sections that  follow.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4.10. </a:t>
            </a:r>
            <a:r>
              <a:rPr dirty="0" sz="1200" spc="-5">
                <a:latin typeface="Times New Roman"/>
                <a:cs typeface="Times New Roman"/>
              </a:rPr>
              <a:t>Participant Responses </a:t>
            </a:r>
            <a:r>
              <a:rPr dirty="0" sz="1200">
                <a:latin typeface="Times New Roman"/>
                <a:cs typeface="Times New Roman"/>
              </a:rPr>
              <a:t>to “I </a:t>
            </a:r>
            <a:r>
              <a:rPr dirty="0" sz="1200" spc="-5">
                <a:latin typeface="Times New Roman"/>
                <a:cs typeface="Times New Roman"/>
              </a:rPr>
              <a:t>enjoyed going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school”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550">
              <a:latin typeface="Times New Roman"/>
              <a:cs typeface="Times New Roman"/>
            </a:endParaRPr>
          </a:p>
          <a:p>
            <a:pPr algn="ctr" marR="4648200">
              <a:lnSpc>
                <a:spcPts val="1155"/>
              </a:lnSpc>
              <a:spcBef>
                <a:spcPts val="5"/>
              </a:spcBef>
            </a:pPr>
            <a:r>
              <a:rPr dirty="0" sz="1000" spc="-60">
                <a:latin typeface="Arial"/>
                <a:cs typeface="Arial"/>
              </a:rPr>
              <a:t>21</a:t>
            </a:r>
            <a:endParaRPr sz="1000">
              <a:latin typeface="Arial"/>
              <a:cs typeface="Arial"/>
            </a:endParaRPr>
          </a:p>
          <a:p>
            <a:pPr algn="ctr" marR="4648200">
              <a:lnSpc>
                <a:spcPts val="1110"/>
              </a:lnSpc>
            </a:pPr>
            <a:r>
              <a:rPr dirty="0" sz="1000" spc="-60">
                <a:latin typeface="Arial"/>
                <a:cs typeface="Arial"/>
              </a:rPr>
              <a:t>20</a:t>
            </a:r>
            <a:endParaRPr sz="1000">
              <a:latin typeface="Arial"/>
              <a:cs typeface="Arial"/>
            </a:endParaRPr>
          </a:p>
          <a:p>
            <a:pPr algn="ctr" marR="4648200">
              <a:lnSpc>
                <a:spcPts val="1110"/>
              </a:lnSpc>
            </a:pPr>
            <a:r>
              <a:rPr dirty="0" sz="1000" spc="-60">
                <a:latin typeface="Arial"/>
                <a:cs typeface="Arial"/>
              </a:rPr>
              <a:t>19</a:t>
            </a:r>
            <a:endParaRPr sz="1000">
              <a:latin typeface="Arial"/>
              <a:cs typeface="Arial"/>
            </a:endParaRPr>
          </a:p>
          <a:p>
            <a:pPr algn="ctr" marR="4648200">
              <a:lnSpc>
                <a:spcPts val="1110"/>
              </a:lnSpc>
            </a:pPr>
            <a:r>
              <a:rPr dirty="0" sz="1000" spc="-60">
                <a:latin typeface="Arial"/>
                <a:cs typeface="Arial"/>
              </a:rPr>
              <a:t>18</a:t>
            </a:r>
            <a:endParaRPr sz="1000">
              <a:latin typeface="Arial"/>
              <a:cs typeface="Arial"/>
            </a:endParaRPr>
          </a:p>
          <a:p>
            <a:pPr algn="ctr" marR="4648200">
              <a:lnSpc>
                <a:spcPts val="1110"/>
              </a:lnSpc>
            </a:pPr>
            <a:r>
              <a:rPr dirty="0" sz="1000" spc="-60">
                <a:latin typeface="Arial"/>
                <a:cs typeface="Arial"/>
              </a:rPr>
              <a:t>17</a:t>
            </a:r>
            <a:endParaRPr sz="1000">
              <a:latin typeface="Arial"/>
              <a:cs typeface="Arial"/>
            </a:endParaRPr>
          </a:p>
          <a:p>
            <a:pPr algn="ctr" marR="4648200">
              <a:lnSpc>
                <a:spcPts val="1110"/>
              </a:lnSpc>
            </a:pPr>
            <a:r>
              <a:rPr dirty="0" sz="1000" spc="-60">
                <a:latin typeface="Arial"/>
                <a:cs typeface="Arial"/>
              </a:rPr>
              <a:t>16</a:t>
            </a:r>
            <a:endParaRPr sz="1000">
              <a:latin typeface="Arial"/>
              <a:cs typeface="Arial"/>
            </a:endParaRPr>
          </a:p>
          <a:p>
            <a:pPr algn="ctr" marR="4648200">
              <a:lnSpc>
                <a:spcPts val="1110"/>
              </a:lnSpc>
            </a:pPr>
            <a:r>
              <a:rPr dirty="0" sz="1000" spc="-60">
                <a:latin typeface="Arial"/>
                <a:cs typeface="Arial"/>
              </a:rPr>
              <a:t>15</a:t>
            </a:r>
            <a:endParaRPr sz="1000">
              <a:latin typeface="Arial"/>
              <a:cs typeface="Arial"/>
            </a:endParaRPr>
          </a:p>
          <a:p>
            <a:pPr algn="ctr" marR="4648200">
              <a:lnSpc>
                <a:spcPts val="1110"/>
              </a:lnSpc>
            </a:pPr>
            <a:r>
              <a:rPr dirty="0" sz="1000" spc="-60">
                <a:latin typeface="Arial"/>
                <a:cs typeface="Arial"/>
              </a:rPr>
              <a:t>14</a:t>
            </a:r>
            <a:endParaRPr sz="1000">
              <a:latin typeface="Arial"/>
              <a:cs typeface="Arial"/>
            </a:endParaRPr>
          </a:p>
          <a:p>
            <a:pPr algn="ctr" marR="4648200">
              <a:lnSpc>
                <a:spcPts val="1110"/>
              </a:lnSpc>
            </a:pPr>
            <a:r>
              <a:rPr dirty="0" sz="1000" spc="-60">
                <a:latin typeface="Arial"/>
                <a:cs typeface="Arial"/>
              </a:rPr>
              <a:t>13</a:t>
            </a:r>
            <a:endParaRPr sz="1000">
              <a:latin typeface="Arial"/>
              <a:cs typeface="Arial"/>
            </a:endParaRPr>
          </a:p>
          <a:p>
            <a:pPr algn="ctr" marR="4648200">
              <a:lnSpc>
                <a:spcPts val="1110"/>
              </a:lnSpc>
            </a:pPr>
            <a:r>
              <a:rPr dirty="0" sz="1000" spc="-60">
                <a:latin typeface="Arial"/>
                <a:cs typeface="Arial"/>
              </a:rPr>
              <a:t>12</a:t>
            </a:r>
            <a:endParaRPr sz="1000">
              <a:latin typeface="Arial"/>
              <a:cs typeface="Arial"/>
            </a:endParaRPr>
          </a:p>
          <a:p>
            <a:pPr algn="ctr" marR="4648200">
              <a:lnSpc>
                <a:spcPts val="1110"/>
              </a:lnSpc>
            </a:pPr>
            <a:r>
              <a:rPr dirty="0" sz="1000" spc="-60">
                <a:latin typeface="Arial"/>
                <a:cs typeface="Arial"/>
              </a:rPr>
              <a:t>11</a:t>
            </a:r>
            <a:endParaRPr sz="1000">
              <a:latin typeface="Arial"/>
              <a:cs typeface="Arial"/>
            </a:endParaRPr>
          </a:p>
          <a:p>
            <a:pPr algn="ctr" marR="4648200">
              <a:lnSpc>
                <a:spcPts val="1110"/>
              </a:lnSpc>
            </a:pPr>
            <a:r>
              <a:rPr dirty="0" sz="1000" spc="-60">
                <a:latin typeface="Arial"/>
                <a:cs typeface="Arial"/>
              </a:rPr>
              <a:t>10</a:t>
            </a:r>
            <a:endParaRPr sz="1000">
              <a:latin typeface="Arial"/>
              <a:cs typeface="Arial"/>
            </a:endParaRPr>
          </a:p>
          <a:p>
            <a:pPr algn="ctr" marR="4582795">
              <a:lnSpc>
                <a:spcPts val="1110"/>
              </a:lnSpc>
            </a:pPr>
            <a:r>
              <a:rPr dirty="0" sz="1000" spc="-55">
                <a:latin typeface="Arial"/>
                <a:cs typeface="Arial"/>
              </a:rPr>
              <a:t>9</a:t>
            </a:r>
            <a:endParaRPr sz="1000">
              <a:latin typeface="Arial"/>
              <a:cs typeface="Arial"/>
            </a:endParaRPr>
          </a:p>
          <a:p>
            <a:pPr algn="ctr" marR="4582795">
              <a:lnSpc>
                <a:spcPts val="1110"/>
              </a:lnSpc>
            </a:pPr>
            <a:r>
              <a:rPr dirty="0" sz="1000" spc="-55"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  <a:p>
            <a:pPr algn="ctr" marR="4582795">
              <a:lnSpc>
                <a:spcPts val="1110"/>
              </a:lnSpc>
            </a:pPr>
            <a:r>
              <a:rPr dirty="0" sz="1000" spc="-55"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  <a:p>
            <a:pPr algn="ctr" marR="4582795">
              <a:lnSpc>
                <a:spcPts val="1110"/>
              </a:lnSpc>
            </a:pPr>
            <a:r>
              <a:rPr dirty="0" sz="1000" spc="-55"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  <a:p>
            <a:pPr algn="ctr" marR="4582795">
              <a:lnSpc>
                <a:spcPts val="1110"/>
              </a:lnSpc>
            </a:pPr>
            <a:r>
              <a:rPr dirty="0" sz="1000" spc="-55"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  <a:p>
            <a:pPr algn="ctr" marR="4582795">
              <a:lnSpc>
                <a:spcPts val="1110"/>
              </a:lnSpc>
            </a:pPr>
            <a:r>
              <a:rPr dirty="0" sz="1000" spc="-55"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  <a:p>
            <a:pPr algn="ctr" marR="4582795">
              <a:lnSpc>
                <a:spcPts val="1110"/>
              </a:lnSpc>
            </a:pPr>
            <a:r>
              <a:rPr dirty="0" sz="1000" spc="-55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  <a:p>
            <a:pPr algn="ctr" marR="4582795">
              <a:lnSpc>
                <a:spcPts val="1110"/>
              </a:lnSpc>
            </a:pPr>
            <a:r>
              <a:rPr dirty="0" sz="1000" spc="-55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  <a:p>
            <a:pPr algn="ctr" marR="4582795">
              <a:lnSpc>
                <a:spcPts val="1110"/>
              </a:lnSpc>
            </a:pPr>
            <a:r>
              <a:rPr dirty="0" sz="1000" spc="-55"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  <a:p>
            <a:pPr algn="ctr" marR="4582795">
              <a:lnSpc>
                <a:spcPts val="1155"/>
              </a:lnSpc>
            </a:pPr>
            <a:r>
              <a:rPr dirty="0" sz="1000" spc="-55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1949830" y="5607558"/>
            <a:ext cx="91376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45">
                <a:latin typeface="Arial"/>
                <a:cs typeface="Arial"/>
              </a:rPr>
              <a:t>Strongly</a:t>
            </a:r>
            <a:r>
              <a:rPr dirty="0" sz="1000" spc="-95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Disagree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3205226" y="5607558"/>
            <a:ext cx="1039494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55">
                <a:latin typeface="Arial"/>
                <a:cs typeface="Arial"/>
              </a:rPr>
              <a:t>Somewhat</a:t>
            </a:r>
            <a:r>
              <a:rPr dirty="0" sz="1000" spc="-80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Disagree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4595748" y="5607558"/>
            <a:ext cx="89471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55">
                <a:latin typeface="Arial"/>
                <a:cs typeface="Arial"/>
              </a:rPr>
              <a:t>Somewhat</a:t>
            </a:r>
            <a:r>
              <a:rPr dirty="0" sz="1000" spc="-9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5976873" y="5607558"/>
            <a:ext cx="77025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45">
                <a:latin typeface="Arial"/>
                <a:cs typeface="Arial"/>
              </a:rPr>
              <a:t>Strongly</a:t>
            </a:r>
            <a:r>
              <a:rPr dirty="0" sz="1000" spc="-9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1314957" y="2975447"/>
            <a:ext cx="152400" cy="218249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z="1000" spc="-55" b="1">
                <a:latin typeface="Trebuchet MS"/>
                <a:cs typeface="Trebuchet MS"/>
              </a:rPr>
              <a:t>Number </a:t>
            </a:r>
            <a:r>
              <a:rPr dirty="0" sz="1000" spc="-45" b="1">
                <a:latin typeface="Trebuchet MS"/>
                <a:cs typeface="Trebuchet MS"/>
              </a:rPr>
              <a:t>of </a:t>
            </a:r>
            <a:r>
              <a:rPr dirty="0" sz="1000" spc="-60" b="1">
                <a:latin typeface="Trebuchet MS"/>
                <a:cs typeface="Trebuchet MS"/>
              </a:rPr>
              <a:t>Participants Selecting</a:t>
            </a:r>
            <a:r>
              <a:rPr dirty="0" sz="1000" spc="-145" b="1">
                <a:latin typeface="Trebuchet MS"/>
                <a:cs typeface="Trebuchet MS"/>
              </a:rPr>
              <a:t> </a:t>
            </a:r>
            <a:r>
              <a:rPr dirty="0" sz="1000" spc="-55" b="1">
                <a:latin typeface="Trebuchet MS"/>
                <a:cs typeface="Trebuchet MS"/>
              </a:rPr>
              <a:t>Answer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1143000" y="2442972"/>
            <a:ext cx="6010910" cy="3420110"/>
          </a:xfrm>
          <a:custGeom>
            <a:avLst/>
            <a:gdLst/>
            <a:ahLst/>
            <a:cxnLst/>
            <a:rect l="l" t="t" r="r" b="b"/>
            <a:pathLst>
              <a:path w="6010909" h="3420110">
                <a:moveTo>
                  <a:pt x="0" y="3419855"/>
                </a:moveTo>
                <a:lnTo>
                  <a:pt x="6010656" y="3419855"/>
                </a:lnTo>
                <a:lnTo>
                  <a:pt x="6010656" y="0"/>
                </a:lnTo>
                <a:lnTo>
                  <a:pt x="0" y="0"/>
                </a:lnTo>
                <a:lnTo>
                  <a:pt x="0" y="3419855"/>
                </a:lnTo>
                <a:close/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5220080"/>
            <a:ext cx="5819140" cy="90931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>
              <a:lnSpc>
                <a:spcPct val="100000"/>
              </a:lnSpc>
              <a:spcBef>
                <a:spcPts val="100"/>
              </a:spcBef>
            </a:pPr>
            <a:r>
              <a:rPr dirty="0" sz="1200" spc="-5">
                <a:latin typeface="Times New Roman"/>
                <a:cs typeface="Times New Roman"/>
              </a:rPr>
              <a:t>Similar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4.10, </a:t>
            </a: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4.11 </a:t>
            </a:r>
            <a:r>
              <a:rPr dirty="0" sz="1200" spc="-5">
                <a:latin typeface="Times New Roman"/>
                <a:cs typeface="Times New Roman"/>
              </a:rPr>
              <a:t>shows </a:t>
            </a:r>
            <a:r>
              <a:rPr dirty="0" sz="1200">
                <a:latin typeface="Times New Roman"/>
                <a:cs typeface="Times New Roman"/>
              </a:rPr>
              <a:t>that most </a:t>
            </a:r>
            <a:r>
              <a:rPr dirty="0" sz="1200" spc="-5">
                <a:latin typeface="Times New Roman"/>
                <a:cs typeface="Times New Roman"/>
              </a:rPr>
              <a:t>students (90.5%) chose </a:t>
            </a:r>
            <a:r>
              <a:rPr dirty="0" sz="1200">
                <a:latin typeface="Times New Roman"/>
                <a:cs typeface="Times New Roman"/>
              </a:rPr>
              <a:t>to</a:t>
            </a:r>
            <a:r>
              <a:rPr dirty="0" sz="1200" spc="6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either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Somewhat </a:t>
            </a:r>
            <a:r>
              <a:rPr dirty="0" sz="1200">
                <a:latin typeface="Times New Roman"/>
                <a:cs typeface="Times New Roman"/>
              </a:rPr>
              <a:t>Agree or Strongly </a:t>
            </a:r>
            <a:r>
              <a:rPr dirty="0" sz="1200" spc="-5">
                <a:latin typeface="Times New Roman"/>
                <a:cs typeface="Times New Roman"/>
              </a:rPr>
              <a:t>Agree </a:t>
            </a:r>
            <a:r>
              <a:rPr dirty="0" sz="1200">
                <a:latin typeface="Times New Roman"/>
                <a:cs typeface="Times New Roman"/>
              </a:rPr>
              <a:t>with the </a:t>
            </a:r>
            <a:r>
              <a:rPr dirty="0" sz="1200" spc="-5">
                <a:latin typeface="Times New Roman"/>
                <a:cs typeface="Times New Roman"/>
              </a:rPr>
              <a:t>statement, </a:t>
            </a:r>
            <a:r>
              <a:rPr dirty="0" sz="1200">
                <a:latin typeface="Times New Roman"/>
                <a:cs typeface="Times New Roman"/>
              </a:rPr>
              <a:t>“My </a:t>
            </a:r>
            <a:r>
              <a:rPr dirty="0" sz="1200" spc="-5">
                <a:latin typeface="Times New Roman"/>
                <a:cs typeface="Times New Roman"/>
              </a:rPr>
              <a:t>parents encouraged </a:t>
            </a:r>
            <a:r>
              <a:rPr dirty="0" sz="1200">
                <a:latin typeface="Times New Roman"/>
                <a:cs typeface="Times New Roman"/>
              </a:rPr>
              <a:t>me to do well  in </a:t>
            </a:r>
            <a:r>
              <a:rPr dirty="0" sz="1200" spc="-5">
                <a:latin typeface="Times New Roman"/>
                <a:cs typeface="Times New Roman"/>
              </a:rPr>
              <a:t>school.” </a:t>
            </a:r>
            <a:r>
              <a:rPr dirty="0" sz="1200">
                <a:latin typeface="Times New Roman"/>
                <a:cs typeface="Times New Roman"/>
              </a:rPr>
              <a:t>Only </a:t>
            </a:r>
            <a:r>
              <a:rPr dirty="0" sz="1200" spc="-5">
                <a:latin typeface="Times New Roman"/>
                <a:cs typeface="Times New Roman"/>
              </a:rPr>
              <a:t>two </a:t>
            </a:r>
            <a:r>
              <a:rPr dirty="0" sz="1200">
                <a:latin typeface="Times New Roman"/>
                <a:cs typeface="Times New Roman"/>
              </a:rPr>
              <a:t>participants </a:t>
            </a:r>
            <a:r>
              <a:rPr dirty="0" sz="1200" spc="-5">
                <a:latin typeface="Times New Roman"/>
                <a:cs typeface="Times New Roman"/>
              </a:rPr>
              <a:t>marked </a:t>
            </a:r>
            <a:r>
              <a:rPr dirty="0" sz="1200">
                <a:latin typeface="Times New Roman"/>
                <a:cs typeface="Times New Roman"/>
              </a:rPr>
              <a:t>that their </a:t>
            </a:r>
            <a:r>
              <a:rPr dirty="0" sz="1200" spc="-5">
                <a:latin typeface="Times New Roman"/>
                <a:cs typeface="Times New Roman"/>
              </a:rPr>
              <a:t>parents </a:t>
            </a:r>
            <a:r>
              <a:rPr dirty="0" sz="1200">
                <a:latin typeface="Times New Roman"/>
                <a:cs typeface="Times New Roman"/>
              </a:rPr>
              <a:t>did not encourage</a:t>
            </a:r>
            <a:r>
              <a:rPr dirty="0" sz="1200" spc="-1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them.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539483" y="4424171"/>
            <a:ext cx="407034" cy="0"/>
          </a:xfrm>
          <a:custGeom>
            <a:avLst/>
            <a:gdLst/>
            <a:ahLst/>
            <a:cxnLst/>
            <a:rect l="l" t="t" r="r" b="b"/>
            <a:pathLst>
              <a:path w="407034" h="0">
                <a:moveTo>
                  <a:pt x="0" y="0"/>
                </a:moveTo>
                <a:lnTo>
                  <a:pt x="40690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180076" y="4424171"/>
            <a:ext cx="815340" cy="0"/>
          </a:xfrm>
          <a:custGeom>
            <a:avLst/>
            <a:gdLst/>
            <a:ahLst/>
            <a:cxnLst/>
            <a:rect l="l" t="t" r="r" b="b"/>
            <a:pathLst>
              <a:path w="815339" h="0">
                <a:moveTo>
                  <a:pt x="0" y="0"/>
                </a:moveTo>
                <a:lnTo>
                  <a:pt x="815339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513332" y="4424171"/>
            <a:ext cx="3124200" cy="0"/>
          </a:xfrm>
          <a:custGeom>
            <a:avLst/>
            <a:gdLst/>
            <a:ahLst/>
            <a:cxnLst/>
            <a:rect l="l" t="t" r="r" b="b"/>
            <a:pathLst>
              <a:path w="3124200" h="0">
                <a:moveTo>
                  <a:pt x="0" y="0"/>
                </a:moveTo>
                <a:lnTo>
                  <a:pt x="312420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6539483" y="4280915"/>
            <a:ext cx="407034" cy="0"/>
          </a:xfrm>
          <a:custGeom>
            <a:avLst/>
            <a:gdLst/>
            <a:ahLst/>
            <a:cxnLst/>
            <a:rect l="l" t="t" r="r" b="b"/>
            <a:pathLst>
              <a:path w="407034" h="0">
                <a:moveTo>
                  <a:pt x="0" y="0"/>
                </a:moveTo>
                <a:lnTo>
                  <a:pt x="40690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180076" y="4280915"/>
            <a:ext cx="815340" cy="0"/>
          </a:xfrm>
          <a:custGeom>
            <a:avLst/>
            <a:gdLst/>
            <a:ahLst/>
            <a:cxnLst/>
            <a:rect l="l" t="t" r="r" b="b"/>
            <a:pathLst>
              <a:path w="815339" h="0">
                <a:moveTo>
                  <a:pt x="0" y="0"/>
                </a:moveTo>
                <a:lnTo>
                  <a:pt x="815339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13332" y="4280915"/>
            <a:ext cx="3124200" cy="0"/>
          </a:xfrm>
          <a:custGeom>
            <a:avLst/>
            <a:gdLst/>
            <a:ahLst/>
            <a:cxnLst/>
            <a:rect l="l" t="t" r="r" b="b"/>
            <a:pathLst>
              <a:path w="3124200" h="0">
                <a:moveTo>
                  <a:pt x="0" y="0"/>
                </a:moveTo>
                <a:lnTo>
                  <a:pt x="312420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539483" y="4136135"/>
            <a:ext cx="407034" cy="0"/>
          </a:xfrm>
          <a:custGeom>
            <a:avLst/>
            <a:gdLst/>
            <a:ahLst/>
            <a:cxnLst/>
            <a:rect l="l" t="t" r="r" b="b"/>
            <a:pathLst>
              <a:path w="407034" h="0">
                <a:moveTo>
                  <a:pt x="0" y="0"/>
                </a:moveTo>
                <a:lnTo>
                  <a:pt x="40690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5180076" y="4136135"/>
            <a:ext cx="815340" cy="0"/>
          </a:xfrm>
          <a:custGeom>
            <a:avLst/>
            <a:gdLst/>
            <a:ahLst/>
            <a:cxnLst/>
            <a:rect l="l" t="t" r="r" b="b"/>
            <a:pathLst>
              <a:path w="815339" h="0">
                <a:moveTo>
                  <a:pt x="0" y="0"/>
                </a:moveTo>
                <a:lnTo>
                  <a:pt x="815339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513332" y="4136135"/>
            <a:ext cx="3124200" cy="0"/>
          </a:xfrm>
          <a:custGeom>
            <a:avLst/>
            <a:gdLst/>
            <a:ahLst/>
            <a:cxnLst/>
            <a:rect l="l" t="t" r="r" b="b"/>
            <a:pathLst>
              <a:path w="3124200" h="0">
                <a:moveTo>
                  <a:pt x="0" y="0"/>
                </a:moveTo>
                <a:lnTo>
                  <a:pt x="312420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539483" y="3991355"/>
            <a:ext cx="407034" cy="0"/>
          </a:xfrm>
          <a:custGeom>
            <a:avLst/>
            <a:gdLst/>
            <a:ahLst/>
            <a:cxnLst/>
            <a:rect l="l" t="t" r="r" b="b"/>
            <a:pathLst>
              <a:path w="407034" h="0">
                <a:moveTo>
                  <a:pt x="0" y="0"/>
                </a:moveTo>
                <a:lnTo>
                  <a:pt x="40690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180076" y="3991355"/>
            <a:ext cx="815340" cy="0"/>
          </a:xfrm>
          <a:custGeom>
            <a:avLst/>
            <a:gdLst/>
            <a:ahLst/>
            <a:cxnLst/>
            <a:rect l="l" t="t" r="r" b="b"/>
            <a:pathLst>
              <a:path w="815339" h="0">
                <a:moveTo>
                  <a:pt x="0" y="0"/>
                </a:moveTo>
                <a:lnTo>
                  <a:pt x="815339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513332" y="3991355"/>
            <a:ext cx="3124200" cy="0"/>
          </a:xfrm>
          <a:custGeom>
            <a:avLst/>
            <a:gdLst/>
            <a:ahLst/>
            <a:cxnLst/>
            <a:rect l="l" t="t" r="r" b="b"/>
            <a:pathLst>
              <a:path w="3124200" h="0">
                <a:moveTo>
                  <a:pt x="0" y="0"/>
                </a:moveTo>
                <a:lnTo>
                  <a:pt x="312420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6539483" y="3846576"/>
            <a:ext cx="407034" cy="0"/>
          </a:xfrm>
          <a:custGeom>
            <a:avLst/>
            <a:gdLst/>
            <a:ahLst/>
            <a:cxnLst/>
            <a:rect l="l" t="t" r="r" b="b"/>
            <a:pathLst>
              <a:path w="407034" h="0">
                <a:moveTo>
                  <a:pt x="0" y="0"/>
                </a:moveTo>
                <a:lnTo>
                  <a:pt x="40690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513332" y="3846576"/>
            <a:ext cx="4482465" cy="0"/>
          </a:xfrm>
          <a:custGeom>
            <a:avLst/>
            <a:gdLst/>
            <a:ahLst/>
            <a:cxnLst/>
            <a:rect l="l" t="t" r="r" b="b"/>
            <a:pathLst>
              <a:path w="4482465" h="0">
                <a:moveTo>
                  <a:pt x="0" y="0"/>
                </a:moveTo>
                <a:lnTo>
                  <a:pt x="4482083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539483" y="3701796"/>
            <a:ext cx="407034" cy="0"/>
          </a:xfrm>
          <a:custGeom>
            <a:avLst/>
            <a:gdLst/>
            <a:ahLst/>
            <a:cxnLst/>
            <a:rect l="l" t="t" r="r" b="b"/>
            <a:pathLst>
              <a:path w="407034" h="0">
                <a:moveTo>
                  <a:pt x="0" y="0"/>
                </a:moveTo>
                <a:lnTo>
                  <a:pt x="40690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513332" y="3701796"/>
            <a:ext cx="4482465" cy="0"/>
          </a:xfrm>
          <a:custGeom>
            <a:avLst/>
            <a:gdLst/>
            <a:ahLst/>
            <a:cxnLst/>
            <a:rect l="l" t="t" r="r" b="b"/>
            <a:pathLst>
              <a:path w="4482465" h="0">
                <a:moveTo>
                  <a:pt x="0" y="0"/>
                </a:moveTo>
                <a:lnTo>
                  <a:pt x="4482083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539483" y="3557015"/>
            <a:ext cx="407034" cy="0"/>
          </a:xfrm>
          <a:custGeom>
            <a:avLst/>
            <a:gdLst/>
            <a:ahLst/>
            <a:cxnLst/>
            <a:rect l="l" t="t" r="r" b="b"/>
            <a:pathLst>
              <a:path w="407034" h="0">
                <a:moveTo>
                  <a:pt x="0" y="0"/>
                </a:moveTo>
                <a:lnTo>
                  <a:pt x="406908" y="0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513332" y="3557015"/>
            <a:ext cx="4482465" cy="0"/>
          </a:xfrm>
          <a:custGeom>
            <a:avLst/>
            <a:gdLst/>
            <a:ahLst/>
            <a:cxnLst/>
            <a:rect l="l" t="t" r="r" b="b"/>
            <a:pathLst>
              <a:path w="4482465" h="0">
                <a:moveTo>
                  <a:pt x="0" y="0"/>
                </a:moveTo>
                <a:lnTo>
                  <a:pt x="4482083" y="0"/>
                </a:lnTo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539483" y="3412235"/>
            <a:ext cx="407034" cy="0"/>
          </a:xfrm>
          <a:custGeom>
            <a:avLst/>
            <a:gdLst/>
            <a:ahLst/>
            <a:cxnLst/>
            <a:rect l="l" t="t" r="r" b="b"/>
            <a:pathLst>
              <a:path w="407034" h="0">
                <a:moveTo>
                  <a:pt x="0" y="0"/>
                </a:moveTo>
                <a:lnTo>
                  <a:pt x="40690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513332" y="3412235"/>
            <a:ext cx="4482465" cy="0"/>
          </a:xfrm>
          <a:custGeom>
            <a:avLst/>
            <a:gdLst/>
            <a:ahLst/>
            <a:cxnLst/>
            <a:rect l="l" t="t" r="r" b="b"/>
            <a:pathLst>
              <a:path w="4482465" h="0">
                <a:moveTo>
                  <a:pt x="0" y="0"/>
                </a:moveTo>
                <a:lnTo>
                  <a:pt x="4482083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539483" y="3267455"/>
            <a:ext cx="407034" cy="0"/>
          </a:xfrm>
          <a:custGeom>
            <a:avLst/>
            <a:gdLst/>
            <a:ahLst/>
            <a:cxnLst/>
            <a:rect l="l" t="t" r="r" b="b"/>
            <a:pathLst>
              <a:path w="407034" h="0">
                <a:moveTo>
                  <a:pt x="0" y="0"/>
                </a:moveTo>
                <a:lnTo>
                  <a:pt x="40690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513332" y="3267455"/>
            <a:ext cx="4482465" cy="0"/>
          </a:xfrm>
          <a:custGeom>
            <a:avLst/>
            <a:gdLst/>
            <a:ahLst/>
            <a:cxnLst/>
            <a:rect l="l" t="t" r="r" b="b"/>
            <a:pathLst>
              <a:path w="4482465" h="0">
                <a:moveTo>
                  <a:pt x="0" y="0"/>
                </a:moveTo>
                <a:lnTo>
                  <a:pt x="4482083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6539483" y="3124200"/>
            <a:ext cx="407034" cy="0"/>
          </a:xfrm>
          <a:custGeom>
            <a:avLst/>
            <a:gdLst/>
            <a:ahLst/>
            <a:cxnLst/>
            <a:rect l="l" t="t" r="r" b="b"/>
            <a:pathLst>
              <a:path w="407034" h="0">
                <a:moveTo>
                  <a:pt x="0" y="0"/>
                </a:moveTo>
                <a:lnTo>
                  <a:pt x="40690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513332" y="3124200"/>
            <a:ext cx="4482465" cy="0"/>
          </a:xfrm>
          <a:custGeom>
            <a:avLst/>
            <a:gdLst/>
            <a:ahLst/>
            <a:cxnLst/>
            <a:rect l="l" t="t" r="r" b="b"/>
            <a:pathLst>
              <a:path w="4482465" h="0">
                <a:moveTo>
                  <a:pt x="0" y="0"/>
                </a:moveTo>
                <a:lnTo>
                  <a:pt x="4482083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6539483" y="2979420"/>
            <a:ext cx="407034" cy="0"/>
          </a:xfrm>
          <a:custGeom>
            <a:avLst/>
            <a:gdLst/>
            <a:ahLst/>
            <a:cxnLst/>
            <a:rect l="l" t="t" r="r" b="b"/>
            <a:pathLst>
              <a:path w="407034" h="0">
                <a:moveTo>
                  <a:pt x="0" y="0"/>
                </a:moveTo>
                <a:lnTo>
                  <a:pt x="40690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513332" y="2979420"/>
            <a:ext cx="4482465" cy="0"/>
          </a:xfrm>
          <a:custGeom>
            <a:avLst/>
            <a:gdLst/>
            <a:ahLst/>
            <a:cxnLst/>
            <a:rect l="l" t="t" r="r" b="b"/>
            <a:pathLst>
              <a:path w="4482465" h="0">
                <a:moveTo>
                  <a:pt x="0" y="0"/>
                </a:moveTo>
                <a:lnTo>
                  <a:pt x="4482083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539483" y="2834639"/>
            <a:ext cx="407034" cy="0"/>
          </a:xfrm>
          <a:custGeom>
            <a:avLst/>
            <a:gdLst/>
            <a:ahLst/>
            <a:cxnLst/>
            <a:rect l="l" t="t" r="r" b="b"/>
            <a:pathLst>
              <a:path w="407034" h="0">
                <a:moveTo>
                  <a:pt x="0" y="0"/>
                </a:moveTo>
                <a:lnTo>
                  <a:pt x="40690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513332" y="2834639"/>
            <a:ext cx="4482465" cy="0"/>
          </a:xfrm>
          <a:custGeom>
            <a:avLst/>
            <a:gdLst/>
            <a:ahLst/>
            <a:cxnLst/>
            <a:rect l="l" t="t" r="r" b="b"/>
            <a:pathLst>
              <a:path w="4482465" h="0">
                <a:moveTo>
                  <a:pt x="0" y="0"/>
                </a:moveTo>
                <a:lnTo>
                  <a:pt x="4482083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6539483" y="2689860"/>
            <a:ext cx="407034" cy="0"/>
          </a:xfrm>
          <a:custGeom>
            <a:avLst/>
            <a:gdLst/>
            <a:ahLst/>
            <a:cxnLst/>
            <a:rect l="l" t="t" r="r" b="b"/>
            <a:pathLst>
              <a:path w="407034" h="0">
                <a:moveTo>
                  <a:pt x="0" y="0"/>
                </a:moveTo>
                <a:lnTo>
                  <a:pt x="40690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513332" y="2689860"/>
            <a:ext cx="4482465" cy="0"/>
          </a:xfrm>
          <a:custGeom>
            <a:avLst/>
            <a:gdLst/>
            <a:ahLst/>
            <a:cxnLst/>
            <a:rect l="l" t="t" r="r" b="b"/>
            <a:pathLst>
              <a:path w="4482465" h="0">
                <a:moveTo>
                  <a:pt x="0" y="0"/>
                </a:moveTo>
                <a:lnTo>
                  <a:pt x="4482083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513332" y="2545079"/>
            <a:ext cx="5433060" cy="0"/>
          </a:xfrm>
          <a:custGeom>
            <a:avLst/>
            <a:gdLst/>
            <a:ahLst/>
            <a:cxnLst/>
            <a:rect l="l" t="t" r="r" b="b"/>
            <a:pathLst>
              <a:path w="5433059" h="0">
                <a:moveTo>
                  <a:pt x="0" y="0"/>
                </a:moveTo>
                <a:lnTo>
                  <a:pt x="54330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513332" y="2400300"/>
            <a:ext cx="5433060" cy="0"/>
          </a:xfrm>
          <a:custGeom>
            <a:avLst/>
            <a:gdLst/>
            <a:ahLst/>
            <a:cxnLst/>
            <a:rect l="l" t="t" r="r" b="b"/>
            <a:pathLst>
              <a:path w="5433059" h="0">
                <a:moveTo>
                  <a:pt x="0" y="0"/>
                </a:moveTo>
                <a:lnTo>
                  <a:pt x="54330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513332" y="2255520"/>
            <a:ext cx="5433060" cy="0"/>
          </a:xfrm>
          <a:custGeom>
            <a:avLst/>
            <a:gdLst/>
            <a:ahLst/>
            <a:cxnLst/>
            <a:rect l="l" t="t" r="r" b="b"/>
            <a:pathLst>
              <a:path w="5433059" h="0">
                <a:moveTo>
                  <a:pt x="0" y="0"/>
                </a:moveTo>
                <a:lnTo>
                  <a:pt x="54330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513332" y="2110739"/>
            <a:ext cx="5433060" cy="0"/>
          </a:xfrm>
          <a:custGeom>
            <a:avLst/>
            <a:gdLst/>
            <a:ahLst/>
            <a:cxnLst/>
            <a:rect l="l" t="t" r="r" b="b"/>
            <a:pathLst>
              <a:path w="5433059" h="0">
                <a:moveTo>
                  <a:pt x="0" y="0"/>
                </a:moveTo>
                <a:lnTo>
                  <a:pt x="54330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513332" y="1967483"/>
            <a:ext cx="5433060" cy="0"/>
          </a:xfrm>
          <a:custGeom>
            <a:avLst/>
            <a:gdLst/>
            <a:ahLst/>
            <a:cxnLst/>
            <a:rect l="l" t="t" r="r" b="b"/>
            <a:pathLst>
              <a:path w="5433059" h="0">
                <a:moveTo>
                  <a:pt x="0" y="0"/>
                </a:moveTo>
                <a:lnTo>
                  <a:pt x="54330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513332" y="1822704"/>
            <a:ext cx="5433060" cy="0"/>
          </a:xfrm>
          <a:custGeom>
            <a:avLst/>
            <a:gdLst/>
            <a:ahLst/>
            <a:cxnLst/>
            <a:rect l="l" t="t" r="r" b="b"/>
            <a:pathLst>
              <a:path w="5433059" h="0">
                <a:moveTo>
                  <a:pt x="0" y="0"/>
                </a:moveTo>
                <a:lnTo>
                  <a:pt x="54330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513332" y="1677923"/>
            <a:ext cx="5433060" cy="0"/>
          </a:xfrm>
          <a:custGeom>
            <a:avLst/>
            <a:gdLst/>
            <a:ahLst/>
            <a:cxnLst/>
            <a:rect l="l" t="t" r="r" b="b"/>
            <a:pathLst>
              <a:path w="5433059" h="0">
                <a:moveTo>
                  <a:pt x="0" y="0"/>
                </a:moveTo>
                <a:lnTo>
                  <a:pt x="54330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513332" y="1533144"/>
            <a:ext cx="5433060" cy="0"/>
          </a:xfrm>
          <a:custGeom>
            <a:avLst/>
            <a:gdLst/>
            <a:ahLst/>
            <a:cxnLst/>
            <a:rect l="l" t="t" r="r" b="b"/>
            <a:pathLst>
              <a:path w="5433059" h="0">
                <a:moveTo>
                  <a:pt x="0" y="0"/>
                </a:moveTo>
                <a:lnTo>
                  <a:pt x="54330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920239" y="4424171"/>
            <a:ext cx="544195" cy="144780"/>
          </a:xfrm>
          <a:custGeom>
            <a:avLst/>
            <a:gdLst/>
            <a:ahLst/>
            <a:cxnLst/>
            <a:rect l="l" t="t" r="r" b="b"/>
            <a:pathLst>
              <a:path w="544194" h="144779">
                <a:moveTo>
                  <a:pt x="544068" y="0"/>
                </a:moveTo>
                <a:lnTo>
                  <a:pt x="0" y="0"/>
                </a:lnTo>
                <a:lnTo>
                  <a:pt x="0" y="144779"/>
                </a:lnTo>
                <a:lnTo>
                  <a:pt x="544068" y="144779"/>
                </a:lnTo>
                <a:lnTo>
                  <a:pt x="544068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279647" y="4424171"/>
            <a:ext cx="542925" cy="144780"/>
          </a:xfrm>
          <a:custGeom>
            <a:avLst/>
            <a:gdLst/>
            <a:ahLst/>
            <a:cxnLst/>
            <a:rect l="l" t="t" r="r" b="b"/>
            <a:pathLst>
              <a:path w="542925" h="144779">
                <a:moveTo>
                  <a:pt x="542543" y="0"/>
                </a:moveTo>
                <a:lnTo>
                  <a:pt x="0" y="0"/>
                </a:lnTo>
                <a:lnTo>
                  <a:pt x="0" y="144779"/>
                </a:lnTo>
                <a:lnTo>
                  <a:pt x="542543" y="144779"/>
                </a:lnTo>
                <a:lnTo>
                  <a:pt x="542543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4637532" y="3846576"/>
            <a:ext cx="542925" cy="722630"/>
          </a:xfrm>
          <a:custGeom>
            <a:avLst/>
            <a:gdLst/>
            <a:ahLst/>
            <a:cxnLst/>
            <a:rect l="l" t="t" r="r" b="b"/>
            <a:pathLst>
              <a:path w="542925" h="722629">
                <a:moveTo>
                  <a:pt x="542543" y="0"/>
                </a:moveTo>
                <a:lnTo>
                  <a:pt x="0" y="0"/>
                </a:lnTo>
                <a:lnTo>
                  <a:pt x="0" y="722376"/>
                </a:lnTo>
                <a:lnTo>
                  <a:pt x="542543" y="722376"/>
                </a:lnTo>
                <a:lnTo>
                  <a:pt x="542543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5995415" y="2545079"/>
            <a:ext cx="544195" cy="2024380"/>
          </a:xfrm>
          <a:custGeom>
            <a:avLst/>
            <a:gdLst/>
            <a:ahLst/>
            <a:cxnLst/>
            <a:rect l="l" t="t" r="r" b="b"/>
            <a:pathLst>
              <a:path w="544195" h="2024379">
                <a:moveTo>
                  <a:pt x="544067" y="0"/>
                </a:moveTo>
                <a:lnTo>
                  <a:pt x="0" y="0"/>
                </a:lnTo>
                <a:lnTo>
                  <a:pt x="0" y="2023872"/>
                </a:lnTo>
                <a:lnTo>
                  <a:pt x="544067" y="2023872"/>
                </a:lnTo>
                <a:lnTo>
                  <a:pt x="544067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1513332" y="1533144"/>
            <a:ext cx="0" cy="3035935"/>
          </a:xfrm>
          <a:custGeom>
            <a:avLst/>
            <a:gdLst/>
            <a:ahLst/>
            <a:cxnLst/>
            <a:rect l="l" t="t" r="r" b="b"/>
            <a:pathLst>
              <a:path w="0" h="3035935">
                <a:moveTo>
                  <a:pt x="0" y="3035807"/>
                </a:moveTo>
                <a:lnTo>
                  <a:pt x="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472183" y="456895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472183" y="4424171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472183" y="4280915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472183" y="4136135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472183" y="3991355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1472183" y="3846576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472183" y="3701796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472183" y="3557015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472183" y="3412235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472183" y="3267455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472183" y="312420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472183" y="297942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1472183" y="2834639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1472183" y="268986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1472183" y="2545079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1472183" y="240030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1472183" y="225552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1472183" y="2110739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1472183" y="196748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1472183" y="182270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1472183" y="167792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1472183" y="153314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7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1513332" y="4568952"/>
            <a:ext cx="5433060" cy="0"/>
          </a:xfrm>
          <a:custGeom>
            <a:avLst/>
            <a:gdLst/>
            <a:ahLst/>
            <a:cxnLst/>
            <a:rect l="l" t="t" r="r" b="b"/>
            <a:pathLst>
              <a:path w="5433059" h="0">
                <a:moveTo>
                  <a:pt x="0" y="0"/>
                </a:moveTo>
                <a:lnTo>
                  <a:pt x="54330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1513332" y="4568952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2871216" y="4568952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4230623" y="4568952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5588508" y="4568952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6946392" y="4568952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 txBox="1"/>
          <p:nvPr/>
        </p:nvSpPr>
        <p:spPr>
          <a:xfrm>
            <a:off x="902004" y="429259"/>
            <a:ext cx="5970270" cy="421513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r" marR="508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82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4.11. </a:t>
            </a:r>
            <a:r>
              <a:rPr dirty="0" sz="1200" spc="-5">
                <a:latin typeface="Times New Roman"/>
                <a:cs typeface="Times New Roman"/>
              </a:rPr>
              <a:t>Participant Responses </a:t>
            </a:r>
            <a:r>
              <a:rPr dirty="0" sz="1200">
                <a:latin typeface="Times New Roman"/>
                <a:cs typeface="Times New Roman"/>
              </a:rPr>
              <a:t>to “My parents </a:t>
            </a:r>
            <a:r>
              <a:rPr dirty="0" sz="1200" spc="-5">
                <a:latin typeface="Times New Roman"/>
                <a:cs typeface="Times New Roman"/>
              </a:rPr>
              <a:t>encouraged </a:t>
            </a:r>
            <a:r>
              <a:rPr dirty="0" sz="1200">
                <a:latin typeface="Times New Roman"/>
                <a:cs typeface="Times New Roman"/>
              </a:rPr>
              <a:t>me to do well in</a:t>
            </a:r>
            <a:r>
              <a:rPr dirty="0" sz="1200" spc="-5">
                <a:latin typeface="Times New Roman"/>
                <a:cs typeface="Times New Roman"/>
              </a:rPr>
              <a:t> school”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600">
              <a:latin typeface="Times New Roman"/>
              <a:cs typeface="Times New Roman"/>
            </a:endParaRPr>
          </a:p>
          <a:p>
            <a:pPr algn="ctr" marR="5105400">
              <a:lnSpc>
                <a:spcPts val="1170"/>
              </a:lnSpc>
            </a:pPr>
            <a:r>
              <a:rPr dirty="0" sz="1000" spc="-60">
                <a:latin typeface="Arial"/>
                <a:cs typeface="Arial"/>
              </a:rPr>
              <a:t>21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140"/>
              </a:lnSpc>
            </a:pPr>
            <a:r>
              <a:rPr dirty="0" sz="1000" spc="-60">
                <a:latin typeface="Arial"/>
                <a:cs typeface="Arial"/>
              </a:rPr>
              <a:t>20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140"/>
              </a:lnSpc>
            </a:pPr>
            <a:r>
              <a:rPr dirty="0" sz="1000" spc="-60">
                <a:latin typeface="Arial"/>
                <a:cs typeface="Arial"/>
              </a:rPr>
              <a:t>19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140"/>
              </a:lnSpc>
            </a:pPr>
            <a:r>
              <a:rPr dirty="0" sz="1000" spc="-60">
                <a:latin typeface="Arial"/>
                <a:cs typeface="Arial"/>
              </a:rPr>
              <a:t>18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140"/>
              </a:lnSpc>
            </a:pPr>
            <a:r>
              <a:rPr dirty="0" sz="1000" spc="-60">
                <a:latin typeface="Arial"/>
                <a:cs typeface="Arial"/>
              </a:rPr>
              <a:t>17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140"/>
              </a:lnSpc>
            </a:pPr>
            <a:r>
              <a:rPr dirty="0" sz="1000" spc="-60">
                <a:latin typeface="Arial"/>
                <a:cs typeface="Arial"/>
              </a:rPr>
              <a:t>16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140"/>
              </a:lnSpc>
            </a:pPr>
            <a:r>
              <a:rPr dirty="0" sz="1000" spc="-60">
                <a:latin typeface="Arial"/>
                <a:cs typeface="Arial"/>
              </a:rPr>
              <a:t>15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140"/>
              </a:lnSpc>
            </a:pPr>
            <a:r>
              <a:rPr dirty="0" sz="1000" spc="-60">
                <a:latin typeface="Arial"/>
                <a:cs typeface="Arial"/>
              </a:rPr>
              <a:t>14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140"/>
              </a:lnSpc>
            </a:pPr>
            <a:r>
              <a:rPr dirty="0" sz="1000" spc="-60">
                <a:latin typeface="Arial"/>
                <a:cs typeface="Arial"/>
              </a:rPr>
              <a:t>13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140"/>
              </a:lnSpc>
            </a:pPr>
            <a:r>
              <a:rPr dirty="0" sz="1000" spc="-60">
                <a:latin typeface="Arial"/>
                <a:cs typeface="Arial"/>
              </a:rPr>
              <a:t>12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140"/>
              </a:lnSpc>
            </a:pPr>
            <a:r>
              <a:rPr dirty="0" sz="1000" spc="-60">
                <a:latin typeface="Arial"/>
                <a:cs typeface="Arial"/>
              </a:rPr>
              <a:t>11</a:t>
            </a:r>
            <a:endParaRPr sz="1000">
              <a:latin typeface="Arial"/>
              <a:cs typeface="Arial"/>
            </a:endParaRPr>
          </a:p>
          <a:p>
            <a:pPr algn="ctr" marR="5105400">
              <a:lnSpc>
                <a:spcPts val="1140"/>
              </a:lnSpc>
            </a:pPr>
            <a:r>
              <a:rPr dirty="0" sz="1000" spc="-60">
                <a:latin typeface="Arial"/>
                <a:cs typeface="Arial"/>
              </a:rPr>
              <a:t>10</a:t>
            </a:r>
            <a:endParaRPr sz="1000">
              <a:latin typeface="Arial"/>
              <a:cs typeface="Arial"/>
            </a:endParaRPr>
          </a:p>
          <a:p>
            <a:pPr algn="ctr" marR="5040630">
              <a:lnSpc>
                <a:spcPts val="1140"/>
              </a:lnSpc>
            </a:pPr>
            <a:r>
              <a:rPr dirty="0" sz="1000" spc="-55">
                <a:latin typeface="Arial"/>
                <a:cs typeface="Arial"/>
              </a:rPr>
              <a:t>9</a:t>
            </a:r>
            <a:endParaRPr sz="1000">
              <a:latin typeface="Arial"/>
              <a:cs typeface="Arial"/>
            </a:endParaRPr>
          </a:p>
          <a:p>
            <a:pPr algn="ctr" marR="5040630">
              <a:lnSpc>
                <a:spcPts val="1135"/>
              </a:lnSpc>
            </a:pPr>
            <a:r>
              <a:rPr dirty="0" sz="1000" spc="-55"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  <a:p>
            <a:pPr algn="ctr" marR="5040630">
              <a:lnSpc>
                <a:spcPts val="1140"/>
              </a:lnSpc>
            </a:pPr>
            <a:r>
              <a:rPr dirty="0" sz="1000" spc="-55"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  <a:p>
            <a:pPr algn="ctr" marR="5040630">
              <a:lnSpc>
                <a:spcPts val="1140"/>
              </a:lnSpc>
            </a:pPr>
            <a:r>
              <a:rPr dirty="0" sz="1000" spc="-55"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  <a:p>
            <a:pPr algn="ctr" marR="5040630">
              <a:lnSpc>
                <a:spcPts val="1140"/>
              </a:lnSpc>
            </a:pPr>
            <a:r>
              <a:rPr dirty="0" sz="1000" spc="-55"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  <a:p>
            <a:pPr algn="ctr" marR="5040630">
              <a:lnSpc>
                <a:spcPts val="1140"/>
              </a:lnSpc>
            </a:pPr>
            <a:r>
              <a:rPr dirty="0" sz="1000" spc="-55"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  <a:p>
            <a:pPr algn="ctr" marR="5040630">
              <a:lnSpc>
                <a:spcPts val="1140"/>
              </a:lnSpc>
            </a:pPr>
            <a:r>
              <a:rPr dirty="0" sz="1000" spc="-55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  <a:p>
            <a:pPr algn="ctr" marR="5040630">
              <a:lnSpc>
                <a:spcPts val="1140"/>
              </a:lnSpc>
            </a:pPr>
            <a:r>
              <a:rPr dirty="0" sz="1000" spc="-55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  <a:p>
            <a:pPr algn="ctr" marR="5040630">
              <a:lnSpc>
                <a:spcPts val="1140"/>
              </a:lnSpc>
            </a:pPr>
            <a:r>
              <a:rPr dirty="0" sz="1000" spc="-55"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  <a:p>
            <a:pPr algn="ctr" marR="5040630">
              <a:lnSpc>
                <a:spcPts val="1170"/>
              </a:lnSpc>
            </a:pPr>
            <a:r>
              <a:rPr dirty="0" sz="1000" spc="-55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1741297" y="4631817"/>
            <a:ext cx="91376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45">
                <a:latin typeface="Arial"/>
                <a:cs typeface="Arial"/>
              </a:rPr>
              <a:t>Strongly</a:t>
            </a:r>
            <a:r>
              <a:rPr dirty="0" sz="1000" spc="-95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Disagree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3037332" y="4631817"/>
            <a:ext cx="1039494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55">
                <a:latin typeface="Arial"/>
                <a:cs typeface="Arial"/>
              </a:rPr>
              <a:t>Somewhat</a:t>
            </a:r>
            <a:r>
              <a:rPr dirty="0" sz="1000" spc="-80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Disagree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4468367" y="4631817"/>
            <a:ext cx="89471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55">
                <a:latin typeface="Arial"/>
                <a:cs typeface="Arial"/>
              </a:rPr>
              <a:t>Somewhat</a:t>
            </a:r>
            <a:r>
              <a:rPr dirty="0" sz="1000" spc="-9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5890005" y="4631817"/>
            <a:ext cx="77025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45">
                <a:latin typeface="Arial"/>
                <a:cs typeface="Arial"/>
              </a:rPr>
              <a:t>Strongly</a:t>
            </a:r>
            <a:r>
              <a:rPr dirty="0" sz="1000" spc="-9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1086332" y="1961987"/>
            <a:ext cx="152400" cy="218249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z="1000" spc="-55" b="1">
                <a:latin typeface="Trebuchet MS"/>
                <a:cs typeface="Trebuchet MS"/>
              </a:rPr>
              <a:t>Number </a:t>
            </a:r>
            <a:r>
              <a:rPr dirty="0" sz="1000" spc="-45" b="1">
                <a:latin typeface="Trebuchet MS"/>
                <a:cs typeface="Trebuchet MS"/>
              </a:rPr>
              <a:t>of </a:t>
            </a:r>
            <a:r>
              <a:rPr dirty="0" sz="1000" spc="-60" b="1">
                <a:latin typeface="Trebuchet MS"/>
                <a:cs typeface="Trebuchet MS"/>
              </a:rPr>
              <a:t>Participants Selecting</a:t>
            </a:r>
            <a:r>
              <a:rPr dirty="0" sz="1000" spc="-145" b="1">
                <a:latin typeface="Trebuchet MS"/>
                <a:cs typeface="Trebuchet MS"/>
              </a:rPr>
              <a:t> </a:t>
            </a:r>
            <a:r>
              <a:rPr dirty="0" sz="1000" spc="-55" b="1">
                <a:latin typeface="Trebuchet MS"/>
                <a:cs typeface="Trebuchet MS"/>
              </a:rPr>
              <a:t>Answer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914400" y="1391411"/>
            <a:ext cx="6172200" cy="3496310"/>
          </a:xfrm>
          <a:custGeom>
            <a:avLst/>
            <a:gdLst/>
            <a:ahLst/>
            <a:cxnLst/>
            <a:rect l="l" t="t" r="r" b="b"/>
            <a:pathLst>
              <a:path w="6172200" h="3496310">
                <a:moveTo>
                  <a:pt x="0" y="3496056"/>
                </a:moveTo>
                <a:lnTo>
                  <a:pt x="6172200" y="3496056"/>
                </a:lnTo>
                <a:lnTo>
                  <a:pt x="6172200" y="0"/>
                </a:lnTo>
                <a:lnTo>
                  <a:pt x="0" y="0"/>
                </a:lnTo>
                <a:lnTo>
                  <a:pt x="0" y="3496056"/>
                </a:lnTo>
                <a:close/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94169" y="429259"/>
            <a:ext cx="1778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83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5059807"/>
            <a:ext cx="5869305" cy="16109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12 out of the 21 </a:t>
            </a:r>
            <a:r>
              <a:rPr dirty="0" sz="1200" spc="-5">
                <a:latin typeface="Times New Roman"/>
                <a:cs typeface="Times New Roman"/>
              </a:rPr>
              <a:t>(57.1%) participants said that </a:t>
            </a:r>
            <a:r>
              <a:rPr dirty="0" sz="1200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Somewhat </a:t>
            </a:r>
            <a:r>
              <a:rPr dirty="0" sz="1200">
                <a:latin typeface="Times New Roman"/>
                <a:cs typeface="Times New Roman"/>
              </a:rPr>
              <a:t>Agree with the </a:t>
            </a:r>
            <a:r>
              <a:rPr dirty="0" sz="1200" spc="-5">
                <a:latin typeface="Times New Roman"/>
                <a:cs typeface="Times New Roman"/>
              </a:rPr>
              <a:t>statement</a:t>
            </a:r>
            <a:r>
              <a:rPr dirty="0" sz="1200" spc="8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“I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motivated student and </a:t>
            </a:r>
            <a:r>
              <a:rPr dirty="0" sz="1200">
                <a:latin typeface="Times New Roman"/>
                <a:cs typeface="Times New Roman"/>
              </a:rPr>
              <a:t>did not </a:t>
            </a:r>
            <a:r>
              <a:rPr dirty="0" sz="1200" spc="-5">
                <a:latin typeface="Times New Roman"/>
                <a:cs typeface="Times New Roman"/>
              </a:rPr>
              <a:t>require </a:t>
            </a:r>
            <a:r>
              <a:rPr dirty="0" sz="1200">
                <a:latin typeface="Times New Roman"/>
                <a:cs typeface="Times New Roman"/>
              </a:rPr>
              <a:t>much </a:t>
            </a:r>
            <a:r>
              <a:rPr dirty="0" sz="1200" spc="-5">
                <a:latin typeface="Times New Roman"/>
                <a:cs typeface="Times New Roman"/>
              </a:rPr>
              <a:t>encouragement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want </a:t>
            </a:r>
            <a:r>
              <a:rPr dirty="0" sz="1200" spc="5">
                <a:latin typeface="Times New Roman"/>
                <a:cs typeface="Times New Roman"/>
              </a:rPr>
              <a:t>to </a:t>
            </a:r>
            <a:r>
              <a:rPr dirty="0" sz="1200">
                <a:latin typeface="Times New Roman"/>
                <a:cs typeface="Times New Roman"/>
              </a:rPr>
              <a:t>do </a:t>
            </a:r>
            <a:r>
              <a:rPr dirty="0" sz="1200" spc="-5">
                <a:latin typeface="Times New Roman"/>
                <a:cs typeface="Times New Roman"/>
              </a:rPr>
              <a:t>well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school.”  Seven (33.3%) </a:t>
            </a:r>
            <a:r>
              <a:rPr dirty="0" sz="1200">
                <a:latin typeface="Times New Roman"/>
                <a:cs typeface="Times New Roman"/>
              </a:rPr>
              <a:t>participants </a:t>
            </a:r>
            <a:r>
              <a:rPr dirty="0" sz="1200" spc="-5">
                <a:latin typeface="Times New Roman"/>
                <a:cs typeface="Times New Roman"/>
              </a:rPr>
              <a:t>disagreed </a:t>
            </a:r>
            <a:r>
              <a:rPr dirty="0" sz="1200">
                <a:latin typeface="Times New Roman"/>
                <a:cs typeface="Times New Roman"/>
              </a:rPr>
              <a:t>with this statement. When </a:t>
            </a:r>
            <a:r>
              <a:rPr dirty="0" sz="1200" spc="-5">
                <a:latin typeface="Times New Roman"/>
                <a:cs typeface="Times New Roman"/>
              </a:rPr>
              <a:t>compared </a:t>
            </a:r>
            <a:r>
              <a:rPr dirty="0" sz="1200" spc="5">
                <a:latin typeface="Times New Roman"/>
                <a:cs typeface="Times New Roman"/>
              </a:rPr>
              <a:t>to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results </a:t>
            </a:r>
            <a:r>
              <a:rPr dirty="0" sz="1200">
                <a:latin typeface="Times New Roman"/>
                <a:cs typeface="Times New Roman"/>
              </a:rPr>
              <a:t>of the  </a:t>
            </a:r>
            <a:r>
              <a:rPr dirty="0" sz="1200" spc="-5">
                <a:latin typeface="Times New Roman"/>
                <a:cs typeface="Times New Roman"/>
              </a:rPr>
              <a:t>previous question, at </a:t>
            </a:r>
            <a:r>
              <a:rPr dirty="0" sz="1200">
                <a:latin typeface="Times New Roman"/>
                <a:cs typeface="Times New Roman"/>
              </a:rPr>
              <a:t>least 5 of </a:t>
            </a:r>
            <a:r>
              <a:rPr dirty="0" sz="1200" spc="-5">
                <a:latin typeface="Times New Roman"/>
                <a:cs typeface="Times New Roman"/>
              </a:rPr>
              <a:t>these </a:t>
            </a:r>
            <a:r>
              <a:rPr dirty="0" sz="1200">
                <a:latin typeface="Times New Roman"/>
                <a:cs typeface="Times New Roman"/>
              </a:rPr>
              <a:t>7 must </a:t>
            </a:r>
            <a:r>
              <a:rPr dirty="0" sz="1200" spc="-5">
                <a:latin typeface="Times New Roman"/>
                <a:cs typeface="Times New Roman"/>
              </a:rPr>
              <a:t>have received encouragement </a:t>
            </a:r>
            <a:r>
              <a:rPr dirty="0" sz="1200">
                <a:latin typeface="Times New Roman"/>
                <a:cs typeface="Times New Roman"/>
              </a:rPr>
              <a:t>from their </a:t>
            </a:r>
            <a:r>
              <a:rPr dirty="0" sz="1200" spc="-5">
                <a:latin typeface="Times New Roman"/>
                <a:cs typeface="Times New Roman"/>
              </a:rPr>
              <a:t>parents </a:t>
            </a:r>
            <a:r>
              <a:rPr dirty="0" sz="1200">
                <a:latin typeface="Times New Roman"/>
                <a:cs typeface="Times New Roman"/>
              </a:rPr>
              <a:t>to  do </a:t>
            </a:r>
            <a:r>
              <a:rPr dirty="0" sz="1200" spc="-5">
                <a:latin typeface="Times New Roman"/>
                <a:cs typeface="Times New Roman"/>
              </a:rPr>
              <a:t>well </a:t>
            </a:r>
            <a:r>
              <a:rPr dirty="0" sz="1200">
                <a:latin typeface="Times New Roman"/>
                <a:cs typeface="Times New Roman"/>
              </a:rPr>
              <a:t>in school.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521195" y="4297679"/>
            <a:ext cx="387350" cy="0"/>
          </a:xfrm>
          <a:custGeom>
            <a:avLst/>
            <a:gdLst/>
            <a:ahLst/>
            <a:cxnLst/>
            <a:rect l="l" t="t" r="r" b="b"/>
            <a:pathLst>
              <a:path w="387350" h="0">
                <a:moveTo>
                  <a:pt x="0" y="0"/>
                </a:moveTo>
                <a:lnTo>
                  <a:pt x="38709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228844" y="4297679"/>
            <a:ext cx="775970" cy="0"/>
          </a:xfrm>
          <a:custGeom>
            <a:avLst/>
            <a:gdLst/>
            <a:ahLst/>
            <a:cxnLst/>
            <a:rect l="l" t="t" r="r" b="b"/>
            <a:pathLst>
              <a:path w="775970" h="0">
                <a:moveTo>
                  <a:pt x="0" y="0"/>
                </a:moveTo>
                <a:lnTo>
                  <a:pt x="77571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938015" y="4297679"/>
            <a:ext cx="774700" cy="0"/>
          </a:xfrm>
          <a:custGeom>
            <a:avLst/>
            <a:gdLst/>
            <a:ahLst/>
            <a:cxnLst/>
            <a:rect l="l" t="t" r="r" b="b"/>
            <a:pathLst>
              <a:path w="774700" h="0">
                <a:moveTo>
                  <a:pt x="0" y="0"/>
                </a:moveTo>
                <a:lnTo>
                  <a:pt x="77419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645664" y="4297679"/>
            <a:ext cx="775970" cy="0"/>
          </a:xfrm>
          <a:custGeom>
            <a:avLst/>
            <a:gdLst/>
            <a:ahLst/>
            <a:cxnLst/>
            <a:rect l="l" t="t" r="r" b="b"/>
            <a:pathLst>
              <a:path w="775970" h="0">
                <a:moveTo>
                  <a:pt x="0" y="0"/>
                </a:moveTo>
                <a:lnTo>
                  <a:pt x="77571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741932" y="4297679"/>
            <a:ext cx="387350" cy="0"/>
          </a:xfrm>
          <a:custGeom>
            <a:avLst/>
            <a:gdLst/>
            <a:ahLst/>
            <a:cxnLst/>
            <a:rect l="l" t="t" r="r" b="b"/>
            <a:pathLst>
              <a:path w="387350" h="0">
                <a:moveTo>
                  <a:pt x="0" y="0"/>
                </a:moveTo>
                <a:lnTo>
                  <a:pt x="38709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228844" y="4184903"/>
            <a:ext cx="1679575" cy="0"/>
          </a:xfrm>
          <a:custGeom>
            <a:avLst/>
            <a:gdLst/>
            <a:ahLst/>
            <a:cxnLst/>
            <a:rect l="l" t="t" r="r" b="b"/>
            <a:pathLst>
              <a:path w="1679575" h="0">
                <a:moveTo>
                  <a:pt x="0" y="0"/>
                </a:moveTo>
                <a:lnTo>
                  <a:pt x="16794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938015" y="4184903"/>
            <a:ext cx="774700" cy="0"/>
          </a:xfrm>
          <a:custGeom>
            <a:avLst/>
            <a:gdLst/>
            <a:ahLst/>
            <a:cxnLst/>
            <a:rect l="l" t="t" r="r" b="b"/>
            <a:pathLst>
              <a:path w="774700" h="0">
                <a:moveTo>
                  <a:pt x="0" y="0"/>
                </a:moveTo>
                <a:lnTo>
                  <a:pt x="77419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645664" y="4184903"/>
            <a:ext cx="775970" cy="0"/>
          </a:xfrm>
          <a:custGeom>
            <a:avLst/>
            <a:gdLst/>
            <a:ahLst/>
            <a:cxnLst/>
            <a:rect l="l" t="t" r="r" b="b"/>
            <a:pathLst>
              <a:path w="775970" h="0">
                <a:moveTo>
                  <a:pt x="0" y="0"/>
                </a:moveTo>
                <a:lnTo>
                  <a:pt x="77571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741932" y="4184903"/>
            <a:ext cx="387350" cy="0"/>
          </a:xfrm>
          <a:custGeom>
            <a:avLst/>
            <a:gdLst/>
            <a:ahLst/>
            <a:cxnLst/>
            <a:rect l="l" t="t" r="r" b="b"/>
            <a:pathLst>
              <a:path w="387350" h="0">
                <a:moveTo>
                  <a:pt x="0" y="0"/>
                </a:moveTo>
                <a:lnTo>
                  <a:pt x="38709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228844" y="4073652"/>
            <a:ext cx="1679575" cy="0"/>
          </a:xfrm>
          <a:custGeom>
            <a:avLst/>
            <a:gdLst/>
            <a:ahLst/>
            <a:cxnLst/>
            <a:rect l="l" t="t" r="r" b="b"/>
            <a:pathLst>
              <a:path w="1679575" h="0">
                <a:moveTo>
                  <a:pt x="0" y="0"/>
                </a:moveTo>
                <a:lnTo>
                  <a:pt x="16794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645664" y="4073652"/>
            <a:ext cx="2066925" cy="0"/>
          </a:xfrm>
          <a:custGeom>
            <a:avLst/>
            <a:gdLst/>
            <a:ahLst/>
            <a:cxnLst/>
            <a:rect l="l" t="t" r="r" b="b"/>
            <a:pathLst>
              <a:path w="2066925" h="0">
                <a:moveTo>
                  <a:pt x="0" y="0"/>
                </a:moveTo>
                <a:lnTo>
                  <a:pt x="206654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741932" y="4073652"/>
            <a:ext cx="387350" cy="0"/>
          </a:xfrm>
          <a:custGeom>
            <a:avLst/>
            <a:gdLst/>
            <a:ahLst/>
            <a:cxnLst/>
            <a:rect l="l" t="t" r="r" b="b"/>
            <a:pathLst>
              <a:path w="387350" h="0">
                <a:moveTo>
                  <a:pt x="0" y="0"/>
                </a:moveTo>
                <a:lnTo>
                  <a:pt x="387095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5228844" y="3962400"/>
            <a:ext cx="1679575" cy="0"/>
          </a:xfrm>
          <a:custGeom>
            <a:avLst/>
            <a:gdLst/>
            <a:ahLst/>
            <a:cxnLst/>
            <a:rect l="l" t="t" r="r" b="b"/>
            <a:pathLst>
              <a:path w="1679575" h="0">
                <a:moveTo>
                  <a:pt x="0" y="0"/>
                </a:moveTo>
                <a:lnTo>
                  <a:pt x="16794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741932" y="3962400"/>
            <a:ext cx="2970530" cy="0"/>
          </a:xfrm>
          <a:custGeom>
            <a:avLst/>
            <a:gdLst/>
            <a:ahLst/>
            <a:cxnLst/>
            <a:rect l="l" t="t" r="r" b="b"/>
            <a:pathLst>
              <a:path w="2970529" h="0">
                <a:moveTo>
                  <a:pt x="0" y="0"/>
                </a:moveTo>
                <a:lnTo>
                  <a:pt x="297027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228844" y="3849623"/>
            <a:ext cx="1679575" cy="0"/>
          </a:xfrm>
          <a:custGeom>
            <a:avLst/>
            <a:gdLst/>
            <a:ahLst/>
            <a:cxnLst/>
            <a:rect l="l" t="t" r="r" b="b"/>
            <a:pathLst>
              <a:path w="1679575" h="0">
                <a:moveTo>
                  <a:pt x="0" y="0"/>
                </a:moveTo>
                <a:lnTo>
                  <a:pt x="16794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741932" y="3849623"/>
            <a:ext cx="2970530" cy="0"/>
          </a:xfrm>
          <a:custGeom>
            <a:avLst/>
            <a:gdLst/>
            <a:ahLst/>
            <a:cxnLst/>
            <a:rect l="l" t="t" r="r" b="b"/>
            <a:pathLst>
              <a:path w="2970529" h="0">
                <a:moveTo>
                  <a:pt x="0" y="0"/>
                </a:moveTo>
                <a:lnTo>
                  <a:pt x="297027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5228844" y="3738371"/>
            <a:ext cx="1679575" cy="0"/>
          </a:xfrm>
          <a:custGeom>
            <a:avLst/>
            <a:gdLst/>
            <a:ahLst/>
            <a:cxnLst/>
            <a:rect l="l" t="t" r="r" b="b"/>
            <a:pathLst>
              <a:path w="1679575" h="0">
                <a:moveTo>
                  <a:pt x="0" y="0"/>
                </a:moveTo>
                <a:lnTo>
                  <a:pt x="16794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741932" y="3738371"/>
            <a:ext cx="2970530" cy="0"/>
          </a:xfrm>
          <a:custGeom>
            <a:avLst/>
            <a:gdLst/>
            <a:ahLst/>
            <a:cxnLst/>
            <a:rect l="l" t="t" r="r" b="b"/>
            <a:pathLst>
              <a:path w="2970529" h="0">
                <a:moveTo>
                  <a:pt x="0" y="0"/>
                </a:moveTo>
                <a:lnTo>
                  <a:pt x="297027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5228844" y="3625596"/>
            <a:ext cx="1679575" cy="0"/>
          </a:xfrm>
          <a:custGeom>
            <a:avLst/>
            <a:gdLst/>
            <a:ahLst/>
            <a:cxnLst/>
            <a:rect l="l" t="t" r="r" b="b"/>
            <a:pathLst>
              <a:path w="1679575" h="0">
                <a:moveTo>
                  <a:pt x="0" y="0"/>
                </a:moveTo>
                <a:lnTo>
                  <a:pt x="16794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741932" y="3625596"/>
            <a:ext cx="2970530" cy="0"/>
          </a:xfrm>
          <a:custGeom>
            <a:avLst/>
            <a:gdLst/>
            <a:ahLst/>
            <a:cxnLst/>
            <a:rect l="l" t="t" r="r" b="b"/>
            <a:pathLst>
              <a:path w="2970529" h="0">
                <a:moveTo>
                  <a:pt x="0" y="0"/>
                </a:moveTo>
                <a:lnTo>
                  <a:pt x="297027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5228844" y="3514344"/>
            <a:ext cx="1679575" cy="0"/>
          </a:xfrm>
          <a:custGeom>
            <a:avLst/>
            <a:gdLst/>
            <a:ahLst/>
            <a:cxnLst/>
            <a:rect l="l" t="t" r="r" b="b"/>
            <a:pathLst>
              <a:path w="1679575" h="0">
                <a:moveTo>
                  <a:pt x="0" y="0"/>
                </a:moveTo>
                <a:lnTo>
                  <a:pt x="16794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1741932" y="3514344"/>
            <a:ext cx="2970530" cy="0"/>
          </a:xfrm>
          <a:custGeom>
            <a:avLst/>
            <a:gdLst/>
            <a:ahLst/>
            <a:cxnLst/>
            <a:rect l="l" t="t" r="r" b="b"/>
            <a:pathLst>
              <a:path w="2970529" h="0">
                <a:moveTo>
                  <a:pt x="0" y="0"/>
                </a:moveTo>
                <a:lnTo>
                  <a:pt x="297027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5228844" y="3401567"/>
            <a:ext cx="1679575" cy="0"/>
          </a:xfrm>
          <a:custGeom>
            <a:avLst/>
            <a:gdLst/>
            <a:ahLst/>
            <a:cxnLst/>
            <a:rect l="l" t="t" r="r" b="b"/>
            <a:pathLst>
              <a:path w="1679575" h="0">
                <a:moveTo>
                  <a:pt x="0" y="0"/>
                </a:moveTo>
                <a:lnTo>
                  <a:pt x="16794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1741932" y="3401567"/>
            <a:ext cx="2970530" cy="0"/>
          </a:xfrm>
          <a:custGeom>
            <a:avLst/>
            <a:gdLst/>
            <a:ahLst/>
            <a:cxnLst/>
            <a:rect l="l" t="t" r="r" b="b"/>
            <a:pathLst>
              <a:path w="2970529" h="0">
                <a:moveTo>
                  <a:pt x="0" y="0"/>
                </a:moveTo>
                <a:lnTo>
                  <a:pt x="297027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5228844" y="3290315"/>
            <a:ext cx="1679575" cy="0"/>
          </a:xfrm>
          <a:custGeom>
            <a:avLst/>
            <a:gdLst/>
            <a:ahLst/>
            <a:cxnLst/>
            <a:rect l="l" t="t" r="r" b="b"/>
            <a:pathLst>
              <a:path w="1679575" h="0">
                <a:moveTo>
                  <a:pt x="0" y="0"/>
                </a:moveTo>
                <a:lnTo>
                  <a:pt x="16794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1741932" y="3290315"/>
            <a:ext cx="2970530" cy="0"/>
          </a:xfrm>
          <a:custGeom>
            <a:avLst/>
            <a:gdLst/>
            <a:ahLst/>
            <a:cxnLst/>
            <a:rect l="l" t="t" r="r" b="b"/>
            <a:pathLst>
              <a:path w="2970529" h="0">
                <a:moveTo>
                  <a:pt x="0" y="0"/>
                </a:moveTo>
                <a:lnTo>
                  <a:pt x="297027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228844" y="3177539"/>
            <a:ext cx="1679575" cy="0"/>
          </a:xfrm>
          <a:custGeom>
            <a:avLst/>
            <a:gdLst/>
            <a:ahLst/>
            <a:cxnLst/>
            <a:rect l="l" t="t" r="r" b="b"/>
            <a:pathLst>
              <a:path w="1679575" h="0">
                <a:moveTo>
                  <a:pt x="0" y="0"/>
                </a:moveTo>
                <a:lnTo>
                  <a:pt x="16794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741932" y="3177539"/>
            <a:ext cx="2970530" cy="0"/>
          </a:xfrm>
          <a:custGeom>
            <a:avLst/>
            <a:gdLst/>
            <a:ahLst/>
            <a:cxnLst/>
            <a:rect l="l" t="t" r="r" b="b"/>
            <a:pathLst>
              <a:path w="2970529" h="0">
                <a:moveTo>
                  <a:pt x="0" y="0"/>
                </a:moveTo>
                <a:lnTo>
                  <a:pt x="2970276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741932" y="3066288"/>
            <a:ext cx="5166360" cy="0"/>
          </a:xfrm>
          <a:custGeom>
            <a:avLst/>
            <a:gdLst/>
            <a:ahLst/>
            <a:cxnLst/>
            <a:rect l="l" t="t" r="r" b="b"/>
            <a:pathLst>
              <a:path w="5166359" h="0">
                <a:moveTo>
                  <a:pt x="0" y="0"/>
                </a:moveTo>
                <a:lnTo>
                  <a:pt x="51663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741932" y="2953511"/>
            <a:ext cx="5166360" cy="0"/>
          </a:xfrm>
          <a:custGeom>
            <a:avLst/>
            <a:gdLst/>
            <a:ahLst/>
            <a:cxnLst/>
            <a:rect l="l" t="t" r="r" b="b"/>
            <a:pathLst>
              <a:path w="5166359" h="0">
                <a:moveTo>
                  <a:pt x="0" y="0"/>
                </a:moveTo>
                <a:lnTo>
                  <a:pt x="51663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741932" y="2842260"/>
            <a:ext cx="5166360" cy="0"/>
          </a:xfrm>
          <a:custGeom>
            <a:avLst/>
            <a:gdLst/>
            <a:ahLst/>
            <a:cxnLst/>
            <a:rect l="l" t="t" r="r" b="b"/>
            <a:pathLst>
              <a:path w="5166359" h="0">
                <a:moveTo>
                  <a:pt x="0" y="0"/>
                </a:moveTo>
                <a:lnTo>
                  <a:pt x="51663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741932" y="2731007"/>
            <a:ext cx="5166360" cy="0"/>
          </a:xfrm>
          <a:custGeom>
            <a:avLst/>
            <a:gdLst/>
            <a:ahLst/>
            <a:cxnLst/>
            <a:rect l="l" t="t" r="r" b="b"/>
            <a:pathLst>
              <a:path w="5166359" h="0">
                <a:moveTo>
                  <a:pt x="0" y="0"/>
                </a:moveTo>
                <a:lnTo>
                  <a:pt x="51663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741932" y="2618232"/>
            <a:ext cx="5166360" cy="0"/>
          </a:xfrm>
          <a:custGeom>
            <a:avLst/>
            <a:gdLst/>
            <a:ahLst/>
            <a:cxnLst/>
            <a:rect l="l" t="t" r="r" b="b"/>
            <a:pathLst>
              <a:path w="5166359" h="0">
                <a:moveTo>
                  <a:pt x="0" y="0"/>
                </a:moveTo>
                <a:lnTo>
                  <a:pt x="51663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741932" y="2506979"/>
            <a:ext cx="5166360" cy="0"/>
          </a:xfrm>
          <a:custGeom>
            <a:avLst/>
            <a:gdLst/>
            <a:ahLst/>
            <a:cxnLst/>
            <a:rect l="l" t="t" r="r" b="b"/>
            <a:pathLst>
              <a:path w="5166359" h="0">
                <a:moveTo>
                  <a:pt x="0" y="0"/>
                </a:moveTo>
                <a:lnTo>
                  <a:pt x="51663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741932" y="2394204"/>
            <a:ext cx="5166360" cy="0"/>
          </a:xfrm>
          <a:custGeom>
            <a:avLst/>
            <a:gdLst/>
            <a:ahLst/>
            <a:cxnLst/>
            <a:rect l="l" t="t" r="r" b="b"/>
            <a:pathLst>
              <a:path w="5166359" h="0">
                <a:moveTo>
                  <a:pt x="0" y="0"/>
                </a:moveTo>
                <a:lnTo>
                  <a:pt x="51663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741932" y="2282951"/>
            <a:ext cx="5166360" cy="0"/>
          </a:xfrm>
          <a:custGeom>
            <a:avLst/>
            <a:gdLst/>
            <a:ahLst/>
            <a:cxnLst/>
            <a:rect l="l" t="t" r="r" b="b"/>
            <a:pathLst>
              <a:path w="5166359" h="0">
                <a:moveTo>
                  <a:pt x="0" y="0"/>
                </a:moveTo>
                <a:lnTo>
                  <a:pt x="51663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741932" y="2170176"/>
            <a:ext cx="5166360" cy="0"/>
          </a:xfrm>
          <a:custGeom>
            <a:avLst/>
            <a:gdLst/>
            <a:ahLst/>
            <a:cxnLst/>
            <a:rect l="l" t="t" r="r" b="b"/>
            <a:pathLst>
              <a:path w="5166359" h="0">
                <a:moveTo>
                  <a:pt x="0" y="0"/>
                </a:moveTo>
                <a:lnTo>
                  <a:pt x="51663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741932" y="2058923"/>
            <a:ext cx="5166360" cy="0"/>
          </a:xfrm>
          <a:custGeom>
            <a:avLst/>
            <a:gdLst/>
            <a:ahLst/>
            <a:cxnLst/>
            <a:rect l="l" t="t" r="r" b="b"/>
            <a:pathLst>
              <a:path w="5166359" h="0">
                <a:moveTo>
                  <a:pt x="0" y="0"/>
                </a:moveTo>
                <a:lnTo>
                  <a:pt x="51663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2129027" y="3962400"/>
            <a:ext cx="516890" cy="447040"/>
          </a:xfrm>
          <a:custGeom>
            <a:avLst/>
            <a:gdLst/>
            <a:ahLst/>
            <a:cxnLst/>
            <a:rect l="l" t="t" r="r" b="b"/>
            <a:pathLst>
              <a:path w="516889" h="447039">
                <a:moveTo>
                  <a:pt x="516636" y="0"/>
                </a:moveTo>
                <a:lnTo>
                  <a:pt x="0" y="0"/>
                </a:lnTo>
                <a:lnTo>
                  <a:pt x="0" y="446532"/>
                </a:lnTo>
                <a:lnTo>
                  <a:pt x="516636" y="446532"/>
                </a:lnTo>
                <a:lnTo>
                  <a:pt x="516636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421379" y="4073652"/>
            <a:ext cx="516890" cy="335280"/>
          </a:xfrm>
          <a:custGeom>
            <a:avLst/>
            <a:gdLst/>
            <a:ahLst/>
            <a:cxnLst/>
            <a:rect l="l" t="t" r="r" b="b"/>
            <a:pathLst>
              <a:path w="516889" h="335279">
                <a:moveTo>
                  <a:pt x="516636" y="0"/>
                </a:moveTo>
                <a:lnTo>
                  <a:pt x="0" y="0"/>
                </a:lnTo>
                <a:lnTo>
                  <a:pt x="0" y="335280"/>
                </a:lnTo>
                <a:lnTo>
                  <a:pt x="516636" y="335280"/>
                </a:lnTo>
                <a:lnTo>
                  <a:pt x="516636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712208" y="3066288"/>
            <a:ext cx="516890" cy="1343025"/>
          </a:xfrm>
          <a:custGeom>
            <a:avLst/>
            <a:gdLst/>
            <a:ahLst/>
            <a:cxnLst/>
            <a:rect l="l" t="t" r="r" b="b"/>
            <a:pathLst>
              <a:path w="516889" h="1343025">
                <a:moveTo>
                  <a:pt x="516636" y="0"/>
                </a:moveTo>
                <a:lnTo>
                  <a:pt x="0" y="0"/>
                </a:lnTo>
                <a:lnTo>
                  <a:pt x="0" y="1342643"/>
                </a:lnTo>
                <a:lnTo>
                  <a:pt x="516636" y="1342643"/>
                </a:lnTo>
                <a:lnTo>
                  <a:pt x="516636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6004559" y="4184903"/>
            <a:ext cx="516890" cy="224154"/>
          </a:xfrm>
          <a:custGeom>
            <a:avLst/>
            <a:gdLst/>
            <a:ahLst/>
            <a:cxnLst/>
            <a:rect l="l" t="t" r="r" b="b"/>
            <a:pathLst>
              <a:path w="516890" h="224154">
                <a:moveTo>
                  <a:pt x="516636" y="0"/>
                </a:moveTo>
                <a:lnTo>
                  <a:pt x="0" y="0"/>
                </a:lnTo>
                <a:lnTo>
                  <a:pt x="0" y="224028"/>
                </a:lnTo>
                <a:lnTo>
                  <a:pt x="516636" y="224028"/>
                </a:lnTo>
                <a:lnTo>
                  <a:pt x="516636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741932" y="2058923"/>
            <a:ext cx="0" cy="2350135"/>
          </a:xfrm>
          <a:custGeom>
            <a:avLst/>
            <a:gdLst/>
            <a:ahLst/>
            <a:cxnLst/>
            <a:rect l="l" t="t" r="r" b="b"/>
            <a:pathLst>
              <a:path w="0" h="2350135">
                <a:moveTo>
                  <a:pt x="0" y="2350008"/>
                </a:moveTo>
                <a:lnTo>
                  <a:pt x="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700783" y="440893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700783" y="4297679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700783" y="418490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700783" y="407365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1700783" y="396240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700783" y="384962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700783" y="3738371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700783" y="3625596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700783" y="351434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700783" y="3401567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700783" y="3290315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1700783" y="3177539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1700783" y="3066288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1700783" y="2953511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1700783" y="284226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1700783" y="2731007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1700783" y="261823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1700783" y="2506979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1700783" y="239420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1700783" y="2282951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1700783" y="2170176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1700783" y="205892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1741932" y="4408932"/>
            <a:ext cx="5166360" cy="0"/>
          </a:xfrm>
          <a:custGeom>
            <a:avLst/>
            <a:gdLst/>
            <a:ahLst/>
            <a:cxnLst/>
            <a:rect l="l" t="t" r="r" b="b"/>
            <a:pathLst>
              <a:path w="5166359" h="0">
                <a:moveTo>
                  <a:pt x="0" y="0"/>
                </a:moveTo>
                <a:lnTo>
                  <a:pt x="51663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1741932" y="4408932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3032760" y="4408932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4325111" y="4408932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5617464" y="4408932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6908292" y="4408932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 txBox="1"/>
          <p:nvPr/>
        </p:nvSpPr>
        <p:spPr>
          <a:xfrm>
            <a:off x="902004" y="1363726"/>
            <a:ext cx="5532120" cy="3120390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2700" marR="5080">
              <a:lnSpc>
                <a:spcPts val="1380"/>
              </a:lnSpc>
              <a:spcBef>
                <a:spcPts val="195"/>
              </a:spcBef>
            </a:pP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4.12. </a:t>
            </a:r>
            <a:r>
              <a:rPr dirty="0" sz="1200" spc="-5">
                <a:latin typeface="Times New Roman"/>
                <a:cs typeface="Times New Roman"/>
              </a:rPr>
              <a:t>Participant Responses </a:t>
            </a:r>
            <a:r>
              <a:rPr dirty="0" sz="1200">
                <a:latin typeface="Times New Roman"/>
                <a:cs typeface="Times New Roman"/>
              </a:rPr>
              <a:t>to “I </a:t>
            </a:r>
            <a:r>
              <a:rPr dirty="0" sz="1200" spc="-5">
                <a:latin typeface="Times New Roman"/>
                <a:cs typeface="Times New Roman"/>
              </a:rPr>
              <a:t>was </a:t>
            </a:r>
            <a:r>
              <a:rPr dirty="0" sz="1200">
                <a:latin typeface="Times New Roman"/>
                <a:cs typeface="Times New Roman"/>
              </a:rPr>
              <a:t>a </a:t>
            </a:r>
            <a:r>
              <a:rPr dirty="0" sz="1200" spc="-5">
                <a:latin typeface="Times New Roman"/>
                <a:cs typeface="Times New Roman"/>
              </a:rPr>
              <a:t>motivated student </a:t>
            </a:r>
            <a:r>
              <a:rPr dirty="0" sz="1200">
                <a:latin typeface="Times New Roman"/>
                <a:cs typeface="Times New Roman"/>
              </a:rPr>
              <a:t>and did not </a:t>
            </a:r>
            <a:r>
              <a:rPr dirty="0" sz="1200" spc="-5">
                <a:latin typeface="Times New Roman"/>
                <a:cs typeface="Times New Roman"/>
              </a:rPr>
              <a:t>require </a:t>
            </a:r>
            <a:r>
              <a:rPr dirty="0" sz="1200">
                <a:latin typeface="Times New Roman"/>
                <a:cs typeface="Times New Roman"/>
              </a:rPr>
              <a:t>much  </a:t>
            </a:r>
            <a:r>
              <a:rPr dirty="0" sz="1200" spc="-5">
                <a:latin typeface="Times New Roman"/>
                <a:cs typeface="Times New Roman"/>
              </a:rPr>
              <a:t>encouragement </a:t>
            </a:r>
            <a:r>
              <a:rPr dirty="0" sz="1200">
                <a:latin typeface="Times New Roman"/>
                <a:cs typeface="Times New Roman"/>
              </a:rPr>
              <a:t>to </a:t>
            </a:r>
            <a:r>
              <a:rPr dirty="0" sz="1200" spc="-5">
                <a:latin typeface="Times New Roman"/>
                <a:cs typeface="Times New Roman"/>
              </a:rPr>
              <a:t>want </a:t>
            </a:r>
            <a:r>
              <a:rPr dirty="0" sz="1200" spc="5">
                <a:latin typeface="Times New Roman"/>
                <a:cs typeface="Times New Roman"/>
              </a:rPr>
              <a:t>to </a:t>
            </a:r>
            <a:r>
              <a:rPr dirty="0" sz="1200">
                <a:latin typeface="Times New Roman"/>
                <a:cs typeface="Times New Roman"/>
              </a:rPr>
              <a:t>do </a:t>
            </a:r>
            <a:r>
              <a:rPr dirty="0" sz="1200" spc="-5">
                <a:latin typeface="Times New Roman"/>
                <a:cs typeface="Times New Roman"/>
              </a:rPr>
              <a:t>well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5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school.”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50">
              <a:latin typeface="Times New Roman"/>
              <a:cs typeface="Times New Roman"/>
            </a:endParaRPr>
          </a:p>
          <a:p>
            <a:pPr algn="ctr" marR="4210050">
              <a:lnSpc>
                <a:spcPts val="1040"/>
              </a:lnSpc>
              <a:spcBef>
                <a:spcPts val="5"/>
              </a:spcBef>
            </a:pPr>
            <a:r>
              <a:rPr dirty="0" sz="1000" spc="-60">
                <a:latin typeface="Arial"/>
                <a:cs typeface="Arial"/>
              </a:rPr>
              <a:t>21</a:t>
            </a:r>
            <a:endParaRPr sz="1000">
              <a:latin typeface="Arial"/>
              <a:cs typeface="Arial"/>
            </a:endParaRPr>
          </a:p>
          <a:p>
            <a:pPr algn="ctr" marR="4210050">
              <a:lnSpc>
                <a:spcPts val="880"/>
              </a:lnSpc>
            </a:pPr>
            <a:r>
              <a:rPr dirty="0" sz="1000" spc="-60">
                <a:latin typeface="Arial"/>
                <a:cs typeface="Arial"/>
              </a:rPr>
              <a:t>20</a:t>
            </a:r>
            <a:endParaRPr sz="1000">
              <a:latin typeface="Arial"/>
              <a:cs typeface="Arial"/>
            </a:endParaRPr>
          </a:p>
          <a:p>
            <a:pPr algn="ctr" marR="4210050">
              <a:lnSpc>
                <a:spcPts val="880"/>
              </a:lnSpc>
            </a:pPr>
            <a:r>
              <a:rPr dirty="0" sz="1000" spc="-60">
                <a:latin typeface="Arial"/>
                <a:cs typeface="Arial"/>
              </a:rPr>
              <a:t>19</a:t>
            </a:r>
            <a:endParaRPr sz="1000">
              <a:latin typeface="Arial"/>
              <a:cs typeface="Arial"/>
            </a:endParaRPr>
          </a:p>
          <a:p>
            <a:pPr algn="ctr" marR="4210050">
              <a:lnSpc>
                <a:spcPts val="880"/>
              </a:lnSpc>
            </a:pPr>
            <a:r>
              <a:rPr dirty="0" sz="1000" spc="-60">
                <a:latin typeface="Arial"/>
                <a:cs typeface="Arial"/>
              </a:rPr>
              <a:t>18</a:t>
            </a:r>
            <a:endParaRPr sz="1000">
              <a:latin typeface="Arial"/>
              <a:cs typeface="Arial"/>
            </a:endParaRPr>
          </a:p>
          <a:p>
            <a:pPr algn="ctr" marR="4210050">
              <a:lnSpc>
                <a:spcPts val="880"/>
              </a:lnSpc>
            </a:pPr>
            <a:r>
              <a:rPr dirty="0" sz="1000" spc="-60">
                <a:latin typeface="Arial"/>
                <a:cs typeface="Arial"/>
              </a:rPr>
              <a:t>17</a:t>
            </a:r>
            <a:endParaRPr sz="1000">
              <a:latin typeface="Arial"/>
              <a:cs typeface="Arial"/>
            </a:endParaRPr>
          </a:p>
          <a:p>
            <a:pPr algn="ctr" marR="4210050">
              <a:lnSpc>
                <a:spcPts val="880"/>
              </a:lnSpc>
            </a:pPr>
            <a:r>
              <a:rPr dirty="0" sz="1000" spc="-60">
                <a:latin typeface="Arial"/>
                <a:cs typeface="Arial"/>
              </a:rPr>
              <a:t>16</a:t>
            </a:r>
            <a:endParaRPr sz="1000">
              <a:latin typeface="Arial"/>
              <a:cs typeface="Arial"/>
            </a:endParaRPr>
          </a:p>
          <a:p>
            <a:pPr algn="ctr" marR="4210050">
              <a:lnSpc>
                <a:spcPts val="880"/>
              </a:lnSpc>
            </a:pPr>
            <a:r>
              <a:rPr dirty="0" sz="1000" spc="-60">
                <a:latin typeface="Arial"/>
                <a:cs typeface="Arial"/>
              </a:rPr>
              <a:t>15</a:t>
            </a:r>
            <a:endParaRPr sz="1000">
              <a:latin typeface="Arial"/>
              <a:cs typeface="Arial"/>
            </a:endParaRPr>
          </a:p>
          <a:p>
            <a:pPr algn="ctr" marR="4210050">
              <a:lnSpc>
                <a:spcPts val="880"/>
              </a:lnSpc>
            </a:pPr>
            <a:r>
              <a:rPr dirty="0" sz="1000" spc="-60">
                <a:latin typeface="Arial"/>
                <a:cs typeface="Arial"/>
              </a:rPr>
              <a:t>14</a:t>
            </a:r>
            <a:endParaRPr sz="1000">
              <a:latin typeface="Arial"/>
              <a:cs typeface="Arial"/>
            </a:endParaRPr>
          </a:p>
          <a:p>
            <a:pPr algn="ctr" marR="4210050">
              <a:lnSpc>
                <a:spcPts val="880"/>
              </a:lnSpc>
            </a:pPr>
            <a:r>
              <a:rPr dirty="0" sz="1000" spc="-60">
                <a:latin typeface="Arial"/>
                <a:cs typeface="Arial"/>
              </a:rPr>
              <a:t>13</a:t>
            </a:r>
            <a:endParaRPr sz="1000">
              <a:latin typeface="Arial"/>
              <a:cs typeface="Arial"/>
            </a:endParaRPr>
          </a:p>
          <a:p>
            <a:pPr algn="ctr" marR="4210050">
              <a:lnSpc>
                <a:spcPts val="880"/>
              </a:lnSpc>
            </a:pPr>
            <a:r>
              <a:rPr dirty="0" sz="1000" spc="-60">
                <a:latin typeface="Arial"/>
                <a:cs typeface="Arial"/>
              </a:rPr>
              <a:t>12</a:t>
            </a:r>
            <a:endParaRPr sz="1000">
              <a:latin typeface="Arial"/>
              <a:cs typeface="Arial"/>
            </a:endParaRPr>
          </a:p>
          <a:p>
            <a:pPr algn="ctr" marR="4210050">
              <a:lnSpc>
                <a:spcPts val="880"/>
              </a:lnSpc>
            </a:pPr>
            <a:r>
              <a:rPr dirty="0" sz="1000" spc="-60">
                <a:latin typeface="Arial"/>
                <a:cs typeface="Arial"/>
              </a:rPr>
              <a:t>11</a:t>
            </a:r>
            <a:endParaRPr sz="1000">
              <a:latin typeface="Arial"/>
              <a:cs typeface="Arial"/>
            </a:endParaRPr>
          </a:p>
          <a:p>
            <a:pPr algn="ctr" marR="4210050">
              <a:lnSpc>
                <a:spcPts val="880"/>
              </a:lnSpc>
            </a:pPr>
            <a:r>
              <a:rPr dirty="0" sz="1000" spc="-60">
                <a:latin typeface="Arial"/>
                <a:cs typeface="Arial"/>
              </a:rPr>
              <a:t>10</a:t>
            </a:r>
            <a:endParaRPr sz="1000">
              <a:latin typeface="Arial"/>
              <a:cs typeface="Arial"/>
            </a:endParaRPr>
          </a:p>
          <a:p>
            <a:pPr algn="ctr" marR="4144645">
              <a:lnSpc>
                <a:spcPts val="880"/>
              </a:lnSpc>
            </a:pPr>
            <a:r>
              <a:rPr dirty="0" sz="1000" spc="-55">
                <a:latin typeface="Arial"/>
                <a:cs typeface="Arial"/>
              </a:rPr>
              <a:t>9</a:t>
            </a:r>
            <a:endParaRPr sz="1000">
              <a:latin typeface="Arial"/>
              <a:cs typeface="Arial"/>
            </a:endParaRPr>
          </a:p>
          <a:p>
            <a:pPr algn="ctr" marR="4144645">
              <a:lnSpc>
                <a:spcPts val="880"/>
              </a:lnSpc>
            </a:pPr>
            <a:r>
              <a:rPr dirty="0" sz="1000" spc="-55"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  <a:p>
            <a:pPr algn="ctr" marR="4144645">
              <a:lnSpc>
                <a:spcPts val="880"/>
              </a:lnSpc>
            </a:pPr>
            <a:r>
              <a:rPr dirty="0" sz="1000" spc="-55"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  <a:p>
            <a:pPr algn="ctr" marR="4144645">
              <a:lnSpc>
                <a:spcPts val="880"/>
              </a:lnSpc>
            </a:pPr>
            <a:r>
              <a:rPr dirty="0" sz="1000" spc="-55"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  <a:p>
            <a:pPr algn="ctr" marR="4144645">
              <a:lnSpc>
                <a:spcPts val="880"/>
              </a:lnSpc>
            </a:pPr>
            <a:r>
              <a:rPr dirty="0" sz="1000" spc="-55"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  <a:p>
            <a:pPr algn="ctr" marR="4144645">
              <a:lnSpc>
                <a:spcPts val="880"/>
              </a:lnSpc>
            </a:pPr>
            <a:r>
              <a:rPr dirty="0" sz="1000" spc="-55"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  <a:p>
            <a:pPr algn="ctr" marR="4144645">
              <a:lnSpc>
                <a:spcPts val="880"/>
              </a:lnSpc>
            </a:pPr>
            <a:r>
              <a:rPr dirty="0" sz="1000" spc="-55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  <a:p>
            <a:pPr algn="ctr" marR="4144645">
              <a:lnSpc>
                <a:spcPts val="880"/>
              </a:lnSpc>
            </a:pPr>
            <a:r>
              <a:rPr dirty="0" sz="1000" spc="-55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  <a:p>
            <a:pPr algn="ctr" marR="4144645">
              <a:lnSpc>
                <a:spcPts val="880"/>
              </a:lnSpc>
            </a:pPr>
            <a:r>
              <a:rPr dirty="0" sz="1000" spc="-55"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  <a:p>
            <a:pPr algn="ctr" marR="4144645">
              <a:lnSpc>
                <a:spcPts val="1040"/>
              </a:lnSpc>
            </a:pPr>
            <a:r>
              <a:rPr dirty="0" sz="1000" spc="-55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1936750" y="4471797"/>
            <a:ext cx="91376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45">
                <a:latin typeface="Arial"/>
                <a:cs typeface="Arial"/>
              </a:rPr>
              <a:t>Strongly</a:t>
            </a:r>
            <a:r>
              <a:rPr dirty="0" sz="1000" spc="-95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Disagree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3165982" y="4471797"/>
            <a:ext cx="1039494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55">
                <a:latin typeface="Arial"/>
                <a:cs typeface="Arial"/>
              </a:rPr>
              <a:t>Somewhat</a:t>
            </a:r>
            <a:r>
              <a:rPr dirty="0" sz="1000" spc="-80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Disagree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4530216" y="4471797"/>
            <a:ext cx="89471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55">
                <a:latin typeface="Arial"/>
                <a:cs typeface="Arial"/>
              </a:rPr>
              <a:t>Somewhat</a:t>
            </a:r>
            <a:r>
              <a:rPr dirty="0" sz="1000" spc="-9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5885053" y="4471797"/>
            <a:ext cx="77025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45">
                <a:latin typeface="Arial"/>
                <a:cs typeface="Arial"/>
              </a:rPr>
              <a:t>Strongly</a:t>
            </a:r>
            <a:r>
              <a:rPr dirty="0" sz="1000" spc="-9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1314957" y="2152753"/>
            <a:ext cx="152400" cy="216725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z="1000" spc="-55" b="1">
                <a:latin typeface="Trebuchet MS"/>
                <a:cs typeface="Trebuchet MS"/>
              </a:rPr>
              <a:t>Number </a:t>
            </a:r>
            <a:r>
              <a:rPr dirty="0" sz="1000" spc="-40" b="1">
                <a:latin typeface="Trebuchet MS"/>
                <a:cs typeface="Trebuchet MS"/>
              </a:rPr>
              <a:t>of </a:t>
            </a:r>
            <a:r>
              <a:rPr dirty="0" sz="1000" spc="-60" b="1">
                <a:latin typeface="Trebuchet MS"/>
                <a:cs typeface="Trebuchet MS"/>
              </a:rPr>
              <a:t>Participants </a:t>
            </a:r>
            <a:r>
              <a:rPr dirty="0" sz="1000" spc="-65" b="1">
                <a:latin typeface="Trebuchet MS"/>
                <a:cs typeface="Trebuchet MS"/>
              </a:rPr>
              <a:t>Selecing</a:t>
            </a:r>
            <a:r>
              <a:rPr dirty="0" sz="1000" spc="-160" b="1">
                <a:latin typeface="Trebuchet MS"/>
                <a:cs typeface="Trebuchet MS"/>
              </a:rPr>
              <a:t> </a:t>
            </a:r>
            <a:r>
              <a:rPr dirty="0" sz="1000" spc="-55" b="1">
                <a:latin typeface="Trebuchet MS"/>
                <a:cs typeface="Trebuchet MS"/>
              </a:rPr>
              <a:t>Answer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1143000" y="1917192"/>
            <a:ext cx="5905500" cy="2810510"/>
          </a:xfrm>
          <a:custGeom>
            <a:avLst/>
            <a:gdLst/>
            <a:ahLst/>
            <a:cxnLst/>
            <a:rect l="l" t="t" r="r" b="b"/>
            <a:pathLst>
              <a:path w="5905500" h="2810510">
                <a:moveTo>
                  <a:pt x="0" y="2810255"/>
                </a:moveTo>
                <a:lnTo>
                  <a:pt x="5905500" y="2810255"/>
                </a:lnTo>
                <a:lnTo>
                  <a:pt x="5905500" y="0"/>
                </a:lnTo>
                <a:lnTo>
                  <a:pt x="0" y="0"/>
                </a:lnTo>
                <a:lnTo>
                  <a:pt x="0" y="2810255"/>
                </a:lnTo>
                <a:close/>
              </a:path>
            </a:pathLst>
          </a:custGeom>
          <a:ln w="9143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94169" y="429259"/>
            <a:ext cx="1778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84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5951601"/>
            <a:ext cx="5729605" cy="12598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latin typeface="Times New Roman"/>
                <a:cs typeface="Times New Roman"/>
              </a:rPr>
              <a:t>It </a:t>
            </a:r>
            <a:r>
              <a:rPr dirty="0" sz="1200" spc="-5">
                <a:latin typeface="Times New Roman"/>
                <a:cs typeface="Times New Roman"/>
              </a:rPr>
              <a:t>is revealed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4.13 that no one </a:t>
            </a:r>
            <a:r>
              <a:rPr dirty="0" sz="1200" spc="-5">
                <a:latin typeface="Times New Roman"/>
                <a:cs typeface="Times New Roman"/>
              </a:rPr>
              <a:t>selected </a:t>
            </a:r>
            <a:r>
              <a:rPr dirty="0" sz="1200">
                <a:latin typeface="Times New Roman"/>
                <a:cs typeface="Times New Roman"/>
              </a:rPr>
              <a:t>the </a:t>
            </a:r>
            <a:r>
              <a:rPr dirty="0" sz="1200" spc="-5">
                <a:latin typeface="Times New Roman"/>
                <a:cs typeface="Times New Roman"/>
              </a:rPr>
              <a:t>answer </a:t>
            </a:r>
            <a:r>
              <a:rPr dirty="0" sz="1200">
                <a:latin typeface="Times New Roman"/>
                <a:cs typeface="Times New Roman"/>
              </a:rPr>
              <a:t>Strongly Disagree concerning</a:t>
            </a:r>
            <a:r>
              <a:rPr dirty="0" sz="1200" spc="3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the</a:t>
            </a:r>
            <a:endParaRPr sz="1200">
              <a:latin typeface="Times New Roman"/>
              <a:cs typeface="Times New Roman"/>
            </a:endParaRPr>
          </a:p>
          <a:p>
            <a:pPr marL="12700" marR="30607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statement, </a:t>
            </a:r>
            <a:r>
              <a:rPr dirty="0" sz="1200">
                <a:latin typeface="Times New Roman"/>
                <a:cs typeface="Times New Roman"/>
              </a:rPr>
              <a:t>“I enjoy learning new </a:t>
            </a:r>
            <a:r>
              <a:rPr dirty="0" sz="1200" spc="-5">
                <a:latin typeface="Times New Roman"/>
                <a:cs typeface="Times New Roman"/>
              </a:rPr>
              <a:t>things, even </a:t>
            </a:r>
            <a:r>
              <a:rPr dirty="0" sz="1200">
                <a:latin typeface="Times New Roman"/>
                <a:cs typeface="Times New Roman"/>
              </a:rPr>
              <a:t>when they </a:t>
            </a:r>
            <a:r>
              <a:rPr dirty="0" sz="1200" spc="-5">
                <a:latin typeface="Times New Roman"/>
                <a:cs typeface="Times New Roman"/>
              </a:rPr>
              <a:t>are </a:t>
            </a:r>
            <a:r>
              <a:rPr dirty="0" sz="1200">
                <a:latin typeface="Times New Roman"/>
                <a:cs typeface="Times New Roman"/>
              </a:rPr>
              <a:t>challenging.” With only 2  </a:t>
            </a:r>
            <a:r>
              <a:rPr dirty="0" sz="1200" spc="-5">
                <a:latin typeface="Times New Roman"/>
                <a:cs typeface="Times New Roman"/>
              </a:rPr>
              <a:t>responding (10.5%) Somewhat Disagree, </a:t>
            </a:r>
            <a:r>
              <a:rPr dirty="0" sz="1200">
                <a:latin typeface="Times New Roman"/>
                <a:cs typeface="Times New Roman"/>
              </a:rPr>
              <a:t>19 (90.5%) </a:t>
            </a:r>
            <a:r>
              <a:rPr dirty="0" sz="1200" spc="-5">
                <a:latin typeface="Times New Roman"/>
                <a:cs typeface="Times New Roman"/>
              </a:rPr>
              <a:t>selected either Somewhat Agree </a:t>
            </a:r>
            <a:r>
              <a:rPr dirty="0" sz="1200">
                <a:latin typeface="Times New Roman"/>
                <a:cs typeface="Times New Roman"/>
              </a:rPr>
              <a:t>or  Strongly</a:t>
            </a:r>
            <a:r>
              <a:rPr dirty="0" sz="1200" spc="-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Agree.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451091" y="4829555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 h="0">
                <a:moveTo>
                  <a:pt x="0" y="0"/>
                </a:moveTo>
                <a:lnTo>
                  <a:pt x="38100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178552" y="4829555"/>
            <a:ext cx="763905" cy="0"/>
          </a:xfrm>
          <a:custGeom>
            <a:avLst/>
            <a:gdLst/>
            <a:ahLst/>
            <a:cxnLst/>
            <a:rect l="l" t="t" r="r" b="b"/>
            <a:pathLst>
              <a:path w="763904" h="0">
                <a:moveTo>
                  <a:pt x="0" y="0"/>
                </a:moveTo>
                <a:lnTo>
                  <a:pt x="7635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904488" y="4829555"/>
            <a:ext cx="765175" cy="0"/>
          </a:xfrm>
          <a:custGeom>
            <a:avLst/>
            <a:gdLst/>
            <a:ahLst/>
            <a:cxnLst/>
            <a:rect l="l" t="t" r="r" b="b"/>
            <a:pathLst>
              <a:path w="765175" h="0">
                <a:moveTo>
                  <a:pt x="0" y="0"/>
                </a:moveTo>
                <a:lnTo>
                  <a:pt x="7650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741932" y="4829555"/>
            <a:ext cx="1653539" cy="0"/>
          </a:xfrm>
          <a:custGeom>
            <a:avLst/>
            <a:gdLst/>
            <a:ahLst/>
            <a:cxnLst/>
            <a:rect l="l" t="t" r="r" b="b"/>
            <a:pathLst>
              <a:path w="1653539" h="0">
                <a:moveTo>
                  <a:pt x="0" y="0"/>
                </a:moveTo>
                <a:lnTo>
                  <a:pt x="165354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451091" y="4707635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 h="0">
                <a:moveTo>
                  <a:pt x="0" y="0"/>
                </a:moveTo>
                <a:lnTo>
                  <a:pt x="38100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178552" y="4707635"/>
            <a:ext cx="763905" cy="0"/>
          </a:xfrm>
          <a:custGeom>
            <a:avLst/>
            <a:gdLst/>
            <a:ahLst/>
            <a:cxnLst/>
            <a:rect l="l" t="t" r="r" b="b"/>
            <a:pathLst>
              <a:path w="763904" h="0">
                <a:moveTo>
                  <a:pt x="0" y="0"/>
                </a:moveTo>
                <a:lnTo>
                  <a:pt x="7635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741932" y="4707635"/>
            <a:ext cx="2927985" cy="0"/>
          </a:xfrm>
          <a:custGeom>
            <a:avLst/>
            <a:gdLst/>
            <a:ahLst/>
            <a:cxnLst/>
            <a:rect l="l" t="t" r="r" b="b"/>
            <a:pathLst>
              <a:path w="2927985" h="0">
                <a:moveTo>
                  <a:pt x="0" y="0"/>
                </a:moveTo>
                <a:lnTo>
                  <a:pt x="29276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6451091" y="4587240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 h="0">
                <a:moveTo>
                  <a:pt x="0" y="0"/>
                </a:moveTo>
                <a:lnTo>
                  <a:pt x="38100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5178552" y="4587240"/>
            <a:ext cx="763905" cy="0"/>
          </a:xfrm>
          <a:custGeom>
            <a:avLst/>
            <a:gdLst/>
            <a:ahLst/>
            <a:cxnLst/>
            <a:rect l="l" t="t" r="r" b="b"/>
            <a:pathLst>
              <a:path w="763904" h="0">
                <a:moveTo>
                  <a:pt x="0" y="0"/>
                </a:moveTo>
                <a:lnTo>
                  <a:pt x="7635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741932" y="4587240"/>
            <a:ext cx="2927985" cy="0"/>
          </a:xfrm>
          <a:custGeom>
            <a:avLst/>
            <a:gdLst/>
            <a:ahLst/>
            <a:cxnLst/>
            <a:rect l="l" t="t" r="r" b="b"/>
            <a:pathLst>
              <a:path w="2927985" h="0">
                <a:moveTo>
                  <a:pt x="0" y="0"/>
                </a:moveTo>
                <a:lnTo>
                  <a:pt x="29276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451091" y="4466844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 h="0">
                <a:moveTo>
                  <a:pt x="0" y="0"/>
                </a:moveTo>
                <a:lnTo>
                  <a:pt x="38100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5178552" y="4466844"/>
            <a:ext cx="763905" cy="0"/>
          </a:xfrm>
          <a:custGeom>
            <a:avLst/>
            <a:gdLst/>
            <a:ahLst/>
            <a:cxnLst/>
            <a:rect l="l" t="t" r="r" b="b"/>
            <a:pathLst>
              <a:path w="763904" h="0">
                <a:moveTo>
                  <a:pt x="0" y="0"/>
                </a:moveTo>
                <a:lnTo>
                  <a:pt x="7635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741932" y="4466844"/>
            <a:ext cx="2927985" cy="0"/>
          </a:xfrm>
          <a:custGeom>
            <a:avLst/>
            <a:gdLst/>
            <a:ahLst/>
            <a:cxnLst/>
            <a:rect l="l" t="t" r="r" b="b"/>
            <a:pathLst>
              <a:path w="2927985" h="0">
                <a:moveTo>
                  <a:pt x="0" y="0"/>
                </a:moveTo>
                <a:lnTo>
                  <a:pt x="29276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451091" y="4344923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 h="0">
                <a:moveTo>
                  <a:pt x="0" y="0"/>
                </a:moveTo>
                <a:lnTo>
                  <a:pt x="38100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178552" y="4344923"/>
            <a:ext cx="763905" cy="0"/>
          </a:xfrm>
          <a:custGeom>
            <a:avLst/>
            <a:gdLst/>
            <a:ahLst/>
            <a:cxnLst/>
            <a:rect l="l" t="t" r="r" b="b"/>
            <a:pathLst>
              <a:path w="763904" h="0">
                <a:moveTo>
                  <a:pt x="0" y="0"/>
                </a:moveTo>
                <a:lnTo>
                  <a:pt x="7635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741932" y="4344923"/>
            <a:ext cx="2927985" cy="0"/>
          </a:xfrm>
          <a:custGeom>
            <a:avLst/>
            <a:gdLst/>
            <a:ahLst/>
            <a:cxnLst/>
            <a:rect l="l" t="t" r="r" b="b"/>
            <a:pathLst>
              <a:path w="2927985" h="0">
                <a:moveTo>
                  <a:pt x="0" y="0"/>
                </a:moveTo>
                <a:lnTo>
                  <a:pt x="29276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6451091" y="4224528"/>
            <a:ext cx="381000" cy="0"/>
          </a:xfrm>
          <a:custGeom>
            <a:avLst/>
            <a:gdLst/>
            <a:ahLst/>
            <a:cxnLst/>
            <a:rect l="l" t="t" r="r" b="b"/>
            <a:pathLst>
              <a:path w="381000" h="0">
                <a:moveTo>
                  <a:pt x="0" y="0"/>
                </a:moveTo>
                <a:lnTo>
                  <a:pt x="38100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5178552" y="4224528"/>
            <a:ext cx="763905" cy="0"/>
          </a:xfrm>
          <a:custGeom>
            <a:avLst/>
            <a:gdLst/>
            <a:ahLst/>
            <a:cxnLst/>
            <a:rect l="l" t="t" r="r" b="b"/>
            <a:pathLst>
              <a:path w="763904" h="0">
                <a:moveTo>
                  <a:pt x="0" y="0"/>
                </a:moveTo>
                <a:lnTo>
                  <a:pt x="76352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741932" y="4224528"/>
            <a:ext cx="2927985" cy="0"/>
          </a:xfrm>
          <a:custGeom>
            <a:avLst/>
            <a:gdLst/>
            <a:ahLst/>
            <a:cxnLst/>
            <a:rect l="l" t="t" r="r" b="b"/>
            <a:pathLst>
              <a:path w="2927985" h="0">
                <a:moveTo>
                  <a:pt x="0" y="0"/>
                </a:moveTo>
                <a:lnTo>
                  <a:pt x="29276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5178552" y="4102608"/>
            <a:ext cx="1653539" cy="0"/>
          </a:xfrm>
          <a:custGeom>
            <a:avLst/>
            <a:gdLst/>
            <a:ahLst/>
            <a:cxnLst/>
            <a:rect l="l" t="t" r="r" b="b"/>
            <a:pathLst>
              <a:path w="1653540" h="0">
                <a:moveTo>
                  <a:pt x="0" y="0"/>
                </a:moveTo>
                <a:lnTo>
                  <a:pt x="165354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741932" y="4102608"/>
            <a:ext cx="2927985" cy="0"/>
          </a:xfrm>
          <a:custGeom>
            <a:avLst/>
            <a:gdLst/>
            <a:ahLst/>
            <a:cxnLst/>
            <a:rect l="l" t="t" r="r" b="b"/>
            <a:pathLst>
              <a:path w="2927985" h="0">
                <a:moveTo>
                  <a:pt x="0" y="0"/>
                </a:moveTo>
                <a:lnTo>
                  <a:pt x="29276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5178552" y="3982211"/>
            <a:ext cx="1653539" cy="0"/>
          </a:xfrm>
          <a:custGeom>
            <a:avLst/>
            <a:gdLst/>
            <a:ahLst/>
            <a:cxnLst/>
            <a:rect l="l" t="t" r="r" b="b"/>
            <a:pathLst>
              <a:path w="1653540" h="0">
                <a:moveTo>
                  <a:pt x="0" y="0"/>
                </a:moveTo>
                <a:lnTo>
                  <a:pt x="165354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741932" y="3982211"/>
            <a:ext cx="2927985" cy="0"/>
          </a:xfrm>
          <a:custGeom>
            <a:avLst/>
            <a:gdLst/>
            <a:ahLst/>
            <a:cxnLst/>
            <a:rect l="l" t="t" r="r" b="b"/>
            <a:pathLst>
              <a:path w="2927985" h="0">
                <a:moveTo>
                  <a:pt x="0" y="0"/>
                </a:moveTo>
                <a:lnTo>
                  <a:pt x="29276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5178552" y="3861815"/>
            <a:ext cx="1653539" cy="0"/>
          </a:xfrm>
          <a:custGeom>
            <a:avLst/>
            <a:gdLst/>
            <a:ahLst/>
            <a:cxnLst/>
            <a:rect l="l" t="t" r="r" b="b"/>
            <a:pathLst>
              <a:path w="1653540" h="0">
                <a:moveTo>
                  <a:pt x="0" y="0"/>
                </a:moveTo>
                <a:lnTo>
                  <a:pt x="165354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741932" y="3861815"/>
            <a:ext cx="2927985" cy="0"/>
          </a:xfrm>
          <a:custGeom>
            <a:avLst/>
            <a:gdLst/>
            <a:ahLst/>
            <a:cxnLst/>
            <a:rect l="l" t="t" r="r" b="b"/>
            <a:pathLst>
              <a:path w="2927985" h="0">
                <a:moveTo>
                  <a:pt x="0" y="0"/>
                </a:moveTo>
                <a:lnTo>
                  <a:pt x="29276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5178552" y="3739896"/>
            <a:ext cx="1653539" cy="0"/>
          </a:xfrm>
          <a:custGeom>
            <a:avLst/>
            <a:gdLst/>
            <a:ahLst/>
            <a:cxnLst/>
            <a:rect l="l" t="t" r="r" b="b"/>
            <a:pathLst>
              <a:path w="1653540" h="0">
                <a:moveTo>
                  <a:pt x="0" y="0"/>
                </a:moveTo>
                <a:lnTo>
                  <a:pt x="165354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741932" y="3739896"/>
            <a:ext cx="2927985" cy="0"/>
          </a:xfrm>
          <a:custGeom>
            <a:avLst/>
            <a:gdLst/>
            <a:ahLst/>
            <a:cxnLst/>
            <a:rect l="l" t="t" r="r" b="b"/>
            <a:pathLst>
              <a:path w="2927985" h="0">
                <a:moveTo>
                  <a:pt x="0" y="0"/>
                </a:moveTo>
                <a:lnTo>
                  <a:pt x="29276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178552" y="3619500"/>
            <a:ext cx="1653539" cy="0"/>
          </a:xfrm>
          <a:custGeom>
            <a:avLst/>
            <a:gdLst/>
            <a:ahLst/>
            <a:cxnLst/>
            <a:rect l="l" t="t" r="r" b="b"/>
            <a:pathLst>
              <a:path w="1653540" h="0">
                <a:moveTo>
                  <a:pt x="0" y="0"/>
                </a:moveTo>
                <a:lnTo>
                  <a:pt x="165354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741932" y="3619500"/>
            <a:ext cx="2927985" cy="0"/>
          </a:xfrm>
          <a:custGeom>
            <a:avLst/>
            <a:gdLst/>
            <a:ahLst/>
            <a:cxnLst/>
            <a:rect l="l" t="t" r="r" b="b"/>
            <a:pathLst>
              <a:path w="2927985" h="0">
                <a:moveTo>
                  <a:pt x="0" y="0"/>
                </a:moveTo>
                <a:lnTo>
                  <a:pt x="292760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741932" y="3497579"/>
            <a:ext cx="5090160" cy="0"/>
          </a:xfrm>
          <a:custGeom>
            <a:avLst/>
            <a:gdLst/>
            <a:ahLst/>
            <a:cxnLst/>
            <a:rect l="l" t="t" r="r" b="b"/>
            <a:pathLst>
              <a:path w="5090159" h="0">
                <a:moveTo>
                  <a:pt x="0" y="0"/>
                </a:moveTo>
                <a:lnTo>
                  <a:pt x="50901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741932" y="3377184"/>
            <a:ext cx="5090160" cy="0"/>
          </a:xfrm>
          <a:custGeom>
            <a:avLst/>
            <a:gdLst/>
            <a:ahLst/>
            <a:cxnLst/>
            <a:rect l="l" t="t" r="r" b="b"/>
            <a:pathLst>
              <a:path w="5090159" h="0">
                <a:moveTo>
                  <a:pt x="0" y="0"/>
                </a:moveTo>
                <a:lnTo>
                  <a:pt x="50901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741932" y="3256788"/>
            <a:ext cx="5090160" cy="0"/>
          </a:xfrm>
          <a:custGeom>
            <a:avLst/>
            <a:gdLst/>
            <a:ahLst/>
            <a:cxnLst/>
            <a:rect l="l" t="t" r="r" b="b"/>
            <a:pathLst>
              <a:path w="5090159" h="0">
                <a:moveTo>
                  <a:pt x="0" y="0"/>
                </a:moveTo>
                <a:lnTo>
                  <a:pt x="50901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741932" y="3134867"/>
            <a:ext cx="5090160" cy="0"/>
          </a:xfrm>
          <a:custGeom>
            <a:avLst/>
            <a:gdLst/>
            <a:ahLst/>
            <a:cxnLst/>
            <a:rect l="l" t="t" r="r" b="b"/>
            <a:pathLst>
              <a:path w="5090159" h="0">
                <a:moveTo>
                  <a:pt x="0" y="0"/>
                </a:moveTo>
                <a:lnTo>
                  <a:pt x="50901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741932" y="3014472"/>
            <a:ext cx="5090160" cy="0"/>
          </a:xfrm>
          <a:custGeom>
            <a:avLst/>
            <a:gdLst/>
            <a:ahLst/>
            <a:cxnLst/>
            <a:rect l="l" t="t" r="r" b="b"/>
            <a:pathLst>
              <a:path w="5090159" h="0">
                <a:moveTo>
                  <a:pt x="0" y="0"/>
                </a:moveTo>
                <a:lnTo>
                  <a:pt x="50901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741932" y="2892551"/>
            <a:ext cx="5090160" cy="0"/>
          </a:xfrm>
          <a:custGeom>
            <a:avLst/>
            <a:gdLst/>
            <a:ahLst/>
            <a:cxnLst/>
            <a:rect l="l" t="t" r="r" b="b"/>
            <a:pathLst>
              <a:path w="5090159" h="0">
                <a:moveTo>
                  <a:pt x="0" y="0"/>
                </a:moveTo>
                <a:lnTo>
                  <a:pt x="50901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741932" y="2772155"/>
            <a:ext cx="5090160" cy="0"/>
          </a:xfrm>
          <a:custGeom>
            <a:avLst/>
            <a:gdLst/>
            <a:ahLst/>
            <a:cxnLst/>
            <a:rect l="l" t="t" r="r" b="b"/>
            <a:pathLst>
              <a:path w="5090159" h="0">
                <a:moveTo>
                  <a:pt x="0" y="0"/>
                </a:moveTo>
                <a:lnTo>
                  <a:pt x="50901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741932" y="2651760"/>
            <a:ext cx="5090160" cy="0"/>
          </a:xfrm>
          <a:custGeom>
            <a:avLst/>
            <a:gdLst/>
            <a:ahLst/>
            <a:cxnLst/>
            <a:rect l="l" t="t" r="r" b="b"/>
            <a:pathLst>
              <a:path w="5090159" h="0">
                <a:moveTo>
                  <a:pt x="0" y="0"/>
                </a:moveTo>
                <a:lnTo>
                  <a:pt x="50901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741932" y="2529839"/>
            <a:ext cx="5090160" cy="0"/>
          </a:xfrm>
          <a:custGeom>
            <a:avLst/>
            <a:gdLst/>
            <a:ahLst/>
            <a:cxnLst/>
            <a:rect l="l" t="t" r="r" b="b"/>
            <a:pathLst>
              <a:path w="5090159" h="0">
                <a:moveTo>
                  <a:pt x="0" y="0"/>
                </a:moveTo>
                <a:lnTo>
                  <a:pt x="50901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741932" y="2409444"/>
            <a:ext cx="5090160" cy="0"/>
          </a:xfrm>
          <a:custGeom>
            <a:avLst/>
            <a:gdLst/>
            <a:ahLst/>
            <a:cxnLst/>
            <a:rect l="l" t="t" r="r" b="b"/>
            <a:pathLst>
              <a:path w="5090159" h="0">
                <a:moveTo>
                  <a:pt x="0" y="0"/>
                </a:moveTo>
                <a:lnTo>
                  <a:pt x="50901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395471" y="4707635"/>
            <a:ext cx="509270" cy="242570"/>
          </a:xfrm>
          <a:custGeom>
            <a:avLst/>
            <a:gdLst/>
            <a:ahLst/>
            <a:cxnLst/>
            <a:rect l="l" t="t" r="r" b="b"/>
            <a:pathLst>
              <a:path w="509270" h="242570">
                <a:moveTo>
                  <a:pt x="509015" y="0"/>
                </a:moveTo>
                <a:lnTo>
                  <a:pt x="0" y="0"/>
                </a:lnTo>
                <a:lnTo>
                  <a:pt x="0" y="242315"/>
                </a:lnTo>
                <a:lnTo>
                  <a:pt x="509015" y="242315"/>
                </a:lnTo>
                <a:lnTo>
                  <a:pt x="509015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669535" y="3497579"/>
            <a:ext cx="509270" cy="1452880"/>
          </a:xfrm>
          <a:custGeom>
            <a:avLst/>
            <a:gdLst/>
            <a:ahLst/>
            <a:cxnLst/>
            <a:rect l="l" t="t" r="r" b="b"/>
            <a:pathLst>
              <a:path w="509270" h="1452879">
                <a:moveTo>
                  <a:pt x="509015" y="0"/>
                </a:moveTo>
                <a:lnTo>
                  <a:pt x="0" y="0"/>
                </a:lnTo>
                <a:lnTo>
                  <a:pt x="0" y="1452372"/>
                </a:lnTo>
                <a:lnTo>
                  <a:pt x="509015" y="1452372"/>
                </a:lnTo>
                <a:lnTo>
                  <a:pt x="509015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5942076" y="4102608"/>
            <a:ext cx="509270" cy="847725"/>
          </a:xfrm>
          <a:custGeom>
            <a:avLst/>
            <a:gdLst/>
            <a:ahLst/>
            <a:cxnLst/>
            <a:rect l="l" t="t" r="r" b="b"/>
            <a:pathLst>
              <a:path w="509270" h="847725">
                <a:moveTo>
                  <a:pt x="509015" y="0"/>
                </a:moveTo>
                <a:lnTo>
                  <a:pt x="0" y="0"/>
                </a:lnTo>
                <a:lnTo>
                  <a:pt x="0" y="847343"/>
                </a:lnTo>
                <a:lnTo>
                  <a:pt x="509015" y="847343"/>
                </a:lnTo>
                <a:lnTo>
                  <a:pt x="509015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741932" y="2409444"/>
            <a:ext cx="0" cy="2540635"/>
          </a:xfrm>
          <a:custGeom>
            <a:avLst/>
            <a:gdLst/>
            <a:ahLst/>
            <a:cxnLst/>
            <a:rect l="l" t="t" r="r" b="b"/>
            <a:pathLst>
              <a:path w="0" h="2540635">
                <a:moveTo>
                  <a:pt x="0" y="2540507"/>
                </a:moveTo>
                <a:lnTo>
                  <a:pt x="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700783" y="494995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700783" y="4829555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700783" y="4707635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700783" y="458724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1700783" y="446684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700783" y="434492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700783" y="4224528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700783" y="4102608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700783" y="3982211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700783" y="3861815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700783" y="3739896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1700783" y="361950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1700783" y="3497579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1700783" y="337718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1700783" y="3256788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1700783" y="3134867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1700783" y="301447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1700783" y="2892551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1700783" y="2772155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1700783" y="265176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1700783" y="2529839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1700783" y="240944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1741932" y="4949952"/>
            <a:ext cx="5090160" cy="0"/>
          </a:xfrm>
          <a:custGeom>
            <a:avLst/>
            <a:gdLst/>
            <a:ahLst/>
            <a:cxnLst/>
            <a:rect l="l" t="t" r="r" b="b"/>
            <a:pathLst>
              <a:path w="5090159" h="0">
                <a:moveTo>
                  <a:pt x="0" y="0"/>
                </a:moveTo>
                <a:lnTo>
                  <a:pt x="50901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1741932" y="4949952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3014472" y="4949952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4287011" y="4949952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5559552" y="4949952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6832092" y="4949952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8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 txBox="1"/>
          <p:nvPr/>
        </p:nvSpPr>
        <p:spPr>
          <a:xfrm>
            <a:off x="902004" y="1714245"/>
            <a:ext cx="5546090" cy="3311525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2700" marR="5080">
              <a:lnSpc>
                <a:spcPts val="1380"/>
              </a:lnSpc>
              <a:spcBef>
                <a:spcPts val="195"/>
              </a:spcBef>
            </a:pP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4.13. </a:t>
            </a:r>
            <a:r>
              <a:rPr dirty="0" sz="1200" spc="-5">
                <a:latin typeface="Times New Roman"/>
                <a:cs typeface="Times New Roman"/>
              </a:rPr>
              <a:t>Participant Responses </a:t>
            </a:r>
            <a:r>
              <a:rPr dirty="0" sz="1200">
                <a:latin typeface="Times New Roman"/>
                <a:cs typeface="Times New Roman"/>
              </a:rPr>
              <a:t>to “I </a:t>
            </a:r>
            <a:r>
              <a:rPr dirty="0" sz="1200" spc="-5">
                <a:latin typeface="Times New Roman"/>
                <a:cs typeface="Times New Roman"/>
              </a:rPr>
              <a:t>enjoyed </a:t>
            </a:r>
            <a:r>
              <a:rPr dirty="0" sz="1200">
                <a:latin typeface="Times New Roman"/>
                <a:cs typeface="Times New Roman"/>
              </a:rPr>
              <a:t>learning </a:t>
            </a:r>
            <a:r>
              <a:rPr dirty="0" sz="1200" spc="-5">
                <a:latin typeface="Times New Roman"/>
                <a:cs typeface="Times New Roman"/>
              </a:rPr>
              <a:t>new things </a:t>
            </a:r>
            <a:r>
              <a:rPr dirty="0" sz="1200">
                <a:latin typeface="Times New Roman"/>
                <a:cs typeface="Times New Roman"/>
              </a:rPr>
              <a:t>even </a:t>
            </a:r>
            <a:r>
              <a:rPr dirty="0" sz="1200" spc="-5">
                <a:latin typeface="Times New Roman"/>
                <a:cs typeface="Times New Roman"/>
              </a:rPr>
              <a:t>when </a:t>
            </a:r>
            <a:r>
              <a:rPr dirty="0" sz="1200" spc="5">
                <a:latin typeface="Times New Roman"/>
                <a:cs typeface="Times New Roman"/>
              </a:rPr>
              <a:t>they </a:t>
            </a:r>
            <a:r>
              <a:rPr dirty="0" sz="1200" spc="-5">
                <a:latin typeface="Times New Roman"/>
                <a:cs typeface="Times New Roman"/>
              </a:rPr>
              <a:t>were  challenging.”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50">
              <a:latin typeface="Times New Roman"/>
              <a:cs typeface="Times New Roman"/>
            </a:endParaRPr>
          </a:p>
          <a:p>
            <a:pPr algn="ctr" marR="4223385">
              <a:lnSpc>
                <a:spcPts val="1075"/>
              </a:lnSpc>
              <a:spcBef>
                <a:spcPts val="5"/>
              </a:spcBef>
            </a:pPr>
            <a:r>
              <a:rPr dirty="0" sz="1000" spc="-60">
                <a:latin typeface="Arial"/>
                <a:cs typeface="Arial"/>
              </a:rPr>
              <a:t>21</a:t>
            </a:r>
            <a:endParaRPr sz="1000">
              <a:latin typeface="Arial"/>
              <a:cs typeface="Arial"/>
            </a:endParaRPr>
          </a:p>
          <a:p>
            <a:pPr algn="ctr" marR="4223385">
              <a:lnSpc>
                <a:spcPts val="955"/>
              </a:lnSpc>
            </a:pPr>
            <a:r>
              <a:rPr dirty="0" sz="1000" spc="-60">
                <a:latin typeface="Arial"/>
                <a:cs typeface="Arial"/>
              </a:rPr>
              <a:t>20</a:t>
            </a:r>
            <a:endParaRPr sz="1000">
              <a:latin typeface="Arial"/>
              <a:cs typeface="Arial"/>
            </a:endParaRPr>
          </a:p>
          <a:p>
            <a:pPr algn="ctr" marR="4223385">
              <a:lnSpc>
                <a:spcPts val="955"/>
              </a:lnSpc>
            </a:pPr>
            <a:r>
              <a:rPr dirty="0" sz="1000" spc="-60">
                <a:latin typeface="Arial"/>
                <a:cs typeface="Arial"/>
              </a:rPr>
              <a:t>19</a:t>
            </a:r>
            <a:endParaRPr sz="1000">
              <a:latin typeface="Arial"/>
              <a:cs typeface="Arial"/>
            </a:endParaRPr>
          </a:p>
          <a:p>
            <a:pPr algn="ctr" marR="4223385">
              <a:lnSpc>
                <a:spcPts val="950"/>
              </a:lnSpc>
            </a:pPr>
            <a:r>
              <a:rPr dirty="0" sz="1000" spc="-60">
                <a:latin typeface="Arial"/>
                <a:cs typeface="Arial"/>
              </a:rPr>
              <a:t>18</a:t>
            </a:r>
            <a:endParaRPr sz="1000">
              <a:latin typeface="Arial"/>
              <a:cs typeface="Arial"/>
            </a:endParaRPr>
          </a:p>
          <a:p>
            <a:pPr algn="ctr" marR="4223385">
              <a:lnSpc>
                <a:spcPts val="950"/>
              </a:lnSpc>
            </a:pPr>
            <a:r>
              <a:rPr dirty="0" sz="1000" spc="-60">
                <a:latin typeface="Arial"/>
                <a:cs typeface="Arial"/>
              </a:rPr>
              <a:t>17</a:t>
            </a:r>
            <a:endParaRPr sz="1000">
              <a:latin typeface="Arial"/>
              <a:cs typeface="Arial"/>
            </a:endParaRPr>
          </a:p>
          <a:p>
            <a:pPr algn="ctr" marR="4223385">
              <a:lnSpc>
                <a:spcPts val="955"/>
              </a:lnSpc>
            </a:pPr>
            <a:r>
              <a:rPr dirty="0" sz="1000" spc="-60">
                <a:latin typeface="Arial"/>
                <a:cs typeface="Arial"/>
              </a:rPr>
              <a:t>16</a:t>
            </a:r>
            <a:endParaRPr sz="1000">
              <a:latin typeface="Arial"/>
              <a:cs typeface="Arial"/>
            </a:endParaRPr>
          </a:p>
          <a:p>
            <a:pPr algn="ctr" marR="4223385">
              <a:lnSpc>
                <a:spcPts val="955"/>
              </a:lnSpc>
            </a:pPr>
            <a:r>
              <a:rPr dirty="0" sz="1000" spc="-60">
                <a:latin typeface="Arial"/>
                <a:cs typeface="Arial"/>
              </a:rPr>
              <a:t>15</a:t>
            </a:r>
            <a:endParaRPr sz="1000">
              <a:latin typeface="Arial"/>
              <a:cs typeface="Arial"/>
            </a:endParaRPr>
          </a:p>
          <a:p>
            <a:pPr algn="ctr" marR="4223385">
              <a:lnSpc>
                <a:spcPts val="955"/>
              </a:lnSpc>
            </a:pPr>
            <a:r>
              <a:rPr dirty="0" sz="1000" spc="-60">
                <a:latin typeface="Arial"/>
                <a:cs typeface="Arial"/>
              </a:rPr>
              <a:t>14</a:t>
            </a:r>
            <a:endParaRPr sz="1000">
              <a:latin typeface="Arial"/>
              <a:cs typeface="Arial"/>
            </a:endParaRPr>
          </a:p>
          <a:p>
            <a:pPr algn="ctr" marR="4223385">
              <a:lnSpc>
                <a:spcPts val="955"/>
              </a:lnSpc>
            </a:pPr>
            <a:r>
              <a:rPr dirty="0" sz="1000" spc="-60">
                <a:latin typeface="Arial"/>
                <a:cs typeface="Arial"/>
              </a:rPr>
              <a:t>13</a:t>
            </a:r>
            <a:endParaRPr sz="1000">
              <a:latin typeface="Arial"/>
              <a:cs typeface="Arial"/>
            </a:endParaRPr>
          </a:p>
          <a:p>
            <a:pPr algn="ctr" marR="4223385">
              <a:lnSpc>
                <a:spcPts val="955"/>
              </a:lnSpc>
            </a:pPr>
            <a:r>
              <a:rPr dirty="0" sz="1000" spc="-60">
                <a:latin typeface="Arial"/>
                <a:cs typeface="Arial"/>
              </a:rPr>
              <a:t>12</a:t>
            </a:r>
            <a:endParaRPr sz="1000">
              <a:latin typeface="Arial"/>
              <a:cs typeface="Arial"/>
            </a:endParaRPr>
          </a:p>
          <a:p>
            <a:pPr algn="ctr" marR="4223385">
              <a:lnSpc>
                <a:spcPts val="950"/>
              </a:lnSpc>
            </a:pPr>
            <a:r>
              <a:rPr dirty="0" sz="1000" spc="-60">
                <a:latin typeface="Arial"/>
                <a:cs typeface="Arial"/>
              </a:rPr>
              <a:t>11</a:t>
            </a:r>
            <a:endParaRPr sz="1000">
              <a:latin typeface="Arial"/>
              <a:cs typeface="Arial"/>
            </a:endParaRPr>
          </a:p>
          <a:p>
            <a:pPr algn="ctr" marR="4223385">
              <a:lnSpc>
                <a:spcPts val="955"/>
              </a:lnSpc>
            </a:pPr>
            <a:r>
              <a:rPr dirty="0" sz="1000" spc="-60">
                <a:latin typeface="Arial"/>
                <a:cs typeface="Arial"/>
              </a:rPr>
              <a:t>10</a:t>
            </a:r>
            <a:endParaRPr sz="1000">
              <a:latin typeface="Arial"/>
              <a:cs typeface="Arial"/>
            </a:endParaRPr>
          </a:p>
          <a:p>
            <a:pPr algn="ctr" marR="4157979">
              <a:lnSpc>
                <a:spcPts val="955"/>
              </a:lnSpc>
            </a:pPr>
            <a:r>
              <a:rPr dirty="0" sz="1000" spc="-55">
                <a:latin typeface="Arial"/>
                <a:cs typeface="Arial"/>
              </a:rPr>
              <a:t>9</a:t>
            </a:r>
            <a:endParaRPr sz="1000">
              <a:latin typeface="Arial"/>
              <a:cs typeface="Arial"/>
            </a:endParaRPr>
          </a:p>
          <a:p>
            <a:pPr algn="ctr" marR="4157979">
              <a:lnSpc>
                <a:spcPts val="955"/>
              </a:lnSpc>
            </a:pPr>
            <a:r>
              <a:rPr dirty="0" sz="1000" spc="-55"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  <a:p>
            <a:pPr algn="ctr" marR="4157979">
              <a:lnSpc>
                <a:spcPts val="955"/>
              </a:lnSpc>
            </a:pPr>
            <a:r>
              <a:rPr dirty="0" sz="1000" spc="-55"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  <a:p>
            <a:pPr algn="ctr" marR="4157979">
              <a:lnSpc>
                <a:spcPts val="950"/>
              </a:lnSpc>
            </a:pPr>
            <a:r>
              <a:rPr dirty="0" sz="1000" spc="-55"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  <a:p>
            <a:pPr algn="ctr" marR="4157979">
              <a:lnSpc>
                <a:spcPts val="950"/>
              </a:lnSpc>
            </a:pPr>
            <a:r>
              <a:rPr dirty="0" sz="1000" spc="-55"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  <a:p>
            <a:pPr algn="ctr" marR="4157979">
              <a:lnSpc>
                <a:spcPts val="955"/>
              </a:lnSpc>
            </a:pPr>
            <a:r>
              <a:rPr dirty="0" sz="1000" spc="-55"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  <a:p>
            <a:pPr algn="ctr" marR="4157979">
              <a:lnSpc>
                <a:spcPts val="955"/>
              </a:lnSpc>
            </a:pPr>
            <a:r>
              <a:rPr dirty="0" sz="1000" spc="-55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  <a:p>
            <a:pPr algn="ctr" marR="4157979">
              <a:lnSpc>
                <a:spcPts val="955"/>
              </a:lnSpc>
            </a:pPr>
            <a:r>
              <a:rPr dirty="0" sz="1000" spc="-55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  <a:p>
            <a:pPr algn="ctr" marR="4157979">
              <a:lnSpc>
                <a:spcPts val="955"/>
              </a:lnSpc>
            </a:pPr>
            <a:r>
              <a:rPr dirty="0" sz="1000" spc="-55"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  <a:p>
            <a:pPr algn="ctr" marR="4157979">
              <a:lnSpc>
                <a:spcPts val="1075"/>
              </a:lnSpc>
            </a:pPr>
            <a:r>
              <a:rPr dirty="0" sz="1000" spc="-55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1927225" y="5012817"/>
            <a:ext cx="91376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45">
                <a:latin typeface="Arial"/>
                <a:cs typeface="Arial"/>
              </a:rPr>
              <a:t>Strongly</a:t>
            </a:r>
            <a:r>
              <a:rPr dirty="0" sz="1000" spc="-95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Disagree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3137280" y="5012817"/>
            <a:ext cx="1039494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55">
                <a:latin typeface="Arial"/>
                <a:cs typeface="Arial"/>
              </a:rPr>
              <a:t>Somewhat</a:t>
            </a:r>
            <a:r>
              <a:rPr dirty="0" sz="1000" spc="-80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Disagree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4482338" y="5012817"/>
            <a:ext cx="89535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55">
                <a:latin typeface="Arial"/>
                <a:cs typeface="Arial"/>
              </a:rPr>
              <a:t>Somewhat</a:t>
            </a:r>
            <a:r>
              <a:rPr dirty="0" sz="1000" spc="-90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5818378" y="5012817"/>
            <a:ext cx="77025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45">
                <a:latin typeface="Arial"/>
                <a:cs typeface="Arial"/>
              </a:rPr>
              <a:t>Strongly</a:t>
            </a:r>
            <a:r>
              <a:rPr dirty="0" sz="1000" spc="-9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1314957" y="2590510"/>
            <a:ext cx="152400" cy="218249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z="1000" spc="-55" b="1">
                <a:latin typeface="Trebuchet MS"/>
                <a:cs typeface="Trebuchet MS"/>
              </a:rPr>
              <a:t>Number </a:t>
            </a:r>
            <a:r>
              <a:rPr dirty="0" sz="1000" spc="-45" b="1">
                <a:latin typeface="Trebuchet MS"/>
                <a:cs typeface="Trebuchet MS"/>
              </a:rPr>
              <a:t>of </a:t>
            </a:r>
            <a:r>
              <a:rPr dirty="0" sz="1000" spc="-60" b="1">
                <a:latin typeface="Trebuchet MS"/>
                <a:cs typeface="Trebuchet MS"/>
              </a:rPr>
              <a:t>Participants Selecting</a:t>
            </a:r>
            <a:r>
              <a:rPr dirty="0" sz="1000" spc="-145" b="1">
                <a:latin typeface="Trebuchet MS"/>
                <a:cs typeface="Trebuchet MS"/>
              </a:rPr>
              <a:t> </a:t>
            </a:r>
            <a:r>
              <a:rPr dirty="0" sz="1000" spc="-55" b="1">
                <a:latin typeface="Trebuchet MS"/>
                <a:cs typeface="Trebuchet MS"/>
              </a:rPr>
              <a:t>Answer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1143000" y="2267711"/>
            <a:ext cx="5829300" cy="3001010"/>
          </a:xfrm>
          <a:custGeom>
            <a:avLst/>
            <a:gdLst/>
            <a:ahLst/>
            <a:cxnLst/>
            <a:rect l="l" t="t" r="r" b="b"/>
            <a:pathLst>
              <a:path w="5829300" h="3001010">
                <a:moveTo>
                  <a:pt x="0" y="3000756"/>
                </a:moveTo>
                <a:lnTo>
                  <a:pt x="5829300" y="3000756"/>
                </a:lnTo>
                <a:lnTo>
                  <a:pt x="5829300" y="0"/>
                </a:lnTo>
                <a:lnTo>
                  <a:pt x="0" y="0"/>
                </a:lnTo>
                <a:lnTo>
                  <a:pt x="0" y="3000756"/>
                </a:lnTo>
                <a:close/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94169" y="429259"/>
            <a:ext cx="17780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85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2004" y="4960746"/>
            <a:ext cx="5922645" cy="196151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413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Times New Roman"/>
                <a:cs typeface="Times New Roman"/>
              </a:rPr>
              <a:t>Students must </a:t>
            </a:r>
            <a:r>
              <a:rPr dirty="0" sz="1200" spc="-5">
                <a:latin typeface="Times New Roman"/>
                <a:cs typeface="Times New Roman"/>
              </a:rPr>
              <a:t>attend high school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Tennessee </a:t>
            </a:r>
            <a:r>
              <a:rPr dirty="0" sz="1200">
                <a:latin typeface="Times New Roman"/>
                <a:cs typeface="Times New Roman"/>
              </a:rPr>
              <a:t>until they are 18 </a:t>
            </a:r>
            <a:r>
              <a:rPr dirty="0" sz="1200" spc="-5">
                <a:latin typeface="Times New Roman"/>
                <a:cs typeface="Times New Roman"/>
              </a:rPr>
              <a:t>years </a:t>
            </a:r>
            <a:r>
              <a:rPr dirty="0" sz="1200">
                <a:latin typeface="Times New Roman"/>
                <a:cs typeface="Times New Roman"/>
              </a:rPr>
              <a:t>old or</a:t>
            </a:r>
            <a:r>
              <a:rPr dirty="0" sz="1200" spc="10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become</a:t>
            </a:r>
            <a:endParaRPr sz="1200">
              <a:latin typeface="Times New Roman"/>
              <a:cs typeface="Times New Roman"/>
            </a:endParaRPr>
          </a:p>
          <a:p>
            <a:pPr marL="12700" marR="5080">
              <a:lnSpc>
                <a:spcPct val="191700"/>
              </a:lnSpc>
            </a:pPr>
            <a:r>
              <a:rPr dirty="0" sz="1200" spc="-5">
                <a:latin typeface="Times New Roman"/>
                <a:cs typeface="Times New Roman"/>
              </a:rPr>
              <a:t>emancipated </a:t>
            </a:r>
            <a:r>
              <a:rPr dirty="0" sz="1200">
                <a:latin typeface="Times New Roman"/>
                <a:cs typeface="Times New Roman"/>
              </a:rPr>
              <a:t>in some manner </a:t>
            </a:r>
            <a:r>
              <a:rPr dirty="0" sz="1200" spc="-5">
                <a:latin typeface="Times New Roman"/>
                <a:cs typeface="Times New Roman"/>
              </a:rPr>
              <a:t>-marriage </a:t>
            </a:r>
            <a:r>
              <a:rPr dirty="0" sz="1200">
                <a:latin typeface="Times New Roman"/>
                <a:cs typeface="Times New Roman"/>
              </a:rPr>
              <a:t>for example </a:t>
            </a:r>
            <a:r>
              <a:rPr dirty="0" sz="1200" spc="-5">
                <a:latin typeface="Times New Roman"/>
                <a:cs typeface="Times New Roman"/>
              </a:rPr>
              <a:t>(Tennessee </a:t>
            </a:r>
            <a:r>
              <a:rPr dirty="0" sz="1200">
                <a:latin typeface="Times New Roman"/>
                <a:cs typeface="Times New Roman"/>
              </a:rPr>
              <a:t>Department of </a:t>
            </a:r>
            <a:r>
              <a:rPr dirty="0" sz="1200" spc="-5">
                <a:latin typeface="Times New Roman"/>
                <a:cs typeface="Times New Roman"/>
              </a:rPr>
              <a:t>Education,  2013). As shown </a:t>
            </a:r>
            <a:r>
              <a:rPr dirty="0" sz="1200">
                <a:latin typeface="Times New Roman"/>
                <a:cs typeface="Times New Roman"/>
              </a:rPr>
              <a:t>in </a:t>
            </a: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4.14, 76.2% (the combined total of </a:t>
            </a:r>
            <a:r>
              <a:rPr dirty="0" sz="1200" spc="-5">
                <a:latin typeface="Times New Roman"/>
                <a:cs typeface="Times New Roman"/>
              </a:rPr>
              <a:t>Somewhat Agree and </a:t>
            </a:r>
            <a:r>
              <a:rPr dirty="0" sz="1200">
                <a:latin typeface="Times New Roman"/>
                <a:cs typeface="Times New Roman"/>
              </a:rPr>
              <a:t>Strongly  </a:t>
            </a:r>
            <a:r>
              <a:rPr dirty="0" sz="1200" spc="-5">
                <a:latin typeface="Times New Roman"/>
                <a:cs typeface="Times New Roman"/>
              </a:rPr>
              <a:t>Agree responses </a:t>
            </a:r>
            <a:r>
              <a:rPr dirty="0" sz="1200">
                <a:latin typeface="Times New Roman"/>
                <a:cs typeface="Times New Roman"/>
              </a:rPr>
              <a:t>out of 19 </a:t>
            </a:r>
            <a:r>
              <a:rPr dirty="0" sz="1200" spc="-5">
                <a:latin typeface="Times New Roman"/>
                <a:cs typeface="Times New Roman"/>
              </a:rPr>
              <a:t>participants), would </a:t>
            </a:r>
            <a:r>
              <a:rPr dirty="0" sz="1200">
                <a:latin typeface="Times New Roman"/>
                <a:cs typeface="Times New Roman"/>
              </a:rPr>
              <a:t>have </a:t>
            </a:r>
            <a:r>
              <a:rPr dirty="0" sz="1200" spc="-5">
                <a:latin typeface="Times New Roman"/>
                <a:cs typeface="Times New Roman"/>
              </a:rPr>
              <a:t>attended school </a:t>
            </a:r>
            <a:r>
              <a:rPr dirty="0" sz="1200">
                <a:latin typeface="Times New Roman"/>
                <a:cs typeface="Times New Roman"/>
              </a:rPr>
              <a:t>without </a:t>
            </a:r>
            <a:r>
              <a:rPr dirty="0" sz="1200" spc="-5">
                <a:latin typeface="Times New Roman"/>
                <a:cs typeface="Times New Roman"/>
              </a:rPr>
              <a:t>there </a:t>
            </a:r>
            <a:r>
              <a:rPr dirty="0" sz="1200">
                <a:latin typeface="Times New Roman"/>
                <a:cs typeface="Times New Roman"/>
              </a:rPr>
              <a:t>being a legal  </a:t>
            </a:r>
            <a:r>
              <a:rPr dirty="0" sz="1200" spc="-5">
                <a:latin typeface="Times New Roman"/>
                <a:cs typeface="Times New Roman"/>
              </a:rPr>
              <a:t>requirement </a:t>
            </a:r>
            <a:r>
              <a:rPr dirty="0" sz="1200">
                <a:latin typeface="Times New Roman"/>
                <a:cs typeface="Times New Roman"/>
              </a:rPr>
              <a:t>or their parents forcing them to attend. Since </a:t>
            </a:r>
            <a:r>
              <a:rPr dirty="0" sz="1200" spc="-5">
                <a:latin typeface="Times New Roman"/>
                <a:cs typeface="Times New Roman"/>
              </a:rPr>
              <a:t>each </a:t>
            </a:r>
            <a:r>
              <a:rPr dirty="0" sz="1200" spc="5">
                <a:latin typeface="Times New Roman"/>
                <a:cs typeface="Times New Roman"/>
              </a:rPr>
              <a:t>of </a:t>
            </a:r>
            <a:r>
              <a:rPr dirty="0" sz="1200" spc="-5">
                <a:latin typeface="Times New Roman"/>
                <a:cs typeface="Times New Roman"/>
              </a:rPr>
              <a:t>these </a:t>
            </a:r>
            <a:r>
              <a:rPr dirty="0" sz="1200">
                <a:latin typeface="Times New Roman"/>
                <a:cs typeface="Times New Roman"/>
              </a:rPr>
              <a:t>students </a:t>
            </a:r>
            <a:r>
              <a:rPr dirty="0" sz="1200" spc="-5">
                <a:latin typeface="Times New Roman"/>
                <a:cs typeface="Times New Roman"/>
              </a:rPr>
              <a:t>has </a:t>
            </a:r>
            <a:r>
              <a:rPr dirty="0" sz="1200">
                <a:latin typeface="Times New Roman"/>
                <a:cs typeface="Times New Roman"/>
              </a:rPr>
              <a:t>already  </a:t>
            </a:r>
            <a:r>
              <a:rPr dirty="0" sz="1200" spc="-5">
                <a:latin typeface="Times New Roman"/>
                <a:cs typeface="Times New Roman"/>
              </a:rPr>
              <a:t>dropped </a:t>
            </a:r>
            <a:r>
              <a:rPr dirty="0" sz="1200">
                <a:latin typeface="Times New Roman"/>
                <a:cs typeface="Times New Roman"/>
              </a:rPr>
              <a:t>out of a </a:t>
            </a:r>
            <a:r>
              <a:rPr dirty="0" sz="1200" spc="-5">
                <a:latin typeface="Times New Roman"/>
                <a:cs typeface="Times New Roman"/>
              </a:rPr>
              <a:t>regular high school, </a:t>
            </a:r>
            <a:r>
              <a:rPr dirty="0" sz="1200">
                <a:latin typeface="Times New Roman"/>
                <a:cs typeface="Times New Roman"/>
              </a:rPr>
              <a:t>a desire to go to </a:t>
            </a:r>
            <a:r>
              <a:rPr dirty="0" sz="1200" spc="-5">
                <a:latin typeface="Times New Roman"/>
                <a:cs typeface="Times New Roman"/>
              </a:rPr>
              <a:t>school </a:t>
            </a:r>
            <a:r>
              <a:rPr dirty="0" sz="1200">
                <a:latin typeface="Times New Roman"/>
                <a:cs typeface="Times New Roman"/>
              </a:rPr>
              <a:t>does not </a:t>
            </a:r>
            <a:r>
              <a:rPr dirty="0" sz="1200" spc="-5">
                <a:latin typeface="Times New Roman"/>
                <a:cs typeface="Times New Roman"/>
              </a:rPr>
              <a:t>indicate success </a:t>
            </a:r>
            <a:r>
              <a:rPr dirty="0" sz="1200">
                <a:latin typeface="Times New Roman"/>
                <a:cs typeface="Times New Roman"/>
              </a:rPr>
              <a:t>in</a:t>
            </a:r>
            <a:r>
              <a:rPr dirty="0" sz="1200" spc="130">
                <a:latin typeface="Times New Roman"/>
                <a:cs typeface="Times New Roman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school.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591300" y="4369308"/>
            <a:ext cx="393700" cy="0"/>
          </a:xfrm>
          <a:custGeom>
            <a:avLst/>
            <a:gdLst/>
            <a:ahLst/>
            <a:cxnLst/>
            <a:rect l="l" t="t" r="r" b="b"/>
            <a:pathLst>
              <a:path w="393700" h="0">
                <a:moveTo>
                  <a:pt x="0" y="0"/>
                </a:moveTo>
                <a:lnTo>
                  <a:pt x="39319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5280659" y="4369308"/>
            <a:ext cx="786765" cy="0"/>
          </a:xfrm>
          <a:custGeom>
            <a:avLst/>
            <a:gdLst/>
            <a:ahLst/>
            <a:cxnLst/>
            <a:rect l="l" t="t" r="r" b="b"/>
            <a:pathLst>
              <a:path w="786764" h="0">
                <a:moveTo>
                  <a:pt x="0" y="0"/>
                </a:moveTo>
                <a:lnTo>
                  <a:pt x="78638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970020" y="4369308"/>
            <a:ext cx="786765" cy="0"/>
          </a:xfrm>
          <a:custGeom>
            <a:avLst/>
            <a:gdLst/>
            <a:ahLst/>
            <a:cxnLst/>
            <a:rect l="l" t="t" r="r" b="b"/>
            <a:pathLst>
              <a:path w="786764" h="0">
                <a:moveTo>
                  <a:pt x="0" y="0"/>
                </a:moveTo>
                <a:lnTo>
                  <a:pt x="786383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741932" y="4369308"/>
            <a:ext cx="1704339" cy="0"/>
          </a:xfrm>
          <a:custGeom>
            <a:avLst/>
            <a:gdLst/>
            <a:ahLst/>
            <a:cxnLst/>
            <a:rect l="l" t="t" r="r" b="b"/>
            <a:pathLst>
              <a:path w="1704339" h="0">
                <a:moveTo>
                  <a:pt x="0" y="0"/>
                </a:moveTo>
                <a:lnTo>
                  <a:pt x="170383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591300" y="4255008"/>
            <a:ext cx="393700" cy="0"/>
          </a:xfrm>
          <a:custGeom>
            <a:avLst/>
            <a:gdLst/>
            <a:ahLst/>
            <a:cxnLst/>
            <a:rect l="l" t="t" r="r" b="b"/>
            <a:pathLst>
              <a:path w="393700" h="0">
                <a:moveTo>
                  <a:pt x="0" y="0"/>
                </a:moveTo>
                <a:lnTo>
                  <a:pt x="39319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280659" y="4255008"/>
            <a:ext cx="786765" cy="0"/>
          </a:xfrm>
          <a:custGeom>
            <a:avLst/>
            <a:gdLst/>
            <a:ahLst/>
            <a:cxnLst/>
            <a:rect l="l" t="t" r="r" b="b"/>
            <a:pathLst>
              <a:path w="786764" h="0">
                <a:moveTo>
                  <a:pt x="0" y="0"/>
                </a:moveTo>
                <a:lnTo>
                  <a:pt x="78638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970020" y="4255008"/>
            <a:ext cx="786765" cy="0"/>
          </a:xfrm>
          <a:custGeom>
            <a:avLst/>
            <a:gdLst/>
            <a:ahLst/>
            <a:cxnLst/>
            <a:rect l="l" t="t" r="r" b="b"/>
            <a:pathLst>
              <a:path w="786764" h="0">
                <a:moveTo>
                  <a:pt x="0" y="0"/>
                </a:moveTo>
                <a:lnTo>
                  <a:pt x="786383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741932" y="4255008"/>
            <a:ext cx="1704339" cy="0"/>
          </a:xfrm>
          <a:custGeom>
            <a:avLst/>
            <a:gdLst/>
            <a:ahLst/>
            <a:cxnLst/>
            <a:rect l="l" t="t" r="r" b="b"/>
            <a:pathLst>
              <a:path w="1704339" h="0">
                <a:moveTo>
                  <a:pt x="0" y="0"/>
                </a:moveTo>
                <a:lnTo>
                  <a:pt x="170383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6591300" y="4139184"/>
            <a:ext cx="393700" cy="0"/>
          </a:xfrm>
          <a:custGeom>
            <a:avLst/>
            <a:gdLst/>
            <a:ahLst/>
            <a:cxnLst/>
            <a:rect l="l" t="t" r="r" b="b"/>
            <a:pathLst>
              <a:path w="393700" h="0">
                <a:moveTo>
                  <a:pt x="0" y="0"/>
                </a:moveTo>
                <a:lnTo>
                  <a:pt x="39319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5280659" y="4139184"/>
            <a:ext cx="786765" cy="0"/>
          </a:xfrm>
          <a:custGeom>
            <a:avLst/>
            <a:gdLst/>
            <a:ahLst/>
            <a:cxnLst/>
            <a:rect l="l" t="t" r="r" b="b"/>
            <a:pathLst>
              <a:path w="786764" h="0">
                <a:moveTo>
                  <a:pt x="0" y="0"/>
                </a:moveTo>
                <a:lnTo>
                  <a:pt x="78638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3970020" y="4139184"/>
            <a:ext cx="786765" cy="0"/>
          </a:xfrm>
          <a:custGeom>
            <a:avLst/>
            <a:gdLst/>
            <a:ahLst/>
            <a:cxnLst/>
            <a:rect l="l" t="t" r="r" b="b"/>
            <a:pathLst>
              <a:path w="786764" h="0">
                <a:moveTo>
                  <a:pt x="0" y="0"/>
                </a:moveTo>
                <a:lnTo>
                  <a:pt x="786383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741932" y="4139184"/>
            <a:ext cx="1704339" cy="0"/>
          </a:xfrm>
          <a:custGeom>
            <a:avLst/>
            <a:gdLst/>
            <a:ahLst/>
            <a:cxnLst/>
            <a:rect l="l" t="t" r="r" b="b"/>
            <a:pathLst>
              <a:path w="1704339" h="0">
                <a:moveTo>
                  <a:pt x="0" y="0"/>
                </a:moveTo>
                <a:lnTo>
                  <a:pt x="170383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6591300" y="4023359"/>
            <a:ext cx="393700" cy="0"/>
          </a:xfrm>
          <a:custGeom>
            <a:avLst/>
            <a:gdLst/>
            <a:ahLst/>
            <a:cxnLst/>
            <a:rect l="l" t="t" r="r" b="b"/>
            <a:pathLst>
              <a:path w="393700" h="0">
                <a:moveTo>
                  <a:pt x="0" y="0"/>
                </a:moveTo>
                <a:lnTo>
                  <a:pt x="39319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280659" y="4023359"/>
            <a:ext cx="786765" cy="0"/>
          </a:xfrm>
          <a:custGeom>
            <a:avLst/>
            <a:gdLst/>
            <a:ahLst/>
            <a:cxnLst/>
            <a:rect l="l" t="t" r="r" b="b"/>
            <a:pathLst>
              <a:path w="786764" h="0">
                <a:moveTo>
                  <a:pt x="0" y="0"/>
                </a:moveTo>
                <a:lnTo>
                  <a:pt x="786384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741932" y="4023359"/>
            <a:ext cx="3014980" cy="0"/>
          </a:xfrm>
          <a:custGeom>
            <a:avLst/>
            <a:gdLst/>
            <a:ahLst/>
            <a:cxnLst/>
            <a:rect l="l" t="t" r="r" b="b"/>
            <a:pathLst>
              <a:path w="3014979" h="0">
                <a:moveTo>
                  <a:pt x="0" y="0"/>
                </a:moveTo>
                <a:lnTo>
                  <a:pt x="301447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6591300" y="3907535"/>
            <a:ext cx="393700" cy="0"/>
          </a:xfrm>
          <a:custGeom>
            <a:avLst/>
            <a:gdLst/>
            <a:ahLst/>
            <a:cxnLst/>
            <a:rect l="l" t="t" r="r" b="b"/>
            <a:pathLst>
              <a:path w="393700" h="0">
                <a:moveTo>
                  <a:pt x="0" y="0"/>
                </a:moveTo>
                <a:lnTo>
                  <a:pt x="39319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741932" y="3907535"/>
            <a:ext cx="4325620" cy="0"/>
          </a:xfrm>
          <a:custGeom>
            <a:avLst/>
            <a:gdLst/>
            <a:ahLst/>
            <a:cxnLst/>
            <a:rect l="l" t="t" r="r" b="b"/>
            <a:pathLst>
              <a:path w="4325620" h="0">
                <a:moveTo>
                  <a:pt x="0" y="0"/>
                </a:moveTo>
                <a:lnTo>
                  <a:pt x="432511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591300" y="3791711"/>
            <a:ext cx="393700" cy="0"/>
          </a:xfrm>
          <a:custGeom>
            <a:avLst/>
            <a:gdLst/>
            <a:ahLst/>
            <a:cxnLst/>
            <a:rect l="l" t="t" r="r" b="b"/>
            <a:pathLst>
              <a:path w="393700" h="0">
                <a:moveTo>
                  <a:pt x="0" y="0"/>
                </a:moveTo>
                <a:lnTo>
                  <a:pt x="39319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741932" y="3791711"/>
            <a:ext cx="4325620" cy="0"/>
          </a:xfrm>
          <a:custGeom>
            <a:avLst/>
            <a:gdLst/>
            <a:ahLst/>
            <a:cxnLst/>
            <a:rect l="l" t="t" r="r" b="b"/>
            <a:pathLst>
              <a:path w="4325620" h="0">
                <a:moveTo>
                  <a:pt x="0" y="0"/>
                </a:moveTo>
                <a:lnTo>
                  <a:pt x="432511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6591300" y="3675888"/>
            <a:ext cx="393700" cy="0"/>
          </a:xfrm>
          <a:custGeom>
            <a:avLst/>
            <a:gdLst/>
            <a:ahLst/>
            <a:cxnLst/>
            <a:rect l="l" t="t" r="r" b="b"/>
            <a:pathLst>
              <a:path w="393700" h="0">
                <a:moveTo>
                  <a:pt x="0" y="0"/>
                </a:moveTo>
                <a:lnTo>
                  <a:pt x="39319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741932" y="3675888"/>
            <a:ext cx="4325620" cy="0"/>
          </a:xfrm>
          <a:custGeom>
            <a:avLst/>
            <a:gdLst/>
            <a:ahLst/>
            <a:cxnLst/>
            <a:rect l="l" t="t" r="r" b="b"/>
            <a:pathLst>
              <a:path w="4325620" h="0">
                <a:moveTo>
                  <a:pt x="0" y="0"/>
                </a:moveTo>
                <a:lnTo>
                  <a:pt x="432511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6591300" y="3561588"/>
            <a:ext cx="393700" cy="0"/>
          </a:xfrm>
          <a:custGeom>
            <a:avLst/>
            <a:gdLst/>
            <a:ahLst/>
            <a:cxnLst/>
            <a:rect l="l" t="t" r="r" b="b"/>
            <a:pathLst>
              <a:path w="393700" h="0">
                <a:moveTo>
                  <a:pt x="0" y="0"/>
                </a:moveTo>
                <a:lnTo>
                  <a:pt x="39319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1741932" y="3561588"/>
            <a:ext cx="4325620" cy="0"/>
          </a:xfrm>
          <a:custGeom>
            <a:avLst/>
            <a:gdLst/>
            <a:ahLst/>
            <a:cxnLst/>
            <a:rect l="l" t="t" r="r" b="b"/>
            <a:pathLst>
              <a:path w="4325620" h="0">
                <a:moveTo>
                  <a:pt x="0" y="0"/>
                </a:moveTo>
                <a:lnTo>
                  <a:pt x="432511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6591300" y="3445764"/>
            <a:ext cx="393700" cy="0"/>
          </a:xfrm>
          <a:custGeom>
            <a:avLst/>
            <a:gdLst/>
            <a:ahLst/>
            <a:cxnLst/>
            <a:rect l="l" t="t" r="r" b="b"/>
            <a:pathLst>
              <a:path w="393700" h="0">
                <a:moveTo>
                  <a:pt x="0" y="0"/>
                </a:moveTo>
                <a:lnTo>
                  <a:pt x="39319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1741932" y="3445764"/>
            <a:ext cx="4325620" cy="0"/>
          </a:xfrm>
          <a:custGeom>
            <a:avLst/>
            <a:gdLst/>
            <a:ahLst/>
            <a:cxnLst/>
            <a:rect l="l" t="t" r="r" b="b"/>
            <a:pathLst>
              <a:path w="4325620" h="0">
                <a:moveTo>
                  <a:pt x="0" y="0"/>
                </a:moveTo>
                <a:lnTo>
                  <a:pt x="432511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591300" y="3329940"/>
            <a:ext cx="393700" cy="0"/>
          </a:xfrm>
          <a:custGeom>
            <a:avLst/>
            <a:gdLst/>
            <a:ahLst/>
            <a:cxnLst/>
            <a:rect l="l" t="t" r="r" b="b"/>
            <a:pathLst>
              <a:path w="393700" h="0">
                <a:moveTo>
                  <a:pt x="0" y="0"/>
                </a:moveTo>
                <a:lnTo>
                  <a:pt x="39319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1741932" y="3329940"/>
            <a:ext cx="4325620" cy="0"/>
          </a:xfrm>
          <a:custGeom>
            <a:avLst/>
            <a:gdLst/>
            <a:ahLst/>
            <a:cxnLst/>
            <a:rect l="l" t="t" r="r" b="b"/>
            <a:pathLst>
              <a:path w="4325620" h="0">
                <a:moveTo>
                  <a:pt x="0" y="0"/>
                </a:moveTo>
                <a:lnTo>
                  <a:pt x="4325112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1741932" y="3214116"/>
            <a:ext cx="5242560" cy="0"/>
          </a:xfrm>
          <a:custGeom>
            <a:avLst/>
            <a:gdLst/>
            <a:ahLst/>
            <a:cxnLst/>
            <a:rect l="l" t="t" r="r" b="b"/>
            <a:pathLst>
              <a:path w="5242559" h="0">
                <a:moveTo>
                  <a:pt x="0" y="0"/>
                </a:moveTo>
                <a:lnTo>
                  <a:pt x="52425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1741932" y="3098292"/>
            <a:ext cx="5242560" cy="0"/>
          </a:xfrm>
          <a:custGeom>
            <a:avLst/>
            <a:gdLst/>
            <a:ahLst/>
            <a:cxnLst/>
            <a:rect l="l" t="t" r="r" b="b"/>
            <a:pathLst>
              <a:path w="5242559" h="0">
                <a:moveTo>
                  <a:pt x="0" y="0"/>
                </a:moveTo>
                <a:lnTo>
                  <a:pt x="52425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1741932" y="2983992"/>
            <a:ext cx="5242560" cy="0"/>
          </a:xfrm>
          <a:custGeom>
            <a:avLst/>
            <a:gdLst/>
            <a:ahLst/>
            <a:cxnLst/>
            <a:rect l="l" t="t" r="r" b="b"/>
            <a:pathLst>
              <a:path w="5242559" h="0">
                <a:moveTo>
                  <a:pt x="0" y="0"/>
                </a:moveTo>
                <a:lnTo>
                  <a:pt x="52425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/>
          <p:nvPr/>
        </p:nvSpPr>
        <p:spPr>
          <a:xfrm>
            <a:off x="1741932" y="2868167"/>
            <a:ext cx="5242560" cy="0"/>
          </a:xfrm>
          <a:custGeom>
            <a:avLst/>
            <a:gdLst/>
            <a:ahLst/>
            <a:cxnLst/>
            <a:rect l="l" t="t" r="r" b="b"/>
            <a:pathLst>
              <a:path w="5242559" h="0">
                <a:moveTo>
                  <a:pt x="0" y="0"/>
                </a:moveTo>
                <a:lnTo>
                  <a:pt x="52425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1741932" y="2752344"/>
            <a:ext cx="5242560" cy="0"/>
          </a:xfrm>
          <a:custGeom>
            <a:avLst/>
            <a:gdLst/>
            <a:ahLst/>
            <a:cxnLst/>
            <a:rect l="l" t="t" r="r" b="b"/>
            <a:pathLst>
              <a:path w="5242559" h="0">
                <a:moveTo>
                  <a:pt x="0" y="0"/>
                </a:moveTo>
                <a:lnTo>
                  <a:pt x="52425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1741932" y="2636520"/>
            <a:ext cx="5242560" cy="0"/>
          </a:xfrm>
          <a:custGeom>
            <a:avLst/>
            <a:gdLst/>
            <a:ahLst/>
            <a:cxnLst/>
            <a:rect l="l" t="t" r="r" b="b"/>
            <a:pathLst>
              <a:path w="5242559" h="0">
                <a:moveTo>
                  <a:pt x="0" y="0"/>
                </a:moveTo>
                <a:lnTo>
                  <a:pt x="52425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1741932" y="2520695"/>
            <a:ext cx="5242560" cy="0"/>
          </a:xfrm>
          <a:custGeom>
            <a:avLst/>
            <a:gdLst/>
            <a:ahLst/>
            <a:cxnLst/>
            <a:rect l="l" t="t" r="r" b="b"/>
            <a:pathLst>
              <a:path w="5242559" h="0">
                <a:moveTo>
                  <a:pt x="0" y="0"/>
                </a:moveTo>
                <a:lnTo>
                  <a:pt x="52425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1741932" y="2404872"/>
            <a:ext cx="5242560" cy="0"/>
          </a:xfrm>
          <a:custGeom>
            <a:avLst/>
            <a:gdLst/>
            <a:ahLst/>
            <a:cxnLst/>
            <a:rect l="l" t="t" r="r" b="b"/>
            <a:pathLst>
              <a:path w="5242559" h="0">
                <a:moveTo>
                  <a:pt x="0" y="0"/>
                </a:moveTo>
                <a:lnTo>
                  <a:pt x="52425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1741932" y="2290572"/>
            <a:ext cx="5242560" cy="0"/>
          </a:xfrm>
          <a:custGeom>
            <a:avLst/>
            <a:gdLst/>
            <a:ahLst/>
            <a:cxnLst/>
            <a:rect l="l" t="t" r="r" b="b"/>
            <a:pathLst>
              <a:path w="5242559" h="0">
                <a:moveTo>
                  <a:pt x="0" y="0"/>
                </a:moveTo>
                <a:lnTo>
                  <a:pt x="52425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1741932" y="2174748"/>
            <a:ext cx="5242560" cy="0"/>
          </a:xfrm>
          <a:custGeom>
            <a:avLst/>
            <a:gdLst/>
            <a:ahLst/>
            <a:cxnLst/>
            <a:rect l="l" t="t" r="r" b="b"/>
            <a:pathLst>
              <a:path w="5242559" h="0">
                <a:moveTo>
                  <a:pt x="0" y="0"/>
                </a:moveTo>
                <a:lnTo>
                  <a:pt x="52425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1741932" y="2058923"/>
            <a:ext cx="5242560" cy="0"/>
          </a:xfrm>
          <a:custGeom>
            <a:avLst/>
            <a:gdLst/>
            <a:ahLst/>
            <a:cxnLst/>
            <a:rect l="l" t="t" r="r" b="b"/>
            <a:pathLst>
              <a:path w="5242559" h="0">
                <a:moveTo>
                  <a:pt x="0" y="0"/>
                </a:moveTo>
                <a:lnTo>
                  <a:pt x="52425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2135123" y="4369308"/>
            <a:ext cx="524510" cy="116205"/>
          </a:xfrm>
          <a:custGeom>
            <a:avLst/>
            <a:gdLst/>
            <a:ahLst/>
            <a:cxnLst/>
            <a:rect l="l" t="t" r="r" b="b"/>
            <a:pathLst>
              <a:path w="524510" h="116204">
                <a:moveTo>
                  <a:pt x="524256" y="0"/>
                </a:moveTo>
                <a:lnTo>
                  <a:pt x="0" y="0"/>
                </a:lnTo>
                <a:lnTo>
                  <a:pt x="0" y="115824"/>
                </a:lnTo>
                <a:lnTo>
                  <a:pt x="524256" y="115824"/>
                </a:lnTo>
                <a:lnTo>
                  <a:pt x="524256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445764" y="4023359"/>
            <a:ext cx="524510" cy="462280"/>
          </a:xfrm>
          <a:custGeom>
            <a:avLst/>
            <a:gdLst/>
            <a:ahLst/>
            <a:cxnLst/>
            <a:rect l="l" t="t" r="r" b="b"/>
            <a:pathLst>
              <a:path w="524510" h="462279">
                <a:moveTo>
                  <a:pt x="524256" y="0"/>
                </a:moveTo>
                <a:lnTo>
                  <a:pt x="0" y="0"/>
                </a:lnTo>
                <a:lnTo>
                  <a:pt x="0" y="461772"/>
                </a:lnTo>
                <a:lnTo>
                  <a:pt x="524256" y="461772"/>
                </a:lnTo>
                <a:lnTo>
                  <a:pt x="524256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4756403" y="3907535"/>
            <a:ext cx="524510" cy="577850"/>
          </a:xfrm>
          <a:custGeom>
            <a:avLst/>
            <a:gdLst/>
            <a:ahLst/>
            <a:cxnLst/>
            <a:rect l="l" t="t" r="r" b="b"/>
            <a:pathLst>
              <a:path w="524510" h="577850">
                <a:moveTo>
                  <a:pt x="524256" y="0"/>
                </a:moveTo>
                <a:lnTo>
                  <a:pt x="0" y="0"/>
                </a:lnTo>
                <a:lnTo>
                  <a:pt x="0" y="577596"/>
                </a:lnTo>
                <a:lnTo>
                  <a:pt x="524256" y="577596"/>
                </a:lnTo>
                <a:lnTo>
                  <a:pt x="524256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6067044" y="3214116"/>
            <a:ext cx="524510" cy="1271270"/>
          </a:xfrm>
          <a:custGeom>
            <a:avLst/>
            <a:gdLst/>
            <a:ahLst/>
            <a:cxnLst/>
            <a:rect l="l" t="t" r="r" b="b"/>
            <a:pathLst>
              <a:path w="524509" h="1271270">
                <a:moveTo>
                  <a:pt x="524255" y="0"/>
                </a:moveTo>
                <a:lnTo>
                  <a:pt x="0" y="0"/>
                </a:lnTo>
                <a:lnTo>
                  <a:pt x="0" y="1271015"/>
                </a:lnTo>
                <a:lnTo>
                  <a:pt x="524255" y="1271015"/>
                </a:lnTo>
                <a:lnTo>
                  <a:pt x="524255" y="0"/>
                </a:lnTo>
                <a:close/>
              </a:path>
            </a:pathLst>
          </a:custGeom>
          <a:solidFill>
            <a:srgbClr val="5F5F5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1741932" y="2058923"/>
            <a:ext cx="0" cy="2426335"/>
          </a:xfrm>
          <a:custGeom>
            <a:avLst/>
            <a:gdLst/>
            <a:ahLst/>
            <a:cxnLst/>
            <a:rect l="l" t="t" r="r" b="b"/>
            <a:pathLst>
              <a:path w="0" h="2426335">
                <a:moveTo>
                  <a:pt x="0" y="2426208"/>
                </a:moveTo>
                <a:lnTo>
                  <a:pt x="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1700783" y="448513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1700783" y="4369308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700783" y="4255008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/>
          <p:nvPr/>
        </p:nvSpPr>
        <p:spPr>
          <a:xfrm>
            <a:off x="1700783" y="413918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/>
          <p:nvPr/>
        </p:nvSpPr>
        <p:spPr>
          <a:xfrm>
            <a:off x="1700783" y="4023359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1700783" y="3907535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1700783" y="3791711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1700783" y="3675888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1700783" y="3561588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1700783" y="344576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1700783" y="332994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1700783" y="3214116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1700783" y="309829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1700783" y="298399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1700783" y="2868167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1700783" y="2752344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1700783" y="2636520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1700783" y="2520695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1700783" y="240487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1700783" y="2290572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1700783" y="2174748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1700783" y="2058923"/>
            <a:ext cx="41275" cy="0"/>
          </a:xfrm>
          <a:custGeom>
            <a:avLst/>
            <a:gdLst/>
            <a:ahLst/>
            <a:cxnLst/>
            <a:rect l="l" t="t" r="r" b="b"/>
            <a:pathLst>
              <a:path w="41275" h="0">
                <a:moveTo>
                  <a:pt x="0" y="0"/>
                </a:moveTo>
                <a:lnTo>
                  <a:pt x="41148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1741932" y="4485132"/>
            <a:ext cx="5242560" cy="0"/>
          </a:xfrm>
          <a:custGeom>
            <a:avLst/>
            <a:gdLst/>
            <a:ahLst/>
            <a:cxnLst/>
            <a:rect l="l" t="t" r="r" b="b"/>
            <a:pathLst>
              <a:path w="5242559" h="0">
                <a:moveTo>
                  <a:pt x="0" y="0"/>
                </a:moveTo>
                <a:lnTo>
                  <a:pt x="5242560" y="0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1741932" y="4485132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3052572" y="4485132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4363211" y="4485132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5673852" y="4485132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6984492" y="4485132"/>
            <a:ext cx="0" cy="41275"/>
          </a:xfrm>
          <a:custGeom>
            <a:avLst/>
            <a:gdLst/>
            <a:ahLst/>
            <a:cxnLst/>
            <a:rect l="l" t="t" r="r" b="b"/>
            <a:pathLst>
              <a:path w="0" h="41275">
                <a:moveTo>
                  <a:pt x="0" y="0"/>
                </a:moveTo>
                <a:lnTo>
                  <a:pt x="0" y="41147"/>
                </a:lnTo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 txBox="1"/>
          <p:nvPr/>
        </p:nvSpPr>
        <p:spPr>
          <a:xfrm>
            <a:off x="902004" y="1363726"/>
            <a:ext cx="5868670" cy="3197225"/>
          </a:xfrm>
          <a:prstGeom prst="rect">
            <a:avLst/>
          </a:prstGeom>
        </p:spPr>
        <p:txBody>
          <a:bodyPr wrap="square" lIns="0" tIns="24765" rIns="0" bIns="0" rtlCol="0" vert="horz">
            <a:spAutoFit/>
          </a:bodyPr>
          <a:lstStyle/>
          <a:p>
            <a:pPr marL="12700" marR="5080">
              <a:lnSpc>
                <a:spcPts val="1380"/>
              </a:lnSpc>
              <a:spcBef>
                <a:spcPts val="195"/>
              </a:spcBef>
            </a:pPr>
            <a:r>
              <a:rPr dirty="0" sz="1200" spc="-5">
                <a:latin typeface="Times New Roman"/>
                <a:cs typeface="Times New Roman"/>
              </a:rPr>
              <a:t>Figure </a:t>
            </a:r>
            <a:r>
              <a:rPr dirty="0" sz="1200">
                <a:latin typeface="Times New Roman"/>
                <a:cs typeface="Times New Roman"/>
              </a:rPr>
              <a:t>4.14. </a:t>
            </a:r>
            <a:r>
              <a:rPr dirty="0" sz="1200" spc="-5">
                <a:latin typeface="Times New Roman"/>
                <a:cs typeface="Times New Roman"/>
              </a:rPr>
              <a:t>Participant Responses </a:t>
            </a:r>
            <a:r>
              <a:rPr dirty="0" sz="1200">
                <a:latin typeface="Times New Roman"/>
                <a:cs typeface="Times New Roman"/>
              </a:rPr>
              <a:t>to “I </a:t>
            </a:r>
            <a:r>
              <a:rPr dirty="0" sz="1200" spc="-5">
                <a:latin typeface="Times New Roman"/>
                <a:cs typeface="Times New Roman"/>
              </a:rPr>
              <a:t>would </a:t>
            </a:r>
            <a:r>
              <a:rPr dirty="0" sz="1200">
                <a:latin typeface="Times New Roman"/>
                <a:cs typeface="Times New Roman"/>
              </a:rPr>
              <a:t>go to </a:t>
            </a:r>
            <a:r>
              <a:rPr dirty="0" sz="1200" spc="-5">
                <a:latin typeface="Times New Roman"/>
                <a:cs typeface="Times New Roman"/>
              </a:rPr>
              <a:t>school even </a:t>
            </a:r>
            <a:r>
              <a:rPr dirty="0" sz="1200">
                <a:latin typeface="Times New Roman"/>
                <a:cs typeface="Times New Roman"/>
              </a:rPr>
              <a:t>if </a:t>
            </a:r>
            <a:r>
              <a:rPr dirty="0" sz="1200" spc="10">
                <a:latin typeface="Times New Roman"/>
                <a:cs typeface="Times New Roman"/>
              </a:rPr>
              <a:t>my </a:t>
            </a:r>
            <a:r>
              <a:rPr dirty="0" sz="1200" spc="-5">
                <a:latin typeface="Times New Roman"/>
                <a:cs typeface="Times New Roman"/>
              </a:rPr>
              <a:t>parents </a:t>
            </a:r>
            <a:r>
              <a:rPr dirty="0" sz="1200">
                <a:latin typeface="Times New Roman"/>
                <a:cs typeface="Times New Roman"/>
              </a:rPr>
              <a:t>didn’t </a:t>
            </a:r>
            <a:r>
              <a:rPr dirty="0" sz="1200" spc="-5">
                <a:latin typeface="Times New Roman"/>
                <a:cs typeface="Times New Roman"/>
              </a:rPr>
              <a:t>care and </a:t>
            </a:r>
            <a:r>
              <a:rPr dirty="0" sz="1200">
                <a:latin typeface="Times New Roman"/>
                <a:cs typeface="Times New Roman"/>
              </a:rPr>
              <a:t>I  </a:t>
            </a:r>
            <a:r>
              <a:rPr dirty="0" sz="1200" spc="-5">
                <a:latin typeface="Times New Roman"/>
                <a:cs typeface="Times New Roman"/>
              </a:rPr>
              <a:t>wasn’t required </a:t>
            </a:r>
            <a:r>
              <a:rPr dirty="0" sz="1200" spc="10">
                <a:latin typeface="Times New Roman"/>
                <a:cs typeface="Times New Roman"/>
              </a:rPr>
              <a:t>by</a:t>
            </a:r>
            <a:r>
              <a:rPr dirty="0" sz="1200" spc="-25">
                <a:latin typeface="Times New Roman"/>
                <a:cs typeface="Times New Roman"/>
              </a:rPr>
              <a:t> </a:t>
            </a:r>
            <a:r>
              <a:rPr dirty="0" sz="1200">
                <a:latin typeface="Times New Roman"/>
                <a:cs typeface="Times New Roman"/>
              </a:rPr>
              <a:t>law”</a:t>
            </a:r>
            <a:endParaRPr sz="1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50">
              <a:latin typeface="Times New Roman"/>
              <a:cs typeface="Times New Roman"/>
            </a:endParaRPr>
          </a:p>
          <a:p>
            <a:pPr algn="ctr" marR="4545965">
              <a:lnSpc>
                <a:spcPts val="1055"/>
              </a:lnSpc>
              <a:spcBef>
                <a:spcPts val="5"/>
              </a:spcBef>
            </a:pPr>
            <a:r>
              <a:rPr dirty="0" sz="1000" spc="-60">
                <a:latin typeface="Arial"/>
                <a:cs typeface="Arial"/>
              </a:rPr>
              <a:t>21</a:t>
            </a:r>
            <a:endParaRPr sz="1000">
              <a:latin typeface="Arial"/>
              <a:cs typeface="Arial"/>
            </a:endParaRPr>
          </a:p>
          <a:p>
            <a:pPr algn="ctr" marR="4545965">
              <a:lnSpc>
                <a:spcPts val="910"/>
              </a:lnSpc>
            </a:pPr>
            <a:r>
              <a:rPr dirty="0" sz="1000" spc="-60">
                <a:latin typeface="Arial"/>
                <a:cs typeface="Arial"/>
              </a:rPr>
              <a:t>20</a:t>
            </a:r>
            <a:endParaRPr sz="1000">
              <a:latin typeface="Arial"/>
              <a:cs typeface="Arial"/>
            </a:endParaRPr>
          </a:p>
          <a:p>
            <a:pPr algn="ctr" marR="4545965">
              <a:lnSpc>
                <a:spcPts val="910"/>
              </a:lnSpc>
            </a:pPr>
            <a:r>
              <a:rPr dirty="0" sz="1000" spc="-60">
                <a:latin typeface="Arial"/>
                <a:cs typeface="Arial"/>
              </a:rPr>
              <a:t>19</a:t>
            </a:r>
            <a:endParaRPr sz="1000">
              <a:latin typeface="Arial"/>
              <a:cs typeface="Arial"/>
            </a:endParaRPr>
          </a:p>
          <a:p>
            <a:pPr algn="ctr" marR="4545965">
              <a:lnSpc>
                <a:spcPts val="910"/>
              </a:lnSpc>
            </a:pPr>
            <a:r>
              <a:rPr dirty="0" sz="1000" spc="-60">
                <a:latin typeface="Arial"/>
                <a:cs typeface="Arial"/>
              </a:rPr>
              <a:t>18</a:t>
            </a:r>
            <a:endParaRPr sz="1000">
              <a:latin typeface="Arial"/>
              <a:cs typeface="Arial"/>
            </a:endParaRPr>
          </a:p>
          <a:p>
            <a:pPr algn="ctr" marR="4545965">
              <a:lnSpc>
                <a:spcPts val="910"/>
              </a:lnSpc>
            </a:pPr>
            <a:r>
              <a:rPr dirty="0" sz="1000" spc="-60">
                <a:latin typeface="Arial"/>
                <a:cs typeface="Arial"/>
              </a:rPr>
              <a:t>17</a:t>
            </a:r>
            <a:endParaRPr sz="1000">
              <a:latin typeface="Arial"/>
              <a:cs typeface="Arial"/>
            </a:endParaRPr>
          </a:p>
          <a:p>
            <a:pPr algn="ctr" marR="4545965">
              <a:lnSpc>
                <a:spcPts val="910"/>
              </a:lnSpc>
            </a:pPr>
            <a:r>
              <a:rPr dirty="0" sz="1000" spc="-60">
                <a:latin typeface="Arial"/>
                <a:cs typeface="Arial"/>
              </a:rPr>
              <a:t>16</a:t>
            </a:r>
            <a:endParaRPr sz="1000">
              <a:latin typeface="Arial"/>
              <a:cs typeface="Arial"/>
            </a:endParaRPr>
          </a:p>
          <a:p>
            <a:pPr algn="ctr" marR="4545965">
              <a:lnSpc>
                <a:spcPts val="910"/>
              </a:lnSpc>
            </a:pPr>
            <a:r>
              <a:rPr dirty="0" sz="1000" spc="-60">
                <a:latin typeface="Arial"/>
                <a:cs typeface="Arial"/>
              </a:rPr>
              <a:t>15</a:t>
            </a:r>
            <a:endParaRPr sz="1000">
              <a:latin typeface="Arial"/>
              <a:cs typeface="Arial"/>
            </a:endParaRPr>
          </a:p>
          <a:p>
            <a:pPr algn="ctr" marR="4545965">
              <a:lnSpc>
                <a:spcPts val="910"/>
              </a:lnSpc>
            </a:pPr>
            <a:r>
              <a:rPr dirty="0" sz="1000" spc="-60">
                <a:latin typeface="Arial"/>
                <a:cs typeface="Arial"/>
              </a:rPr>
              <a:t>14</a:t>
            </a:r>
            <a:endParaRPr sz="1000">
              <a:latin typeface="Arial"/>
              <a:cs typeface="Arial"/>
            </a:endParaRPr>
          </a:p>
          <a:p>
            <a:pPr algn="ctr" marR="4545965">
              <a:lnSpc>
                <a:spcPts val="910"/>
              </a:lnSpc>
            </a:pPr>
            <a:r>
              <a:rPr dirty="0" sz="1000" spc="-60">
                <a:latin typeface="Arial"/>
                <a:cs typeface="Arial"/>
              </a:rPr>
              <a:t>13</a:t>
            </a:r>
            <a:endParaRPr sz="1000">
              <a:latin typeface="Arial"/>
              <a:cs typeface="Arial"/>
            </a:endParaRPr>
          </a:p>
          <a:p>
            <a:pPr algn="ctr" marR="4545965">
              <a:lnSpc>
                <a:spcPts val="910"/>
              </a:lnSpc>
            </a:pPr>
            <a:r>
              <a:rPr dirty="0" sz="1000" spc="-60">
                <a:latin typeface="Arial"/>
                <a:cs typeface="Arial"/>
              </a:rPr>
              <a:t>12</a:t>
            </a:r>
            <a:endParaRPr sz="1000">
              <a:latin typeface="Arial"/>
              <a:cs typeface="Arial"/>
            </a:endParaRPr>
          </a:p>
          <a:p>
            <a:pPr algn="ctr" marR="4545965">
              <a:lnSpc>
                <a:spcPts val="910"/>
              </a:lnSpc>
            </a:pPr>
            <a:r>
              <a:rPr dirty="0" sz="1000" spc="-60">
                <a:latin typeface="Arial"/>
                <a:cs typeface="Arial"/>
              </a:rPr>
              <a:t>11</a:t>
            </a:r>
            <a:endParaRPr sz="1000">
              <a:latin typeface="Arial"/>
              <a:cs typeface="Arial"/>
            </a:endParaRPr>
          </a:p>
          <a:p>
            <a:pPr algn="ctr" marR="4545965">
              <a:lnSpc>
                <a:spcPts val="910"/>
              </a:lnSpc>
            </a:pPr>
            <a:r>
              <a:rPr dirty="0" sz="1000" spc="-60">
                <a:latin typeface="Arial"/>
                <a:cs typeface="Arial"/>
              </a:rPr>
              <a:t>10</a:t>
            </a:r>
            <a:endParaRPr sz="1000">
              <a:latin typeface="Arial"/>
              <a:cs typeface="Arial"/>
            </a:endParaRPr>
          </a:p>
          <a:p>
            <a:pPr algn="ctr" marR="4480560">
              <a:lnSpc>
                <a:spcPts val="910"/>
              </a:lnSpc>
            </a:pPr>
            <a:r>
              <a:rPr dirty="0" sz="1000" spc="-55">
                <a:latin typeface="Arial"/>
                <a:cs typeface="Arial"/>
              </a:rPr>
              <a:t>9</a:t>
            </a:r>
            <a:endParaRPr sz="1000">
              <a:latin typeface="Arial"/>
              <a:cs typeface="Arial"/>
            </a:endParaRPr>
          </a:p>
          <a:p>
            <a:pPr algn="ctr" marR="4480560">
              <a:lnSpc>
                <a:spcPts val="910"/>
              </a:lnSpc>
            </a:pPr>
            <a:r>
              <a:rPr dirty="0" sz="1000" spc="-55"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  <a:p>
            <a:pPr algn="ctr" marR="4480560">
              <a:lnSpc>
                <a:spcPts val="910"/>
              </a:lnSpc>
            </a:pPr>
            <a:r>
              <a:rPr dirty="0" sz="1000" spc="-55"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  <a:p>
            <a:pPr algn="ctr" marR="4480560">
              <a:lnSpc>
                <a:spcPts val="910"/>
              </a:lnSpc>
            </a:pPr>
            <a:r>
              <a:rPr dirty="0" sz="1000" spc="-55"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  <a:p>
            <a:pPr algn="ctr" marR="4480560">
              <a:lnSpc>
                <a:spcPts val="910"/>
              </a:lnSpc>
            </a:pPr>
            <a:r>
              <a:rPr dirty="0" sz="1000" spc="-55"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  <a:p>
            <a:pPr algn="ctr" marR="4480560">
              <a:lnSpc>
                <a:spcPts val="910"/>
              </a:lnSpc>
            </a:pPr>
            <a:r>
              <a:rPr dirty="0" sz="1000" spc="-55"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  <a:p>
            <a:pPr algn="ctr" marR="4480560">
              <a:lnSpc>
                <a:spcPts val="910"/>
              </a:lnSpc>
            </a:pPr>
            <a:r>
              <a:rPr dirty="0" sz="1000" spc="-55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  <a:p>
            <a:pPr algn="ctr" marR="4480560">
              <a:lnSpc>
                <a:spcPts val="910"/>
              </a:lnSpc>
            </a:pPr>
            <a:r>
              <a:rPr dirty="0" sz="1000" spc="-55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  <a:p>
            <a:pPr algn="ctr" marR="4480560">
              <a:lnSpc>
                <a:spcPts val="910"/>
              </a:lnSpc>
            </a:pPr>
            <a:r>
              <a:rPr dirty="0" sz="1000" spc="-55"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  <a:p>
            <a:pPr algn="ctr" marR="4480560">
              <a:lnSpc>
                <a:spcPts val="1055"/>
              </a:lnSpc>
            </a:pPr>
            <a:r>
              <a:rPr dirty="0" sz="1000" spc="-55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1946148" y="4547997"/>
            <a:ext cx="91376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45">
                <a:latin typeface="Arial"/>
                <a:cs typeface="Arial"/>
              </a:rPr>
              <a:t>Strongly</a:t>
            </a:r>
            <a:r>
              <a:rPr dirty="0" sz="1000" spc="-95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Disagree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3194557" y="4547997"/>
            <a:ext cx="1039494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55">
                <a:latin typeface="Arial"/>
                <a:cs typeface="Arial"/>
              </a:rPr>
              <a:t>Somewhat</a:t>
            </a:r>
            <a:r>
              <a:rPr dirty="0" sz="1000" spc="-80">
                <a:latin typeface="Arial"/>
                <a:cs typeface="Arial"/>
              </a:rPr>
              <a:t> </a:t>
            </a:r>
            <a:r>
              <a:rPr dirty="0" sz="1000" spc="-65">
                <a:latin typeface="Arial"/>
                <a:cs typeface="Arial"/>
              </a:rPr>
              <a:t>Disagree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4577841" y="4547997"/>
            <a:ext cx="89471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55">
                <a:latin typeface="Arial"/>
                <a:cs typeface="Arial"/>
              </a:rPr>
              <a:t>Somewhat</a:t>
            </a:r>
            <a:r>
              <a:rPr dirty="0" sz="1000" spc="-9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5951854" y="4547997"/>
            <a:ext cx="77025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dirty="0" sz="1000" spc="-45">
                <a:latin typeface="Arial"/>
                <a:cs typeface="Arial"/>
              </a:rPr>
              <a:t>Strongly</a:t>
            </a:r>
            <a:r>
              <a:rPr dirty="0" sz="1000" spc="-95">
                <a:latin typeface="Arial"/>
                <a:cs typeface="Arial"/>
              </a:rPr>
              <a:t> </a:t>
            </a:r>
            <a:r>
              <a:rPr dirty="0" sz="1000" spc="-60">
                <a:latin typeface="Arial"/>
                <a:cs typeface="Arial"/>
              </a:rPr>
              <a:t>Agree</a:t>
            </a:r>
            <a:endParaRPr sz="1000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1314957" y="2182967"/>
            <a:ext cx="152400" cy="2182495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045"/>
              </a:lnSpc>
            </a:pPr>
            <a:r>
              <a:rPr dirty="0" sz="1000" spc="-55" b="1">
                <a:latin typeface="Trebuchet MS"/>
                <a:cs typeface="Trebuchet MS"/>
              </a:rPr>
              <a:t>Number </a:t>
            </a:r>
            <a:r>
              <a:rPr dirty="0" sz="1000" spc="-45" b="1">
                <a:latin typeface="Trebuchet MS"/>
                <a:cs typeface="Trebuchet MS"/>
              </a:rPr>
              <a:t>of </a:t>
            </a:r>
            <a:r>
              <a:rPr dirty="0" sz="1000" spc="-60" b="1">
                <a:latin typeface="Trebuchet MS"/>
                <a:cs typeface="Trebuchet MS"/>
              </a:rPr>
              <a:t>Participants Selecting</a:t>
            </a:r>
            <a:r>
              <a:rPr dirty="0" sz="1000" spc="-145" b="1">
                <a:latin typeface="Trebuchet MS"/>
                <a:cs typeface="Trebuchet MS"/>
              </a:rPr>
              <a:t> </a:t>
            </a:r>
            <a:r>
              <a:rPr dirty="0" sz="1000" spc="-55" b="1">
                <a:latin typeface="Trebuchet MS"/>
                <a:cs typeface="Trebuchet MS"/>
              </a:rPr>
              <a:t>Answer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1" name="object 81"/>
          <p:cNvSpPr/>
          <p:nvPr/>
        </p:nvSpPr>
        <p:spPr>
          <a:xfrm>
            <a:off x="1143000" y="1917192"/>
            <a:ext cx="5981700" cy="2886710"/>
          </a:xfrm>
          <a:custGeom>
            <a:avLst/>
            <a:gdLst/>
            <a:ahLst/>
            <a:cxnLst/>
            <a:rect l="l" t="t" r="r" b="b"/>
            <a:pathLst>
              <a:path w="5981700" h="2886710">
                <a:moveTo>
                  <a:pt x="0" y="2886455"/>
                </a:moveTo>
                <a:lnTo>
                  <a:pt x="5981700" y="2886455"/>
                </a:lnTo>
                <a:lnTo>
                  <a:pt x="5981700" y="0"/>
                </a:lnTo>
                <a:lnTo>
                  <a:pt x="0" y="0"/>
                </a:lnTo>
                <a:lnTo>
                  <a:pt x="0" y="2886455"/>
                </a:lnTo>
                <a:close/>
              </a:path>
            </a:pathLst>
          </a:custGeom>
          <a:ln w="9144">
            <a:solidFill>
              <a:srgbClr val="858585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Christian</dc:creator>
  <dcterms:created xsi:type="dcterms:W3CDTF">2019-01-23T20:07:36Z</dcterms:created>
  <dcterms:modified xsi:type="dcterms:W3CDTF">2019-01-23T20:07:36Z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2014-07-15T00:00:00Z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2019-01-23T00:00:00Z</vt:filetime>
  </property>
</Properties>
</file>